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8" r:id="rId13"/>
    <p:sldId id="269" r:id="rId14"/>
    <p:sldId id="267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PC" id="{8E1BB8E0-26E8-4947-BAA9-B146C733D5A0}">
          <p14:sldIdLst>
            <p14:sldId id="256"/>
            <p14:sldId id="257"/>
            <p14:sldId id="258"/>
            <p14:sldId id="259"/>
            <p14:sldId id="262"/>
            <p14:sldId id="260"/>
            <p14:sldId id="263"/>
            <p14:sldId id="264"/>
            <p14:sldId id="261"/>
            <p14:sldId id="265"/>
            <p14:sldId id="266"/>
          </p14:sldIdLst>
        </p14:section>
        <p14:section name="I2C" id="{7C830A9F-4EA1-4E35-B013-75EFFFB71232}">
          <p14:sldIdLst>
            <p14:sldId id="268"/>
            <p14:sldId id="269"/>
            <p14:sldId id="267"/>
            <p14:sldId id="278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oSyuan Wang" initials="ZW" lastIdx="1" clrIdx="0">
    <p:extLst>
      <p:ext uri="{19B8F6BF-5375-455C-9EA6-DF929625EA0E}">
        <p15:presenceInfo xmlns:p15="http://schemas.microsoft.com/office/powerpoint/2012/main" userId="7deaa1d0541d3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8" autoAdjust="0"/>
  </p:normalViewPr>
  <p:slideViewPr>
    <p:cSldViewPr snapToGrid="0">
      <p:cViewPr varScale="1">
        <p:scale>
          <a:sx n="74" d="100"/>
          <a:sy n="74" d="100"/>
        </p:scale>
        <p:origin x="1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CBE7471-7177-4F2D-A225-7502EF4EF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973475-5556-4929-B165-97B71D0591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A9379-B8B4-48F2-9669-2E64A65CA57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6448F6-BEF8-4A1B-8FAA-61C33377A2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0DD38A-B7E5-466F-9FB3-2C34FB0C7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83A2-E0AA-4F13-871B-EAD3C66CDA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9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3:08:1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838 1167 7808,'-4'1'507,"0"0"-1,0 0 1,0 1 0,0-1 0,1 1 0,-7 4-1,5-3-372,0 0-1,0-1 0,-9 4 0,-4-1 113,0-1 0,0-1 1,-1-1-1,1-1 0,-1 0 1,1-1-1,-36-5 0,0-4 356,-73-23-1,97 23-567,1-2 0,0-1 1,0-1-1,2-1 0,-43-29 0,50 29-50,2-1 0,0 0-1,0-2 1,2 0 0,0 0-1,1-2 1,-25-38 0,34 46-4,1 1 0,0-1 1,1 0-1,0 0 0,0 0 1,1 0-1,1-1 0,0 0 1,1 1-1,-1-24 1,3 21 6,1 1-1,0 0 1,1 0 0,0 0 0,1 0 0,0 1 0,1-1 0,1 1 0,9-15 0,2 0-14,1 0-1,1 2 1,41-42 0,83-57-61,-90 85 41,3 2 0,0 2-1,93-40 1,-71 43 60,1 3 0,111-25 0,-148 44 35,0 2 0,1 2 0,0 1-1,55 3 1,-79 3-13,-1 1 0,0 0 0,0 2 0,0 0 0,22 9 0,-29-9-9,0 1 1,0 1 0,-1 0-1,1 0 1,-1 1-1,-1 0 1,1 1 0,15 16-1,-17-14 6,-1-1 0,0 1 0,0 1 0,-1-1 0,0 1 0,-1 0 0,0 1 0,-1-1 0,0 1 0,-1 0 0,-1 0 0,1 0 0,-2 0 0,0 0 0,0 0 0,-1 1 0,-1-1 0,0 0 0,-4 20 0,-7 15 238,-2 0 1,-35 80-1,25-74-134,-3-1 0,-1-1 0,-3-1 0,-2-2 0,-46 53 0,-292 273-3,199-226-344,148-130-109,-1-1 1,0-1 0,-1-2-1,-1 0 1,-41 14-1,57-24-249,-1-1 0,-16 2 1,-19-3-2472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3:08:2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404 941 6656,'-120'-69'4229,"74"43"-3636,-34-21 333,66 37-766,0 0 1,0-1-1,-17-19 0,21 20-75,2-1 0,-1 0-1,2 0 1,-1-1 0,1 0 0,1 0 0,0-1 0,1 1 0,-6-23-1,9 24-117,0-1-1,0 1 0,1 0 1,1-1-1,0 1 0,0 0 1,1-1-1,1 1 0,0 0 1,0 0-1,1 0 0,6-14 1,0 6-75,0 0 0,2 0 0,0 1 0,1 1 1,0 0-1,23-23 0,3 3-45,60-47-1,-70 63 117,2 0 0,0 2 0,1 1 0,1 2-1,39-15 1,-44 22 7,1 0 1,0 2-1,0 1 0,1 1 0,0 2 0,51 0 0,-54 4-4,-1 1 0,1 1 0,-1 1 0,49 15-1,-61-15 55,0 1-1,-1 1 0,1 0 0,-1 1 0,-1 0 0,1 1 0,-1 0 0,-1 1 1,0 0-1,0 0 0,9 12 0,-15-15 17,0 0 0,0 0 0,0 1 0,-1-1 0,0 1 0,0 0 0,-1 0 0,0 0 0,0 0-1,0 0 1,-1 0 0,0 1 0,-1-1 0,0 0 0,0 9 0,-2 2 19,-1-1 1,0 0-1,-1 0 0,-1-1 0,-10 24 1,0-6-1,-2 0 0,-2-1-1,-43 60 1,-86 81-178,-138 114-1179,234-240-692,-81 58-1,50-51-682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3:08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1181 6912,'-135'34'3520,"113"-30"-3538,0-1 1,1-2 0,-1 0 0,0-1 0,0-1 0,0-1-1,-31-8 1,37 6 20,-1 0-1,1-2 1,0 0-1,1-1 1,0 0-1,0-2 1,0 0 0,1 0-1,-23-20 1,26 17 58,-1-1 0,2 1 0,0-2 0,0 1 0,2-1 0,-1-1 1,2 0-1,0 0 0,-8-25 0,8 17 52,1 0 0,2 0 0,0-1 0,1 0 0,2 1 0,0-28 0,4 27-35,0 0 0,1 0-1,1 0 1,2 1 0,0 0 0,2 0-1,0 1 1,17-30 0,0 9-71,1 1 1,2 1 0,36-37 0,-33 42-41,1 1 0,3 2 0,0 1 0,2 2 0,81-49 0,-94 66 1,0 1-1,2 1 1,-1 1 0,47-10-1,-51 15 15,1 2-1,0 1 0,0 0 1,0 2-1,0 1 0,32 4 0,-34-1-14,1 2 0,-1 0 0,0 1 0,0 0 0,-1 2 0,0 1 1,0 0-1,-1 2 0,-1 0 0,32 27 0,-39-29 32,-2-1 0,1 1 1,-1 1-1,-1-1 1,0 1-1,-1 1 0,0 0 1,0 0-1,-1 0 0,-1 1 1,0-1-1,-1 1 0,0 1 1,-1-1-1,-1 0 1,2 16-1,-3-10 22,-1 0 1,-1 0-1,-1-1 1,0 1-1,-8 30 1,2-24-6,-1 0-1,0 0 1,-19 33-1,-4-5-194,-3-1 0,-67 78-1,-60 47-1819,123-139 298,-1-3-1,-65 44 1,27-31-710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3:08:2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721 971 8448,'-10'-5'1077,"0"1"1,0 0 0,-11-3 0,-63-10-1256,-8 5-586,-49-8-25,119 15 772,0-1 0,0 0 0,1-2 1,-28-14-1,29 11 109,0-1 0,1-1 0,1 0 0,-23-23 0,29 25-19,1-1 1,1 1-1,0-2 0,1 0 0,0 0 0,1 0 0,-8-19 0,13 25-58,1 0 0,0 0 0,0 0 0,1 0 0,-1 0 0,2 0 0,-1 0 0,1-1 0,0 1-1,1-12 1,1 10-14,0-1-1,1 1 0,0 0 0,0 0 0,1 0 1,0 1-1,7-10 0,3-3-20,1 1-1,1 1 0,1 0 1,1 1-1,23-18 1,13-7-53,2 2 0,1 2 1,2 3-1,89-40 0,-97 54 38,1 3 0,0 1 0,1 3 0,1 3 1,0 1-1,57-2 0,-86 11 10,1 2 1,0 0 0,-1 2-1,1 1 1,43 10 0,-59-10 33,1 1-1,-1 0 1,0 0 0,0 1-1,0 1 1,16 11 0,-20-13 19,-1 1 0,0 0 0,0 1-1,0-1 1,0 1 0,-1 0 0,0 0 0,0 0 0,-1 0 0,0 1 0,4 9 0,-5-8 10,0 0-1,0 0 0,-1 0 1,0 0-1,0 0 1,-1 0-1,0 10 0,-2-1 38,-1 0-1,-7 27 1,-3-5-43,-1 0 0,-2-1 1,-1-1-1,-37 56 0,-106 133 26,159-225-58,-198 248-103,-24-19-248,216-223 309,-189 167-2033,103-102-666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58DF2-9D1C-46DA-A2BB-CAEB28F10144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8B06-C4DC-44C4-A9AB-358788EB3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E8B06-C4DC-44C4-A9AB-358788EB36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E8B06-C4DC-44C4-A9AB-358788EB36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4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E8B06-C4DC-44C4-A9AB-358788EB36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0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E8B06-C4DC-44C4-A9AB-358788EB36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5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https://wenku.baidu.com/view/22dc31ed844769eae009edf5.html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E8B06-C4DC-44C4-A9AB-358788EB36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6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68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88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36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4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6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9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4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7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9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8A2E01-872A-419F-AB35-4E86C0C649BE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8F778-86D6-469D-8FD9-6F166E89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2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Multi-master_bus&amp;action=edit&amp;redlink=1" TargetMode="External"/><Relationship Id="rId2" Type="http://schemas.openxmlformats.org/officeDocument/2006/relationships/hyperlink" Target="https://zh.wikipedia.org/wiki/%E4%BD%8D%E5%9D%80%E7%A9%BA%E9%96%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/index.php?title=Stop_bit&amp;action=edit&amp;redlink=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2e.ti.com/support/microcontrollers/msp-low-power-microcontrollers-group/msp430/f/msp-low-power-microcontroller-forum/511412/i2c-communication-between-2-msp430g2-launchpad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DD0E1-19E1-4BA7-B6CB-1479D2661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Protocol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247A8B-CEED-4F52-8206-D756A8ED1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LPC</a:t>
            </a:r>
          </a:p>
        </p:txBody>
      </p:sp>
    </p:spTree>
    <p:extLst>
      <p:ext uri="{BB962C8B-B14F-4D97-AF65-F5344CB8AC3E}">
        <p14:creationId xmlns:p14="http://schemas.microsoft.com/office/powerpoint/2010/main" val="27947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31AA7-C264-423B-92F6-78DAA294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lpc.v</a:t>
            </a:r>
            <a:r>
              <a:rPr lang="en-US" altLang="zh-TW" dirty="0"/>
              <a:t> Write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557-558B-444B-918A-1D06398F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5A1B07-AD3B-4264-8F26-3BAA4797D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0" y="1634067"/>
            <a:ext cx="12192000" cy="36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599AE-19AF-4872-9FB4-A53FCF79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lpc.v</a:t>
            </a:r>
            <a:r>
              <a:rPr lang="en-US" altLang="zh-TW" dirty="0"/>
              <a:t> 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AEDCE-FACF-48FE-92E6-DEB86372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7CEE23-D6F4-43EB-BC08-2665EDF4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327"/>
            <a:ext cx="12192000" cy="33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DD0E1-19E1-4BA7-B6CB-1479D2661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Protocol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247A8B-CEED-4F52-8206-D756A8ED1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144420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036430D-BE65-4942-BD0F-2AACB92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I2C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55AEFF-4FF2-4EAD-A466-E4D76E05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RD</a:t>
            </a:r>
          </a:p>
          <a:p>
            <a:pPr lvl="1"/>
            <a:r>
              <a:rPr lang="en-US" altLang="zh-TW" dirty="0"/>
              <a:t>two bus lines, serial data line (SDA) serial clock line (SCL).</a:t>
            </a:r>
          </a:p>
          <a:p>
            <a:pPr lvl="1"/>
            <a:r>
              <a:rPr lang="en-US" altLang="zh-TW" dirty="0"/>
              <a:t>master/slave relationships,</a:t>
            </a:r>
            <a:r>
              <a:rPr lang="zh-TW" altLang="en-US" dirty="0"/>
              <a:t> </a:t>
            </a:r>
            <a:r>
              <a:rPr lang="en-US" altLang="zh-TW" dirty="0"/>
              <a:t>multi-master capability </a:t>
            </a:r>
          </a:p>
          <a:p>
            <a:pPr lvl="1"/>
            <a:r>
              <a:rPr lang="en-US" altLang="zh-TW" dirty="0"/>
              <a:t>collision detection and arbitration</a:t>
            </a:r>
          </a:p>
          <a:p>
            <a:pPr lvl="1"/>
            <a:r>
              <a:rPr lang="en-US" altLang="zh-TW" dirty="0"/>
              <a:t>rejects spikes</a:t>
            </a:r>
          </a:p>
          <a:p>
            <a:pPr lvl="1"/>
            <a:r>
              <a:rPr lang="en-US" altLang="zh-TW" dirty="0"/>
              <a:t>debugging are simple</a:t>
            </a:r>
          </a:p>
          <a:p>
            <a:pPr lvl="1"/>
            <a:r>
              <a:rPr lang="en-US" altLang="zh-TW" dirty="0"/>
              <a:t>removed from a system</a:t>
            </a:r>
            <a:r>
              <a:rPr lang="zh-TW" altLang="en-US" dirty="0"/>
              <a:t> </a:t>
            </a:r>
            <a:r>
              <a:rPr lang="en-US" altLang="zh-TW" dirty="0"/>
              <a:t>with no pain</a:t>
            </a:r>
          </a:p>
          <a:p>
            <a:r>
              <a:rPr lang="en-US" altLang="zh-TW" dirty="0"/>
              <a:t>Manufacturer</a:t>
            </a:r>
          </a:p>
          <a:p>
            <a:pPr lvl="1"/>
            <a:r>
              <a:rPr lang="en-US" altLang="zh-TW" dirty="0"/>
              <a:t>address decoders</a:t>
            </a:r>
            <a:r>
              <a:rPr lang="zh-TW" altLang="en-US" dirty="0"/>
              <a:t>❌</a:t>
            </a:r>
            <a:endParaRPr lang="en-US" altLang="zh-TW" dirty="0"/>
          </a:p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21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036430D-BE65-4942-BD0F-2AACB92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I2C protocol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55AEFF-4FF2-4EAD-A466-E4D76E05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effectLst/>
              </a:rPr>
              <a:t>7</a:t>
            </a:r>
            <a:r>
              <a:rPr lang="zh-TW" altLang="en-US" dirty="0">
                <a:effectLst/>
              </a:rPr>
              <a:t>位元長度的</a:t>
            </a:r>
            <a:r>
              <a:rPr lang="zh-TW" altLang="en-US" dirty="0">
                <a:effectLst/>
                <a:hlinkClick r:id="rId2" tooltip="位址空間"/>
              </a:rPr>
              <a:t>位址空間</a:t>
            </a:r>
            <a:r>
              <a:rPr lang="zh-TW" altLang="en-US" dirty="0">
                <a:effectLst/>
              </a:rPr>
              <a:t>但保留了</a:t>
            </a:r>
            <a:r>
              <a:rPr lang="en-US" altLang="zh-TW" dirty="0">
                <a:effectLst/>
              </a:rPr>
              <a:t>16</a:t>
            </a:r>
            <a:r>
              <a:rPr lang="zh-TW" altLang="en-US" dirty="0">
                <a:effectLst/>
              </a:rPr>
              <a:t>個位址，</a:t>
            </a:r>
            <a:r>
              <a:rPr lang="zh-TW" altLang="en-US" i="1" dirty="0">
                <a:effectLst/>
              </a:rPr>
              <a:t>標準模式</a:t>
            </a:r>
            <a:r>
              <a:rPr lang="en-US" altLang="zh-TW" i="1" dirty="0" err="1">
                <a:effectLst/>
              </a:rPr>
              <a:t>Sm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100 </a:t>
            </a:r>
            <a:r>
              <a:rPr lang="en-US" altLang="zh-TW" dirty="0" err="1">
                <a:effectLst/>
              </a:rPr>
              <a:t>kbit</a:t>
            </a:r>
            <a:r>
              <a:rPr lang="en-US" altLang="zh-TW" dirty="0">
                <a:effectLst/>
              </a:rPr>
              <a:t>/s</a:t>
            </a:r>
            <a:r>
              <a:rPr lang="zh-TW" altLang="en-US" dirty="0">
                <a:effectLst/>
              </a:rPr>
              <a:t>）、</a:t>
            </a:r>
            <a:r>
              <a:rPr lang="zh-TW" altLang="en-US" i="1" dirty="0">
                <a:effectLst/>
              </a:rPr>
              <a:t>低速模</a:t>
            </a:r>
            <a:r>
              <a:rPr lang="en-US" altLang="zh-TW" i="1" dirty="0">
                <a:effectLst/>
              </a:rPr>
              <a:t>L</a:t>
            </a:r>
            <a:r>
              <a:rPr lang="zh-TW" altLang="en-US" i="1" dirty="0">
                <a:effectLst/>
              </a:rPr>
              <a:t>式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10 </a:t>
            </a:r>
            <a:r>
              <a:rPr lang="en-US" altLang="zh-TW" dirty="0" err="1">
                <a:effectLst/>
              </a:rPr>
              <a:t>kbit</a:t>
            </a:r>
            <a:r>
              <a:rPr lang="en-US" altLang="zh-TW" dirty="0">
                <a:effectLst/>
              </a:rPr>
              <a:t>/s</a:t>
            </a:r>
            <a:r>
              <a:rPr lang="zh-TW" altLang="en-US" dirty="0">
                <a:effectLst/>
              </a:rPr>
              <a:t>）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新一代支援</a:t>
            </a:r>
            <a:r>
              <a:rPr lang="en-US" altLang="zh-TW" dirty="0">
                <a:effectLst/>
              </a:rPr>
              <a:t>10</a:t>
            </a:r>
            <a:r>
              <a:rPr lang="zh-TW" altLang="en-US" dirty="0">
                <a:effectLst/>
              </a:rPr>
              <a:t>位元長度的位址空間）</a:t>
            </a:r>
            <a:r>
              <a:rPr lang="zh-TW" altLang="en-US" i="1" dirty="0">
                <a:effectLst/>
              </a:rPr>
              <a:t>快速模式</a:t>
            </a:r>
            <a:r>
              <a:rPr lang="en-US" altLang="zh-TW" i="1" dirty="0" err="1">
                <a:effectLst/>
              </a:rPr>
              <a:t>Fm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400 </a:t>
            </a:r>
            <a:r>
              <a:rPr lang="en-US" altLang="zh-TW" dirty="0" err="1">
                <a:effectLst/>
              </a:rPr>
              <a:t>kbit</a:t>
            </a:r>
            <a:r>
              <a:rPr lang="en-US" altLang="zh-TW" dirty="0">
                <a:effectLst/>
              </a:rPr>
              <a:t>/s</a:t>
            </a:r>
            <a:r>
              <a:rPr lang="zh-TW" altLang="en-US" dirty="0">
                <a:effectLst/>
              </a:rPr>
              <a:t>）、</a:t>
            </a:r>
            <a:r>
              <a:rPr lang="zh-TW" altLang="en-US" i="1" dirty="0">
                <a:effectLst/>
              </a:rPr>
              <a:t>快速</a:t>
            </a:r>
            <a:r>
              <a:rPr lang="en-US" altLang="zh-TW" i="1" dirty="0">
                <a:effectLst/>
              </a:rPr>
              <a:t>+</a:t>
            </a:r>
            <a:r>
              <a:rPr lang="zh-TW" altLang="en-US" i="1" dirty="0">
                <a:effectLst/>
              </a:rPr>
              <a:t>模式</a:t>
            </a:r>
            <a:r>
              <a:rPr lang="en-US" altLang="zh-TW" i="1" dirty="0" err="1">
                <a:effectLst/>
              </a:rPr>
              <a:t>Fm</a:t>
            </a:r>
            <a:r>
              <a:rPr lang="en-US" altLang="zh-TW" i="1" dirty="0">
                <a:effectLst/>
              </a:rPr>
              <a:t>+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1 Mbit/s</a:t>
            </a:r>
            <a:r>
              <a:rPr lang="zh-TW" altLang="en-US" dirty="0">
                <a:effectLst/>
              </a:rPr>
              <a:t>）</a:t>
            </a:r>
            <a:r>
              <a:rPr lang="zh-TW" altLang="en-US" i="1" dirty="0">
                <a:effectLst/>
              </a:rPr>
              <a:t>高速模式</a:t>
            </a:r>
            <a:r>
              <a:rPr lang="en-US" altLang="zh-TW" i="1" dirty="0" err="1">
                <a:effectLst/>
              </a:rPr>
              <a:t>Hsm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3.4 Mbit/s</a:t>
            </a:r>
            <a:r>
              <a:rPr lang="zh-TW" altLang="en-US" dirty="0">
                <a:effectLst/>
              </a:rPr>
              <a:t>）</a:t>
            </a:r>
            <a:r>
              <a:rPr lang="zh-TW" altLang="en-US" i="1" dirty="0">
                <a:effectLst/>
              </a:rPr>
              <a:t>超高速模式</a:t>
            </a:r>
            <a:r>
              <a:rPr lang="en-US" altLang="zh-TW" i="1" dirty="0" err="1">
                <a:effectLst/>
              </a:rPr>
              <a:t>UFm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5 Mbit/s</a:t>
            </a:r>
            <a:r>
              <a:rPr lang="zh-TW" altLang="en-US" dirty="0">
                <a:effectLst/>
              </a:rPr>
              <a:t>）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但時脈頻率可被允許下降至零，這代表可以暫停通訊。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主節點 </a:t>
            </a:r>
            <a:r>
              <a:rPr lang="en-US" altLang="zh-TW" dirty="0">
                <a:effectLst/>
              </a:rPr>
              <a:t>- </a:t>
            </a:r>
            <a:r>
              <a:rPr lang="zh-TW" altLang="en-US" dirty="0">
                <a:effectLst/>
              </a:rPr>
              <a:t>產生時鐘並行起與從節點的通信</a:t>
            </a:r>
          </a:p>
          <a:p>
            <a:r>
              <a:rPr lang="zh-TW" altLang="en-US" dirty="0">
                <a:effectLst/>
              </a:rPr>
              <a:t>從節點 </a:t>
            </a:r>
            <a:r>
              <a:rPr lang="en-US" altLang="zh-TW" dirty="0">
                <a:effectLst/>
              </a:rPr>
              <a:t>- </a:t>
            </a:r>
            <a:r>
              <a:rPr lang="zh-TW" altLang="en-US" dirty="0">
                <a:effectLst/>
              </a:rPr>
              <a:t>接收時鐘並回應主節點的定址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  <a:hlinkClick r:id="rId3" tooltip="Multi-master bus（頁面不存在）"/>
              </a:rPr>
              <a:t>多主控匯流排</a:t>
            </a:r>
            <a:r>
              <a:rPr lang="zh-TW" altLang="en-US" dirty="0">
                <a:effectLst/>
              </a:rPr>
              <a:t>，即可以在匯流排上放置任意多主節點。此外，在</a:t>
            </a:r>
            <a:r>
              <a:rPr lang="zh-TW" altLang="en-US" dirty="0">
                <a:effectLst/>
                <a:hlinkClick r:id="rId4" tooltip="Stop bit（頁面不存在）"/>
              </a:rPr>
              <a:t>停止位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STOP</a:t>
            </a:r>
            <a:r>
              <a:rPr lang="zh-TW" altLang="en-US" dirty="0">
                <a:effectLst/>
              </a:rPr>
              <a:t>）發出後，一個主節點也可以成為從節點，反之亦然。</a:t>
            </a:r>
            <a:endParaRPr lang="en-US" altLang="zh-TW" dirty="0">
              <a:effectLst/>
            </a:endParaRPr>
          </a:p>
          <a:p>
            <a:r>
              <a:rPr lang="en-US" altLang="zh-TW" dirty="0"/>
              <a:t>Philips Semiconductors (now NXP Semiconductors) </a:t>
            </a:r>
          </a:p>
          <a:p>
            <a:r>
              <a:rPr lang="zh-TW" altLang="en-US" dirty="0">
                <a:effectLst/>
              </a:rPr>
              <a:t>使用</a:t>
            </a:r>
            <a:r>
              <a:rPr lang="en-US" altLang="zh-TW" dirty="0">
                <a:effectLst/>
              </a:rPr>
              <a:t>OC</a:t>
            </a:r>
            <a:r>
              <a:rPr lang="zh-TW" altLang="en-US" dirty="0">
                <a:effectLst/>
              </a:rPr>
              <a:t>門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OpenDrain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/>
              <a:t>wired-AND function??????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0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18841-9076-45F2-B976-1F9267A2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I2C slave TB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D90F2-4B2B-4DE2-BC74-70007EC6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08E1D"/>
              </a:buClr>
            </a:pPr>
            <a:r>
              <a:rPr lang="en-US" altLang="zh-TW" dirty="0"/>
              <a:t>Sim START</a:t>
            </a:r>
            <a:r>
              <a:rPr lang="zh-TW" altLang="en-US" dirty="0"/>
              <a:t>、</a:t>
            </a:r>
            <a:r>
              <a:rPr lang="en-US" altLang="zh-TW" dirty="0"/>
              <a:t>STOP</a:t>
            </a:r>
          </a:p>
          <a:p>
            <a:pPr>
              <a:buClr>
                <a:srgbClr val="F08E1D"/>
              </a:buClr>
            </a:pPr>
            <a:r>
              <a:rPr lang="en-US" altLang="zh-TW" dirty="0"/>
              <a:t>State 8 IDLE</a:t>
            </a:r>
            <a:r>
              <a:rPr lang="zh-TW" altLang="en-US" dirty="0"/>
              <a:t>、</a:t>
            </a:r>
            <a:r>
              <a:rPr lang="en-US" altLang="zh-TW" dirty="0"/>
              <a:t>7~0 ADDR R/W</a:t>
            </a:r>
          </a:p>
          <a:p>
            <a:pPr>
              <a:buClr>
                <a:srgbClr val="F08E1D"/>
              </a:buClr>
            </a:pPr>
            <a:r>
              <a:rPr lang="en-US" altLang="zh-TW" dirty="0"/>
              <a:t>Return ACK</a:t>
            </a:r>
            <a:endParaRPr lang="zh-TW" altLang="en-US" dirty="0"/>
          </a:p>
        </p:txBody>
      </p:sp>
      <p:pic>
        <p:nvPicPr>
          <p:cNvPr id="7" name="圖片 6" descr="一張含有 文字, 時鐘, 計分板, 時鐘收音機 的圖片&#10;&#10;自動產生的描述">
            <a:extLst>
              <a:ext uri="{FF2B5EF4-FFF2-40B4-BE49-F238E27FC236}">
                <a16:creationId xmlns:a16="http://schemas.microsoft.com/office/drawing/2014/main" id="{6E8DE4A8-44F2-4DA8-A9C6-DDD8F37E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26744"/>
            <a:ext cx="10926860" cy="27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036430D-BE65-4942-BD0F-2AACB92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I2C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55AEFF-4FF2-4EAD-A466-E4D76E05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954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D52B5-98BC-4657-97CD-54923E24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</a:t>
            </a:r>
            <a:r>
              <a:rPr lang="zh-TW" altLang="en-US" dirty="0"/>
              <a:t>高速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C6DEC55-CBB2-4537-AD31-67BC00CBE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rise</a:t>
                </a:r>
                <a:r>
                  <a:rPr lang="en-US" altLang="zh-TW" dirty="0" err="1"/>
                  <a:t>Time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與 </a:t>
                </a:r>
                <a:r>
                  <a:rPr lang="en-US" altLang="zh-TW" dirty="0"/>
                  <a:t>RC</a:t>
                </a:r>
                <a:r>
                  <a:rPr lang="zh-TW" altLang="en-US" dirty="0"/>
                  <a:t>正比，有</a:t>
                </a:r>
                <a:r>
                  <a:rPr lang="en-US" altLang="zh-TW" dirty="0"/>
                  <a:t>max min pull-up R </a:t>
                </a:r>
                <a:r>
                  <a:rPr lang="zh-TW" altLang="en-US" dirty="0"/>
                  <a:t>限制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𝐿𝑜𝑤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);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=0.3566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𝐻𝑖𝑔h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);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1.2039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=0.8473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</m:oMath>
                </a14:m>
                <a:br>
                  <a:rPr lang="en-US" altLang="zh-TW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0.8473×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dirty="0"/>
                  <a:t>可以視為</a:t>
                </a:r>
                <a:r>
                  <a:rPr lang="en-US" altLang="zh-TW" dirty="0"/>
                  <a:t>I2C</a:t>
                </a:r>
                <a:r>
                  <a:rPr lang="zh-TW" altLang="en-US" dirty="0"/>
                  <a:t>連接線長度、接頭、針腳的寄生電容總和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; </a:t>
                </a:r>
                <a:r>
                  <a:rPr lang="zh-TW" altLang="en-US" dirty="0"/>
                  <a:t>最高</a:t>
                </a:r>
                <a:r>
                  <a:rPr lang="en-US" altLang="zh-TW" dirty="0" err="1"/>
                  <a:t>Sm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Fm</a:t>
                </a:r>
                <a:r>
                  <a:rPr lang="en-US" altLang="zh-TW" dirty="0"/>
                  <a:t> 2mA</a:t>
                </a:r>
                <a:r>
                  <a:rPr lang="zh-TW" altLang="en-US" dirty="0"/>
                  <a:t>、</a:t>
                </a:r>
                <a:r>
                  <a:rPr lang="en-US" altLang="zh-TW" dirty="0" err="1"/>
                  <a:t>Fm</a:t>
                </a:r>
                <a:r>
                  <a:rPr lang="en-US" altLang="zh-TW" dirty="0"/>
                  <a:t>+ 20mA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C6DEC55-CBB2-4537-AD31-67BC00CBE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24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0CB96D-9796-4BE1-B4FD-3AA06282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49" y="1322446"/>
            <a:ext cx="4625886" cy="49182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5E1E3B-72C3-48E9-AF91-DCFE3491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5" y="1322446"/>
            <a:ext cx="5032708" cy="49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4FF6B6C-9E69-4794-94D8-5722E832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58651"/>
            <a:ext cx="10881360" cy="41562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644E74-6315-4887-A328-D08AF6A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518385"/>
            <a:ext cx="10637520" cy="2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A1674-5843-460D-B4CD-527CEF6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5CC8C-45E5-46DD-B6C8-CF621B9C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Universal Asynchronous Receiver/Transmitter</a:t>
            </a:r>
          </a:p>
          <a:p>
            <a:r>
              <a:rPr lang="zh-TW" altLang="en-US" dirty="0"/>
              <a:t>數據傳輸，是高電平</a:t>
            </a:r>
            <a:endParaRPr lang="en-US" altLang="zh-TW" dirty="0"/>
          </a:p>
          <a:p>
            <a:r>
              <a:rPr lang="zh-TW" altLang="en-US" dirty="0"/>
              <a:t>邏輯低電平為開始比特、數據比特，可選的奇偶校驗比特，最後是一個或多個停止比特（邏輯高電平）</a:t>
            </a:r>
            <a:endParaRPr lang="en-US" altLang="zh-TW" dirty="0"/>
          </a:p>
          <a:p>
            <a:r>
              <a:rPr lang="zh-TW" altLang="en-US" dirty="0"/>
              <a:t>長期（至少大於傳輸一幀的時間）保持低電平，這被</a:t>
            </a:r>
            <a:r>
              <a:rPr lang="en-US" altLang="zh-TW" dirty="0"/>
              <a:t>UART</a:t>
            </a:r>
            <a:r>
              <a:rPr lang="zh-TW" altLang="en-US" dirty="0"/>
              <a:t>檢測為</a:t>
            </a:r>
            <a:r>
              <a:rPr lang="en-US" altLang="zh-TW" dirty="0"/>
              <a:t>Break 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34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20107-5BFF-44AD-A50B-482952E3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 behavior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2B6E4E-3852-40D6-B5B3-A49B6FFCE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73947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3.1.1	SDA and SCL Voltage from pull-up. Free, both HIGH. </a:t>
                </a:r>
              </a:p>
              <a:p>
                <a:r>
                  <a:rPr lang="en-US" altLang="zh-TW" dirty="0"/>
                  <a:t>3.1.2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=0.7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=0.3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3.1.3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(D=SDA, C=SCL)</a:t>
                </a:r>
              </a:p>
              <a:p>
                <a:r>
                  <a:rPr lang="en-US" altLang="zh-TW" dirty="0"/>
                  <a:t>3.1.4	busy in START(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↓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dirty="0"/>
                  <a:t>) and STOP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dirty="0"/>
                  <a:t>) </a:t>
                </a:r>
              </a:p>
              <a:p>
                <a:r>
                  <a:rPr lang="en-US" altLang="zh-TW" dirty="0"/>
                  <a:t>3.1.5	1 byte long (7bit_msb_fisrt+ack), slave can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SCL stretch</a:t>
                </a:r>
              </a:p>
              <a:p>
                <a:r>
                  <a:rPr lang="en-US" altLang="zh-TW" dirty="0"/>
                  <a:t>3.1.6	9</a:t>
                </a:r>
                <a:r>
                  <a:rPr lang="en-US" altLang="zh-TW" baseline="30000" dirty="0"/>
                  <a:t>th</a:t>
                </a:r>
                <a:r>
                  <a:rPr lang="en-US" altLang="zh-TW" dirty="0"/>
                  <a:t> ACK,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dirty="0"/>
                  <a:t>. NACK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3.1.7 	Clock synchronization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3.1.8 	Arbitration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3.1.9 	Clock stretching</a:t>
                </a:r>
              </a:p>
              <a:p>
                <a:r>
                  <a:rPr lang="en-US" altLang="zh-TW" dirty="0"/>
                  <a:t>3.1.10	START – 7 </a:t>
                </a:r>
                <a:r>
                  <a:rPr lang="en-US" altLang="zh-TW" dirty="0" err="1"/>
                  <a:t>Addr</a:t>
                </a:r>
                <a:r>
                  <a:rPr lang="en-US" altLang="zh-TW" dirty="0"/>
                  <a:t> – Eighth bit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STOP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2B6E4E-3852-40D6-B5B3-A49B6FFC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7394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1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20107-5BFF-44AD-A50B-482952E3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 behavior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B6E4E-3852-40D6-B5B3-A49B6FFC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9471"/>
          </a:xfrm>
        </p:spPr>
        <p:txBody>
          <a:bodyPr>
            <a:normAutofit/>
          </a:bodyPr>
          <a:lstStyle/>
          <a:p>
            <a:r>
              <a:rPr lang="en-US" altLang="zh-TW" dirty="0"/>
              <a:t>3.1.10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9ED558-DB83-4F18-A6B3-C442AC2C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7" y="2364649"/>
            <a:ext cx="7354326" cy="12955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76772E-07DC-45DD-8F4F-272AA97D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37" y="3764385"/>
            <a:ext cx="7459116" cy="14861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479DED-F8CD-4581-92DA-A56904B1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37" y="5407442"/>
            <a:ext cx="964064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A24E2-087C-4C74-AAED-4BED8EED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 behavior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717D9F-1E08-4418-9932-099467138774}"/>
              </a:ext>
            </a:extLst>
          </p:cNvPr>
          <p:cNvSpPr txBox="1"/>
          <p:nvPr/>
        </p:nvSpPr>
        <p:spPr>
          <a:xfrm>
            <a:off x="6552924" y="1250959"/>
            <a:ext cx="187873" cy="10772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TW" sz="100">
                <a:solidFill>
                  <a:srgbClr val="E71224"/>
                </a:solidFill>
              </a:rPr>
              <a:t>.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335ABB3-E82B-4A08-8B09-D8D9FFAED48B}"/>
              </a:ext>
            </a:extLst>
          </p:cNvPr>
          <p:cNvGrpSpPr/>
          <p:nvPr/>
        </p:nvGrpSpPr>
        <p:grpSpPr>
          <a:xfrm>
            <a:off x="809602" y="1580050"/>
            <a:ext cx="10562147" cy="4993278"/>
            <a:chOff x="3050336" y="1833011"/>
            <a:chExt cx="6229350" cy="4110588"/>
          </a:xfrm>
        </p:grpSpPr>
        <p:pic>
          <p:nvPicPr>
            <p:cNvPr id="1026" name="Picture 2" descr="I2C communication between 2 MSP430G2 launchpads - MSP low-power  microcontroller forum - MSP low-power microcontrollers - TI E2E support  forums">
              <a:extLst>
                <a:ext uri="{FF2B5EF4-FFF2-40B4-BE49-F238E27FC236}">
                  <a16:creationId xmlns:a16="http://schemas.microsoft.com/office/drawing/2014/main" id="{CF325CB6-B242-4A36-BA4E-4907C11CA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336" y="1833011"/>
              <a:ext cx="6229350" cy="385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90ED9CF-32E6-4703-BAD0-DE080FFF0ED4}"/>
                </a:ext>
              </a:extLst>
            </p:cNvPr>
            <p:cNvSpPr txBox="1"/>
            <p:nvPr/>
          </p:nvSpPr>
          <p:spPr>
            <a:xfrm>
              <a:off x="3931197" y="5666600"/>
              <a:ext cx="4318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From </a:t>
              </a:r>
              <a:r>
                <a:rPr lang="en-US" altLang="zh-TW" sz="1200" dirty="0">
                  <a:hlinkClick r:id="rId3"/>
                </a:rPr>
                <a:t>I2C communication between 2 MSP430G2 launchpads</a:t>
              </a:r>
              <a:endParaRPr lang="en-US" altLang="zh-TW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75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7C45C-43E8-4175-BCEE-62F16A7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 behavior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A9998A-F253-4F38-93B5-36470DB8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8200"/>
            <a:ext cx="10353762" cy="4058751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3.1.11 </a:t>
            </a:r>
            <a:r>
              <a:rPr lang="en-US" altLang="zh-TW" dirty="0"/>
              <a:t>10-bit addressing, 1111 0XX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3.1.12 </a:t>
            </a:r>
            <a:r>
              <a:rPr lang="en-US" altLang="zh-TW" dirty="0" err="1"/>
              <a:t>Rserved</a:t>
            </a:r>
            <a:r>
              <a:rPr lang="en-US" altLang="zh-TW" dirty="0"/>
              <a:t> Address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CACC8A-75B3-4934-A22E-A411C407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8" y="2236912"/>
            <a:ext cx="6303035" cy="11210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B63F3F-7EEE-4DFE-A87E-BAB953F6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78" y="3403082"/>
            <a:ext cx="9943381" cy="129558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FCC0FB-6F8F-4092-B028-6DD9667683AF}"/>
              </a:ext>
            </a:extLst>
          </p:cNvPr>
          <p:cNvGrpSpPr/>
          <p:nvPr/>
        </p:nvGrpSpPr>
        <p:grpSpPr>
          <a:xfrm>
            <a:off x="7909141" y="3486754"/>
            <a:ext cx="554760" cy="564120"/>
            <a:chOff x="7909141" y="3486754"/>
            <a:chExt cx="55476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A3BAF008-3514-4ECB-BA9B-2F10539D9FD7}"/>
                    </a:ext>
                  </a:extLst>
                </p14:cNvPr>
                <p14:cNvContentPartPr/>
                <p14:nvPr/>
              </p14:nvContentPartPr>
              <p14:xfrm>
                <a:off x="7909141" y="3486754"/>
                <a:ext cx="554760" cy="56412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A3BAF008-3514-4ECB-BA9B-2F10539D9F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0141" y="3478114"/>
                  <a:ext cx="5724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7E16BA39-B42C-4218-AC06-63693723DC5A}"/>
                    </a:ext>
                  </a:extLst>
                </p14:cNvPr>
                <p14:cNvContentPartPr/>
                <p14:nvPr/>
              </p14:nvContentPartPr>
              <p14:xfrm>
                <a:off x="7951981" y="3605554"/>
                <a:ext cx="390240" cy="445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7E16BA39-B42C-4218-AC06-63693723DC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3341" y="3596914"/>
                  <a:ext cx="40788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2FB3B0-02F8-4460-A9C6-85DECAC563C6}"/>
              </a:ext>
            </a:extLst>
          </p:cNvPr>
          <p:cNvGrpSpPr/>
          <p:nvPr/>
        </p:nvGrpSpPr>
        <p:grpSpPr>
          <a:xfrm>
            <a:off x="3370261" y="3576034"/>
            <a:ext cx="476640" cy="539280"/>
            <a:chOff x="3370261" y="3576034"/>
            <a:chExt cx="4766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9B9149EF-92A5-453D-83A5-589BB427F0D6}"/>
                    </a:ext>
                  </a:extLst>
                </p14:cNvPr>
                <p14:cNvContentPartPr/>
                <p14:nvPr/>
              </p14:nvContentPartPr>
              <p14:xfrm>
                <a:off x="3398701" y="3577834"/>
                <a:ext cx="448200" cy="4438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9B9149EF-92A5-453D-83A5-589BB427F0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9701" y="3569194"/>
                  <a:ext cx="4658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13A146D7-260E-48E8-BAE8-7D7DD64BCAF3}"/>
                    </a:ext>
                  </a:extLst>
                </p14:cNvPr>
                <p14:cNvContentPartPr/>
                <p14:nvPr/>
              </p14:nvContentPartPr>
              <p14:xfrm>
                <a:off x="3370261" y="3576034"/>
                <a:ext cx="470160" cy="53928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13A146D7-260E-48E8-BAE8-7D7DD64BCA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61621" y="3567394"/>
                  <a:ext cx="48780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250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AF88B-4CE2-4CC8-BADB-87B5AB50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 </a:t>
            </a:r>
            <a:r>
              <a:rPr lang="zh-TW" altLang="en-US" dirty="0"/>
              <a:t>程序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19240-4873-4A07-83A4-FB665270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低電平持續傳輸</a:t>
            </a:r>
            <a:r>
              <a:rPr lang="en-US" altLang="zh-TW" dirty="0"/>
              <a:t>1</a:t>
            </a:r>
            <a:r>
              <a:rPr lang="zh-TW" altLang="en-US" dirty="0"/>
              <a:t>個比特所需時間的一半以上，則認為開始了一個數據幀的傳輸；否則，則認為是毛刺脈衝並忽略</a:t>
            </a:r>
            <a:endParaRPr lang="en-US" altLang="zh-TW" dirty="0"/>
          </a:p>
          <a:p>
            <a:r>
              <a:rPr lang="zh-TW" altLang="en-US" dirty="0"/>
              <a:t>線路狀態被採樣並送入移位暫存器</a:t>
            </a:r>
          </a:p>
        </p:txBody>
      </p:sp>
    </p:spTree>
    <p:extLst>
      <p:ext uri="{BB962C8B-B14F-4D97-AF65-F5344CB8AC3E}">
        <p14:creationId xmlns:p14="http://schemas.microsoft.com/office/powerpoint/2010/main" val="357594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11F5-AEBB-4F08-B607-97158140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uart_rx.v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422B0-CF5C-45A0-AB23-BBDFD3B0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negedge</a:t>
            </a:r>
            <a:r>
              <a:rPr lang="en-US" altLang="zh-TW" dirty="0"/>
              <a:t> </a:t>
            </a:r>
            <a:r>
              <a:rPr lang="en-US" altLang="zh-TW" dirty="0" err="1"/>
              <a:t>clk</a:t>
            </a:r>
            <a:endParaRPr lang="en-US" altLang="zh-TW" dirty="0"/>
          </a:p>
          <a:p>
            <a:pPr lvl="1"/>
            <a:r>
              <a:rPr lang="en-US" altLang="zh-TW" sz="1200" dirty="0"/>
              <a:t>IDLE</a:t>
            </a:r>
            <a:r>
              <a:rPr lang="zh-TW" altLang="en-US" sz="1200" dirty="0"/>
              <a:t>、</a:t>
            </a:r>
            <a:r>
              <a:rPr lang="en-US" altLang="zh-TW" sz="1200" dirty="0"/>
              <a:t>START</a:t>
            </a:r>
            <a:br>
              <a:rPr lang="en-US" altLang="zh-TW" sz="1200" dirty="0"/>
            </a:br>
            <a:r>
              <a:rPr lang="en-US" altLang="zh-TW" sz="1200" dirty="0"/>
              <a:t>DATA0</a:t>
            </a:r>
            <a:r>
              <a:rPr lang="zh-TW" altLang="en-US" sz="1200" dirty="0"/>
              <a:t>、</a:t>
            </a:r>
            <a:r>
              <a:rPr lang="en-US" altLang="zh-TW" sz="1200" dirty="0"/>
              <a:t>DATA1</a:t>
            </a:r>
            <a:r>
              <a:rPr lang="zh-TW" altLang="en-US" sz="1200" dirty="0"/>
              <a:t>、</a:t>
            </a:r>
            <a:r>
              <a:rPr lang="en-US" altLang="zh-TW" sz="1200" dirty="0"/>
              <a:t>DATA2</a:t>
            </a:r>
            <a:r>
              <a:rPr lang="zh-TW" altLang="en-US" sz="1200" dirty="0"/>
              <a:t>、</a:t>
            </a:r>
            <a:r>
              <a:rPr lang="en-US" altLang="zh-TW" sz="1200" dirty="0"/>
              <a:t>DATA3</a:t>
            </a:r>
            <a:r>
              <a:rPr lang="zh-TW" altLang="en-US" sz="1200" dirty="0"/>
              <a:t>、</a:t>
            </a:r>
            <a:r>
              <a:rPr lang="en-US" altLang="zh-TW" sz="1200" dirty="0"/>
              <a:t>DATA4</a:t>
            </a:r>
            <a:r>
              <a:rPr lang="zh-TW" altLang="en-US" sz="1200" dirty="0"/>
              <a:t>、</a:t>
            </a:r>
            <a:r>
              <a:rPr lang="en-US" altLang="zh-TW" sz="1200" dirty="0"/>
              <a:t>DATA5</a:t>
            </a:r>
            <a:r>
              <a:rPr lang="zh-TW" altLang="en-US" sz="1200" dirty="0"/>
              <a:t>、</a:t>
            </a:r>
            <a:r>
              <a:rPr lang="en-US" altLang="zh-TW" sz="1200" dirty="0"/>
              <a:t>DATA6</a:t>
            </a:r>
            <a:r>
              <a:rPr lang="zh-TW" altLang="en-US" sz="1200" dirty="0"/>
              <a:t>、</a:t>
            </a:r>
            <a:r>
              <a:rPr lang="en-US" altLang="zh-TW" sz="1200" dirty="0"/>
              <a:t>DATA7</a:t>
            </a:r>
            <a:br>
              <a:rPr lang="en-US" altLang="zh-TW" sz="1200" dirty="0"/>
            </a:br>
            <a:r>
              <a:rPr lang="en-US" altLang="zh-TW" sz="1200" dirty="0"/>
              <a:t>STOP</a:t>
            </a:r>
            <a:r>
              <a:rPr lang="zh-TW" altLang="en-US" sz="1200" dirty="0"/>
              <a:t>共</a:t>
            </a:r>
            <a:r>
              <a:rPr lang="en-US" altLang="zh-TW" sz="1200" dirty="0"/>
              <a:t>11</a:t>
            </a:r>
            <a:r>
              <a:rPr lang="zh-TW" altLang="en-US" sz="1200" dirty="0"/>
              <a:t>個</a:t>
            </a:r>
            <a:r>
              <a:rPr lang="en-US" altLang="zh-TW" sz="1200" dirty="0"/>
              <a:t>state</a:t>
            </a:r>
          </a:p>
          <a:p>
            <a:pPr lvl="1"/>
            <a:r>
              <a:rPr lang="en-US" altLang="zh-TW" dirty="0"/>
              <a:t>IDLE</a:t>
            </a:r>
            <a:r>
              <a:rPr lang="zh-TW" altLang="en-US" dirty="0"/>
              <a:t>狀態：</a:t>
            </a:r>
            <a:endParaRPr lang="en-US" altLang="zh-TW" dirty="0"/>
          </a:p>
          <a:p>
            <a:pPr lvl="2"/>
            <a:r>
              <a:rPr lang="zh-TW" altLang="en-US" dirty="0"/>
              <a:t>持續等待</a:t>
            </a:r>
            <a:r>
              <a:rPr lang="en-US" altLang="zh-TW" dirty="0" err="1"/>
              <a:t>rx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的那一刻，轉換為</a:t>
            </a:r>
            <a:r>
              <a:rPr lang="en-US" altLang="zh-TW" dirty="0"/>
              <a:t>START</a:t>
            </a:r>
            <a:r>
              <a:rPr lang="zh-TW" altLang="en-US" dirty="0"/>
              <a:t>狀態</a:t>
            </a:r>
            <a:endParaRPr lang="en-US" altLang="zh-TW" dirty="0"/>
          </a:p>
          <a:p>
            <a:pPr lvl="1"/>
            <a:r>
              <a:rPr lang="en-US" altLang="zh-TW" dirty="0"/>
              <a:t>divisor</a:t>
            </a:r>
            <a:r>
              <a:rPr lang="zh-TW" altLang="en-US" dirty="0"/>
              <a:t>週期內：</a:t>
            </a:r>
            <a:endParaRPr lang="en-US" altLang="zh-TW" dirty="0"/>
          </a:p>
          <a:p>
            <a:pPr lvl="2"/>
            <a:r>
              <a:rPr lang="zh-TW" altLang="en-US" dirty="0"/>
              <a:t>開始累加</a:t>
            </a:r>
            <a:r>
              <a:rPr lang="en-US" altLang="zh-TW" dirty="0"/>
              <a:t>divisor</a:t>
            </a:r>
            <a:r>
              <a:rPr lang="zh-TW" altLang="en-US" dirty="0"/>
              <a:t>，因</a:t>
            </a:r>
            <a:r>
              <a:rPr lang="en-US" altLang="zh-TW" dirty="0"/>
              <a:t>counter</a:t>
            </a:r>
            <a:r>
              <a:rPr lang="zh-TW" altLang="en-US" dirty="0"/>
              <a:t>沒有初始化，無法累加</a:t>
            </a:r>
            <a:endParaRPr lang="en-US" altLang="zh-TW" dirty="0"/>
          </a:p>
          <a:p>
            <a:pPr lvl="1"/>
            <a:r>
              <a:rPr lang="en-US" altLang="zh-TW" dirty="0"/>
              <a:t>divisor</a:t>
            </a:r>
            <a:r>
              <a:rPr lang="zh-TW" altLang="en-US" dirty="0"/>
              <a:t>週期到 </a:t>
            </a:r>
            <a:r>
              <a:rPr lang="en-US" altLang="zh-TW" dirty="0"/>
              <a:t>286</a:t>
            </a:r>
            <a:r>
              <a:rPr lang="zh-TW" altLang="en-US" dirty="0"/>
              <a:t>次：</a:t>
            </a:r>
            <a:r>
              <a:rPr lang="en-US" altLang="zh-TW" dirty="0">
                <a:effectLst/>
              </a:rPr>
              <a:t>(divisor == DIVISOR - 1)</a:t>
            </a:r>
            <a:endParaRPr lang="en-US" altLang="zh-TW" dirty="0"/>
          </a:p>
          <a:p>
            <a:pPr lvl="2"/>
            <a:r>
              <a:rPr lang="zh-TW" altLang="en-US" dirty="0"/>
              <a:t>如果是</a:t>
            </a:r>
            <a:r>
              <a:rPr lang="en-US" altLang="zh-TW" dirty="0"/>
              <a:t>START</a:t>
            </a:r>
            <a:r>
              <a:rPr lang="zh-TW" altLang="en-US" dirty="0"/>
              <a:t>狀態，</a:t>
            </a:r>
            <a:r>
              <a:rPr lang="zh-TW" altLang="en-US" u="sng" dirty="0"/>
              <a:t>因</a:t>
            </a:r>
            <a:r>
              <a:rPr lang="en-US" altLang="zh-TW" u="sng" dirty="0"/>
              <a:t>counter</a:t>
            </a:r>
            <a:r>
              <a:rPr lang="zh-TW" altLang="en-US" u="sng" dirty="0"/>
              <a:t>無法累加</a:t>
            </a:r>
            <a:r>
              <a:rPr lang="en-US" altLang="zh-TW" u="sng" dirty="0"/>
              <a:t>(?)</a:t>
            </a:r>
            <a:r>
              <a:rPr lang="zh-TW" altLang="en-US" dirty="0"/>
              <a:t>，</a:t>
            </a:r>
            <a:r>
              <a:rPr lang="en-US" altLang="zh-TW" dirty="0"/>
              <a:t>bit</a:t>
            </a:r>
            <a:r>
              <a:rPr lang="zh-TW" altLang="en-US" dirty="0"/>
              <a:t>必為</a:t>
            </a:r>
            <a:r>
              <a:rPr lang="en-US" altLang="zh-TW" dirty="0"/>
              <a:t>0</a:t>
            </a:r>
            <a:r>
              <a:rPr lang="zh-TW" altLang="en-US" dirty="0"/>
              <a:t>，必轉態至</a:t>
            </a:r>
            <a:r>
              <a:rPr lang="en-US" altLang="zh-TW" dirty="0">
                <a:effectLst/>
              </a:rPr>
              <a:t>DATA0</a:t>
            </a:r>
          </a:p>
          <a:p>
            <a:pPr lvl="2"/>
            <a:r>
              <a:rPr lang="zh-TW" altLang="en-US" dirty="0"/>
              <a:t>接著就跟據</a:t>
            </a:r>
            <a:r>
              <a:rPr lang="en-US" altLang="zh-TW" dirty="0"/>
              <a:t>counter</a:t>
            </a:r>
            <a:r>
              <a:rPr lang="zh-TW" altLang="en-US" dirty="0"/>
              <a:t>判定</a:t>
            </a:r>
            <a:r>
              <a:rPr lang="en-US" altLang="zh-TW" dirty="0"/>
              <a:t>bit</a:t>
            </a:r>
            <a:r>
              <a:rPr lang="zh-TW" altLang="en-US" dirty="0"/>
              <a:t> </a:t>
            </a:r>
            <a:r>
              <a:rPr lang="en-US" altLang="zh-TW" dirty="0"/>
              <a:t>(counter</a:t>
            </a:r>
            <a:r>
              <a:rPr lang="zh-TW" altLang="en-US" dirty="0"/>
              <a:t> </a:t>
            </a:r>
            <a:r>
              <a:rPr lang="en-US" altLang="zh-TW" dirty="0"/>
              <a:t>+=</a:t>
            </a:r>
            <a:r>
              <a:rPr lang="zh-TW" altLang="en-US" dirty="0"/>
              <a:t> </a:t>
            </a:r>
            <a:r>
              <a:rPr lang="en-US" altLang="zh-TW" dirty="0" err="1"/>
              <a:t>rx</a:t>
            </a:r>
            <a:r>
              <a:rPr lang="en-US" altLang="zh-TW" dirty="0"/>
              <a:t>) </a:t>
            </a:r>
            <a:r>
              <a:rPr lang="zh-TW" altLang="en-US" dirty="0"/>
              <a:t>超過</a:t>
            </a:r>
            <a:r>
              <a:rPr lang="en-US" altLang="zh-TW" dirty="0"/>
              <a:t>143</a:t>
            </a:r>
            <a:r>
              <a:rPr lang="zh-TW" altLang="en-US" dirty="0"/>
              <a:t>次</a:t>
            </a:r>
            <a:endParaRPr lang="en-US" altLang="zh-TW" dirty="0"/>
          </a:p>
          <a:p>
            <a:pPr lvl="2"/>
            <a:r>
              <a:rPr lang="en-US" altLang="zh-TW" dirty="0"/>
              <a:t>STOP</a:t>
            </a:r>
            <a:r>
              <a:rPr lang="zh-TW" altLang="en-US" dirty="0"/>
              <a:t>等待</a:t>
            </a:r>
            <a:r>
              <a:rPr lang="en-US" altLang="zh-TW" dirty="0" err="1"/>
              <a:t>rx</a:t>
            </a:r>
            <a:r>
              <a:rPr lang="en-US" altLang="zh-TW" dirty="0"/>
              <a:t>=1</a:t>
            </a:r>
            <a:r>
              <a:rPr lang="zh-TW" altLang="en-US" dirty="0"/>
              <a:t>，送</a:t>
            </a:r>
            <a:r>
              <a:rPr lang="en-US" altLang="zh-TW" dirty="0" err="1">
                <a:effectLst/>
              </a:rPr>
              <a:t>data_valid</a:t>
            </a:r>
            <a:r>
              <a:rPr lang="en-US" altLang="zh-TW" dirty="0">
                <a:effectLst/>
              </a:rPr>
              <a:t>=1</a:t>
            </a:r>
            <a:r>
              <a:rPr lang="zh-TW" altLang="en-US" dirty="0"/>
              <a:t>，否則</a:t>
            </a:r>
            <a:r>
              <a:rPr lang="en-US" altLang="zh-TW" dirty="0"/>
              <a:t>state</a:t>
            </a:r>
            <a:r>
              <a:rPr lang="zh-TW" altLang="en-US" dirty="0"/>
              <a:t>重新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2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11F5-AEBB-4F08-B607-97158140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uart_rx.v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5A72D5-5516-470C-B95F-2D8B5526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BC70D7-9417-442F-A57A-033F5527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395"/>
            <a:ext cx="12192000" cy="21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11F5-AEBB-4F08-B607-97158140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uart_tx.v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422B0-CF5C-45A0-AB23-BBDFD3B0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899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>
                <a:effectLst/>
              </a:rPr>
              <a:t>posedge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/>
              <a:t>clk</a:t>
            </a:r>
            <a:endParaRPr lang="en-US" altLang="zh-TW" dirty="0"/>
          </a:p>
          <a:p>
            <a:pPr lvl="1"/>
            <a:r>
              <a:rPr lang="en-US" altLang="zh-TW" sz="1200" dirty="0"/>
              <a:t>IDLE</a:t>
            </a:r>
            <a:r>
              <a:rPr lang="zh-TW" altLang="en-US" sz="1200" dirty="0"/>
              <a:t>、</a:t>
            </a:r>
            <a:r>
              <a:rPr lang="en-US" altLang="zh-TW" sz="1200" dirty="0"/>
              <a:t>START</a:t>
            </a:r>
            <a:br>
              <a:rPr lang="en-US" altLang="zh-TW" sz="1200" dirty="0"/>
            </a:br>
            <a:r>
              <a:rPr lang="en-US" altLang="zh-TW" sz="1200" dirty="0"/>
              <a:t>DATA0</a:t>
            </a:r>
            <a:r>
              <a:rPr lang="zh-TW" altLang="en-US" sz="1200" dirty="0"/>
              <a:t>、</a:t>
            </a:r>
            <a:r>
              <a:rPr lang="en-US" altLang="zh-TW" sz="1200" dirty="0"/>
              <a:t>DATA1</a:t>
            </a:r>
            <a:r>
              <a:rPr lang="zh-TW" altLang="en-US" sz="1200" dirty="0"/>
              <a:t>、</a:t>
            </a:r>
            <a:r>
              <a:rPr lang="en-US" altLang="zh-TW" sz="1200" dirty="0"/>
              <a:t>DATA2</a:t>
            </a:r>
            <a:r>
              <a:rPr lang="zh-TW" altLang="en-US" sz="1200" dirty="0"/>
              <a:t>、</a:t>
            </a:r>
            <a:r>
              <a:rPr lang="en-US" altLang="zh-TW" sz="1200" dirty="0"/>
              <a:t>DATA3</a:t>
            </a:r>
            <a:r>
              <a:rPr lang="zh-TW" altLang="en-US" sz="1200" dirty="0"/>
              <a:t>、</a:t>
            </a:r>
            <a:r>
              <a:rPr lang="en-US" altLang="zh-TW" sz="1200" dirty="0"/>
              <a:t>DATA4</a:t>
            </a:r>
            <a:r>
              <a:rPr lang="zh-TW" altLang="en-US" sz="1200" dirty="0"/>
              <a:t>、</a:t>
            </a:r>
            <a:r>
              <a:rPr lang="en-US" altLang="zh-TW" sz="1200" dirty="0"/>
              <a:t>DATA5</a:t>
            </a:r>
            <a:r>
              <a:rPr lang="zh-TW" altLang="en-US" sz="1200" dirty="0"/>
              <a:t>、</a:t>
            </a:r>
            <a:r>
              <a:rPr lang="en-US" altLang="zh-TW" sz="1200" dirty="0"/>
              <a:t>DATA6</a:t>
            </a:r>
            <a:r>
              <a:rPr lang="zh-TW" altLang="en-US" sz="1200" dirty="0"/>
              <a:t>、</a:t>
            </a:r>
            <a:r>
              <a:rPr lang="en-US" altLang="zh-TW" sz="1200" dirty="0"/>
              <a:t>DATA7</a:t>
            </a:r>
            <a:br>
              <a:rPr lang="en-US" altLang="zh-TW" sz="1200" dirty="0"/>
            </a:br>
            <a:r>
              <a:rPr lang="en-US" altLang="zh-TW" sz="1200" dirty="0"/>
              <a:t>STOP</a:t>
            </a:r>
            <a:r>
              <a:rPr lang="zh-TW" altLang="en-US" sz="1200" dirty="0"/>
              <a:t>共</a:t>
            </a:r>
            <a:r>
              <a:rPr lang="en-US" altLang="zh-TW" sz="1200" dirty="0"/>
              <a:t>11</a:t>
            </a:r>
            <a:r>
              <a:rPr lang="zh-TW" altLang="en-US" sz="1200" dirty="0"/>
              <a:t>個</a:t>
            </a:r>
            <a:r>
              <a:rPr lang="en-US" altLang="zh-TW" sz="1200" dirty="0"/>
              <a:t>state</a:t>
            </a:r>
          </a:p>
          <a:p>
            <a:pPr lvl="1"/>
            <a:r>
              <a:rPr lang="en-US" altLang="zh-TW" dirty="0"/>
              <a:t>IDLE</a:t>
            </a:r>
            <a:r>
              <a:rPr lang="zh-TW" altLang="en-US" dirty="0"/>
              <a:t>狀態：</a:t>
            </a:r>
            <a:endParaRPr lang="en-US" altLang="zh-TW" dirty="0"/>
          </a:p>
          <a:p>
            <a:pPr lvl="2"/>
            <a:r>
              <a:rPr lang="zh-TW" altLang="en-US" dirty="0"/>
              <a:t>持續等待</a:t>
            </a:r>
            <a:r>
              <a:rPr lang="en-US" altLang="zh-TW" dirty="0" err="1">
                <a:effectLst/>
              </a:rPr>
              <a:t>data_valid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的那一刻，轉換為</a:t>
            </a:r>
            <a:r>
              <a:rPr lang="en-US" altLang="zh-TW" dirty="0">
                <a:effectLst/>
              </a:rPr>
              <a:t>ENABLE</a:t>
            </a:r>
            <a:r>
              <a:rPr lang="zh-TW" altLang="en-US" dirty="0"/>
              <a:t>狀態</a:t>
            </a:r>
            <a:endParaRPr lang="en-US" altLang="zh-TW" dirty="0"/>
          </a:p>
          <a:p>
            <a:pPr lvl="1"/>
            <a:r>
              <a:rPr lang="en-US" altLang="zh-TW" dirty="0"/>
              <a:t>Divisor</a:t>
            </a:r>
            <a:r>
              <a:rPr lang="zh-TW" altLang="en-US" dirty="0"/>
              <a:t>週期內：</a:t>
            </a:r>
            <a:endParaRPr lang="en-US" altLang="zh-TW" dirty="0"/>
          </a:p>
          <a:p>
            <a:pPr lvl="2"/>
            <a:r>
              <a:rPr lang="zh-TW" altLang="en-US" dirty="0"/>
              <a:t>開始累加</a:t>
            </a:r>
            <a:r>
              <a:rPr lang="en-US" altLang="zh-TW" dirty="0"/>
              <a:t>divisor</a:t>
            </a:r>
          </a:p>
          <a:p>
            <a:pPr lvl="1"/>
            <a:r>
              <a:rPr lang="en-US" altLang="zh-TW" dirty="0"/>
              <a:t>Divisor</a:t>
            </a:r>
            <a:r>
              <a:rPr lang="zh-TW" altLang="en-US" dirty="0"/>
              <a:t>週期到</a:t>
            </a:r>
            <a:r>
              <a:rPr lang="en-US" altLang="zh-TW" dirty="0"/>
              <a:t>286</a:t>
            </a:r>
            <a:r>
              <a:rPr lang="zh-TW" altLang="en-US" dirty="0"/>
              <a:t>次</a:t>
            </a:r>
            <a:r>
              <a:rPr lang="zh-TW" altLang="en-US" dirty="0">
                <a:sym typeface="Wingdings" panose="05000000000000000000" pitchFamily="2" charset="2"/>
              </a:rPr>
              <a:t></a:t>
            </a:r>
            <a:r>
              <a:rPr lang="en-US" altLang="zh-TW" dirty="0">
                <a:effectLst/>
              </a:rPr>
              <a:t>divisor == DIVISOR)</a:t>
            </a:r>
            <a:endParaRPr lang="en-US" altLang="zh-TW" dirty="0"/>
          </a:p>
          <a:p>
            <a:pPr lvl="2"/>
            <a:r>
              <a:rPr lang="zh-TW" altLang="en-US" dirty="0"/>
              <a:t>如果是</a:t>
            </a:r>
            <a:r>
              <a:rPr lang="en-US" altLang="zh-TW" dirty="0"/>
              <a:t>START</a:t>
            </a:r>
            <a:r>
              <a:rPr lang="zh-TW" altLang="en-US" dirty="0"/>
              <a:t>狀態，輸出</a:t>
            </a:r>
            <a:r>
              <a:rPr lang="en-US" altLang="zh-TW" dirty="0"/>
              <a:t>0</a:t>
            </a:r>
            <a:r>
              <a:rPr lang="zh-TW" altLang="en-US" dirty="0"/>
              <a:t>，作為傳送開始</a:t>
            </a:r>
            <a:endParaRPr lang="en-US" altLang="zh-TW" dirty="0"/>
          </a:p>
          <a:p>
            <a:pPr lvl="2"/>
            <a:r>
              <a:rPr lang="zh-TW" altLang="en-US" dirty="0"/>
              <a:t>持續轉態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/>
              <a:t>每個周期分別傳出</a:t>
            </a:r>
            <a:r>
              <a:rPr lang="en-US" altLang="zh-TW" dirty="0"/>
              <a:t>data[0]~data[7]</a:t>
            </a:r>
          </a:p>
          <a:p>
            <a:pPr lvl="2"/>
            <a:r>
              <a:rPr lang="en-US" altLang="zh-TW" dirty="0"/>
              <a:t>STOP</a:t>
            </a:r>
            <a:r>
              <a:rPr lang="zh-TW" altLang="en-US" dirty="0"/>
              <a:t>輸出</a:t>
            </a:r>
            <a:r>
              <a:rPr lang="en-US" altLang="zh-TW" dirty="0"/>
              <a:t>1</a:t>
            </a:r>
            <a:r>
              <a:rPr lang="zh-TW" altLang="en-US" dirty="0"/>
              <a:t>訊號，於下次週期回到</a:t>
            </a:r>
            <a:r>
              <a:rPr lang="en-US" altLang="zh-TW" dirty="0"/>
              <a:t>IDLE</a:t>
            </a:r>
            <a:r>
              <a:rPr lang="zh-TW" altLang="en-US" dirty="0"/>
              <a:t>狀態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89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11F5-AEBB-4F08-B607-97158140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uart_tx.v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F8515E-F535-4CB1-99C0-11E608BE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931"/>
            <a:ext cx="12192000" cy="22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43402-AC05-4A13-AB5F-C6F9BA40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Pin Count 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245F6-5264-4753-BDF5-74374177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zh-TW" altLang="en-US" dirty="0"/>
              <a:t>根必要</a:t>
            </a:r>
            <a:r>
              <a:rPr lang="en-US" altLang="zh-TW" dirty="0"/>
              <a:t>signal</a:t>
            </a:r>
          </a:p>
          <a:p>
            <a:r>
              <a:rPr lang="en-US" altLang="zh-TW" dirty="0"/>
              <a:t>LAD[3:0]</a:t>
            </a:r>
            <a:r>
              <a:rPr lang="zh-TW" altLang="en-US" dirty="0"/>
              <a:t>、</a:t>
            </a:r>
            <a:r>
              <a:rPr lang="en-US" altLang="zh-TW" dirty="0"/>
              <a:t>LFRAME# </a:t>
            </a:r>
            <a:r>
              <a:rPr lang="zh-TW" altLang="en-US" dirty="0"/>
              <a:t>、</a:t>
            </a:r>
            <a:r>
              <a:rPr lang="en-US" altLang="zh-TW" dirty="0"/>
              <a:t>LRESET#</a:t>
            </a:r>
            <a:r>
              <a:rPr lang="zh-TW" altLang="en-US" dirty="0"/>
              <a:t>、</a:t>
            </a:r>
            <a:r>
              <a:rPr lang="en-US" altLang="zh-TW" dirty="0"/>
              <a:t>LCLK</a:t>
            </a:r>
          </a:p>
          <a:p>
            <a:r>
              <a:rPr lang="en-US" altLang="zh-TW" dirty="0"/>
              <a:t>LAD[3:0]</a:t>
            </a:r>
            <a:r>
              <a:rPr lang="zh-TW" altLang="en-US" dirty="0"/>
              <a:t>可以指定</a:t>
            </a:r>
            <a:r>
              <a:rPr lang="en-US" altLang="zh-TW" dirty="0"/>
              <a:t>cycle type, cycle direction, chip selection, address, data, and wait states.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35ADD1-5FF6-447D-848A-5C4DA944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81" y="4139973"/>
            <a:ext cx="3557799" cy="21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D4456-0A9E-440D-A93C-2EC732D9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lpc.v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34DB4-C37A-4863-9678-DCAB7268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732449"/>
            <a:ext cx="11653519" cy="5308431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四組</a:t>
            </a:r>
            <a:r>
              <a:rPr lang="en-US" altLang="zh-TW" dirty="0"/>
              <a:t>[7:0]</a:t>
            </a:r>
            <a:r>
              <a:rPr lang="en-US" altLang="zh-TW" dirty="0" err="1">
                <a:effectLst/>
              </a:rPr>
              <a:t>rxbuf</a:t>
            </a:r>
            <a:r>
              <a:rPr lang="zh-TW" altLang="en-US" dirty="0">
                <a:effectLst/>
              </a:rPr>
              <a:t>，每個</a:t>
            </a:r>
            <a:r>
              <a:rPr lang="en-US" altLang="zh-TW" dirty="0" err="1">
                <a:effectLst/>
              </a:rPr>
              <a:t>clk</a:t>
            </a:r>
            <a:r>
              <a:rPr lang="zh-TW" altLang="en-US" dirty="0">
                <a:effectLst/>
              </a:rPr>
              <a:t>都確認是否新增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lpc_frame</a:t>
            </a:r>
            <a:r>
              <a:rPr lang="en-US" altLang="zh-TW" dirty="0">
                <a:effectLst/>
              </a:rPr>
              <a:t>=0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lpc_data</a:t>
            </a:r>
            <a:r>
              <a:rPr lang="en-US" altLang="zh-TW" dirty="0">
                <a:effectLst/>
              </a:rPr>
              <a:t>=1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START 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lpc_data</a:t>
            </a:r>
            <a:r>
              <a:rPr lang="en-US" altLang="zh-TW" dirty="0">
                <a:effectLst/>
              </a:rPr>
              <a:t>=0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CTDIR</a:t>
            </a:r>
          </a:p>
          <a:p>
            <a:r>
              <a:rPr lang="en-US" altLang="zh-TW" dirty="0">
                <a:effectLst/>
              </a:rPr>
              <a:t>START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tx_data_valid</a:t>
            </a:r>
            <a:r>
              <a:rPr lang="en-US" altLang="zh-TW" dirty="0">
                <a:effectLst/>
              </a:rPr>
              <a:t> &lt;= 0</a:t>
            </a:r>
          </a:p>
          <a:p>
            <a:r>
              <a:rPr lang="en-US" altLang="zh-TW" dirty="0">
                <a:effectLst/>
              </a:rPr>
              <a:t>CTDIR(</a:t>
            </a:r>
            <a:r>
              <a:rPr lang="en-US" altLang="zh-TW" dirty="0"/>
              <a:t>CYCTYPE + DIR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lpc_data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=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0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=1) </a:t>
            </a:r>
            <a:r>
              <a:rPr lang="zh-TW" altLang="en-US" dirty="0">
                <a:effectLst/>
              </a:rPr>
              <a:t>或 </a:t>
            </a:r>
            <a:r>
              <a:rPr lang="en-US" altLang="zh-TW" dirty="0">
                <a:effectLst/>
              </a:rPr>
              <a:t>2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=0)</a:t>
            </a:r>
            <a:r>
              <a:rPr lang="zh-TW" altLang="en-US" dirty="0">
                <a:effectLst/>
              </a:rPr>
              <a:t>進入 </a:t>
            </a:r>
            <a:r>
              <a:rPr lang="en-US" altLang="zh-TW" dirty="0">
                <a:effectLst/>
              </a:rPr>
              <a:t>ADDR0</a:t>
            </a:r>
            <a:r>
              <a:rPr lang="zh-TW" altLang="en-US" dirty="0">
                <a:effectLst/>
              </a:rPr>
              <a:t>，否則回到</a:t>
            </a:r>
            <a:r>
              <a:rPr lang="en-US" altLang="zh-TW" dirty="0">
                <a:effectLst/>
              </a:rPr>
              <a:t>START</a:t>
            </a:r>
          </a:p>
          <a:p>
            <a:r>
              <a:rPr lang="en-US" altLang="zh-TW" dirty="0">
                <a:effectLst/>
              </a:rPr>
              <a:t>ADDR0~ ADDR3 </a:t>
            </a:r>
            <a:r>
              <a:rPr lang="zh-TW" altLang="en-US" dirty="0">
                <a:effectLst/>
              </a:rPr>
              <a:t>分別需要接收到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x(d or 8)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</a:rPr>
              <a:t>從</a:t>
            </a:r>
            <a:r>
              <a:rPr lang="en-US" altLang="zh-TW" dirty="0">
                <a:effectLst/>
              </a:rPr>
              <a:t>most significant address(0)</a:t>
            </a:r>
            <a:r>
              <a:rPr lang="zh-TW" altLang="en-US" dirty="0">
                <a:effectLst/>
              </a:rPr>
              <a:t>開始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ADDR3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status_port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&lt;=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x(d or 8)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=1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TAR0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=0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WDATA0</a:t>
            </a:r>
          </a:p>
          <a:p>
            <a:r>
              <a:rPr lang="en-US" altLang="zh-TW" dirty="0">
                <a:effectLst/>
              </a:rPr>
              <a:t>WDATA0</a:t>
            </a:r>
            <a:r>
              <a:rPr lang="zh-TW" altLang="en-US" dirty="0">
                <a:effectLst/>
              </a:rPr>
              <a:t>：從</a:t>
            </a:r>
            <a:r>
              <a:rPr lang="en-US" altLang="zh-TW" dirty="0" err="1">
                <a:effectLst/>
              </a:rPr>
              <a:t>lpc_data</a:t>
            </a:r>
            <a:r>
              <a:rPr lang="zh-TW" altLang="en-US" dirty="0">
                <a:effectLst/>
              </a:rPr>
              <a:t>裝</a:t>
            </a:r>
            <a:r>
              <a:rPr lang="en-US" altLang="zh-TW" dirty="0" err="1">
                <a:effectLst/>
              </a:rPr>
              <a:t>tx_data</a:t>
            </a:r>
            <a:r>
              <a:rPr lang="en-US" altLang="zh-TW" dirty="0">
                <a:effectLst/>
              </a:rPr>
              <a:t>[3:0]</a:t>
            </a:r>
          </a:p>
          <a:p>
            <a:r>
              <a:rPr lang="en-US" altLang="zh-TW" dirty="0">
                <a:effectLst/>
              </a:rPr>
              <a:t>WDATA1</a:t>
            </a:r>
            <a:r>
              <a:rPr lang="zh-TW" altLang="en-US" dirty="0">
                <a:effectLst/>
              </a:rPr>
              <a:t>：從</a:t>
            </a:r>
            <a:r>
              <a:rPr lang="en-US" altLang="zh-TW" dirty="0" err="1">
                <a:effectLst/>
              </a:rPr>
              <a:t>lpc_data</a:t>
            </a:r>
            <a:r>
              <a:rPr lang="zh-TW" altLang="en-US" dirty="0">
                <a:effectLst/>
              </a:rPr>
              <a:t>裝</a:t>
            </a:r>
            <a:r>
              <a:rPr lang="en-US" altLang="zh-TW" dirty="0" err="1">
                <a:effectLst/>
              </a:rPr>
              <a:t>tx_data</a:t>
            </a:r>
            <a:r>
              <a:rPr lang="en-US" altLang="zh-TW" dirty="0">
                <a:effectLst/>
              </a:rPr>
              <a:t>[7:4] 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TAR0</a:t>
            </a:r>
          </a:p>
          <a:p>
            <a:r>
              <a:rPr lang="en-US" altLang="zh-TW" dirty="0">
                <a:effectLst/>
              </a:rPr>
              <a:t>TAR0 (</a:t>
            </a:r>
            <a:r>
              <a:rPr lang="en-US" altLang="zh-TW" dirty="0"/>
              <a:t>Turn-Around</a:t>
            </a:r>
            <a:r>
              <a:rPr lang="zh-TW" altLang="en-US" dirty="0"/>
              <a:t>轉控制權</a:t>
            </a:r>
            <a:r>
              <a:rPr lang="en-US" altLang="zh-TW" dirty="0">
                <a:effectLst/>
              </a:rPr>
              <a:t>) 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lpc_data_out</a:t>
            </a:r>
            <a:r>
              <a:rPr lang="en-US" altLang="zh-TW" dirty="0">
                <a:effectLst/>
              </a:rPr>
              <a:t>=1 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SYNC</a:t>
            </a:r>
          </a:p>
          <a:p>
            <a:r>
              <a:rPr lang="en-US" altLang="zh-TW" dirty="0">
                <a:effectLst/>
              </a:rPr>
              <a:t>SYNC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out_data</a:t>
            </a:r>
            <a:r>
              <a:rPr lang="en-US" altLang="zh-TW" dirty="0">
                <a:effectLst/>
              </a:rPr>
              <a:t>=0, 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=1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RDATA0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rd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=0</a:t>
            </a:r>
            <a:r>
              <a:rPr lang="zh-TW" altLang="en-US" dirty="0">
                <a:effectLst/>
              </a:rPr>
              <a:t>進</a:t>
            </a:r>
            <a:r>
              <a:rPr lang="en-US" altLang="zh-TW" dirty="0">
                <a:effectLst/>
              </a:rPr>
              <a:t>TAR1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tx_data_valid</a:t>
            </a:r>
            <a:r>
              <a:rPr lang="en-US" altLang="zh-TW" dirty="0">
                <a:effectLst/>
              </a:rPr>
              <a:t>=1</a:t>
            </a:r>
          </a:p>
          <a:p>
            <a:r>
              <a:rPr lang="en-US" altLang="zh-TW" dirty="0">
                <a:effectLst/>
              </a:rPr>
              <a:t>RDATA0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status_port</a:t>
            </a:r>
            <a:r>
              <a:rPr lang="en-US" altLang="zh-TW" dirty="0">
                <a:effectLst/>
              </a:rPr>
              <a:t>=d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 err="1">
                <a:effectLst/>
              </a:rPr>
              <a:t>out_data</a:t>
            </a:r>
            <a:r>
              <a:rPr lang="zh-TW" altLang="en-US" dirty="0">
                <a:effectLst/>
              </a:rPr>
              <a:t>輸出是否</a:t>
            </a:r>
            <a:r>
              <a:rPr lang="en-US" altLang="zh-TW" dirty="0" err="1">
                <a:effectLst/>
              </a:rPr>
              <a:t>rx_begin</a:t>
            </a:r>
            <a:r>
              <a:rPr lang="en-US" altLang="zh-TW" dirty="0">
                <a:effectLst/>
              </a:rPr>
              <a:t> != </a:t>
            </a:r>
            <a:r>
              <a:rPr lang="en-US" altLang="zh-TW" dirty="0" err="1">
                <a:effectLst/>
              </a:rPr>
              <a:t>rx_end</a:t>
            </a:r>
            <a:r>
              <a:rPr lang="zh-TW" altLang="en-US" dirty="0">
                <a:effectLst/>
              </a:rPr>
              <a:t>，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                 </a:t>
            </a:r>
            <a:r>
              <a:rPr lang="en-US" altLang="zh-TW" dirty="0" err="1">
                <a:effectLst/>
              </a:rPr>
              <a:t>status_port</a:t>
            </a:r>
            <a:r>
              <a:rPr lang="en-US" altLang="zh-TW" dirty="0">
                <a:effectLst/>
              </a:rPr>
              <a:t>=8 </a:t>
            </a:r>
            <a:r>
              <a:rPr lang="en-US" altLang="zh-TW" dirty="0" err="1">
                <a:effectLst/>
              </a:rPr>
              <a:t>out_data</a:t>
            </a:r>
            <a:r>
              <a:rPr lang="zh-TW" altLang="en-US" dirty="0">
                <a:effectLst/>
              </a:rPr>
              <a:t>輸出</a:t>
            </a:r>
            <a:r>
              <a:rPr lang="en-US" altLang="zh-TW" dirty="0" err="1">
                <a:effectLst/>
              </a:rPr>
              <a:t>rxbuf</a:t>
            </a:r>
            <a:r>
              <a:rPr lang="zh-TW" altLang="en-US" dirty="0">
                <a:effectLst/>
              </a:rPr>
              <a:t>資料，若都不是則輸出</a:t>
            </a:r>
            <a:r>
              <a:rPr lang="en-US" altLang="zh-TW" dirty="0">
                <a:effectLst/>
              </a:rPr>
              <a:t>0xf</a:t>
            </a:r>
          </a:p>
          <a:p>
            <a:r>
              <a:rPr lang="en-US" altLang="zh-TW" dirty="0">
                <a:effectLst/>
              </a:rPr>
              <a:t>RDATA1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 err="1">
                <a:effectLst/>
              </a:rPr>
              <a:t>status_port</a:t>
            </a:r>
            <a:r>
              <a:rPr lang="en-US" altLang="zh-TW" dirty="0">
                <a:effectLst/>
              </a:rPr>
              <a:t>=d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 err="1">
                <a:effectLst/>
              </a:rPr>
              <a:t>out_data</a:t>
            </a:r>
            <a:r>
              <a:rPr lang="zh-TW" altLang="en-US" dirty="0">
                <a:effectLst/>
              </a:rPr>
              <a:t>輸出是否</a:t>
            </a:r>
            <a:r>
              <a:rPr lang="en-US" altLang="zh-TW" dirty="0" err="1">
                <a:effectLst/>
              </a:rPr>
              <a:t>rx_begin</a:t>
            </a:r>
            <a:r>
              <a:rPr lang="en-US" altLang="zh-TW" dirty="0">
                <a:effectLst/>
              </a:rPr>
              <a:t> != </a:t>
            </a:r>
            <a:r>
              <a:rPr lang="en-US" altLang="zh-TW" dirty="0" err="1">
                <a:effectLst/>
              </a:rPr>
              <a:t>rx_end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                 </a:t>
            </a:r>
            <a:r>
              <a:rPr lang="en-US" altLang="zh-TW" dirty="0" err="1">
                <a:effectLst/>
              </a:rPr>
              <a:t>status_port</a:t>
            </a:r>
            <a:r>
              <a:rPr lang="en-US" altLang="zh-TW" dirty="0">
                <a:effectLst/>
              </a:rPr>
              <a:t>=8 </a:t>
            </a:r>
            <a:r>
              <a:rPr lang="en-US" altLang="zh-TW" dirty="0" err="1">
                <a:effectLst/>
              </a:rPr>
              <a:t>out_data</a:t>
            </a:r>
            <a:r>
              <a:rPr lang="zh-TW" altLang="en-US" dirty="0">
                <a:effectLst/>
              </a:rPr>
              <a:t>輸出</a:t>
            </a:r>
            <a:r>
              <a:rPr lang="en-US" altLang="zh-TW" dirty="0" err="1">
                <a:effectLst/>
              </a:rPr>
              <a:t>rxbuf</a:t>
            </a:r>
            <a:r>
              <a:rPr lang="zh-TW" altLang="en-US" dirty="0">
                <a:effectLst/>
              </a:rPr>
              <a:t>資料，若都不是則輸出</a:t>
            </a:r>
            <a:r>
              <a:rPr lang="en-US" altLang="zh-TW" dirty="0">
                <a:effectLst/>
              </a:rPr>
              <a:t>0xf</a:t>
            </a:r>
          </a:p>
          <a:p>
            <a:r>
              <a:rPr lang="en-US" altLang="zh-TW" dirty="0">
                <a:effectLst/>
              </a:rPr>
              <a:t>TAR1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lpc_data_out</a:t>
            </a:r>
            <a:r>
              <a:rPr lang="en-US" altLang="zh-TW" dirty="0">
                <a:effectLst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4677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6738</TotalTime>
  <Words>1220</Words>
  <Application>Microsoft Office PowerPoint</Application>
  <PresentationFormat>寬螢幕</PresentationFormat>
  <Paragraphs>112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Wingdings 2</vt:lpstr>
      <vt:lpstr>石板</vt:lpstr>
      <vt:lpstr>Protocol</vt:lpstr>
      <vt:lpstr>UART</vt:lpstr>
      <vt:lpstr>UART 程序</vt:lpstr>
      <vt:lpstr>uart_rx.v</vt:lpstr>
      <vt:lpstr>uart_rx.v</vt:lpstr>
      <vt:lpstr>uart_tx.v</vt:lpstr>
      <vt:lpstr>uart_tx.v</vt:lpstr>
      <vt:lpstr>Low Pin Count Bus</vt:lpstr>
      <vt:lpstr>lpc.v</vt:lpstr>
      <vt:lpstr>lpc.v Write</vt:lpstr>
      <vt:lpstr>lpc.v Read</vt:lpstr>
      <vt:lpstr>Protocol</vt:lpstr>
      <vt:lpstr>I2C Pro</vt:lpstr>
      <vt:lpstr>I2C protocol</vt:lpstr>
      <vt:lpstr>I2C slave TB</vt:lpstr>
      <vt:lpstr>I2C Switch</vt:lpstr>
      <vt:lpstr>I2C高速</vt:lpstr>
      <vt:lpstr>PowerPoint 簡報</vt:lpstr>
      <vt:lpstr>PowerPoint 簡報</vt:lpstr>
      <vt:lpstr>I2C behavior</vt:lpstr>
      <vt:lpstr>I2C behavior</vt:lpstr>
      <vt:lpstr>I2C behavior</vt:lpstr>
      <vt:lpstr>I2C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</dc:title>
  <dc:creator>ZS Wang/WHQ/Wistron</dc:creator>
  <cp:lastModifiedBy>ZuoSyuan Wang</cp:lastModifiedBy>
  <cp:revision>70</cp:revision>
  <dcterms:created xsi:type="dcterms:W3CDTF">2021-07-05T02:16:46Z</dcterms:created>
  <dcterms:modified xsi:type="dcterms:W3CDTF">2021-08-02T03:00:27Z</dcterms:modified>
</cp:coreProperties>
</file>