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44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5742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9108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4214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72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7798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80626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8749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76512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33203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1516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B26D516-D0D0-4EBC-BF67-AB0197FD5EDE}" type="datetimeFigureOut">
              <a:rPr lang="en-SI" smtClean="0"/>
              <a:t>01/06/2025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9C520F1-B076-4DEE-8AD0-FB93D71D0B0F}" type="slidenum">
              <a:rPr lang="en-SI" smtClean="0"/>
              <a:t>‹#›</a:t>
            </a:fld>
            <a:endParaRPr lang="en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208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598E-B981-E219-A321-52BC3276D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/>
              <a:t>ASSIGNMENT 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BA7441-CFEE-B32F-A175-381BF2BE5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50685" y="4747023"/>
            <a:ext cx="4104995" cy="498217"/>
          </a:xfrm>
        </p:spPr>
        <p:txBody>
          <a:bodyPr/>
          <a:lstStyle/>
          <a:p>
            <a:r>
              <a:rPr lang="sl-SI" dirty="0"/>
              <a:t>T</a:t>
            </a:r>
            <a:r>
              <a:rPr lang="en-SI" dirty="0" err="1"/>
              <a:t>ikei</a:t>
            </a:r>
            <a:r>
              <a:rPr lang="en-SI" dirty="0"/>
              <a:t> </a:t>
            </a:r>
            <a:r>
              <a:rPr lang="sl-SI" dirty="0"/>
              <a:t>R</a:t>
            </a:r>
            <a:r>
              <a:rPr lang="en-SI" dirty="0" err="1"/>
              <a:t>adovac</a:t>
            </a:r>
            <a:r>
              <a:rPr lang="en-SI" dirty="0"/>
              <a:t>, A</a:t>
            </a:r>
            <a:r>
              <a:rPr lang="sl-SI" dirty="0"/>
              <a:t>l</a:t>
            </a:r>
            <a:r>
              <a:rPr lang="en-SI" dirty="0" err="1"/>
              <a:t>eš</a:t>
            </a:r>
            <a:r>
              <a:rPr lang="en-SI" dirty="0"/>
              <a:t> </a:t>
            </a:r>
            <a:r>
              <a:rPr lang="en-SI" dirty="0" err="1"/>
              <a:t>špeh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30765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F5C0-7875-FE45-8DF6-16DC41656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Random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F3E13-6D72-D546-2956-088CA7BA3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34264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E2A8-B517-8AAF-428A-5C78C6B05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Simulated Annealing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70F19-3AB9-61BB-046C-2B1148632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2022715"/>
                <a:ext cx="10058400" cy="4023360"/>
              </a:xfrm>
            </p:spPr>
            <p:txBody>
              <a:bodyPr/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SI" dirty="0"/>
                  <a:t>  </a:t>
                </a:r>
                <a:r>
                  <a:rPr lang="en-GB" dirty="0"/>
                  <a:t>Step size is proportional to temperature</a:t>
                </a:r>
                <a:endParaRPr lang="en-SI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SI" dirty="0"/>
                  <a:t>  </a:t>
                </a:r>
                <a:r>
                  <a:rPr lang="sl-SI" dirty="0" err="1"/>
                  <a:t>Logarithmic</a:t>
                </a:r>
                <a:r>
                  <a:rPr lang="sl-SI" dirty="0"/>
                  <a:t> </a:t>
                </a:r>
                <a:r>
                  <a:rPr lang="sl-SI" dirty="0" err="1"/>
                  <a:t>cooling</a:t>
                </a:r>
                <a:r>
                  <a:rPr lang="sl-SI" dirty="0"/>
                  <a:t>:</a:t>
                </a:r>
                <a:r>
                  <a:rPr lang="en-SI" dirty="0"/>
                  <a:t> </a:t>
                </a:r>
                <a14:m>
                  <m:oMath xmlns:m="http://schemas.openxmlformats.org/officeDocument/2006/math">
                    <m:r>
                      <a:rPr lang="en-SI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SI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SI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I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I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SI" b="0" i="1" smtClean="0">
                                <a:latin typeface="Cambria Math" panose="02040503050406030204" pitchFamily="18" charset="0"/>
                              </a:rPr>
                              <m:t>𝑖𝑛𝑖𝑡</m:t>
                            </m:r>
                          </m:sub>
                        </m:sSub>
                      </m:num>
                      <m:den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n-SI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⁡(1+</m:t>
                        </m:r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𝑖𝑡𝑒𝑟𝑎𝑡𝑖𝑜𝑛</m:t>
                        </m:r>
                        <m:r>
                          <a:rPr lang="en-SI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SI" dirty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SI" dirty="0"/>
                  <a:t>  Re-annealing (1.2)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SI" dirty="0"/>
                  <a:t>  Stops when final temperature is reached or after max iterations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770F19-3AB9-61BB-046C-2B1148632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2022715"/>
                <a:ext cx="10058400" cy="4023360"/>
              </a:xfrm>
              <a:blipFill>
                <a:blip r:embed="rId2"/>
                <a:stretch>
                  <a:fillRect l="-1455" t="-1667"/>
                </a:stretch>
              </a:blipFill>
            </p:spPr>
            <p:txBody>
              <a:bodyPr/>
              <a:lstStyle/>
              <a:p>
                <a:r>
                  <a:rPr lang="en-SI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B7352B-1691-B665-1948-60D7500DC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6194423"/>
              </p:ext>
            </p:extLst>
          </p:nvPr>
        </p:nvGraphicFramePr>
        <p:xfrm>
          <a:off x="616154" y="3955462"/>
          <a:ext cx="5361859" cy="2194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8886">
                  <a:extLst>
                    <a:ext uri="{9D8B030D-6E8A-4147-A177-3AD203B41FA5}">
                      <a16:colId xmlns:a16="http://schemas.microsoft.com/office/drawing/2014/main" val="3957022108"/>
                    </a:ext>
                  </a:extLst>
                </a:gridCol>
                <a:gridCol w="3992973">
                  <a:extLst>
                    <a:ext uri="{9D8B030D-6E8A-4147-A177-3AD203B41FA5}">
                      <a16:colId xmlns:a16="http://schemas.microsoft.com/office/drawing/2014/main" val="3167064221"/>
                    </a:ext>
                  </a:extLst>
                </a:gridCol>
              </a:tblGrid>
              <a:tr h="315442">
                <a:tc>
                  <a:txBody>
                    <a:bodyPr/>
                    <a:lstStyle/>
                    <a:p>
                      <a:r>
                        <a:rPr lang="en-SI" dirty="0"/>
                        <a:t>F12022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312.2173955710074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38270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F22022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406.7887800135768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93822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F32022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600.6559075465144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566945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F42022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984.5320392708223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8113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F52022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903.8331327334566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21088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F62022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228422.87778480782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217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F43160-FA7B-E4C1-74A9-E3378FD11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353789"/>
              </p:ext>
            </p:extLst>
          </p:nvPr>
        </p:nvGraphicFramePr>
        <p:xfrm>
          <a:off x="6459139" y="3955462"/>
          <a:ext cx="5361859" cy="2194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8886">
                  <a:extLst>
                    <a:ext uri="{9D8B030D-6E8A-4147-A177-3AD203B41FA5}">
                      <a16:colId xmlns:a16="http://schemas.microsoft.com/office/drawing/2014/main" val="3957022108"/>
                    </a:ext>
                  </a:extLst>
                </a:gridCol>
                <a:gridCol w="3992973">
                  <a:extLst>
                    <a:ext uri="{9D8B030D-6E8A-4147-A177-3AD203B41FA5}">
                      <a16:colId xmlns:a16="http://schemas.microsoft.com/office/drawing/2014/main" val="3167064221"/>
                    </a:ext>
                  </a:extLst>
                </a:gridCol>
              </a:tblGrid>
              <a:tr h="315442">
                <a:tc>
                  <a:txBody>
                    <a:bodyPr/>
                    <a:lstStyle/>
                    <a:p>
                      <a:r>
                        <a:rPr lang="en-SI" dirty="0"/>
                        <a:t>F72022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2078.3302751034325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38270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F82022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2266.8641474399637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93822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F92022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2304.9984384640884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566945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F102022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-950.7822909441729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8113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F112022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2601.2469677318354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21088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F122022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2176.547928565096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2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300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94E9B-4078-72FF-282A-3ABD3C49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Whale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7D37-97BF-5EEF-9092-29C6D4F71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42914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EB296-9578-6905-65DF-36BE56B2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I" dirty="0"/>
              <a:t>Tabu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A2D9F-3B1C-4178-C54B-D3944A5E2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86895"/>
            <a:ext cx="10386797" cy="40233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SI" dirty="0"/>
              <a:t>  </a:t>
            </a:r>
            <a:r>
              <a:rPr lang="en-GB" dirty="0"/>
              <a:t>Enhances local search by allowing escape from local optima</a:t>
            </a:r>
            <a:endParaRPr lang="en-SI" dirty="0"/>
          </a:p>
          <a:p>
            <a:pPr>
              <a:buFont typeface="Wingdings" panose="05000000000000000000" pitchFamily="2" charset="2"/>
              <a:buChar char="§"/>
            </a:pPr>
            <a:r>
              <a:rPr lang="en-SI" dirty="0"/>
              <a:t>  </a:t>
            </a:r>
            <a:r>
              <a:rPr lang="en-GB" dirty="0"/>
              <a:t>Uses a tabu list to avoid revisiting recent solutions</a:t>
            </a:r>
            <a:endParaRPr lang="en-SI" dirty="0"/>
          </a:p>
          <a:p>
            <a:pPr>
              <a:buFont typeface="Wingdings" panose="05000000000000000000" pitchFamily="2" charset="2"/>
              <a:buChar char="§"/>
            </a:pPr>
            <a:r>
              <a:rPr lang="en-SI" dirty="0"/>
              <a:t>  </a:t>
            </a:r>
            <a:r>
              <a:rPr lang="en-GB" dirty="0"/>
              <a:t>Especially effective for discrete optimization problems</a:t>
            </a:r>
            <a:endParaRPr lang="en-SI" dirty="0"/>
          </a:p>
          <a:p>
            <a:pPr>
              <a:buFont typeface="Wingdings" panose="05000000000000000000" pitchFamily="2" charset="2"/>
              <a:buChar char="§"/>
            </a:pPr>
            <a:r>
              <a:rPr lang="en-SI" dirty="0"/>
              <a:t>  </a:t>
            </a:r>
            <a:r>
              <a:rPr lang="en-GB" dirty="0"/>
              <a:t>Instead of exact matches, checks if a point is within a certain distance of any point in the tabu list</a:t>
            </a:r>
            <a:endParaRPr lang="en-SI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2BE001-E003-8AB7-3CD5-D9B14D743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707086"/>
              </p:ext>
            </p:extLst>
          </p:nvPr>
        </p:nvGraphicFramePr>
        <p:xfrm>
          <a:off x="707924" y="3913908"/>
          <a:ext cx="5361859" cy="2194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8886">
                  <a:extLst>
                    <a:ext uri="{9D8B030D-6E8A-4147-A177-3AD203B41FA5}">
                      <a16:colId xmlns:a16="http://schemas.microsoft.com/office/drawing/2014/main" val="3957022108"/>
                    </a:ext>
                  </a:extLst>
                </a:gridCol>
                <a:gridCol w="3992973">
                  <a:extLst>
                    <a:ext uri="{9D8B030D-6E8A-4147-A177-3AD203B41FA5}">
                      <a16:colId xmlns:a16="http://schemas.microsoft.com/office/drawing/2014/main" val="3167064221"/>
                    </a:ext>
                  </a:extLst>
                </a:gridCol>
              </a:tblGrid>
              <a:tr h="315442">
                <a:tc>
                  <a:txBody>
                    <a:bodyPr/>
                    <a:lstStyle/>
                    <a:p>
                      <a:r>
                        <a:rPr lang="en-SI" dirty="0"/>
                        <a:t>F12022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1282.116673096632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38270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F22022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476.6774550097896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93822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F32022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600.0250961098025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566945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F42022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919.1565985279783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8113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F52022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919.3015135272191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21088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F62022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12629525.922626033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217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038AAB-648C-3A9C-867B-560D9AEEEC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309881"/>
              </p:ext>
            </p:extLst>
          </p:nvPr>
        </p:nvGraphicFramePr>
        <p:xfrm>
          <a:off x="6459138" y="3913908"/>
          <a:ext cx="5361859" cy="2194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368886">
                  <a:extLst>
                    <a:ext uri="{9D8B030D-6E8A-4147-A177-3AD203B41FA5}">
                      <a16:colId xmlns:a16="http://schemas.microsoft.com/office/drawing/2014/main" val="3957022108"/>
                    </a:ext>
                  </a:extLst>
                </a:gridCol>
                <a:gridCol w="3992973">
                  <a:extLst>
                    <a:ext uri="{9D8B030D-6E8A-4147-A177-3AD203B41FA5}">
                      <a16:colId xmlns:a16="http://schemas.microsoft.com/office/drawing/2014/main" val="3167064221"/>
                    </a:ext>
                  </a:extLst>
                </a:gridCol>
              </a:tblGrid>
              <a:tr h="315442">
                <a:tc>
                  <a:txBody>
                    <a:bodyPr/>
                    <a:lstStyle/>
                    <a:p>
                      <a:r>
                        <a:rPr lang="en-SI" dirty="0"/>
                        <a:t>F72022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1963.23235746345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538270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F82022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2714.7629955962157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593822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F92022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2653.5616194677123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566945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F102022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-1835.9357352617144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88113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F112022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2618.278029372353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21088"/>
                  </a:ext>
                </a:extLst>
              </a:tr>
              <a:tr h="315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I" dirty="0"/>
                        <a:t>F122022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I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2942.8734245992828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92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5772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FD1DF-4492-5B27-4531-511353D9D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/>
              <a:t>D</a:t>
            </a:r>
            <a:r>
              <a:rPr lang="sl-SI" dirty="0" err="1"/>
              <a:t>ifferential</a:t>
            </a:r>
            <a:r>
              <a:rPr lang="sl-SI" dirty="0"/>
              <a:t> </a:t>
            </a:r>
            <a:r>
              <a:rPr lang="en-SI" dirty="0"/>
              <a:t>E</a:t>
            </a:r>
            <a:r>
              <a:rPr lang="sl-SI" dirty="0" err="1"/>
              <a:t>volution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E395-ADB4-911E-2811-FC9C013CC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799411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</TotalTime>
  <Words>152</Words>
  <Application>Microsoft Office PowerPoint</Application>
  <PresentationFormat>Widescreen</PresentationFormat>
  <Paragraphs>63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Calibri Light</vt:lpstr>
      <vt:lpstr>Cambria Math</vt:lpstr>
      <vt:lpstr>Wingdings</vt:lpstr>
      <vt:lpstr>Retrospect</vt:lpstr>
      <vt:lpstr>ASSIGNMENT 5</vt:lpstr>
      <vt:lpstr>Random Search</vt:lpstr>
      <vt:lpstr>Simulated Annealing</vt:lpstr>
      <vt:lpstr>Whale Algorithm</vt:lpstr>
      <vt:lpstr>Tabu Search</vt:lpstr>
      <vt:lpstr>Differential Evolution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Tikei Radovac</dc:creator>
  <cp:lastModifiedBy>Tikei Radovac</cp:lastModifiedBy>
  <cp:revision>11</cp:revision>
  <dcterms:created xsi:type="dcterms:W3CDTF">2025-06-01T09:57:40Z</dcterms:created>
  <dcterms:modified xsi:type="dcterms:W3CDTF">2025-06-01T13:17:28Z</dcterms:modified>
</cp:coreProperties>
</file>