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1" r:id="rId5"/>
    <p:sldId id="259" r:id="rId6"/>
    <p:sldId id="271" r:id="rId7"/>
    <p:sldId id="260" r:id="rId8"/>
    <p:sldId id="262" r:id="rId9"/>
    <p:sldId id="269" r:id="rId10"/>
    <p:sldId id="270" r:id="rId11"/>
    <p:sldId id="265" r:id="rId12"/>
    <p:sldId id="26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74"/>
  </p:normalViewPr>
  <p:slideViewPr>
    <p:cSldViewPr snapToGrid="0">
      <p:cViewPr varScale="1">
        <p:scale>
          <a:sx n="112" d="100"/>
          <a:sy n="112" d="100"/>
        </p:scale>
        <p:origin x="232" y="2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382F1-4861-4681-A444-DB1CAA388B43}" type="datetimeFigureOut">
              <a:rPr lang="en-US" smtClean="0"/>
              <a:t>12/15/16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6A84C-F66B-43EB-82A1-17EC542C6BA1}" type="slidenum">
              <a:rPr lang="en-US" smtClean="0"/>
              <a:t>‹#›</a:t>
            </a:fld>
            <a:endParaRPr lang="en-US"/>
          </a:p>
        </p:txBody>
      </p:sp>
    </p:spTree>
    <p:extLst>
      <p:ext uri="{BB962C8B-B14F-4D97-AF65-F5344CB8AC3E}">
        <p14:creationId xmlns:p14="http://schemas.microsoft.com/office/powerpoint/2010/main" val="18574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c110</a:t>
            </a:r>
          </a:p>
        </p:txBody>
      </p:sp>
      <p:sp>
        <p:nvSpPr>
          <p:cNvPr id="4" name="Slide Number Placeholder 3"/>
          <p:cNvSpPr>
            <a:spLocks noGrp="1"/>
          </p:cNvSpPr>
          <p:nvPr>
            <p:ph type="sldNum" sz="quarter" idx="10"/>
          </p:nvPr>
        </p:nvSpPr>
        <p:spPr/>
        <p:txBody>
          <a:bodyPr/>
          <a:lstStyle/>
          <a:p>
            <a:fld id="{0F96A84C-F66B-43EB-82A1-17EC542C6BA1}" type="slidenum">
              <a:rPr lang="en-US" smtClean="0"/>
              <a:t>2</a:t>
            </a:fld>
            <a:endParaRPr lang="en-US"/>
          </a:p>
        </p:txBody>
      </p:sp>
    </p:spTree>
    <p:extLst>
      <p:ext uri="{BB962C8B-B14F-4D97-AF65-F5344CB8AC3E}">
        <p14:creationId xmlns:p14="http://schemas.microsoft.com/office/powerpoint/2010/main" val="266511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0F4B573E-13D4-4F8C-80D4-30EE5E022ECF}" type="datetimeFigureOut">
              <a:rPr lang="en-US" smtClean="0"/>
              <a:t>12/15/16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57639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4B573E-13D4-4F8C-80D4-30EE5E022ECF}" type="datetimeFigureOut">
              <a:rPr lang="en-US" smtClean="0"/>
              <a:t>12/15/16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268398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4B573E-13D4-4F8C-80D4-30EE5E022ECF}" type="datetimeFigureOut">
              <a:rPr lang="en-US" smtClean="0"/>
              <a:t>12/15/16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264319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4B573E-13D4-4F8C-80D4-30EE5E022ECF}" type="datetimeFigureOut">
              <a:rPr lang="en-US" smtClean="0"/>
              <a:t>12/15/16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63093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F4B573E-13D4-4F8C-80D4-30EE5E022ECF}" type="datetimeFigureOut">
              <a:rPr lang="en-US" smtClean="0"/>
              <a:t>12/15/16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381400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0F4B573E-13D4-4F8C-80D4-30EE5E022ECF}" type="datetimeFigureOut">
              <a:rPr lang="en-US" smtClean="0"/>
              <a:t>12/15/16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191533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F4B573E-13D4-4F8C-80D4-30EE5E022ECF}" type="datetimeFigureOut">
              <a:rPr lang="en-US" smtClean="0"/>
              <a:t>12/15/16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55244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0F4B573E-13D4-4F8C-80D4-30EE5E022ECF}" type="datetimeFigureOut">
              <a:rPr lang="en-US" smtClean="0"/>
              <a:t>12/15/16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11622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4B573E-13D4-4F8C-80D4-30EE5E022ECF}" type="datetimeFigureOut">
              <a:rPr lang="en-US" smtClean="0"/>
              <a:t>12/15/16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66279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F4B573E-13D4-4F8C-80D4-30EE5E022ECF}" type="datetimeFigureOut">
              <a:rPr lang="en-US" smtClean="0"/>
              <a:t>12/15/16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332955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F4B573E-13D4-4F8C-80D4-30EE5E022ECF}" type="datetimeFigureOut">
              <a:rPr lang="en-US" smtClean="0"/>
              <a:t>12/15/16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96BD4F0-F408-4F1A-A1B2-FF5F8F184AEA}" type="slidenum">
              <a:rPr lang="en-US" smtClean="0"/>
              <a:t>‹#›</a:t>
            </a:fld>
            <a:endParaRPr lang="en-US"/>
          </a:p>
        </p:txBody>
      </p:sp>
    </p:spTree>
    <p:extLst>
      <p:ext uri="{BB962C8B-B14F-4D97-AF65-F5344CB8AC3E}">
        <p14:creationId xmlns:p14="http://schemas.microsoft.com/office/powerpoint/2010/main" val="559107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573E-13D4-4F8C-80D4-30EE5E022ECF}" type="datetimeFigureOut">
              <a:rPr lang="en-US" smtClean="0"/>
              <a:t>12/15/16</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BD4F0-F408-4F1A-A1B2-FF5F8F184AEA}" type="slidenum">
              <a:rPr lang="en-US" smtClean="0"/>
              <a:t>‹#›</a:t>
            </a:fld>
            <a:endParaRPr lang="en-US"/>
          </a:p>
        </p:txBody>
      </p:sp>
    </p:spTree>
    <p:extLst>
      <p:ext uri="{BB962C8B-B14F-4D97-AF65-F5344CB8AC3E}">
        <p14:creationId xmlns:p14="http://schemas.microsoft.com/office/powerpoint/2010/main" val="281625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2428" r="26877"/>
          <a:stretch/>
        </p:blipFill>
        <p:spPr>
          <a:xfrm>
            <a:off x="7556408" y="10"/>
            <a:ext cx="4635591" cy="6857990"/>
          </a:xfrm>
          <a:prstGeom prst="rect">
            <a:avLst/>
          </a:prstGeom>
          <a:effectLst/>
        </p:spPr>
      </p:pic>
      <p:sp>
        <p:nvSpPr>
          <p:cNvPr id="2" name="标题 1"/>
          <p:cNvSpPr>
            <a:spLocks noGrp="1"/>
          </p:cNvSpPr>
          <p:nvPr>
            <p:ph type="ctrTitle"/>
          </p:nvPr>
        </p:nvSpPr>
        <p:spPr>
          <a:xfrm>
            <a:off x="648929" y="629266"/>
            <a:ext cx="6586491" cy="1676603"/>
          </a:xfrm>
        </p:spPr>
        <p:txBody>
          <a:bodyPr vert="horz" lIns="91440" tIns="45720" rIns="91440" bIns="45720" rtlCol="0" anchor="ctr">
            <a:normAutofit/>
          </a:bodyPr>
          <a:lstStyle/>
          <a:p>
            <a:pPr algn="l"/>
            <a:r>
              <a:rPr lang="en-US" sz="4400" dirty="0" err="1"/>
              <a:t>DotA</a:t>
            </a:r>
            <a:r>
              <a:rPr lang="en-US" sz="4400" dirty="0"/>
              <a:t> 2 Win rate </a:t>
            </a:r>
            <a:r>
              <a:rPr lang="en-US" sz="4400" dirty="0" smtClean="0"/>
              <a:t>prediction</a:t>
            </a:r>
            <a:endParaRPr lang="en-US" sz="4400" dirty="0"/>
          </a:p>
        </p:txBody>
      </p:sp>
      <p:sp>
        <p:nvSpPr>
          <p:cNvPr id="5" name="TextBox 4"/>
          <p:cNvSpPr txBox="1"/>
          <p:nvPr/>
        </p:nvSpPr>
        <p:spPr>
          <a:xfrm>
            <a:off x="3752706" y="4153416"/>
            <a:ext cx="3935763" cy="1846659"/>
          </a:xfrm>
          <a:prstGeom prst="rect">
            <a:avLst/>
          </a:prstGeom>
          <a:noFill/>
        </p:spPr>
        <p:txBody>
          <a:bodyPr wrap="square" rtlCol="0">
            <a:spAutoFit/>
          </a:bodyPr>
          <a:lstStyle/>
          <a:p>
            <a:r>
              <a:rPr lang="en-US" sz="3200" dirty="0">
                <a:latin typeface="+mj-lt"/>
                <a:ea typeface="+mj-ea"/>
                <a:cs typeface="+mj-cs"/>
              </a:rPr>
              <a:t>Fang Zhou</a:t>
            </a:r>
          </a:p>
          <a:p>
            <a:r>
              <a:rPr lang="en-US" sz="3200" dirty="0" err="1">
                <a:latin typeface="+mj-lt"/>
                <a:ea typeface="+mj-ea"/>
                <a:cs typeface="+mj-cs"/>
              </a:rPr>
              <a:t>Runzhou</a:t>
            </a:r>
            <a:r>
              <a:rPr lang="en-US" sz="3200" dirty="0">
                <a:latin typeface="+mj-lt"/>
                <a:ea typeface="+mj-ea"/>
                <a:cs typeface="+mj-cs"/>
              </a:rPr>
              <a:t> Cao</a:t>
            </a:r>
          </a:p>
          <a:p>
            <a:r>
              <a:rPr lang="en-US" sz="3200" dirty="0" err="1">
                <a:latin typeface="+mj-lt"/>
                <a:ea typeface="+mj-ea"/>
                <a:cs typeface="+mj-cs"/>
              </a:rPr>
              <a:t>XiaoHu</a:t>
            </a:r>
            <a:r>
              <a:rPr lang="en-US" sz="3200" dirty="0">
                <a:latin typeface="+mj-lt"/>
                <a:ea typeface="+mj-ea"/>
                <a:cs typeface="+mj-cs"/>
              </a:rPr>
              <a:t> Zhao</a:t>
            </a:r>
          </a:p>
          <a:p>
            <a:endParaRPr lang="en-US" dirty="0"/>
          </a:p>
        </p:txBody>
      </p:sp>
    </p:spTree>
    <p:extLst>
      <p:ext uri="{BB962C8B-B14F-4D97-AF65-F5344CB8AC3E}">
        <p14:creationId xmlns:p14="http://schemas.microsoft.com/office/powerpoint/2010/main" val="3382920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Weight</a:t>
            </a:r>
          </a:p>
        </p:txBody>
      </p:sp>
      <p:sp>
        <p:nvSpPr>
          <p:cNvPr id="3" name="Content Placeholder 2"/>
          <p:cNvSpPr>
            <a:spLocks noGrp="1"/>
          </p:cNvSpPr>
          <p:nvPr>
            <p:ph idx="1"/>
          </p:nvPr>
        </p:nvSpPr>
        <p:spPr/>
        <p:txBody>
          <a:bodyPr/>
          <a:lstStyle/>
          <a:p>
            <a:r>
              <a:rPr lang="en-US" dirty="0"/>
              <a:t>1. create a feature vector for the match as described before</a:t>
            </a:r>
          </a:p>
          <a:p>
            <a:r>
              <a:rPr lang="en-US" dirty="0"/>
              <a:t>2. clustering the heroes</a:t>
            </a:r>
          </a:p>
          <a:p>
            <a:r>
              <a:rPr lang="en-US" dirty="0"/>
              <a:t>3. label the relationship between heroes</a:t>
            </a:r>
          </a:p>
          <a:p>
            <a:r>
              <a:rPr lang="en-US" dirty="0"/>
              <a:t>4. use the new relationship to run </a:t>
            </a:r>
            <a:r>
              <a:rPr lang="en-US"/>
              <a:t>knn </a:t>
            </a:r>
            <a:endParaRPr lang="en-US" dirty="0"/>
          </a:p>
        </p:txBody>
      </p:sp>
    </p:spTree>
    <p:extLst>
      <p:ext uri="{BB962C8B-B14F-4D97-AF65-F5344CB8AC3E}">
        <p14:creationId xmlns:p14="http://schemas.microsoft.com/office/powerpoint/2010/main" val="756196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sp>
        <p:nvSpPr>
          <p:cNvPr id="3" name="Content Placeholder 2"/>
          <p:cNvSpPr>
            <a:spLocks noGrp="1"/>
          </p:cNvSpPr>
          <p:nvPr>
            <p:ph idx="1"/>
          </p:nvPr>
        </p:nvSpPr>
        <p:spPr/>
        <p:txBody>
          <a:bodyPr/>
          <a:lstStyle/>
          <a:p>
            <a:r>
              <a:rPr lang="en-US" dirty="0"/>
              <a:t>Test accuracy rate is 75.10%.</a:t>
            </a:r>
          </a:p>
          <a:p>
            <a:endParaRPr lang="en-US" dirty="0"/>
          </a:p>
          <a:p>
            <a:endParaRPr lang="en-US" dirty="0"/>
          </a:p>
          <a:p>
            <a:endParaRPr lang="en-US" dirty="0" smtClean="0"/>
          </a:p>
          <a:p>
            <a:r>
              <a:rPr lang="en-US" dirty="0" smtClean="0"/>
              <a:t>Confusion </a:t>
            </a:r>
            <a:r>
              <a:rPr lang="en-US" dirty="0"/>
              <a:t>matrix</a:t>
            </a:r>
          </a:p>
        </p:txBody>
      </p:sp>
      <p:pic>
        <p:nvPicPr>
          <p:cNvPr id="4" name="Picture 3"/>
          <p:cNvPicPr>
            <a:picLocks noChangeAspect="1"/>
          </p:cNvPicPr>
          <p:nvPr/>
        </p:nvPicPr>
        <p:blipFill>
          <a:blip r:embed="rId2"/>
          <a:stretch>
            <a:fillRect/>
          </a:stretch>
        </p:blipFill>
        <p:spPr>
          <a:xfrm>
            <a:off x="3102996" y="2480402"/>
            <a:ext cx="5990175" cy="1252354"/>
          </a:xfrm>
          <a:prstGeom prst="rect">
            <a:avLst/>
          </a:prstGeom>
        </p:spPr>
      </p:pic>
      <p:pic>
        <p:nvPicPr>
          <p:cNvPr id="5" name="Picture 4"/>
          <p:cNvPicPr>
            <a:picLocks noChangeAspect="1"/>
          </p:cNvPicPr>
          <p:nvPr/>
        </p:nvPicPr>
        <p:blipFill>
          <a:blip r:embed="rId3"/>
          <a:stretch>
            <a:fillRect/>
          </a:stretch>
        </p:blipFill>
        <p:spPr>
          <a:xfrm>
            <a:off x="4350183" y="4387533"/>
            <a:ext cx="3494653" cy="1151647"/>
          </a:xfrm>
          <a:prstGeom prst="rect">
            <a:avLst/>
          </a:prstGeom>
        </p:spPr>
      </p:pic>
    </p:spTree>
    <p:extLst>
      <p:ext uri="{BB962C8B-B14F-4D97-AF65-F5344CB8AC3E}">
        <p14:creationId xmlns:p14="http://schemas.microsoft.com/office/powerpoint/2010/main" val="122059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future works</a:t>
            </a:r>
          </a:p>
        </p:txBody>
      </p:sp>
      <p:sp>
        <p:nvSpPr>
          <p:cNvPr id="3" name="Content Placeholder 2"/>
          <p:cNvSpPr>
            <a:spLocks noGrp="1"/>
          </p:cNvSpPr>
          <p:nvPr>
            <p:ph idx="1"/>
          </p:nvPr>
        </p:nvSpPr>
        <p:spPr/>
        <p:txBody>
          <a:bodyPr>
            <a:normAutofit/>
          </a:bodyPr>
          <a:lstStyle/>
          <a:p>
            <a:r>
              <a:rPr lang="en-US" dirty="0"/>
              <a:t>1) Concerning the data sets, we can only get the game records including the information of Team ID, Hero Lineup and result. More detailed information about teams and games are not available.</a:t>
            </a:r>
          </a:p>
          <a:p>
            <a:r>
              <a:rPr lang="en-US" dirty="0"/>
              <a:t>2) Regarding features, players skills, physical and emotional condition and the external environment all are vital to the result of a game, but they are difficult to be measured.</a:t>
            </a:r>
          </a:p>
          <a:p>
            <a:endParaRPr lang="en-US" dirty="0"/>
          </a:p>
        </p:txBody>
      </p:sp>
    </p:spTree>
    <p:extLst>
      <p:ext uri="{BB962C8B-B14F-4D97-AF65-F5344CB8AC3E}">
        <p14:creationId xmlns:p14="http://schemas.microsoft.com/office/powerpoint/2010/main" val="3918865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409" y="2482159"/>
            <a:ext cx="10515600" cy="1325563"/>
          </a:xfrm>
        </p:spPr>
        <p:txBody>
          <a:bodyPr/>
          <a:lstStyle/>
          <a:p>
            <a:pPr algn="ctr"/>
            <a:r>
              <a:rPr lang="en-US" dirty="0"/>
              <a:t>Thanks for listening!</a:t>
            </a:r>
          </a:p>
        </p:txBody>
      </p:sp>
    </p:spTree>
    <p:extLst>
      <p:ext uri="{BB962C8B-B14F-4D97-AF65-F5344CB8AC3E}">
        <p14:creationId xmlns:p14="http://schemas.microsoft.com/office/powerpoint/2010/main" val="80585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791"/>
            <a:ext cx="10515600" cy="1325563"/>
          </a:xfrm>
        </p:spPr>
        <p:txBody>
          <a:bodyPr/>
          <a:lstStyle/>
          <a:p>
            <a:r>
              <a:rPr lang="en-US" dirty="0"/>
              <a:t>   DotA2</a:t>
            </a:r>
          </a:p>
        </p:txBody>
      </p:sp>
      <p:pic>
        <p:nvPicPr>
          <p:cNvPr id="4" name="Content Placeholder 3"/>
          <p:cNvPicPr>
            <a:picLocks noGrp="1" noChangeAspect="1"/>
          </p:cNvPicPr>
          <p:nvPr>
            <p:ph idx="1"/>
          </p:nvPr>
        </p:nvPicPr>
        <p:blipFill>
          <a:blip r:embed="rId3"/>
          <a:srcRect t="9182" b="9182"/>
          <a:stretch>
            <a:fillRect/>
          </a:stretch>
        </p:blipFill>
        <p:spPr>
          <a:xfrm>
            <a:off x="4240385" y="2396715"/>
            <a:ext cx="7951615" cy="36382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309351" y="1101125"/>
            <a:ext cx="9110270" cy="2677656"/>
          </a:xfrm>
          <a:prstGeom prst="rect">
            <a:avLst/>
          </a:prstGeom>
          <a:noFill/>
        </p:spPr>
        <p:txBody>
          <a:bodyPr wrap="square" rtlCol="0">
            <a:spAutoFit/>
          </a:bodyPr>
          <a:lstStyle/>
          <a:p>
            <a:r>
              <a:rPr lang="en-US" sz="2400" dirty="0">
                <a:latin typeface="Geneva"/>
                <a:cs typeface="Geneva"/>
              </a:rPr>
              <a:t>Multiplayer Online Role Gaming</a:t>
            </a:r>
          </a:p>
          <a:p>
            <a:pPr marL="342900" indent="-342900">
              <a:buFontTx/>
              <a:buChar char="-"/>
            </a:pPr>
            <a:r>
              <a:rPr lang="en-US" sz="2400" dirty="0">
                <a:latin typeface="Geneva"/>
                <a:cs typeface="Geneva"/>
              </a:rPr>
              <a:t>5 vs. 5, single map</a:t>
            </a:r>
          </a:p>
          <a:p>
            <a:pPr marL="342900" indent="-342900">
              <a:buFontTx/>
              <a:buChar char="-"/>
            </a:pPr>
            <a:r>
              <a:rPr lang="en-US" sz="2400" dirty="0">
                <a:latin typeface="Geneva"/>
                <a:cs typeface="Geneva"/>
              </a:rPr>
              <a:t>Goal is to destroy enemy’s base known as the Ancients</a:t>
            </a:r>
          </a:p>
          <a:p>
            <a:pPr marL="342900" indent="-342900">
              <a:buFontTx/>
              <a:buChar char="-"/>
            </a:pPr>
            <a:r>
              <a:rPr lang="en-US" sz="2400" dirty="0">
                <a:latin typeface="Geneva"/>
                <a:cs typeface="Geneva"/>
              </a:rPr>
              <a:t>Unique heroes	</a:t>
            </a:r>
          </a:p>
          <a:p>
            <a:r>
              <a:rPr lang="en-US" sz="2400" dirty="0">
                <a:latin typeface="Geneva"/>
                <a:cs typeface="Geneva"/>
              </a:rPr>
              <a:t>C(110, 10) x C(10, 5)</a:t>
            </a:r>
          </a:p>
          <a:p>
            <a:endParaRPr lang="en-US" sz="2400" dirty="0">
              <a:latin typeface="Geneva"/>
              <a:cs typeface="Geneva"/>
            </a:endParaRPr>
          </a:p>
          <a:p>
            <a:r>
              <a:rPr lang="en-US" sz="2400" dirty="0">
                <a:latin typeface="Geneva"/>
                <a:cs typeface="Geneva"/>
              </a:rPr>
              <a:t>		</a:t>
            </a:r>
          </a:p>
        </p:txBody>
      </p:sp>
    </p:spTree>
    <p:extLst>
      <p:ext uri="{BB962C8B-B14F-4D97-AF65-F5344CB8AC3E}">
        <p14:creationId xmlns:p14="http://schemas.microsoft.com/office/powerpoint/2010/main" val="4158373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411" y="0"/>
            <a:ext cx="10515600" cy="1325563"/>
          </a:xfrm>
        </p:spPr>
        <p:txBody>
          <a:bodyPr/>
          <a:lstStyle/>
          <a:p>
            <a:r>
              <a:rPr lang="en-US" dirty="0"/>
              <a:t>Motivation</a:t>
            </a:r>
          </a:p>
        </p:txBody>
      </p:sp>
      <p:sp>
        <p:nvSpPr>
          <p:cNvPr id="3" name="内容占位符 2"/>
          <p:cNvSpPr>
            <a:spLocks noGrp="1"/>
          </p:cNvSpPr>
          <p:nvPr>
            <p:ph idx="1"/>
          </p:nvPr>
        </p:nvSpPr>
        <p:spPr>
          <a:xfrm>
            <a:off x="317515" y="1825625"/>
            <a:ext cx="4727451" cy="4351338"/>
          </a:xfrm>
        </p:spPr>
        <p:txBody>
          <a:bodyPr/>
          <a:lstStyle/>
          <a:p>
            <a:r>
              <a:rPr lang="en-US" dirty="0">
                <a:latin typeface="Arial"/>
                <a:cs typeface="Arial"/>
              </a:rPr>
              <a:t>Prize pool over 20 Million for The International 6.</a:t>
            </a:r>
          </a:p>
          <a:p>
            <a:r>
              <a:rPr lang="en-US" dirty="0">
                <a:latin typeface="Arial"/>
                <a:cs typeface="Arial"/>
              </a:rPr>
              <a:t>A good lineup (aka hero combination) contributes to the victory </a:t>
            </a:r>
            <a:r>
              <a:rPr lang="en-US" dirty="0" smtClean="0">
                <a:latin typeface="Arial"/>
                <a:cs typeface="Arial"/>
              </a:rPr>
              <a:t>significantly.</a:t>
            </a:r>
          </a:p>
          <a:p>
            <a:pPr marL="0" indent="0">
              <a:buNone/>
            </a:pPr>
            <a:r>
              <a:rPr lang="en-US" sz="1800" dirty="0" smtClean="0">
                <a:latin typeface="Arial"/>
                <a:cs typeface="Arial"/>
              </a:rPr>
              <a:t>	</a:t>
            </a:r>
          </a:p>
          <a:p>
            <a:pPr marL="0" indent="0">
              <a:buNone/>
            </a:pPr>
            <a:endParaRPr lang="en-US" dirty="0"/>
          </a:p>
        </p:txBody>
      </p:sp>
      <p:pic>
        <p:nvPicPr>
          <p:cNvPr id="4" name="Picture 3"/>
          <p:cNvPicPr>
            <a:picLocks noChangeAspect="1"/>
          </p:cNvPicPr>
          <p:nvPr/>
        </p:nvPicPr>
        <p:blipFill>
          <a:blip r:embed="rId2"/>
          <a:stretch>
            <a:fillRect/>
          </a:stretch>
        </p:blipFill>
        <p:spPr>
          <a:xfrm>
            <a:off x="5009654" y="176372"/>
            <a:ext cx="7067688" cy="652876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19300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idx="1"/>
          </p:nvPr>
        </p:nvSpPr>
        <p:spPr>
          <a:xfrm>
            <a:off x="838200" y="3003072"/>
            <a:ext cx="10515600" cy="1393564"/>
          </a:xfrm>
        </p:spPr>
        <p:txBody>
          <a:bodyPr>
            <a:normAutofit/>
          </a:bodyPr>
          <a:lstStyle/>
          <a:p>
            <a:pPr marL="0" indent="0">
              <a:buNone/>
            </a:pPr>
            <a:r>
              <a:rPr lang="en-US" sz="4400" dirty="0"/>
              <a:t>If we can apply machine learning algorithms to predict win rate of </a:t>
            </a:r>
            <a:r>
              <a:rPr lang="en-US" sz="4400" dirty="0" err="1"/>
              <a:t>DotA</a:t>
            </a:r>
            <a:r>
              <a:rPr lang="en-US" sz="4400" dirty="0"/>
              <a:t> game?</a:t>
            </a:r>
          </a:p>
        </p:txBody>
      </p:sp>
    </p:spTree>
    <p:extLst>
      <p:ext uri="{BB962C8B-B14F-4D97-AF65-F5344CB8AC3E}">
        <p14:creationId xmlns:p14="http://schemas.microsoft.com/office/powerpoint/2010/main" val="104240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Data collection</a:t>
            </a:r>
            <a:endParaRPr lang="en-US" dirty="0"/>
          </a:p>
        </p:txBody>
      </p:sp>
      <p:sp>
        <p:nvSpPr>
          <p:cNvPr id="3" name="Content Placeholder 2"/>
          <p:cNvSpPr>
            <a:spLocks noGrp="1"/>
          </p:cNvSpPr>
          <p:nvPr>
            <p:ph idx="1"/>
          </p:nvPr>
        </p:nvSpPr>
        <p:spPr/>
        <p:txBody>
          <a:bodyPr/>
          <a:lstStyle/>
          <a:p>
            <a:pPr marL="457200" lvl="0" indent="-342900">
              <a:spcBef>
                <a:spcPts val="0"/>
              </a:spcBef>
              <a:buSzPct val="100000"/>
              <a:buAutoNum type="arabicPeriod"/>
            </a:pPr>
            <a:r>
              <a:rPr lang="en" dirty="0">
                <a:latin typeface="Arial"/>
                <a:cs typeface="Arial"/>
              </a:rPr>
              <a:t>Data comes from </a:t>
            </a:r>
            <a:r>
              <a:rPr lang="en" dirty="0" err="1">
                <a:latin typeface="Arial"/>
                <a:cs typeface="Arial"/>
              </a:rPr>
              <a:t>dotabuff.com</a:t>
            </a:r>
            <a:endParaRPr lang="en" dirty="0">
              <a:latin typeface="Arial"/>
              <a:cs typeface="Arial"/>
            </a:endParaRPr>
          </a:p>
          <a:p>
            <a:pPr marL="457200" lvl="0" indent="-342900">
              <a:spcBef>
                <a:spcPts val="0"/>
              </a:spcBef>
              <a:buSzPct val="100000"/>
              <a:buAutoNum type="arabicPeriod"/>
            </a:pPr>
            <a:r>
              <a:rPr lang="en" dirty="0" err="1">
                <a:latin typeface="Arial"/>
                <a:cs typeface="Arial"/>
              </a:rPr>
              <a:t>Dotabuff</a:t>
            </a:r>
            <a:r>
              <a:rPr lang="en" dirty="0">
                <a:latin typeface="Arial"/>
                <a:cs typeface="Arial"/>
              </a:rPr>
              <a:t> is the largest website to store </a:t>
            </a:r>
            <a:r>
              <a:rPr lang="en" dirty="0" err="1">
                <a:latin typeface="Arial"/>
                <a:cs typeface="Arial"/>
              </a:rPr>
              <a:t>Dota</a:t>
            </a:r>
            <a:r>
              <a:rPr lang="en" dirty="0">
                <a:latin typeface="Arial"/>
                <a:cs typeface="Arial"/>
              </a:rPr>
              <a:t> game statistics</a:t>
            </a:r>
          </a:p>
          <a:p>
            <a:endParaRPr lang="en-US" dirty="0"/>
          </a:p>
        </p:txBody>
      </p:sp>
      <p:pic>
        <p:nvPicPr>
          <p:cNvPr id="6" name="Picture 5"/>
          <p:cNvPicPr>
            <a:picLocks noChangeAspect="1"/>
          </p:cNvPicPr>
          <p:nvPr/>
        </p:nvPicPr>
        <p:blipFill>
          <a:blip r:embed="rId2"/>
          <a:stretch>
            <a:fillRect/>
          </a:stretch>
        </p:blipFill>
        <p:spPr>
          <a:xfrm>
            <a:off x="1918754" y="251313"/>
            <a:ext cx="8354491" cy="6418796"/>
          </a:xfrm>
          <a:prstGeom prst="rect">
            <a:avLst/>
          </a:prstGeom>
        </p:spPr>
      </p:pic>
    </p:spTree>
    <p:extLst>
      <p:ext uri="{BB962C8B-B14F-4D97-AF65-F5344CB8AC3E}">
        <p14:creationId xmlns:p14="http://schemas.microsoft.com/office/powerpoint/2010/main" val="449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Data collection</a:t>
            </a:r>
            <a:endParaRPr lang="en-US" dirty="0"/>
          </a:p>
        </p:txBody>
      </p:sp>
      <p:sp>
        <p:nvSpPr>
          <p:cNvPr id="3" name="Content Placeholder 2"/>
          <p:cNvSpPr>
            <a:spLocks noGrp="1"/>
          </p:cNvSpPr>
          <p:nvPr>
            <p:ph idx="1"/>
          </p:nvPr>
        </p:nvSpPr>
        <p:spPr/>
        <p:txBody>
          <a:bodyPr/>
          <a:lstStyle/>
          <a:p>
            <a:pPr marL="457200" lvl="0" indent="-342900">
              <a:spcBef>
                <a:spcPts val="0"/>
              </a:spcBef>
              <a:buSzPct val="100000"/>
              <a:buAutoNum type="arabicPeriod"/>
            </a:pPr>
            <a:r>
              <a:rPr lang="en" dirty="0">
                <a:latin typeface="Arial"/>
                <a:cs typeface="Arial"/>
              </a:rPr>
              <a:t>Data comes from </a:t>
            </a:r>
            <a:r>
              <a:rPr lang="en" dirty="0" err="1">
                <a:latin typeface="Arial"/>
                <a:cs typeface="Arial"/>
              </a:rPr>
              <a:t>dotabuff.com</a:t>
            </a:r>
            <a:endParaRPr lang="en" dirty="0">
              <a:latin typeface="Arial"/>
              <a:cs typeface="Arial"/>
            </a:endParaRPr>
          </a:p>
          <a:p>
            <a:pPr marL="457200" lvl="0" indent="-342900">
              <a:spcBef>
                <a:spcPts val="0"/>
              </a:spcBef>
              <a:buSzPct val="100000"/>
              <a:buAutoNum type="arabicPeriod"/>
            </a:pPr>
            <a:r>
              <a:rPr lang="en" dirty="0" err="1">
                <a:latin typeface="Arial"/>
                <a:cs typeface="Arial"/>
              </a:rPr>
              <a:t>Dotabuff</a:t>
            </a:r>
            <a:r>
              <a:rPr lang="en" dirty="0">
                <a:latin typeface="Arial"/>
                <a:cs typeface="Arial"/>
              </a:rPr>
              <a:t> is the largest website to store </a:t>
            </a:r>
            <a:r>
              <a:rPr lang="en" dirty="0" err="1">
                <a:latin typeface="Arial"/>
                <a:cs typeface="Arial"/>
              </a:rPr>
              <a:t>Dota</a:t>
            </a:r>
            <a:r>
              <a:rPr lang="en" dirty="0">
                <a:latin typeface="Arial"/>
                <a:cs typeface="Arial"/>
              </a:rPr>
              <a:t> game </a:t>
            </a:r>
            <a:r>
              <a:rPr lang="en" dirty="0" smtClean="0">
                <a:latin typeface="Arial"/>
                <a:cs typeface="Arial"/>
              </a:rPr>
              <a:t>statistics</a:t>
            </a:r>
            <a:endParaRPr lang="en-US" dirty="0" smtClean="0">
              <a:latin typeface="Arial"/>
              <a:cs typeface="Arial"/>
            </a:endParaRPr>
          </a:p>
          <a:p>
            <a:pPr marL="457200" lvl="0" indent="-342900">
              <a:spcBef>
                <a:spcPts val="0"/>
              </a:spcBef>
              <a:buSzPct val="100000"/>
              <a:buAutoNum type="arabicPeriod"/>
            </a:pPr>
            <a:r>
              <a:rPr lang="en-US" dirty="0" smtClean="0">
                <a:latin typeface="Arial"/>
                <a:cs typeface="Arial"/>
              </a:rPr>
              <a:t>To remove the bias, only record the pro matches.</a:t>
            </a:r>
            <a:endParaRPr lang="en" dirty="0">
              <a:latin typeface="Arial"/>
              <a:cs typeface="Arial"/>
            </a:endParaRPr>
          </a:p>
          <a:p>
            <a:pPr marL="457200" lvl="0" indent="-342900">
              <a:spcBef>
                <a:spcPts val="0"/>
              </a:spcBef>
              <a:buSzPct val="100000"/>
              <a:buAutoNum type="arabicPeriod"/>
            </a:pPr>
            <a:r>
              <a:rPr lang="en" dirty="0">
                <a:latin typeface="Arial"/>
                <a:cs typeface="Arial"/>
              </a:rPr>
              <a:t>Use python to crawl </a:t>
            </a:r>
            <a:r>
              <a:rPr lang="en" dirty="0" err="1">
                <a:latin typeface="Arial"/>
                <a:cs typeface="Arial"/>
              </a:rPr>
              <a:t>dotabuff.com</a:t>
            </a:r>
            <a:r>
              <a:rPr lang="en" dirty="0">
                <a:latin typeface="Arial"/>
                <a:cs typeface="Arial"/>
              </a:rPr>
              <a:t> game </a:t>
            </a:r>
            <a:r>
              <a:rPr lang="en" dirty="0" smtClean="0">
                <a:latin typeface="Arial"/>
                <a:cs typeface="Arial"/>
              </a:rPr>
              <a:t>data</a:t>
            </a:r>
            <a:endParaRPr lang="en-US" dirty="0" smtClean="0">
              <a:latin typeface="Arial"/>
              <a:cs typeface="Arial"/>
            </a:endParaRPr>
          </a:p>
          <a:p>
            <a:pPr marL="457200" lvl="0" indent="-342900">
              <a:spcBef>
                <a:spcPts val="0"/>
              </a:spcBef>
              <a:buSzPct val="100000"/>
              <a:buAutoNum type="arabicPeriod"/>
            </a:pPr>
            <a:r>
              <a:rPr lang="en-US" dirty="0" smtClean="0">
                <a:latin typeface="Arial"/>
                <a:cs typeface="Arial"/>
              </a:rPr>
              <a:t>Finally, we collect </a:t>
            </a:r>
            <a:endParaRPr lang="en" dirty="0">
              <a:latin typeface="Arial"/>
              <a:cs typeface="Arial"/>
            </a:endParaRPr>
          </a:p>
          <a:p>
            <a:pPr marL="914400" lvl="1" indent="-342900">
              <a:spcBef>
                <a:spcPts val="0"/>
              </a:spcBef>
              <a:buSzPct val="100000"/>
              <a:buAutoNum type="alphaLcPeriod"/>
            </a:pPr>
            <a:r>
              <a:rPr lang="en" sz="2800" dirty="0" smtClean="0">
                <a:latin typeface="Arial"/>
                <a:cs typeface="Arial"/>
              </a:rPr>
              <a:t>Run </a:t>
            </a:r>
            <a:r>
              <a:rPr lang="en" sz="2800" dirty="0">
                <a:latin typeface="Arial"/>
                <a:cs typeface="Arial"/>
              </a:rPr>
              <a:t>for </a:t>
            </a:r>
            <a:r>
              <a:rPr lang="en-US" sz="2800" dirty="0" smtClean="0">
                <a:latin typeface="Arial"/>
                <a:cs typeface="Arial"/>
              </a:rPr>
              <a:t>more than </a:t>
            </a:r>
            <a:r>
              <a:rPr lang="en" sz="2800" dirty="0" smtClean="0">
                <a:latin typeface="Arial"/>
                <a:cs typeface="Arial"/>
              </a:rPr>
              <a:t>4 days</a:t>
            </a:r>
            <a:endParaRPr lang="en-US" sz="2800" dirty="0" smtClean="0">
              <a:latin typeface="Arial"/>
              <a:cs typeface="Arial"/>
            </a:endParaRPr>
          </a:p>
          <a:p>
            <a:pPr marL="914400" lvl="1" indent="-342900">
              <a:spcBef>
                <a:spcPts val="0"/>
              </a:spcBef>
              <a:buSzPct val="100000"/>
              <a:buAutoNum type="alphaLcPeriod"/>
            </a:pPr>
            <a:r>
              <a:rPr lang="en-US" sz="2800" dirty="0" smtClean="0">
                <a:latin typeface="Arial"/>
                <a:cs typeface="Arial"/>
              </a:rPr>
              <a:t>Collect 15,197 games</a:t>
            </a:r>
            <a:endParaRPr lang="en-US" dirty="0"/>
          </a:p>
        </p:txBody>
      </p:sp>
    </p:spTree>
    <p:extLst>
      <p:ext uri="{BB962C8B-B14F-4D97-AF65-F5344CB8AC3E}">
        <p14:creationId xmlns:p14="http://schemas.microsoft.com/office/powerpoint/2010/main" val="2038308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Feature Vector</a:t>
            </a:r>
            <a:endParaRPr lang="en-US" dirty="0"/>
          </a:p>
        </p:txBody>
      </p:sp>
      <p:sp>
        <p:nvSpPr>
          <p:cNvPr id="3" name="Content Placeholder 2"/>
          <p:cNvSpPr>
            <a:spLocks noGrp="1"/>
          </p:cNvSpPr>
          <p:nvPr>
            <p:ph idx="1"/>
          </p:nvPr>
        </p:nvSpPr>
        <p:spPr/>
        <p:txBody>
          <a:bodyPr>
            <a:normAutofit lnSpcReduction="10000"/>
          </a:bodyPr>
          <a:lstStyle/>
          <a:p>
            <a:pPr marL="457200" lvl="0" indent="-342900">
              <a:spcBef>
                <a:spcPts val="0"/>
              </a:spcBef>
              <a:buSzPct val="100000"/>
              <a:buAutoNum type="arabicPeriod"/>
            </a:pPr>
            <a:r>
              <a:rPr lang="en" dirty="0"/>
              <a:t>111 hero lineup</a:t>
            </a:r>
            <a:br>
              <a:rPr lang="en" dirty="0"/>
            </a:br>
            <a:r>
              <a:rPr lang="en" dirty="0">
                <a:solidFill>
                  <a:schemeClr val="dk1"/>
                </a:solidFill>
              </a:rPr>
              <a:t>The value can be 1, -1, or 0.</a:t>
            </a:r>
          </a:p>
          <a:p>
            <a:pPr marL="457200" lvl="0" indent="-342900">
              <a:spcBef>
                <a:spcPts val="0"/>
              </a:spcBef>
              <a:buSzPct val="100000"/>
              <a:buAutoNum type="arabicPeriod"/>
            </a:pPr>
            <a:r>
              <a:rPr lang="en" dirty="0"/>
              <a:t>30 synergic pairs</a:t>
            </a:r>
            <a:br>
              <a:rPr lang="en" dirty="0"/>
            </a:br>
            <a:r>
              <a:rPr lang="en" dirty="0"/>
              <a:t>The value can be 1, -1, or 0.</a:t>
            </a:r>
          </a:p>
          <a:p>
            <a:pPr marL="457200" lvl="0" indent="-342900">
              <a:spcBef>
                <a:spcPts val="0"/>
              </a:spcBef>
              <a:buSzPct val="100000"/>
              <a:buAutoNum type="arabicPeriod"/>
            </a:pPr>
            <a:r>
              <a:rPr lang="en" dirty="0"/>
              <a:t>30 counter pairs</a:t>
            </a:r>
            <a:br>
              <a:rPr lang="en" dirty="0"/>
            </a:br>
            <a:r>
              <a:rPr lang="en" dirty="0">
                <a:solidFill>
                  <a:schemeClr val="dk1"/>
                </a:solidFill>
              </a:rPr>
              <a:t>The value can be 1, -1, or 0.</a:t>
            </a:r>
          </a:p>
          <a:p>
            <a:pPr marL="457200" lvl="0" indent="-342900">
              <a:spcBef>
                <a:spcPts val="0"/>
              </a:spcBef>
              <a:buSzPct val="100000"/>
              <a:buAutoNum type="arabicPeriod"/>
            </a:pPr>
            <a:r>
              <a:rPr lang="en" dirty="0"/>
              <a:t>1 match time</a:t>
            </a:r>
            <a:br>
              <a:rPr lang="en" dirty="0"/>
            </a:br>
            <a:r>
              <a:rPr lang="en" dirty="0"/>
              <a:t>The unit of match time is </a:t>
            </a:r>
            <a:r>
              <a:rPr lang="en" dirty="0" smtClean="0"/>
              <a:t>minute.</a:t>
            </a:r>
            <a:endParaRPr lang="en-US" dirty="0" smtClean="0"/>
          </a:p>
          <a:p>
            <a:pPr marL="457200" lvl="0" indent="-342900">
              <a:spcBef>
                <a:spcPts val="0"/>
              </a:spcBef>
              <a:buSzPct val="100000"/>
              <a:buAutoNum type="arabicPeriod"/>
            </a:pPr>
            <a:r>
              <a:rPr lang="en" dirty="0" smtClean="0"/>
              <a:t>1 match result</a:t>
            </a:r>
            <a:br>
              <a:rPr lang="en" dirty="0" smtClean="0"/>
            </a:br>
            <a:r>
              <a:rPr lang="en" dirty="0" smtClean="0"/>
              <a:t>The value can be 0 or 1.</a:t>
            </a:r>
          </a:p>
          <a:p>
            <a:pPr lvl="0">
              <a:spcBef>
                <a:spcPts val="0"/>
              </a:spcBef>
              <a:buNone/>
            </a:pPr>
            <a:endParaRPr lang="en" dirty="0"/>
          </a:p>
          <a:p>
            <a:pPr lvl="0">
              <a:spcBef>
                <a:spcPts val="0"/>
              </a:spcBef>
              <a:buNone/>
            </a:pPr>
            <a:r>
              <a:rPr lang="en" dirty="0"/>
              <a:t>In total, the </a:t>
            </a:r>
            <a:r>
              <a:rPr lang="en-US" dirty="0" smtClean="0"/>
              <a:t># </a:t>
            </a:r>
            <a:r>
              <a:rPr lang="en" dirty="0" smtClean="0"/>
              <a:t>dimension </a:t>
            </a:r>
            <a:r>
              <a:rPr lang="en" dirty="0"/>
              <a:t>of feature vector is </a:t>
            </a:r>
            <a:r>
              <a:rPr lang="en" dirty="0" smtClean="0"/>
              <a:t>111+30+30+1=17</a:t>
            </a:r>
            <a:r>
              <a:rPr lang="en-US" dirty="0"/>
              <a:t>2</a:t>
            </a:r>
            <a:endParaRPr lang="en" dirty="0"/>
          </a:p>
        </p:txBody>
      </p:sp>
      <p:pic>
        <p:nvPicPr>
          <p:cNvPr id="10" name="Shape 80"/>
          <p:cNvPicPr preferRelativeResize="0"/>
          <p:nvPr/>
        </p:nvPicPr>
        <p:blipFill>
          <a:blip r:embed="rId2">
            <a:alphaModFix/>
          </a:blip>
          <a:stretch>
            <a:fillRect/>
          </a:stretch>
        </p:blipFill>
        <p:spPr>
          <a:xfrm>
            <a:off x="7913202" y="1822520"/>
            <a:ext cx="1141892" cy="690078"/>
          </a:xfrm>
          <a:prstGeom prst="rect">
            <a:avLst/>
          </a:prstGeom>
          <a:noFill/>
          <a:ln>
            <a:noFill/>
          </a:ln>
        </p:spPr>
      </p:pic>
      <p:pic>
        <p:nvPicPr>
          <p:cNvPr id="11" name="Shape 81"/>
          <p:cNvPicPr preferRelativeResize="0"/>
          <p:nvPr/>
        </p:nvPicPr>
        <p:blipFill>
          <a:blip r:embed="rId3">
            <a:alphaModFix/>
          </a:blip>
          <a:stretch>
            <a:fillRect/>
          </a:stretch>
        </p:blipFill>
        <p:spPr>
          <a:xfrm>
            <a:off x="9392501" y="1822520"/>
            <a:ext cx="1141892" cy="690075"/>
          </a:xfrm>
          <a:prstGeom prst="rect">
            <a:avLst/>
          </a:prstGeom>
          <a:noFill/>
          <a:ln>
            <a:noFill/>
          </a:ln>
        </p:spPr>
      </p:pic>
      <p:sp>
        <p:nvSpPr>
          <p:cNvPr id="12" name="Shape 82"/>
          <p:cNvSpPr txBox="1"/>
          <p:nvPr/>
        </p:nvSpPr>
        <p:spPr>
          <a:xfrm>
            <a:off x="8686728" y="1126807"/>
            <a:ext cx="1411545" cy="812365"/>
          </a:xfrm>
          <a:prstGeom prst="rect">
            <a:avLst/>
          </a:prstGeom>
          <a:noFill/>
          <a:ln>
            <a:noFill/>
          </a:ln>
        </p:spPr>
        <p:txBody>
          <a:bodyPr lIns="91425" tIns="91425" rIns="91425" bIns="91425" anchor="ctr" anchorCtr="0">
            <a:noAutofit/>
          </a:bodyPr>
          <a:lstStyle>
            <a:defPPr>
              <a:defRPr lang="en-US"/>
            </a:defPPr>
            <a:lvl1pPr lvl="0">
              <a:spcBef>
                <a:spcPts val="0"/>
              </a:spcBef>
              <a:buNone/>
              <a:defRPr sz="2800">
                <a:solidFill>
                  <a:schemeClr val="dk1"/>
                </a:solidFill>
              </a:defRPr>
            </a:lvl1pPr>
          </a:lstStyle>
          <a:p>
            <a:r>
              <a:rPr lang="en" dirty="0"/>
              <a:t>synergic</a:t>
            </a:r>
          </a:p>
        </p:txBody>
      </p:sp>
      <p:pic>
        <p:nvPicPr>
          <p:cNvPr id="13" name="Shape 83"/>
          <p:cNvPicPr preferRelativeResize="0"/>
          <p:nvPr/>
        </p:nvPicPr>
        <p:blipFill>
          <a:blip r:embed="rId4">
            <a:alphaModFix/>
          </a:blip>
          <a:stretch>
            <a:fillRect/>
          </a:stretch>
        </p:blipFill>
        <p:spPr>
          <a:xfrm>
            <a:off x="7913200" y="3556245"/>
            <a:ext cx="1141890" cy="690078"/>
          </a:xfrm>
          <a:prstGeom prst="rect">
            <a:avLst/>
          </a:prstGeom>
          <a:noFill/>
          <a:ln>
            <a:noFill/>
          </a:ln>
        </p:spPr>
      </p:pic>
      <p:pic>
        <p:nvPicPr>
          <p:cNvPr id="14" name="Shape 84"/>
          <p:cNvPicPr preferRelativeResize="0"/>
          <p:nvPr/>
        </p:nvPicPr>
        <p:blipFill>
          <a:blip r:embed="rId5">
            <a:alphaModFix/>
          </a:blip>
          <a:stretch>
            <a:fillRect/>
          </a:stretch>
        </p:blipFill>
        <p:spPr>
          <a:xfrm>
            <a:off x="9392513" y="3556245"/>
            <a:ext cx="1141875" cy="690078"/>
          </a:xfrm>
          <a:prstGeom prst="rect">
            <a:avLst/>
          </a:prstGeom>
          <a:noFill/>
          <a:ln>
            <a:noFill/>
          </a:ln>
        </p:spPr>
      </p:pic>
      <p:sp>
        <p:nvSpPr>
          <p:cNvPr id="15" name="Shape 85"/>
          <p:cNvSpPr txBox="1"/>
          <p:nvPr/>
        </p:nvSpPr>
        <p:spPr>
          <a:xfrm>
            <a:off x="8636947" y="2867179"/>
            <a:ext cx="1326500" cy="812365"/>
          </a:xfrm>
          <a:prstGeom prst="rect">
            <a:avLst/>
          </a:prstGeom>
          <a:noFill/>
          <a:ln>
            <a:noFill/>
          </a:ln>
        </p:spPr>
        <p:txBody>
          <a:bodyPr lIns="91425" tIns="91425" rIns="91425" bIns="91425" anchor="ctr" anchorCtr="0">
            <a:noAutofit/>
          </a:bodyPr>
          <a:lstStyle/>
          <a:p>
            <a:pPr lvl="0" rtl="0">
              <a:spcBef>
                <a:spcPts val="0"/>
              </a:spcBef>
              <a:buNone/>
            </a:pPr>
            <a:r>
              <a:rPr lang="en" sz="2800">
                <a:solidFill>
                  <a:schemeClr val="dk1"/>
                </a:solidFill>
              </a:rPr>
              <a:t>counter</a:t>
            </a:r>
          </a:p>
        </p:txBody>
      </p:sp>
    </p:spTree>
    <p:extLst>
      <p:ext uri="{BB962C8B-B14F-4D97-AF65-F5344CB8AC3E}">
        <p14:creationId xmlns:p14="http://schemas.microsoft.com/office/powerpoint/2010/main" val="172661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a:bodyPr>
          <a:lstStyle/>
          <a:p>
            <a:r>
              <a:rPr lang="en-US" dirty="0"/>
              <a:t>Decision Tree</a:t>
            </a:r>
          </a:p>
          <a:p>
            <a:pPr lvl="1"/>
            <a:r>
              <a:rPr lang="en-US" dirty="0"/>
              <a:t>Accuracy rate is 58.05%</a:t>
            </a:r>
          </a:p>
          <a:p>
            <a:pPr lvl="1"/>
            <a:r>
              <a:rPr lang="en-US" dirty="0"/>
              <a:t>Not good</a:t>
            </a:r>
          </a:p>
          <a:p>
            <a:r>
              <a:rPr lang="en-US" dirty="0"/>
              <a:t>Logistic Regression</a:t>
            </a:r>
          </a:p>
          <a:p>
            <a:pPr lvl="1"/>
            <a:endParaRPr lang="en-US" dirty="0"/>
          </a:p>
          <a:p>
            <a:pPr lvl="1"/>
            <a:endParaRPr lang="en-US" dirty="0"/>
          </a:p>
          <a:p>
            <a:pPr lvl="1"/>
            <a:endParaRPr lang="en-US" dirty="0"/>
          </a:p>
          <a:p>
            <a:pPr lvl="1"/>
            <a:endParaRPr lang="en-US" dirty="0"/>
          </a:p>
          <a:p>
            <a:pPr lvl="1"/>
            <a:endParaRPr lang="en-US" dirty="0"/>
          </a:p>
          <a:p>
            <a:pPr lvl="1"/>
            <a:r>
              <a:rPr lang="en-US" dirty="0"/>
              <a:t>Hero selection is an important indicator of the outcome</a:t>
            </a:r>
          </a:p>
          <a:p>
            <a:pPr lvl="1"/>
            <a:endParaRPr lang="en-US" dirty="0"/>
          </a:p>
        </p:txBody>
      </p:sp>
      <p:pic>
        <p:nvPicPr>
          <p:cNvPr id="4" name="Picture 3"/>
          <p:cNvPicPr>
            <a:picLocks noChangeAspect="1"/>
          </p:cNvPicPr>
          <p:nvPr/>
        </p:nvPicPr>
        <p:blipFill>
          <a:blip r:embed="rId2"/>
          <a:stretch>
            <a:fillRect/>
          </a:stretch>
        </p:blipFill>
        <p:spPr>
          <a:xfrm>
            <a:off x="1496131" y="3676473"/>
            <a:ext cx="5429250" cy="904875"/>
          </a:xfrm>
          <a:prstGeom prst="rect">
            <a:avLst/>
          </a:prstGeom>
        </p:spPr>
      </p:pic>
      <p:pic>
        <p:nvPicPr>
          <p:cNvPr id="5" name="Picture 4"/>
          <p:cNvPicPr>
            <a:picLocks noChangeAspect="1"/>
          </p:cNvPicPr>
          <p:nvPr/>
        </p:nvPicPr>
        <p:blipFill>
          <a:blip r:embed="rId3"/>
          <a:stretch>
            <a:fillRect/>
          </a:stretch>
        </p:blipFill>
        <p:spPr>
          <a:xfrm>
            <a:off x="1496131" y="4504001"/>
            <a:ext cx="2495550" cy="847725"/>
          </a:xfrm>
          <a:prstGeom prst="rect">
            <a:avLst/>
          </a:prstGeom>
        </p:spPr>
      </p:pic>
      <p:pic>
        <p:nvPicPr>
          <p:cNvPr id="7" name="Picture 6"/>
          <p:cNvPicPr>
            <a:picLocks noChangeAspect="1"/>
          </p:cNvPicPr>
          <p:nvPr/>
        </p:nvPicPr>
        <p:blipFill>
          <a:blip r:embed="rId4"/>
          <a:stretch>
            <a:fillRect/>
          </a:stretch>
        </p:blipFill>
        <p:spPr>
          <a:xfrm>
            <a:off x="8500402" y="3266256"/>
            <a:ext cx="3511329" cy="2630184"/>
          </a:xfrm>
          <a:prstGeom prst="rect">
            <a:avLst/>
          </a:prstGeom>
        </p:spPr>
      </p:pic>
    </p:spTree>
    <p:extLst>
      <p:ext uri="{BB962C8B-B14F-4D97-AF65-F5344CB8AC3E}">
        <p14:creationId xmlns:p14="http://schemas.microsoft.com/office/powerpoint/2010/main" val="1391245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Picture 3"/>
          <p:cNvPicPr>
            <a:picLocks noChangeAspect="1"/>
          </p:cNvPicPr>
          <p:nvPr/>
        </p:nvPicPr>
        <p:blipFill>
          <a:blip r:embed="rId2"/>
          <a:stretch>
            <a:fillRect/>
          </a:stretch>
        </p:blipFill>
        <p:spPr>
          <a:xfrm>
            <a:off x="2215386" y="1845230"/>
            <a:ext cx="7761228" cy="2959317"/>
          </a:xfrm>
          <a:prstGeom prst="rect">
            <a:avLst/>
          </a:prstGeom>
        </p:spPr>
      </p:pic>
    </p:spTree>
    <p:extLst>
      <p:ext uri="{BB962C8B-B14F-4D97-AF65-F5344CB8AC3E}">
        <p14:creationId xmlns:p14="http://schemas.microsoft.com/office/powerpoint/2010/main" val="85111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295</Words>
  <Application>Microsoft Macintosh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Geneva</vt:lpstr>
      <vt:lpstr>等线</vt:lpstr>
      <vt:lpstr>等线 Light</vt:lpstr>
      <vt:lpstr>Arial</vt:lpstr>
      <vt:lpstr>Office 主题​​</vt:lpstr>
      <vt:lpstr>DotA 2 Win rate prediction</vt:lpstr>
      <vt:lpstr>   DotA2</vt:lpstr>
      <vt:lpstr>Motivation</vt:lpstr>
      <vt:lpstr>Research Question</vt:lpstr>
      <vt:lpstr>Data collection</vt:lpstr>
      <vt:lpstr>Data collection</vt:lpstr>
      <vt:lpstr>Feature Vector</vt:lpstr>
      <vt:lpstr>Design</vt:lpstr>
      <vt:lpstr>Results</vt:lpstr>
      <vt:lpstr>Distance Weight</vt:lpstr>
      <vt:lpstr>K-NN</vt:lpstr>
      <vt:lpstr>Problems and future works</vt:lpstr>
      <vt:lpstr>Thanks for listening!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Runzhou Cao</dc:title>
  <dc:creator>Runzhou Cao</dc:creator>
  <cp:lastModifiedBy>Zhou, Fang</cp:lastModifiedBy>
  <cp:revision>50</cp:revision>
  <dcterms:created xsi:type="dcterms:W3CDTF">2016-11-07T00:27:46Z</dcterms:created>
  <dcterms:modified xsi:type="dcterms:W3CDTF">2016-12-15T20:06:55Z</dcterms:modified>
</cp:coreProperties>
</file>