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ur Shakirov" userId="f2fc25a1537fd8fb" providerId="LiveId" clId="{06D0FB67-678A-49FC-9451-B9F8901B5B86}"/>
    <pc:docChg chg="custSel delSld modSld modMainMaster">
      <pc:chgData name="Timur Shakirov" userId="f2fc25a1537fd8fb" providerId="LiveId" clId="{06D0FB67-678A-49FC-9451-B9F8901B5B86}" dt="2024-10-31T20:10:58.153" v="72" actId="2696"/>
      <pc:docMkLst>
        <pc:docMk/>
      </pc:docMkLst>
      <pc:sldChg chg="modSp mod setBg">
        <pc:chgData name="Timur Shakirov" userId="f2fc25a1537fd8fb" providerId="LiveId" clId="{06D0FB67-678A-49FC-9451-B9F8901B5B86}" dt="2024-10-31T20:10:25.389" v="71"/>
        <pc:sldMkLst>
          <pc:docMk/>
          <pc:sldMk cId="0" sldId="256"/>
        </pc:sldMkLst>
        <pc:spChg chg="mod">
          <ac:chgData name="Timur Shakirov" userId="f2fc25a1537fd8fb" providerId="LiveId" clId="{06D0FB67-678A-49FC-9451-B9F8901B5B86}" dt="2024-10-31T20:09:39.688" v="62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Timur Shakirov" userId="f2fc25a1537fd8fb" providerId="LiveId" clId="{06D0FB67-678A-49FC-9451-B9F8901B5B86}" dt="2024-10-31T20:10:07.805" v="64" actId="27636"/>
        <pc:sldMkLst>
          <pc:docMk/>
          <pc:sldMk cId="0" sldId="258"/>
        </pc:sldMkLst>
        <pc:spChg chg="mod">
          <ac:chgData name="Timur Shakirov" userId="f2fc25a1537fd8fb" providerId="LiveId" clId="{06D0FB67-678A-49FC-9451-B9F8901B5B86}" dt="2024-10-31T20:10:07.805" v="64" actId="27636"/>
          <ac:spMkLst>
            <pc:docMk/>
            <pc:sldMk cId="0" sldId="258"/>
            <ac:spMk id="2" creationId="{00000000-0000-0000-0000-000000000000}"/>
          </ac:spMkLst>
        </pc:spChg>
      </pc:sldChg>
      <pc:sldChg chg="modSp mod">
        <pc:chgData name="Timur Shakirov" userId="f2fc25a1537fd8fb" providerId="LiveId" clId="{06D0FB67-678A-49FC-9451-B9F8901B5B86}" dt="2024-10-31T20:10:07.817" v="65" actId="27636"/>
        <pc:sldMkLst>
          <pc:docMk/>
          <pc:sldMk cId="0" sldId="261"/>
        </pc:sldMkLst>
        <pc:spChg chg="mod">
          <ac:chgData name="Timur Shakirov" userId="f2fc25a1537fd8fb" providerId="LiveId" clId="{06D0FB67-678A-49FC-9451-B9F8901B5B86}" dt="2024-10-31T20:10:07.817" v="65" actId="27636"/>
          <ac:spMkLst>
            <pc:docMk/>
            <pc:sldMk cId="0" sldId="261"/>
            <ac:spMk id="2" creationId="{00000000-0000-0000-0000-000000000000}"/>
          </ac:spMkLst>
        </pc:spChg>
      </pc:sldChg>
      <pc:sldChg chg="modSp mod">
        <pc:chgData name="Timur Shakirov" userId="f2fc25a1537fd8fb" providerId="LiveId" clId="{06D0FB67-678A-49FC-9451-B9F8901B5B86}" dt="2024-10-31T20:10:07.824" v="66" actId="27636"/>
        <pc:sldMkLst>
          <pc:docMk/>
          <pc:sldMk cId="0" sldId="263"/>
        </pc:sldMkLst>
        <pc:spChg chg="mod">
          <ac:chgData name="Timur Shakirov" userId="f2fc25a1537fd8fb" providerId="LiveId" clId="{06D0FB67-678A-49FC-9451-B9F8901B5B86}" dt="2024-10-31T20:10:07.824" v="66" actId="27636"/>
          <ac:spMkLst>
            <pc:docMk/>
            <pc:sldMk cId="0" sldId="263"/>
            <ac:spMk id="2" creationId="{00000000-0000-0000-0000-000000000000}"/>
          </ac:spMkLst>
        </pc:spChg>
      </pc:sldChg>
      <pc:sldChg chg="modSp mod">
        <pc:chgData name="Timur Shakirov" userId="f2fc25a1537fd8fb" providerId="LiveId" clId="{06D0FB67-678A-49FC-9451-B9F8901B5B86}" dt="2024-10-31T20:10:07.825" v="67" actId="27636"/>
        <pc:sldMkLst>
          <pc:docMk/>
          <pc:sldMk cId="0" sldId="264"/>
        </pc:sldMkLst>
        <pc:spChg chg="mod">
          <ac:chgData name="Timur Shakirov" userId="f2fc25a1537fd8fb" providerId="LiveId" clId="{06D0FB67-678A-49FC-9451-B9F8901B5B86}" dt="2024-10-31T20:10:07.825" v="67" actId="27636"/>
          <ac:spMkLst>
            <pc:docMk/>
            <pc:sldMk cId="0" sldId="264"/>
            <ac:spMk id="2" creationId="{00000000-0000-0000-0000-000000000000}"/>
          </ac:spMkLst>
        </pc:spChg>
      </pc:sldChg>
      <pc:sldChg chg="modSp mod">
        <pc:chgData name="Timur Shakirov" userId="f2fc25a1537fd8fb" providerId="LiveId" clId="{06D0FB67-678A-49FC-9451-B9F8901B5B86}" dt="2024-10-31T20:10:07.825" v="68" actId="27636"/>
        <pc:sldMkLst>
          <pc:docMk/>
          <pc:sldMk cId="0" sldId="266"/>
        </pc:sldMkLst>
        <pc:spChg chg="mod">
          <ac:chgData name="Timur Shakirov" userId="f2fc25a1537fd8fb" providerId="LiveId" clId="{06D0FB67-678A-49FC-9451-B9F8901B5B86}" dt="2024-10-31T20:10:07.825" v="68" actId="27636"/>
          <ac:spMkLst>
            <pc:docMk/>
            <pc:sldMk cId="0" sldId="266"/>
            <ac:spMk id="2" creationId="{00000000-0000-0000-0000-000000000000}"/>
          </ac:spMkLst>
        </pc:spChg>
      </pc:sldChg>
      <pc:sldChg chg="del">
        <pc:chgData name="Timur Shakirov" userId="f2fc25a1537fd8fb" providerId="LiveId" clId="{06D0FB67-678A-49FC-9451-B9F8901B5B86}" dt="2024-10-31T20:10:58.153" v="72" actId="2696"/>
        <pc:sldMkLst>
          <pc:docMk/>
          <pc:sldMk cId="0" sldId="268"/>
        </pc:sldMkLst>
      </pc:sldChg>
      <pc:sldMasterChg chg="setBg modSldLayout">
        <pc:chgData name="Timur Shakirov" userId="f2fc25a1537fd8fb" providerId="LiveId" clId="{06D0FB67-678A-49FC-9451-B9F8901B5B86}" dt="2024-10-31T20:10:25.389" v="71"/>
        <pc:sldMasterMkLst>
          <pc:docMk/>
          <pc:sldMasterMk cId="2209977519" sldId="2147483648"/>
        </pc:sldMasterMkLst>
        <pc:sldLayoutChg chg="setBg">
          <pc:chgData name="Timur Shakirov" userId="f2fc25a1537fd8fb" providerId="LiveId" clId="{06D0FB67-678A-49FC-9451-B9F8901B5B86}" dt="2024-10-31T20:10:25.389" v="71"/>
          <pc:sldLayoutMkLst>
            <pc:docMk/>
            <pc:sldMasterMk cId="2209977519" sldId="2147483648"/>
            <pc:sldLayoutMk cId="3168075583" sldId="2147483649"/>
          </pc:sldLayoutMkLst>
        </pc:sldLayoutChg>
        <pc:sldLayoutChg chg="setBg">
          <pc:chgData name="Timur Shakirov" userId="f2fc25a1537fd8fb" providerId="LiveId" clId="{06D0FB67-678A-49FC-9451-B9F8901B5B86}" dt="2024-10-31T20:10:25.389" v="71"/>
          <pc:sldLayoutMkLst>
            <pc:docMk/>
            <pc:sldMasterMk cId="2209977519" sldId="2147483648"/>
            <pc:sldLayoutMk cId="2614314258" sldId="2147483650"/>
          </pc:sldLayoutMkLst>
        </pc:sldLayoutChg>
        <pc:sldLayoutChg chg="setBg">
          <pc:chgData name="Timur Shakirov" userId="f2fc25a1537fd8fb" providerId="LiveId" clId="{06D0FB67-678A-49FC-9451-B9F8901B5B86}" dt="2024-10-31T20:10:25.389" v="71"/>
          <pc:sldLayoutMkLst>
            <pc:docMk/>
            <pc:sldMasterMk cId="2209977519" sldId="2147483648"/>
            <pc:sldLayoutMk cId="960648375" sldId="2147483651"/>
          </pc:sldLayoutMkLst>
        </pc:sldLayoutChg>
        <pc:sldLayoutChg chg="setBg">
          <pc:chgData name="Timur Shakirov" userId="f2fc25a1537fd8fb" providerId="LiveId" clId="{06D0FB67-678A-49FC-9451-B9F8901B5B86}" dt="2024-10-31T20:10:25.389" v="71"/>
          <pc:sldLayoutMkLst>
            <pc:docMk/>
            <pc:sldMasterMk cId="2209977519" sldId="2147483648"/>
            <pc:sldLayoutMk cId="2782244947" sldId="2147483652"/>
          </pc:sldLayoutMkLst>
        </pc:sldLayoutChg>
        <pc:sldLayoutChg chg="setBg">
          <pc:chgData name="Timur Shakirov" userId="f2fc25a1537fd8fb" providerId="LiveId" clId="{06D0FB67-678A-49FC-9451-B9F8901B5B86}" dt="2024-10-31T20:10:25.389" v="71"/>
          <pc:sldLayoutMkLst>
            <pc:docMk/>
            <pc:sldMasterMk cId="2209977519" sldId="2147483648"/>
            <pc:sldLayoutMk cId="990158736" sldId="2147483653"/>
          </pc:sldLayoutMkLst>
        </pc:sldLayoutChg>
        <pc:sldLayoutChg chg="setBg">
          <pc:chgData name="Timur Shakirov" userId="f2fc25a1537fd8fb" providerId="LiveId" clId="{06D0FB67-678A-49FC-9451-B9F8901B5B86}" dt="2024-10-31T20:10:25.389" v="71"/>
          <pc:sldLayoutMkLst>
            <pc:docMk/>
            <pc:sldMasterMk cId="2209977519" sldId="2147483648"/>
            <pc:sldLayoutMk cId="727027711" sldId="2147483654"/>
          </pc:sldLayoutMkLst>
        </pc:sldLayoutChg>
        <pc:sldLayoutChg chg="setBg">
          <pc:chgData name="Timur Shakirov" userId="f2fc25a1537fd8fb" providerId="LiveId" clId="{06D0FB67-678A-49FC-9451-B9F8901B5B86}" dt="2024-10-31T20:10:25.389" v="71"/>
          <pc:sldLayoutMkLst>
            <pc:docMk/>
            <pc:sldMasterMk cId="2209977519" sldId="2147483648"/>
            <pc:sldLayoutMk cId="1212999818" sldId="2147483655"/>
          </pc:sldLayoutMkLst>
        </pc:sldLayoutChg>
        <pc:sldLayoutChg chg="setBg">
          <pc:chgData name="Timur Shakirov" userId="f2fc25a1537fd8fb" providerId="LiveId" clId="{06D0FB67-678A-49FC-9451-B9F8901B5B86}" dt="2024-10-31T20:10:25.389" v="71"/>
          <pc:sldLayoutMkLst>
            <pc:docMk/>
            <pc:sldMasterMk cId="2209977519" sldId="2147483648"/>
            <pc:sldLayoutMk cId="1840726560" sldId="2147483656"/>
          </pc:sldLayoutMkLst>
        </pc:sldLayoutChg>
        <pc:sldLayoutChg chg="setBg">
          <pc:chgData name="Timur Shakirov" userId="f2fc25a1537fd8fb" providerId="LiveId" clId="{06D0FB67-678A-49FC-9451-B9F8901B5B86}" dt="2024-10-31T20:10:25.389" v="71"/>
          <pc:sldLayoutMkLst>
            <pc:docMk/>
            <pc:sldMasterMk cId="2209977519" sldId="2147483648"/>
            <pc:sldLayoutMk cId="3889236939" sldId="2147483657"/>
          </pc:sldLayoutMkLst>
        </pc:sldLayoutChg>
        <pc:sldLayoutChg chg="setBg">
          <pc:chgData name="Timur Shakirov" userId="f2fc25a1537fd8fb" providerId="LiveId" clId="{06D0FB67-678A-49FC-9451-B9F8901B5B86}" dt="2024-10-31T20:10:25.389" v="71"/>
          <pc:sldLayoutMkLst>
            <pc:docMk/>
            <pc:sldMasterMk cId="2209977519" sldId="2147483648"/>
            <pc:sldLayoutMk cId="2910927964" sldId="2147483658"/>
          </pc:sldLayoutMkLst>
        </pc:sldLayoutChg>
        <pc:sldLayoutChg chg="setBg">
          <pc:chgData name="Timur Shakirov" userId="f2fc25a1537fd8fb" providerId="LiveId" clId="{06D0FB67-678A-49FC-9451-B9F8901B5B86}" dt="2024-10-31T20:10:25.389" v="71"/>
          <pc:sldLayoutMkLst>
            <pc:docMk/>
            <pc:sldMasterMk cId="2209977519" sldId="2147483648"/>
            <pc:sldLayoutMk cId="3612223792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Аффинитивный анализ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Автор</a:t>
            </a:r>
            <a:r>
              <a:rPr dirty="0"/>
              <a:t>: </a:t>
            </a:r>
            <a:r>
              <a:rPr lang="ru-RU" dirty="0"/>
              <a:t>Шакиров Тимур, Новицкий Ярослав, </a:t>
            </a:r>
            <a:r>
              <a:rPr lang="ru-RU" dirty="0" err="1"/>
              <a:t>Абалуев</a:t>
            </a:r>
            <a:r>
              <a:rPr lang="ru-RU" dirty="0"/>
              <a:t> Антон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Последовательные шаблоны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Определение: Учет временного аспекта и последовательности</a:t>
            </a:r>
          </a:p>
          <a:p>
            <a:pPr>
              <a:defRPr sz="2400"/>
            </a:pPr>
            <a:r>
              <a:t>Метод: На базе алгоритма Apriori и его модификаций</a:t>
            </a:r>
          </a:p>
          <a:p>
            <a:pPr>
              <a:defRPr sz="2400"/>
            </a:pPr>
            <a:r>
              <a:t>Пример применения: Анализ типичных последовательностей в данных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Примеры алгоритмов для последовательных шаблонов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AprioriAll: Генерирует и подсчитывает последовательности-кандидаты</a:t>
            </a:r>
          </a:p>
          <a:p>
            <a:pPr>
              <a:defRPr sz="2400"/>
            </a:pPr>
            <a:r>
              <a:t>Процесс: Использует частые последовательности предыдущего прохода для новых кандидатов</a:t>
            </a:r>
          </a:p>
          <a:p>
            <a:pPr>
              <a:defRPr sz="2400"/>
            </a:pPr>
            <a:r>
              <a:t>Преимущества: Снижение числа кандидатов через параметризацию длины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Выводы:</a:t>
            </a:r>
          </a:p>
          <a:p>
            <a:pPr>
              <a:defRPr sz="2400"/>
            </a:pPr>
            <a:r>
              <a:t>Аффинитивный анализ выявляет полезные взаимосвязи в данных</a:t>
            </a:r>
          </a:p>
          <a:p>
            <a:pPr>
              <a:defRPr sz="2400"/>
            </a:pPr>
            <a:r>
              <a:t>Алгоритмы оптимизируют процесс и уменьшают количество правил для анализа</a:t>
            </a:r>
          </a:p>
          <a:p>
            <a:pPr>
              <a:defRPr sz="2400"/>
            </a:pPr>
            <a:r>
              <a:t>Применимость: Ритейл, медицина, маркетинг, веб-аналитика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Аффинитивный анализ — метод для выявления и оценки взаимосвязей между событиями, происходящими совместно.</a:t>
            </a:r>
          </a:p>
          <a:p>
            <a:pPr>
              <a:defRPr sz="2400"/>
            </a:pPr>
            <a:r>
              <a:t>Цель: исследование взаимной связи между событиями и количественная оценка ассоциаций.</a:t>
            </a:r>
          </a:p>
          <a:p>
            <a:pPr>
              <a:defRPr sz="2400"/>
            </a:pPr>
            <a:r>
              <a:t>Результат: набор ассоциативных правил.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Применение аффинитивного анализа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Выявление частых покупок товаров в супермаркете</a:t>
            </a:r>
          </a:p>
          <a:p>
            <a:pPr>
              <a:defRPr sz="2400"/>
            </a:pPr>
            <a:r>
              <a:t>Определение доли клиентов, реагирующих на нововведения</a:t>
            </a:r>
          </a:p>
          <a:p>
            <a:pPr>
              <a:defRPr sz="2400"/>
            </a:pPr>
            <a:r>
              <a:t>Профилирование посетителей веб-сайта</a:t>
            </a:r>
          </a:p>
          <a:p>
            <a:pPr>
              <a:defRPr sz="2400"/>
            </a:pPr>
            <a:r>
              <a:t>Оценка побочных эффектов нового лекарства</a:t>
            </a:r>
          </a:p>
          <a:p>
            <a:pPr>
              <a:defRPr sz="2400"/>
            </a:pPr>
            <a:r>
              <a:t>Связь параметров оборудования с характеристиками продукции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Основные понятия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Транзакция: Набор событий, происходящих совместно</a:t>
            </a:r>
          </a:p>
          <a:p>
            <a:pPr>
              <a:defRPr sz="2400"/>
            </a:pPr>
            <a:r>
              <a:t>Ассоциативное правило: Например, A→B ('Если произошло A, следует ожидать B')</a:t>
            </a:r>
          </a:p>
          <a:p>
            <a:pPr>
              <a:defRPr sz="2400"/>
            </a:pPr>
            <a:r>
              <a:t>Характеристики правила:</a:t>
            </a:r>
          </a:p>
          <a:p>
            <a:pPr>
              <a:defRPr sz="2400"/>
            </a:pPr>
            <a:r>
              <a:t>Поддержка (Support): Частота появления как условия, так и следствия</a:t>
            </a:r>
          </a:p>
          <a:p>
            <a:pPr>
              <a:defRPr sz="2400"/>
            </a:pPr>
            <a:r>
              <a:t>Достоверность (Confidence): Вероятность, что из A следует 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Поддержка и достоверность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Поддержка: S(A→B) = (число транзакций с A и B) / (общее число транзакций)</a:t>
            </a:r>
          </a:p>
          <a:p>
            <a:pPr>
              <a:defRPr sz="2400"/>
            </a:pPr>
            <a:r>
              <a:t>Достоверность: C(A→B) = (число транзакций с A и B) / (число транзакций с 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Границы поддержки и достоверности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Оптимальные значения:</a:t>
            </a:r>
          </a:p>
          <a:p>
            <a:pPr>
              <a:defRPr sz="2400"/>
            </a:pPr>
            <a:r>
              <a:t>Высокая поддержка = известные закономерности</a:t>
            </a:r>
          </a:p>
          <a:p>
            <a:pPr>
              <a:defRPr sz="2400"/>
            </a:pPr>
            <a:r>
              <a:t>Слишком низкая поддержка = слабая значимость</a:t>
            </a:r>
          </a:p>
          <a:p>
            <a:pPr>
              <a:defRPr sz="2400"/>
            </a:pPr>
            <a:r>
              <a:t>Сильные правила: Правила, чья поддержка и достоверность выше установленного порога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Субъективные меры значимости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Лифт (Lift): Показывает силу связи (L(A→B) &gt; 1 — положительная связь)</a:t>
            </a:r>
          </a:p>
          <a:p>
            <a:pPr>
              <a:defRPr sz="2400"/>
            </a:pPr>
            <a:r>
              <a:t>Левередж (Leverage): Разность между наблюдаемой и ожидаемой частотой</a:t>
            </a:r>
          </a:p>
          <a:p>
            <a:pPr>
              <a:defRPr sz="2400"/>
            </a:pPr>
            <a:r>
              <a:t>Улучшение (Improvement): I(A→B) &gt; 1 — лучше случайного угадывания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Алгоритмы поиска ассоциативных правил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AIS: Первый алгоритм, разработанный IBM в 1993 году</a:t>
            </a:r>
          </a:p>
          <a:p>
            <a:pPr>
              <a:defRPr sz="2400"/>
            </a:pPr>
            <a:r>
              <a:t>SETM: Использует SQL для генерации кандидатов</a:t>
            </a:r>
          </a:p>
          <a:p>
            <a:pPr>
              <a:defRPr sz="2400"/>
            </a:pPr>
            <a:r>
              <a:t>Apriori: Основной алгоритм, использующий этапы формирования и подсчета кандидатов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Алгоритм Apriori – Основные этапы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Формирование кандидатов: Генерация множеств для оценки</a:t>
            </a:r>
          </a:p>
          <a:p>
            <a:pPr>
              <a:defRPr sz="2400"/>
            </a:pPr>
            <a:r>
              <a:t>Подсчет поддержки: Отсечение кандидатов с низкой поддержкой</a:t>
            </a:r>
          </a:p>
          <a:p>
            <a:pPr>
              <a:defRPr sz="2400"/>
            </a:pPr>
            <a:r>
              <a:t>Итог: Часто встречающиеся наборы элементов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398</Words>
  <Application>Microsoft Office PowerPoint</Application>
  <PresentationFormat>Экран (4:3)</PresentationFormat>
  <Paragraphs>62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Аффинитивный анализ</vt:lpstr>
      <vt:lpstr>Введение</vt:lpstr>
      <vt:lpstr>Применение аффинитивного анализа</vt:lpstr>
      <vt:lpstr>Основные понятия</vt:lpstr>
      <vt:lpstr>Поддержка и достоверность</vt:lpstr>
      <vt:lpstr>Границы поддержки и достоверности</vt:lpstr>
      <vt:lpstr>Субъективные меры значимости</vt:lpstr>
      <vt:lpstr>Алгоритмы поиска ассоциативных правил</vt:lpstr>
      <vt:lpstr>Алгоритм Apriori – Основные этапы</vt:lpstr>
      <vt:lpstr>Последовательные шаблоны</vt:lpstr>
      <vt:lpstr>Примеры алгоритмов для последовательных шаблонов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Timur Shakirov</cp:lastModifiedBy>
  <cp:revision>1</cp:revision>
  <dcterms:created xsi:type="dcterms:W3CDTF">2013-01-27T09:14:16Z</dcterms:created>
  <dcterms:modified xsi:type="dcterms:W3CDTF">2024-10-31T20:11:00Z</dcterms:modified>
  <cp:category/>
</cp:coreProperties>
</file>