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0" r:id="rId4"/>
    <p:sldMasterId id="214748368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oto Sans Symbols"/>
      <p:regular r:id="rId17"/>
      <p:bold r:id="rId18"/>
    </p:embeddedFont>
    <p:embeddedFont>
      <p:font typeface="Radio Canada Big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dioCanadaBig-bold.fntdata"/><Relationship Id="rId11" Type="http://schemas.openxmlformats.org/officeDocument/2006/relationships/slide" Target="slides/slide5.xml"/><Relationship Id="rId22" Type="http://schemas.openxmlformats.org/officeDocument/2006/relationships/font" Target="fonts/RadioCanadaBig-boldItalic.fntdata"/><Relationship Id="rId10" Type="http://schemas.openxmlformats.org/officeDocument/2006/relationships/slide" Target="slides/slide4.xml"/><Relationship Id="rId21" Type="http://schemas.openxmlformats.org/officeDocument/2006/relationships/font" Target="fonts/RadioCanadaBig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otoSansSymbols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RadioCanadaBig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Symbol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3d7b6daaa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3d7b6daaa_2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3d7b6daaa_2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63d7b6daaa_2_1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3d7b6daaa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63d7b6daaa_2_9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3d7b6daaa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63d7b6daaa_2_10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3d7b6daaa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63d7b6daaa_2_1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3d7b6daaa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63d7b6daaa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3d7b6daaa_2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63d7b6daaa_2_1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3d7b6daaa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63d7b6daaa_2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3d7b6daaa_2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63d7b6daaa_2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3d7b6daaa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63d7b6daaa_2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 txBox="1"/>
          <p:nvPr>
            <p:ph type="title"/>
          </p:nvPr>
        </p:nvSpPr>
        <p:spPr>
          <a:xfrm>
            <a:off x="3083760" y="165240"/>
            <a:ext cx="5593680" cy="1869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4"/>
          <p:cNvSpPr txBox="1"/>
          <p:nvPr>
            <p:ph idx="1" type="body"/>
          </p:nvPr>
        </p:nvSpPr>
        <p:spPr>
          <a:xfrm>
            <a:off x="228600" y="425880"/>
            <a:ext cx="2583720" cy="438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cxnSp>
        <p:nvCxnSpPr>
          <p:cNvPr id="54" name="Google Shape;54;p14"/>
          <p:cNvCxnSpPr/>
          <p:nvPr/>
        </p:nvCxnSpPr>
        <p:spPr>
          <a:xfrm flipH="1">
            <a:off x="228600" y="4963680"/>
            <a:ext cx="378000" cy="36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4"/>
          <p:cNvSpPr/>
          <p:nvPr/>
        </p:nvSpPr>
        <p:spPr>
          <a:xfrm>
            <a:off x="2530800" y="165240"/>
            <a:ext cx="474840" cy="259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10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 type="blank">
  <p:cSld name="BLANK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457200" y="228600"/>
            <a:ext cx="5029920" cy="199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1139040" y="2220840"/>
            <a:ext cx="4294440" cy="27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cxnSp>
        <p:nvCxnSpPr>
          <p:cNvPr id="60" name="Google Shape;60;p15"/>
          <p:cNvCxnSpPr/>
          <p:nvPr/>
        </p:nvCxnSpPr>
        <p:spPr>
          <a:xfrm flipH="1">
            <a:off x="228600" y="4733640"/>
            <a:ext cx="378000" cy="36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2993760" y="3297960"/>
            <a:ext cx="3466800" cy="172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6"/>
          <p:cNvSpPr txBox="1"/>
          <p:nvPr>
            <p:ph idx="2" type="title"/>
          </p:nvPr>
        </p:nvSpPr>
        <p:spPr>
          <a:xfrm>
            <a:off x="228600" y="36720"/>
            <a:ext cx="2228040" cy="126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6628320" y="261720"/>
            <a:ext cx="2286720" cy="461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6"/>
          <p:cNvSpPr/>
          <p:nvPr/>
        </p:nvSpPr>
        <p:spPr>
          <a:xfrm>
            <a:off x="8594640" y="75600"/>
            <a:ext cx="359280" cy="1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01.</a:t>
            </a:r>
            <a:endParaRPr b="0" i="0" sz="10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>
  <p:cSld name="CUSTOM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457200" y="228600"/>
            <a:ext cx="6935400" cy="14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cxnSp>
        <p:nvCxnSpPr>
          <p:cNvPr id="68" name="Google Shape;68;p17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>
  <p:cSld name="CUSTOM_3_1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17960" y="131040"/>
            <a:ext cx="508968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2" name="Google Shape;72;p18"/>
          <p:cNvSpPr/>
          <p:nvPr/>
        </p:nvSpPr>
        <p:spPr>
          <a:xfrm>
            <a:off x="6038640" y="3758760"/>
            <a:ext cx="2876400" cy="55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CREDITS:</a:t>
            </a:r>
            <a:r>
              <a:rPr b="0" i="0" lang="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presentation template was created by </a:t>
            </a:r>
            <a:r>
              <a:rPr b="1" i="0" lang="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2"/>
              </a:rPr>
              <a:t>Slidesgo</a:t>
            </a:r>
            <a:r>
              <a:rPr b="0" i="0" lang="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includes icons, infographics &amp; images by </a:t>
            </a:r>
            <a:r>
              <a:rPr b="1" i="0" lang="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Freepik</a:t>
            </a:r>
            <a:r>
              <a:rPr b="0" i="0" lang="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0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73" name="Google Shape;73;p18"/>
          <p:cNvCxnSpPr/>
          <p:nvPr/>
        </p:nvCxnSpPr>
        <p:spPr>
          <a:xfrm flipH="1">
            <a:off x="8297640" y="755280"/>
            <a:ext cx="378000" cy="36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hasCustomPrompt="1"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2_1">
  <p:cSld name="BLANK_1_1_1_1_2_1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type="title"/>
          </p:nvPr>
        </p:nvSpPr>
        <p:spPr>
          <a:xfrm>
            <a:off x="457200" y="228600"/>
            <a:ext cx="84578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21"/>
          <p:cNvSpPr txBox="1"/>
          <p:nvPr>
            <p:ph idx="2" type="title"/>
          </p:nvPr>
        </p:nvSpPr>
        <p:spPr>
          <a:xfrm>
            <a:off x="3040200" y="396540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21"/>
          <p:cNvSpPr txBox="1"/>
          <p:nvPr>
            <p:ph idx="3" type="title"/>
          </p:nvPr>
        </p:nvSpPr>
        <p:spPr>
          <a:xfrm>
            <a:off x="3040200" y="238644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1" name="Google Shape;81;p21"/>
          <p:cNvSpPr txBox="1"/>
          <p:nvPr>
            <p:ph idx="4" type="title"/>
          </p:nvPr>
        </p:nvSpPr>
        <p:spPr>
          <a:xfrm>
            <a:off x="3040200" y="1610280"/>
            <a:ext cx="86400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2" name="Google Shape;82;p21"/>
          <p:cNvSpPr txBox="1"/>
          <p:nvPr>
            <p:ph idx="5" type="title"/>
          </p:nvPr>
        </p:nvSpPr>
        <p:spPr>
          <a:xfrm>
            <a:off x="3040200" y="317592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21"/>
          <p:cNvSpPr txBox="1"/>
          <p:nvPr>
            <p:ph idx="6" type="title"/>
          </p:nvPr>
        </p:nvSpPr>
        <p:spPr>
          <a:xfrm>
            <a:off x="5210280" y="239724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21"/>
          <p:cNvSpPr txBox="1"/>
          <p:nvPr>
            <p:ph idx="7" type="title"/>
          </p:nvPr>
        </p:nvSpPr>
        <p:spPr>
          <a:xfrm>
            <a:off x="5210280" y="318672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5" name="Google Shape;85;p21"/>
          <p:cNvSpPr txBox="1"/>
          <p:nvPr>
            <p:ph idx="8" type="title"/>
          </p:nvPr>
        </p:nvSpPr>
        <p:spPr>
          <a:xfrm>
            <a:off x="5210280" y="397620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6" name="Google Shape;86;p21"/>
          <p:cNvSpPr txBox="1"/>
          <p:nvPr>
            <p:ph idx="9" type="title"/>
          </p:nvPr>
        </p:nvSpPr>
        <p:spPr>
          <a:xfrm>
            <a:off x="5210280" y="162108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cxnSp>
        <p:nvCxnSpPr>
          <p:cNvPr id="87" name="Google Shape;87;p21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2">
  <p:cSld name="BLANK_1_1_1_2"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57200" y="2304720"/>
            <a:ext cx="67860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23"/>
          <p:cNvSpPr txBox="1"/>
          <p:nvPr>
            <p:ph idx="2" type="title"/>
          </p:nvPr>
        </p:nvSpPr>
        <p:spPr>
          <a:xfrm>
            <a:off x="457200" y="1072440"/>
            <a:ext cx="67752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23"/>
          <p:cNvSpPr txBox="1"/>
          <p:nvPr>
            <p:ph idx="3" type="title"/>
          </p:nvPr>
        </p:nvSpPr>
        <p:spPr>
          <a:xfrm>
            <a:off x="457200" y="3537000"/>
            <a:ext cx="67860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4" name="Google Shape;94;p23"/>
          <p:cNvSpPr txBox="1"/>
          <p:nvPr>
            <p:ph idx="4" type="title"/>
          </p:nvPr>
        </p:nvSpPr>
        <p:spPr>
          <a:xfrm>
            <a:off x="457200" y="228600"/>
            <a:ext cx="62107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23"/>
          <p:cNvSpPr txBox="1"/>
          <p:nvPr>
            <p:ph idx="1" type="body"/>
          </p:nvPr>
        </p:nvSpPr>
        <p:spPr>
          <a:xfrm>
            <a:off x="6745680" y="293760"/>
            <a:ext cx="2169360" cy="21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6" name="Google Shape;96;p23"/>
          <p:cNvSpPr txBox="1"/>
          <p:nvPr>
            <p:ph idx="5" type="body"/>
          </p:nvPr>
        </p:nvSpPr>
        <p:spPr>
          <a:xfrm>
            <a:off x="6745680" y="2745360"/>
            <a:ext cx="2169360" cy="2169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">
  <p:cSld name="BLANK_1_1_1_1_1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/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4"/>
          <p:cNvSpPr txBox="1"/>
          <p:nvPr>
            <p:ph idx="2" type="title"/>
          </p:nvPr>
        </p:nvSpPr>
        <p:spPr>
          <a:xfrm>
            <a:off x="4829400" y="317232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4"/>
          <p:cNvSpPr txBox="1"/>
          <p:nvPr>
            <p:ph idx="3" type="title"/>
          </p:nvPr>
        </p:nvSpPr>
        <p:spPr>
          <a:xfrm>
            <a:off x="457200" y="317232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4"/>
          <p:cNvSpPr txBox="1"/>
          <p:nvPr>
            <p:ph idx="4" type="title"/>
          </p:nvPr>
        </p:nvSpPr>
        <p:spPr>
          <a:xfrm>
            <a:off x="457920" y="2206440"/>
            <a:ext cx="86400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4"/>
          <p:cNvSpPr txBox="1"/>
          <p:nvPr>
            <p:ph idx="5" type="title"/>
          </p:nvPr>
        </p:nvSpPr>
        <p:spPr>
          <a:xfrm>
            <a:off x="4829400" y="220608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24"/>
          <p:cNvSpPr txBox="1"/>
          <p:nvPr>
            <p:ph idx="6" type="title"/>
          </p:nvPr>
        </p:nvSpPr>
        <p:spPr>
          <a:xfrm>
            <a:off x="457200" y="123372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4"/>
          <p:cNvSpPr txBox="1"/>
          <p:nvPr>
            <p:ph idx="7" type="title"/>
          </p:nvPr>
        </p:nvSpPr>
        <p:spPr>
          <a:xfrm>
            <a:off x="4829400" y="1233720"/>
            <a:ext cx="865440" cy="310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4"/>
          <p:cNvSpPr txBox="1"/>
          <p:nvPr>
            <p:ph idx="1" type="body"/>
          </p:nvPr>
        </p:nvSpPr>
        <p:spPr>
          <a:xfrm>
            <a:off x="0" y="4006800"/>
            <a:ext cx="9143640" cy="1136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">
  <p:cSld name="BLANK_1_1_1_1_1_1"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546480" y="767160"/>
            <a:ext cx="3493440" cy="754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25"/>
          <p:cNvSpPr txBox="1"/>
          <p:nvPr>
            <p:ph idx="2" type="title"/>
          </p:nvPr>
        </p:nvSpPr>
        <p:spPr>
          <a:xfrm>
            <a:off x="5421600" y="3148920"/>
            <a:ext cx="3493440" cy="7545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25"/>
          <p:cNvSpPr txBox="1"/>
          <p:nvPr>
            <p:ph idx="1" type="body"/>
          </p:nvPr>
        </p:nvSpPr>
        <p:spPr>
          <a:xfrm>
            <a:off x="4080240" y="678240"/>
            <a:ext cx="27889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5"/>
          <p:cNvSpPr txBox="1"/>
          <p:nvPr>
            <p:ph idx="3" type="body"/>
          </p:nvPr>
        </p:nvSpPr>
        <p:spPr>
          <a:xfrm>
            <a:off x="7054200" y="678240"/>
            <a:ext cx="154296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5"/>
          <p:cNvSpPr txBox="1"/>
          <p:nvPr>
            <p:ph idx="4" type="body"/>
          </p:nvPr>
        </p:nvSpPr>
        <p:spPr>
          <a:xfrm>
            <a:off x="546480" y="3098880"/>
            <a:ext cx="154296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5"/>
          <p:cNvSpPr txBox="1"/>
          <p:nvPr>
            <p:ph idx="5" type="body"/>
          </p:nvPr>
        </p:nvSpPr>
        <p:spPr>
          <a:xfrm>
            <a:off x="2280960" y="3098880"/>
            <a:ext cx="2788920" cy="132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_1">
  <p:cSld name="BLANK_1_1_1_1_1_1_1"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26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_1_1">
  <p:cSld name="BLANK_1_1_1_1_1_1_1_1"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27"/>
          <p:cNvCxnSpPr/>
          <p:nvPr/>
        </p:nvCxnSpPr>
        <p:spPr>
          <a:xfrm flipH="1">
            <a:off x="456840" y="4762440"/>
            <a:ext cx="378360" cy="36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457200" y="944280"/>
            <a:ext cx="7703640" cy="418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cxnSp>
        <p:nvCxnSpPr>
          <p:cNvPr id="120" name="Google Shape;120;p28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type="title"/>
          </p:nvPr>
        </p:nvSpPr>
        <p:spPr>
          <a:xfrm>
            <a:off x="457200" y="228600"/>
            <a:ext cx="541656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9"/>
          <p:cNvSpPr txBox="1"/>
          <p:nvPr>
            <p:ph idx="1" type="body"/>
          </p:nvPr>
        </p:nvSpPr>
        <p:spPr>
          <a:xfrm>
            <a:off x="6074640" y="302040"/>
            <a:ext cx="2840400" cy="4612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Google Shape;128;p31"/>
          <p:cNvSpPr txBox="1"/>
          <p:nvPr>
            <p:ph idx="1"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2"/>
          <p:cNvSpPr txBox="1"/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4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</a:lstStyle>
          <a:p/>
        </p:txBody>
      </p:sp>
      <p:sp>
        <p:nvSpPr>
          <p:cNvPr id="136" name="Google Shape;136;p34"/>
          <p:cNvSpPr txBox="1"/>
          <p:nvPr>
            <p:ph type="title"/>
          </p:nvPr>
        </p:nvSpPr>
        <p:spPr>
          <a:xfrm>
            <a:off x="5913000" y="228600"/>
            <a:ext cx="3002040" cy="8542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5"/>
          <p:cNvSpPr txBox="1"/>
          <p:nvPr>
            <p:ph type="title"/>
          </p:nvPr>
        </p:nvSpPr>
        <p:spPr>
          <a:xfrm>
            <a:off x="3086280" y="162000"/>
            <a:ext cx="55908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Radio Canada Big"/>
              <a:buNone/>
            </a:pPr>
            <a:r>
              <a:rPr b="0" lang="es" sz="54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Proyecto ParkingTECH</a:t>
            </a:r>
            <a:endParaRPr b="0" sz="54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35"/>
          <p:cNvSpPr txBox="1"/>
          <p:nvPr>
            <p:ph idx="1" type="subTitle"/>
          </p:nvPr>
        </p:nvSpPr>
        <p:spPr>
          <a:xfrm>
            <a:off x="5543640" y="2238480"/>
            <a:ext cx="3057120" cy="127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solución innovadora para el alquiler de parqueaderos en Medellín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43" name="Google Shape;143;p35"/>
          <p:cNvPicPr preferRelativeResize="0"/>
          <p:nvPr/>
        </p:nvPicPr>
        <p:blipFill rotWithShape="1">
          <a:blip r:embed="rId3">
            <a:alphaModFix/>
          </a:blip>
          <a:srcRect b="2435" l="0" r="0" t="2436"/>
          <a:stretch/>
        </p:blipFill>
        <p:spPr>
          <a:xfrm>
            <a:off x="228600" y="425880"/>
            <a:ext cx="2583720" cy="438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4"/>
          <p:cNvSpPr txBox="1"/>
          <p:nvPr>
            <p:ph type="title"/>
          </p:nvPr>
        </p:nvSpPr>
        <p:spPr>
          <a:xfrm>
            <a:off x="419040" y="133200"/>
            <a:ext cx="508608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dio Canada Big"/>
              <a:buNone/>
            </a:pPr>
            <a:r>
              <a:rPr lang="es" sz="4000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Gracias</a:t>
            </a:r>
            <a:r>
              <a:rPr b="0" lang="es" sz="40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!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44"/>
          <p:cNvSpPr/>
          <p:nvPr/>
        </p:nvSpPr>
        <p:spPr>
          <a:xfrm>
            <a:off x="2629075" y="1657900"/>
            <a:ext cx="2876100" cy="2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Juan Carlos Márquez		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Cristina Posada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Juan Pablo Quintero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36"/>
          <p:cNvPicPr preferRelativeResize="0"/>
          <p:nvPr/>
        </p:nvPicPr>
        <p:blipFill rotWithShape="1">
          <a:blip r:embed="rId3">
            <a:alphaModFix/>
          </a:blip>
          <a:srcRect b="12489" l="0" r="0" t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6"/>
          <p:cNvSpPr txBox="1"/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dio Canada Big"/>
              <a:buNone/>
            </a:pPr>
            <a:r>
              <a:rPr b="0" lang="es" sz="26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Introducción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6"/>
          <p:cNvSpPr txBox="1"/>
          <p:nvPr>
            <p:ph idx="1" type="body"/>
          </p:nvPr>
        </p:nvSpPr>
        <p:spPr>
          <a:xfrm>
            <a:off x="457200" y="1523000"/>
            <a:ext cx="4295400" cy="183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ParkingTECH es un proyecto diseñado para transformar la experiencia de estacionamiento en Medellín, facilitando reservas de parqueaderos públicos a través de una aplicación intuitiva.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7"/>
          <p:cNvSpPr txBox="1"/>
          <p:nvPr>
            <p:ph idx="1" type="subTitle"/>
          </p:nvPr>
        </p:nvSpPr>
        <p:spPr>
          <a:xfrm>
            <a:off x="950025" y="1304650"/>
            <a:ext cx="4027800" cy="28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proyecto no solo optimiza la búsqueda de áreas de parqueo, sino que también busca </a:t>
            </a:r>
            <a:r>
              <a:rPr lang="es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crear una comunidad de usuarios informada y conectada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Con ParkingTECH, el estacionamiento se vuelve accesible y eficiente para todos.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37"/>
          <p:cNvSpPr txBox="1"/>
          <p:nvPr>
            <p:ph type="title"/>
          </p:nvPr>
        </p:nvSpPr>
        <p:spPr>
          <a:xfrm>
            <a:off x="789730" y="261725"/>
            <a:ext cx="3466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dio Canada Big"/>
              <a:buNone/>
            </a:pPr>
            <a:r>
              <a:rPr b="0" lang="es" sz="40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Proyecto ParkingTECH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7"/>
          <p:cNvSpPr txBox="1"/>
          <p:nvPr>
            <p:ph type="title"/>
          </p:nvPr>
        </p:nvSpPr>
        <p:spPr>
          <a:xfrm>
            <a:off x="228600" y="38160"/>
            <a:ext cx="2228400" cy="126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dio Canada Big"/>
              <a:buNone/>
            </a:pPr>
            <a:r>
              <a:rPr b="0" lang="es" sz="60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01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7"/>
          <p:cNvPicPr preferRelativeResize="0"/>
          <p:nvPr/>
        </p:nvPicPr>
        <p:blipFill rotWithShape="1">
          <a:blip r:embed="rId3">
            <a:alphaModFix/>
          </a:blip>
          <a:srcRect b="3615" l="7352" r="7361" t="0"/>
          <a:stretch/>
        </p:blipFill>
        <p:spPr>
          <a:xfrm>
            <a:off x="6628320" y="261720"/>
            <a:ext cx="2286720" cy="461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8"/>
          <p:cNvPicPr preferRelativeResize="0"/>
          <p:nvPr/>
        </p:nvPicPr>
        <p:blipFill rotWithShape="1">
          <a:blip r:embed="rId3">
            <a:alphaModFix/>
          </a:blip>
          <a:srcRect b="12489" l="0" r="0" t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8"/>
          <p:cNvSpPr txBox="1"/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dio Canada Big"/>
              <a:buNone/>
            </a:pPr>
            <a:r>
              <a:rPr b="0" lang="es" sz="26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Descripción del Problema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8"/>
          <p:cNvSpPr txBox="1"/>
          <p:nvPr>
            <p:ph idx="1" type="body"/>
          </p:nvPr>
        </p:nvSpPr>
        <p:spPr>
          <a:xfrm>
            <a:off x="394950" y="1375600"/>
            <a:ext cx="4785900" cy="209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1300"/>
              <a:t>Falta de tecnología para facilitar el acceso</a:t>
            </a:r>
            <a:endParaRPr b="1"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Muchos parqueaderos no permiten </a:t>
            </a:r>
            <a:r>
              <a:rPr b="1" lang="es" sz="1100"/>
              <a:t>reserva previa</a:t>
            </a:r>
            <a:r>
              <a:rPr lang="es" sz="1100"/>
              <a:t> o </a:t>
            </a:r>
            <a:r>
              <a:rPr b="1" lang="es" sz="1100"/>
              <a:t>pago digital</a:t>
            </a:r>
            <a:r>
              <a:rPr lang="es" sz="1100"/>
              <a:t>.</a:t>
            </a:r>
            <a:br>
              <a:rPr lang="es" sz="1100"/>
            </a:b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No hay información en tiempo real sobre </a:t>
            </a:r>
            <a:r>
              <a:rPr b="1" lang="es" sz="1100"/>
              <a:t>disponibilidad de espacios</a:t>
            </a:r>
            <a:r>
              <a:rPr lang="es" sz="1100"/>
              <a:t>, lo que obliga a los conductores a "buscar a ciegas".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Tiempo de espera en obtener un parqueadero libre.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/>
          <p:nvPr>
            <p:ph idx="1" type="subTitle"/>
          </p:nvPr>
        </p:nvSpPr>
        <p:spPr>
          <a:xfrm>
            <a:off x="1191700" y="1950539"/>
            <a:ext cx="4266600" cy="18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ParkingTECH aborda esta situación al ofrecer una plataforma que permite a los usuarios visualizar, filtrar y reservar parqueaderos en tiempo real, eliminando la incertidumbre y los inconvenientes asociados con el aparcamiento.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9"/>
          <p:cNvSpPr txBox="1"/>
          <p:nvPr>
            <p:ph type="title"/>
          </p:nvPr>
        </p:nvSpPr>
        <p:spPr>
          <a:xfrm>
            <a:off x="855024" y="784150"/>
            <a:ext cx="4266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dio Canada Big"/>
              <a:buNone/>
            </a:pPr>
            <a:r>
              <a:rPr b="0" lang="es" sz="40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Funcionamiento del Programa</a:t>
            </a:r>
            <a:endParaRPr b="0" sz="4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39"/>
          <p:cNvSpPr txBox="1"/>
          <p:nvPr>
            <p:ph type="title"/>
          </p:nvPr>
        </p:nvSpPr>
        <p:spPr>
          <a:xfrm>
            <a:off x="228600" y="38160"/>
            <a:ext cx="2228400" cy="1266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adio Canada Big"/>
              <a:buNone/>
            </a:pPr>
            <a:r>
              <a:rPr b="0" lang="es" sz="60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02</a:t>
            </a:r>
            <a:endParaRPr b="0" sz="6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9"/>
          <p:cNvPicPr preferRelativeResize="0"/>
          <p:nvPr/>
        </p:nvPicPr>
        <p:blipFill rotWithShape="1">
          <a:blip r:embed="rId3">
            <a:alphaModFix/>
          </a:blip>
          <a:srcRect b="3615" l="7352" r="7361" t="0"/>
          <a:stretch/>
        </p:blipFill>
        <p:spPr>
          <a:xfrm>
            <a:off x="6628320" y="261720"/>
            <a:ext cx="2286720" cy="4610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/>
          <p:nvPr>
            <p:ph type="title"/>
          </p:nvPr>
        </p:nvSpPr>
        <p:spPr>
          <a:xfrm>
            <a:off x="457200" y="228600"/>
            <a:ext cx="6933960" cy="14950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dio Canada Big"/>
              <a:buNone/>
            </a:pPr>
            <a:r>
              <a:rPr b="0" lang="es" sz="35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Conclusiones</a:t>
            </a:r>
            <a:endParaRPr b="0" sz="3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0"/>
          <p:cNvSpPr txBox="1"/>
          <p:nvPr>
            <p:ph idx="1" type="subTitle"/>
          </p:nvPr>
        </p:nvSpPr>
        <p:spPr>
          <a:xfrm>
            <a:off x="3429055" y="729510"/>
            <a:ext cx="55623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ParkingTECH representa una solución necesaria y contemporánea para los desafíos de estacionamiento en Medellín.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solo mejora la experiencia del usuario, sino que también optimiza el uso del espacio urbano.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implementación de esta aplicación no solo es un avance académico; es un paso hacia un futuro más organizado y eficiente en el manejo de parqueaderos.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80" name="Google Shape;180;p40"/>
          <p:cNvPicPr preferRelativeResize="0"/>
          <p:nvPr/>
        </p:nvPicPr>
        <p:blipFill rotWithShape="1">
          <a:blip r:embed="rId3">
            <a:alphaModFix/>
          </a:blip>
          <a:srcRect b="0" l="0" r="63480" t="0"/>
          <a:stretch/>
        </p:blipFill>
        <p:spPr>
          <a:xfrm>
            <a:off x="0" y="1075125"/>
            <a:ext cx="3339325" cy="299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1"/>
          <p:cNvSpPr txBox="1"/>
          <p:nvPr>
            <p:ph type="title"/>
          </p:nvPr>
        </p:nvSpPr>
        <p:spPr>
          <a:xfrm>
            <a:off x="457200" y="228600"/>
            <a:ext cx="69339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dio Canada Big"/>
              <a:buNone/>
            </a:pPr>
            <a:r>
              <a:rPr b="0" lang="es" sz="35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Proceso de Registro y Login</a:t>
            </a:r>
            <a:endParaRPr b="0" sz="3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1"/>
          <p:cNvSpPr txBox="1"/>
          <p:nvPr>
            <p:ph idx="1" type="subTitle"/>
          </p:nvPr>
        </p:nvSpPr>
        <p:spPr>
          <a:xfrm>
            <a:off x="524475" y="1308300"/>
            <a:ext cx="3452700" cy="265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usuarios inician su experiencia registrándose en la aplicación, proporcionando su cédula, número de celular, correo y nombre. 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vez registrados, pueden acceder a su cuenta mediante un inicio de sesión seguro. 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 proceso asegura la protección de datos y permite a los usuarios gestionar fácilmente sus reservas y vehículos.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87" name="Google Shape;187;p41" title="WhatsApp Image 2025-08-08 at 6.01.19 PM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7947" y="1226049"/>
            <a:ext cx="4578399" cy="31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2"/>
          <p:cNvSpPr txBox="1"/>
          <p:nvPr>
            <p:ph type="title"/>
          </p:nvPr>
        </p:nvSpPr>
        <p:spPr>
          <a:xfrm>
            <a:off x="457200" y="228600"/>
            <a:ext cx="6933900" cy="14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dio Canada Big"/>
              <a:buNone/>
            </a:pPr>
            <a:r>
              <a:rPr b="0" lang="es" sz="35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Filtrado y Registro de Parqueaderos</a:t>
            </a:r>
            <a:endParaRPr b="0" sz="35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2"/>
          <p:cNvSpPr txBox="1"/>
          <p:nvPr>
            <p:ph idx="1" type="subTitle"/>
          </p:nvPr>
        </p:nvSpPr>
        <p:spPr>
          <a:xfrm>
            <a:off x="337578" y="1688425"/>
            <a:ext cx="2592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ParkingTECH ofrece una funcionalidad de búsqueda optimizada que permite a los usuarios filtrar parqueaderos según la zona deseada. 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Visualizando todos los parqueaderos disponibles en Medellín, los usuarios pueden encontrar rápidamente el lugar ideal. 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Además, permite el registro de vehículos, donde los usuarios pueden añadir tanto carros como motos al sistema para agilizar el proceso de reserva.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94" name="Google Shape;194;p42"/>
          <p:cNvPicPr preferRelativeResize="0"/>
          <p:nvPr/>
        </p:nvPicPr>
        <p:blipFill rotWithShape="1">
          <a:blip r:embed="rId3">
            <a:alphaModFix/>
          </a:blip>
          <a:srcRect b="0" l="-742" r="38359" t="0"/>
          <a:stretch/>
        </p:blipFill>
        <p:spPr>
          <a:xfrm>
            <a:off x="3439800" y="1337100"/>
            <a:ext cx="5704202" cy="365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43"/>
          <p:cNvPicPr preferRelativeResize="0"/>
          <p:nvPr/>
        </p:nvPicPr>
        <p:blipFill rotWithShape="1">
          <a:blip r:embed="rId3">
            <a:alphaModFix/>
          </a:blip>
          <a:srcRect b="12489" l="0" r="0" t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43"/>
          <p:cNvSpPr txBox="1"/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dio Canada Big"/>
              <a:buNone/>
            </a:pPr>
            <a:r>
              <a:rPr b="0" lang="es" sz="2600" u="none" strike="noStrike">
                <a:solidFill>
                  <a:schemeClr val="dk1"/>
                </a:solidFill>
                <a:latin typeface="Radio Canada Big"/>
                <a:ea typeface="Radio Canada Big"/>
                <a:cs typeface="Radio Canada Big"/>
                <a:sym typeface="Radio Canada Big"/>
              </a:rPr>
              <a:t>Sistema de Reservas</a:t>
            </a:r>
            <a:endParaRPr b="0" sz="26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3"/>
          <p:cNvSpPr txBox="1"/>
          <p:nvPr>
            <p:ph idx="1" type="body"/>
          </p:nvPr>
        </p:nvSpPr>
        <p:spPr>
          <a:xfrm>
            <a:off x="381475" y="228600"/>
            <a:ext cx="4295400" cy="272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usuarios pueden hacer reservas solo si el parqueadero está disponible.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aplicación evita la doble reserva de parqueaderos, asegurando que los usuarios sólo puedan elegir lo que realmente está libre.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través de una gestión eficiente de datos, ParkingTECH garantiza una experiencia de estacionamiento sin complicaciones y muy fluida.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chnology Launches by Slidesgo">
  <a:themeElements>
    <a:clrScheme name="Simple Light">
      <a:dk1>
        <a:srgbClr val="191919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