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8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268760"/>
            <a:ext cx="7772400" cy="1470025"/>
          </a:xfrm>
        </p:spPr>
        <p:txBody>
          <a:bodyPr/>
          <a:lstStyle/>
          <a:p>
            <a:r>
              <a:rPr lang="zh-CN" altLang="en-US" b="1" dirty="0" smtClean="0"/>
              <a:t>概率论与数理统计</a:t>
            </a:r>
            <a:endParaRPr lang="zh-CN" altLang="en-US" b="1" dirty="0"/>
          </a:p>
        </p:txBody>
      </p:sp>
      <p:sp>
        <p:nvSpPr>
          <p:cNvPr id="3" name="副标题 2"/>
          <p:cNvSpPr>
            <a:spLocks noGrp="1"/>
          </p:cNvSpPr>
          <p:nvPr>
            <p:ph type="subTitle" idx="1"/>
          </p:nvPr>
        </p:nvSpPr>
        <p:spPr>
          <a:xfrm>
            <a:off x="1357290" y="3571876"/>
            <a:ext cx="6400800" cy="1752600"/>
          </a:xfrm>
        </p:spPr>
        <p:txBody>
          <a:bodyPr/>
          <a:lstStyle/>
          <a:p>
            <a:pPr algn="l"/>
            <a:r>
              <a:rPr lang="zh-CN" altLang="en-US" dirty="0" smtClean="0">
                <a:solidFill>
                  <a:schemeClr val="tx1"/>
                </a:solidFill>
              </a:rPr>
              <a:t>主讲教师：李松臣</a:t>
            </a:r>
            <a:endParaRPr lang="en-US" altLang="zh-CN" dirty="0" smtClean="0">
              <a:solidFill>
                <a:schemeClr val="tx1"/>
              </a:solidFill>
            </a:endParaRPr>
          </a:p>
          <a:p>
            <a:pPr algn="l"/>
            <a:r>
              <a:rPr lang="en-US" altLang="zh-CN" dirty="0" smtClean="0">
                <a:solidFill>
                  <a:schemeClr val="tx1"/>
                </a:solidFill>
              </a:rPr>
              <a:t>                       </a:t>
            </a:r>
            <a:r>
              <a:rPr lang="zh-CN" altLang="en-US" dirty="0" smtClean="0">
                <a:solidFill>
                  <a:schemeClr val="tx1"/>
                </a:solidFill>
              </a:rPr>
              <a:t>科技楼</a:t>
            </a:r>
            <a:r>
              <a:rPr lang="en-US" altLang="zh-CN" dirty="0" smtClean="0">
                <a:solidFill>
                  <a:schemeClr val="tx1"/>
                </a:solidFill>
              </a:rPr>
              <a:t>408</a:t>
            </a:r>
          </a:p>
          <a:p>
            <a:pPr algn="l"/>
            <a:r>
              <a:rPr lang="en-US" altLang="zh-CN" dirty="0" smtClean="0">
                <a:solidFill>
                  <a:schemeClr val="tx1"/>
                </a:solidFill>
              </a:rPr>
              <a:t>                       lisongchen@szu.edu.cn</a:t>
            </a:r>
            <a:endParaRPr lang="zh-C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概率论</a:t>
            </a:r>
            <a:r>
              <a:rPr lang="zh-CN" altLang="en-US" dirty="0" smtClean="0"/>
              <a:t>：研究客观世界随机现象数学规律的数学分支学科。</a:t>
            </a:r>
            <a:endParaRPr lang="en-US" altLang="zh-CN" dirty="0" smtClean="0"/>
          </a:p>
          <a:p>
            <a:r>
              <a:rPr lang="zh-CN" altLang="en-US" b="1" dirty="0" smtClean="0"/>
              <a:t>产生背景</a:t>
            </a:r>
            <a:r>
              <a:rPr lang="zh-CN" altLang="en-US" dirty="0" smtClean="0"/>
              <a:t>：赌博问题。如掷骰子等。</a:t>
            </a:r>
            <a:endParaRPr lang="en-US" altLang="zh-CN" dirty="0" smtClean="0"/>
          </a:p>
          <a:p>
            <a:r>
              <a:rPr lang="zh-CN" altLang="en-US" b="1" dirty="0" smtClean="0"/>
              <a:t>著名的赌本分配问题</a:t>
            </a:r>
            <a:r>
              <a:rPr lang="zh-CN" altLang="en-US" dirty="0" smtClean="0"/>
              <a:t>：甲、乙二人赌博，各出赌注</a:t>
            </a:r>
            <a:r>
              <a:rPr lang="en-US" altLang="zh-CN" dirty="0" smtClean="0"/>
              <a:t>30</a:t>
            </a:r>
            <a:r>
              <a:rPr lang="zh-CN" altLang="en-US" dirty="0" smtClean="0"/>
              <a:t>元，共</a:t>
            </a:r>
            <a:r>
              <a:rPr lang="en-US" altLang="zh-CN" dirty="0" smtClean="0"/>
              <a:t>60</a:t>
            </a:r>
            <a:r>
              <a:rPr lang="zh-CN" altLang="en-US" dirty="0" smtClean="0"/>
              <a:t>元，每局甲、乙胜的机会均等，都是</a:t>
            </a:r>
            <a:r>
              <a:rPr lang="en-US" altLang="zh-CN" dirty="0" smtClean="0"/>
              <a:t>1/2</a:t>
            </a:r>
            <a:r>
              <a:rPr lang="zh-CN" altLang="en-US" dirty="0" smtClean="0"/>
              <a:t>。约定：谁先胜满</a:t>
            </a:r>
            <a:r>
              <a:rPr lang="en-US" altLang="zh-CN" dirty="0" smtClean="0"/>
              <a:t>3</a:t>
            </a:r>
            <a:r>
              <a:rPr lang="zh-CN" altLang="en-US" dirty="0" smtClean="0"/>
              <a:t>局则他赢得全部赌注</a:t>
            </a:r>
            <a:r>
              <a:rPr lang="en-US" altLang="zh-CN" dirty="0" smtClean="0"/>
              <a:t>60</a:t>
            </a:r>
            <a:r>
              <a:rPr lang="zh-CN" altLang="en-US" dirty="0" smtClean="0"/>
              <a:t>元，现已赌完</a:t>
            </a:r>
            <a:r>
              <a:rPr lang="en-US" altLang="zh-CN" dirty="0" smtClean="0"/>
              <a:t>3</a:t>
            </a:r>
            <a:r>
              <a:rPr lang="zh-CN" altLang="en-US" dirty="0" smtClean="0"/>
              <a:t>局，甲</a:t>
            </a:r>
            <a:r>
              <a:rPr lang="en-US" altLang="zh-CN" dirty="0" smtClean="0"/>
              <a:t>2</a:t>
            </a:r>
            <a:r>
              <a:rPr lang="zh-CN" altLang="en-US" dirty="0" smtClean="0"/>
              <a:t>胜</a:t>
            </a:r>
            <a:r>
              <a:rPr lang="en-US" altLang="zh-CN" dirty="0" smtClean="0"/>
              <a:t>1</a:t>
            </a:r>
            <a:r>
              <a:rPr lang="zh-CN" altLang="en-US" dirty="0" smtClean="0"/>
              <a:t>负，而因故中断赌博，问这</a:t>
            </a:r>
            <a:r>
              <a:rPr lang="en-US" altLang="zh-CN" dirty="0" smtClean="0"/>
              <a:t>60</a:t>
            </a:r>
            <a:r>
              <a:rPr lang="zh-CN" altLang="en-US" dirty="0" smtClean="0"/>
              <a:t>元赌注该如何分给</a:t>
            </a:r>
            <a:r>
              <a:rPr lang="en-US" altLang="zh-CN" dirty="0" smtClean="0"/>
              <a:t>2</a:t>
            </a:r>
            <a:r>
              <a:rPr lang="zh-CN" altLang="en-US" dirty="0" smtClean="0"/>
              <a:t>人，才算公平。</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数理统计</a:t>
            </a:r>
            <a:r>
              <a:rPr lang="zh-CN" altLang="en-US" dirty="0" smtClean="0"/>
              <a:t>：研究怎样用有效的方法去收集和使用带有随机性影响的数据的数学分支学科。（陈希孺院士著</a:t>
            </a:r>
            <a:r>
              <a:rPr lang="en-US" altLang="zh-CN" dirty="0" smtClean="0"/>
              <a:t>《</a:t>
            </a:r>
            <a:r>
              <a:rPr lang="zh-CN" altLang="en-US" dirty="0" smtClean="0"/>
              <a:t>数理统计学教程</a:t>
            </a:r>
            <a:r>
              <a:rPr lang="en-US" altLang="zh-CN" dirty="0" smtClean="0"/>
              <a:t>》</a:t>
            </a:r>
            <a:r>
              <a:rPr lang="zh-CN" altLang="en-US" dirty="0" smtClean="0"/>
              <a:t>）</a:t>
            </a:r>
            <a:endParaRPr lang="en-US" altLang="zh-CN" dirty="0" smtClean="0"/>
          </a:p>
          <a:p>
            <a:r>
              <a:rPr lang="zh-CN" altLang="en-US" b="1" dirty="0" smtClean="0"/>
              <a:t>数据测量问题</a:t>
            </a:r>
            <a:r>
              <a:rPr lang="zh-CN" altLang="en-US" dirty="0" smtClean="0"/>
              <a:t>：某物体重量为</a:t>
            </a:r>
            <a:r>
              <a:rPr lang="en-US" altLang="zh-CN" dirty="0" smtClean="0"/>
              <a:t>a,</a:t>
            </a:r>
            <a:r>
              <a:rPr lang="zh-CN" altLang="en-US" dirty="0" smtClean="0"/>
              <a:t>在天平上称</a:t>
            </a:r>
            <a:r>
              <a:rPr lang="en-US" altLang="zh-CN" dirty="0" smtClean="0"/>
              <a:t>9</a:t>
            </a:r>
            <a:r>
              <a:rPr lang="zh-CN" altLang="en-US" dirty="0" smtClean="0"/>
              <a:t>次，得到数据</a:t>
            </a:r>
            <a:r>
              <a:rPr lang="en-US" altLang="zh-CN" dirty="0" smtClean="0"/>
              <a:t>x1,x2,…,x9.</a:t>
            </a:r>
            <a:r>
              <a:rPr lang="zh-CN" altLang="en-US" dirty="0" smtClean="0"/>
              <a:t>考虑三种估计方法来估计</a:t>
            </a:r>
            <a:r>
              <a:rPr lang="en-US" altLang="zh-CN" dirty="0" smtClean="0"/>
              <a:t>a</a:t>
            </a:r>
            <a:r>
              <a:rPr lang="zh-CN" altLang="en-US" dirty="0" smtClean="0"/>
              <a:t>：用</a:t>
            </a:r>
            <a:r>
              <a:rPr lang="en-US" altLang="zh-CN" dirty="0" smtClean="0"/>
              <a:t>9</a:t>
            </a:r>
            <a:r>
              <a:rPr lang="zh-CN" altLang="en-US" dirty="0" smtClean="0"/>
              <a:t>个值得算术平均值估计；用排序第</a:t>
            </a:r>
            <a:r>
              <a:rPr lang="en-US" altLang="zh-CN" dirty="0" smtClean="0"/>
              <a:t>5</a:t>
            </a:r>
            <a:r>
              <a:rPr lang="zh-CN" altLang="en-US" dirty="0" smtClean="0"/>
              <a:t>的数据估计；用最大值和最小值的平均值估计。请问哪种估计最优？</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教材介绍</a:t>
            </a:r>
            <a:endParaRPr lang="zh-CN" altLang="en-US" dirty="0"/>
          </a:p>
        </p:txBody>
      </p:sp>
      <p:sp>
        <p:nvSpPr>
          <p:cNvPr id="3" name="内容占位符 2"/>
          <p:cNvSpPr>
            <a:spLocks noGrp="1"/>
          </p:cNvSpPr>
          <p:nvPr>
            <p:ph idx="1"/>
          </p:nvPr>
        </p:nvSpPr>
        <p:spPr/>
        <p:txBody>
          <a:bodyPr/>
          <a:lstStyle/>
          <a:p>
            <a:r>
              <a:rPr lang="zh-CN" altLang="en-US" dirty="0" smtClean="0"/>
              <a:t>教材：</a:t>
            </a:r>
            <a:r>
              <a:rPr lang="en-US" altLang="zh-CN" dirty="0" smtClean="0"/>
              <a:t>《</a:t>
            </a:r>
            <a:r>
              <a:rPr lang="zh-CN" altLang="en-US" dirty="0" smtClean="0"/>
              <a:t>概率论与数理统计（第四版）</a:t>
            </a:r>
            <a:r>
              <a:rPr lang="en-US" altLang="zh-CN" dirty="0" smtClean="0"/>
              <a:t>》</a:t>
            </a:r>
            <a:r>
              <a:rPr lang="zh-CN" altLang="en-US" dirty="0" smtClean="0"/>
              <a:t>，盛骤等编著，高等教育出版社。</a:t>
            </a:r>
            <a:endParaRPr lang="en-US" altLang="zh-CN" dirty="0" smtClean="0"/>
          </a:p>
          <a:p>
            <a:r>
              <a:rPr lang="zh-CN" altLang="en-US" dirty="0" smtClean="0"/>
              <a:t>参考书：</a:t>
            </a:r>
            <a:r>
              <a:rPr lang="en-US" altLang="zh-CN" dirty="0" smtClean="0"/>
              <a:t>《</a:t>
            </a:r>
            <a:r>
              <a:rPr lang="zh-CN" altLang="en-US" dirty="0" smtClean="0"/>
              <a:t>概率论与数理统计习</a:t>
            </a:r>
            <a:r>
              <a:rPr lang="zh-CN" altLang="en-US" dirty="0" smtClean="0"/>
              <a:t>题</a:t>
            </a:r>
            <a:r>
              <a:rPr lang="zh-CN" altLang="en-US" dirty="0" smtClean="0"/>
              <a:t>全</a:t>
            </a:r>
            <a:r>
              <a:rPr lang="zh-CN" altLang="en-US" dirty="0" smtClean="0"/>
              <a:t>解指南</a:t>
            </a:r>
            <a:r>
              <a:rPr lang="en-US" altLang="zh-CN" dirty="0" smtClean="0"/>
              <a:t>》</a:t>
            </a:r>
            <a:r>
              <a:rPr lang="zh-CN" altLang="en-US" dirty="0" smtClean="0"/>
              <a:t>，盛骤等编著，高等教育出版社。</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教材章节介绍</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smtClean="0"/>
              <a:t>概率论</a:t>
            </a:r>
            <a:r>
              <a:rPr lang="zh-CN" altLang="en-US" dirty="0" smtClean="0"/>
              <a:t>：</a:t>
            </a:r>
            <a:endParaRPr lang="en-US" altLang="zh-CN" dirty="0" smtClean="0"/>
          </a:p>
          <a:p>
            <a:r>
              <a:rPr lang="en-US" altLang="zh-CN" dirty="0" smtClean="0"/>
              <a:t>1. </a:t>
            </a:r>
            <a:r>
              <a:rPr lang="zh-CN" altLang="en-US" dirty="0" smtClean="0"/>
              <a:t>概率论的基本概念；</a:t>
            </a:r>
            <a:endParaRPr lang="en-US" altLang="zh-CN" dirty="0" smtClean="0"/>
          </a:p>
          <a:p>
            <a:r>
              <a:rPr lang="en-US" altLang="zh-CN" dirty="0" smtClean="0"/>
              <a:t>2. </a:t>
            </a:r>
            <a:r>
              <a:rPr lang="zh-CN" altLang="en-US" dirty="0" smtClean="0"/>
              <a:t>随机变量及其分布；</a:t>
            </a:r>
            <a:endParaRPr lang="en-US" altLang="zh-CN" dirty="0" smtClean="0"/>
          </a:p>
          <a:p>
            <a:r>
              <a:rPr lang="en-US" altLang="zh-CN" dirty="0" smtClean="0"/>
              <a:t>3.</a:t>
            </a:r>
            <a:r>
              <a:rPr lang="zh-CN" altLang="en-US" dirty="0" smtClean="0"/>
              <a:t>多维随机变量及其分布；</a:t>
            </a:r>
            <a:endParaRPr lang="en-US" altLang="zh-CN" dirty="0" smtClean="0"/>
          </a:p>
          <a:p>
            <a:r>
              <a:rPr lang="en-US" altLang="zh-CN" dirty="0" smtClean="0"/>
              <a:t>4. </a:t>
            </a:r>
            <a:r>
              <a:rPr lang="zh-CN" altLang="en-US" dirty="0" smtClean="0"/>
              <a:t>随机变量的数字特征；</a:t>
            </a:r>
            <a:endParaRPr lang="en-US" altLang="zh-CN" dirty="0" smtClean="0"/>
          </a:p>
          <a:p>
            <a:r>
              <a:rPr lang="en-US" altLang="zh-CN" dirty="0" smtClean="0"/>
              <a:t>5.</a:t>
            </a:r>
            <a:r>
              <a:rPr lang="zh-CN" altLang="en-US" dirty="0" smtClean="0"/>
              <a:t>大数定律及中心极限定理。</a:t>
            </a:r>
            <a:endParaRPr lang="en-US" altLang="zh-CN" dirty="0" smtClean="0"/>
          </a:p>
          <a:p>
            <a:r>
              <a:rPr lang="zh-CN" altLang="en-US" b="1" dirty="0" smtClean="0"/>
              <a:t>数理统计</a:t>
            </a:r>
            <a:r>
              <a:rPr lang="zh-CN" altLang="en-US" dirty="0" smtClean="0"/>
              <a:t>：</a:t>
            </a:r>
            <a:endParaRPr lang="en-US" altLang="zh-CN" dirty="0" smtClean="0"/>
          </a:p>
          <a:p>
            <a:r>
              <a:rPr lang="en-US" altLang="zh-CN" dirty="0" smtClean="0"/>
              <a:t>6. </a:t>
            </a:r>
            <a:r>
              <a:rPr lang="zh-CN" altLang="en-US" dirty="0" smtClean="0"/>
              <a:t>样本及抽样分布；</a:t>
            </a:r>
            <a:endParaRPr lang="en-US" altLang="zh-CN" dirty="0" smtClean="0"/>
          </a:p>
          <a:p>
            <a:r>
              <a:rPr lang="en-US" altLang="zh-CN" dirty="0" smtClean="0"/>
              <a:t>7. </a:t>
            </a:r>
            <a:r>
              <a:rPr lang="zh-CN" altLang="en-US" dirty="0" smtClean="0"/>
              <a:t>参数估计；</a:t>
            </a:r>
            <a:endParaRPr lang="en-US" altLang="zh-CN" dirty="0" smtClean="0"/>
          </a:p>
          <a:p>
            <a:r>
              <a:rPr lang="en-US" altLang="zh-CN" dirty="0" smtClean="0"/>
              <a:t>8. </a:t>
            </a:r>
            <a:r>
              <a:rPr lang="zh-CN" altLang="en-US" dirty="0" smtClean="0"/>
              <a:t>假设检验；</a:t>
            </a:r>
            <a:endParaRPr lang="en-US" altLang="zh-CN" dirty="0" smtClean="0"/>
          </a:p>
          <a:p>
            <a:r>
              <a:rPr lang="en-US" altLang="zh-CN" dirty="0" smtClean="0"/>
              <a:t>9.</a:t>
            </a:r>
            <a:r>
              <a:rPr lang="zh-CN" altLang="en-US" dirty="0" smtClean="0"/>
              <a:t>方差分析与回归分析。</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509</Words>
  <Application>Microsoft Office PowerPoint</Application>
  <PresentationFormat>全屏显示(4:3)</PresentationFormat>
  <Paragraphs>26</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概率论与数理统计</vt:lpstr>
      <vt:lpstr>课程介绍</vt:lpstr>
      <vt:lpstr>课程介绍</vt:lpstr>
      <vt:lpstr>教材介绍</vt:lpstr>
      <vt:lpstr>教材章节介绍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cp:lastModifiedBy>Administrator</cp:lastModifiedBy>
  <cp:revision>11</cp:revision>
  <dcterms:modified xsi:type="dcterms:W3CDTF">2017-08-30T02:02:34Z</dcterms:modified>
</cp:coreProperties>
</file>