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sldIdLst>
    <p:sldId id="258" r:id="rId2"/>
    <p:sldId id="259" r:id="rId3"/>
    <p:sldId id="262" r:id="rId4"/>
    <p:sldId id="260" r:id="rId5"/>
    <p:sldId id="263" r:id="rId6"/>
    <p:sldId id="264" r:id="rId7"/>
    <p:sldId id="276" r:id="rId8"/>
    <p:sldId id="266" r:id="rId9"/>
    <p:sldId id="267" r:id="rId10"/>
    <p:sldId id="268" r:id="rId11"/>
    <p:sldId id="269" r:id="rId12"/>
    <p:sldId id="277" r:id="rId13"/>
    <p:sldId id="278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  <a:srgbClr val="FFFFCC"/>
    <a:srgbClr val="FF0066"/>
    <a:srgbClr val="3366CC"/>
    <a:srgbClr val="D9F1FF"/>
    <a:srgbClr val="E5ECFF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7265FE-053B-4F36-B83B-8696B7C24F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5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FA393-741F-45E9-91D2-C5DF8D063B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61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03B75-537D-4599-998D-3158D7172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7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BF27B-5CA9-491D-8D76-CBE2F832EA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08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78AD6-EE94-4970-B7C6-42366B9ECE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96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3CA87-3F36-4694-8CEF-A948C4F862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9B570-0AB7-4EC8-981A-BD34DAA4C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9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9D949-FD5A-4D1A-9B2E-F449DCF20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64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DF732-BE85-4CC0-A4C0-1E5585190D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1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94F36-503B-413C-92F3-80E2A76A2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22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87BED-B242-4B42-A3CA-724E18EC1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6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60C08-3C83-4125-89D0-534D29E06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8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79B59B35-2553-486F-BB84-20165898E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C2514E-1848-4DB1-B666-A5851A48A9AA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 smtClean="0">
              <a:latin typeface="Arial Black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00063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</a:rPr>
              <a:t>2.3 </a:t>
            </a:r>
            <a:r>
              <a:rPr lang="zh-CN" altLang="en-US" b="1" smtClean="0">
                <a:latin typeface="Times New Roman" pitchFamily="18" charset="0"/>
              </a:rPr>
              <a:t>一阶逻辑等值式与前束范式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3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宋体" pitchFamily="2" charset="-122"/>
              </a:rPr>
              <a:t>等值式</a:t>
            </a:r>
          </a:p>
          <a:p>
            <a:pPr algn="just" eaLnBrk="1" hangingPunct="1">
              <a:spcBef>
                <a:spcPct val="3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宋体" pitchFamily="2" charset="-122"/>
              </a:rPr>
              <a:t>基本等值式</a:t>
            </a:r>
          </a:p>
          <a:p>
            <a:pPr algn="just" eaLnBrk="1" hangingPunct="1">
              <a:spcBef>
                <a:spcPct val="30000"/>
              </a:spcBef>
              <a:buSzPct val="150000"/>
              <a:buFont typeface="Wingdings" pitchFamily="2" charset="2"/>
              <a:buNone/>
            </a:pPr>
            <a:r>
              <a:rPr lang="zh-CN" altLang="en-US" b="1" smtClean="0">
                <a:latin typeface="宋体" pitchFamily="2" charset="-122"/>
              </a:rPr>
              <a:t>  量词否定等值式</a:t>
            </a:r>
          </a:p>
          <a:p>
            <a:pPr algn="just" eaLnBrk="1" hangingPunct="1">
              <a:spcBef>
                <a:spcPct val="30000"/>
              </a:spcBef>
              <a:buSzPct val="150000"/>
              <a:buFont typeface="Wingdings" pitchFamily="2" charset="2"/>
              <a:buNone/>
            </a:pPr>
            <a:r>
              <a:rPr lang="zh-CN" altLang="en-US" b="1" smtClean="0">
                <a:latin typeface="宋体" pitchFamily="2" charset="-122"/>
              </a:rPr>
              <a:t>  量词辖域收缩与扩张等值式</a:t>
            </a:r>
          </a:p>
          <a:p>
            <a:pPr algn="just" eaLnBrk="1" hangingPunct="1">
              <a:spcBef>
                <a:spcPct val="30000"/>
              </a:spcBef>
              <a:buSzPct val="150000"/>
              <a:buFont typeface="Wingdings" pitchFamily="2" charset="2"/>
              <a:buNone/>
            </a:pPr>
            <a:r>
              <a:rPr lang="zh-CN" altLang="en-US" b="1" smtClean="0">
                <a:latin typeface="宋体" pitchFamily="2" charset="-122"/>
              </a:rPr>
              <a:t>  量词分配等值式</a:t>
            </a:r>
          </a:p>
          <a:p>
            <a:pPr eaLnBrk="1" hangingPunct="1">
              <a:spcBef>
                <a:spcPct val="3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宋体" pitchFamily="2" charset="-122"/>
              </a:rPr>
              <a:t>前束范式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9767CF-F271-48A2-883A-32273FC72A29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 smtClean="0">
              <a:latin typeface="Arial Black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011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例</a:t>
            </a:r>
            <a:r>
              <a:rPr lang="en-US" altLang="zh-CN" b="1" smtClean="0">
                <a:latin typeface="宋体" pitchFamily="2" charset="-122"/>
              </a:rPr>
              <a:t>(</a:t>
            </a:r>
            <a:r>
              <a:rPr lang="zh-CN" altLang="en-US" b="1" smtClean="0">
                <a:latin typeface="宋体" pitchFamily="2" charset="-122"/>
              </a:rPr>
              <a:t>续</a:t>
            </a:r>
            <a:r>
              <a:rPr lang="en-US" altLang="zh-CN" b="1" smtClean="0">
                <a:latin typeface="宋体" pitchFamily="2" charset="-122"/>
              </a:rPr>
              <a:t>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57313"/>
            <a:ext cx="7848600" cy="4929187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(3) 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smtClean="0">
                <a:latin typeface="Times New Roman" pitchFamily="18" charset="0"/>
              </a:rPr>
              <a:t>xF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</a:t>
            </a:r>
            <a:r>
              <a:rPr lang="en-US" altLang="zh-CN" sz="2800" b="1" i="1" smtClean="0">
                <a:latin typeface="Times New Roman" pitchFamily="18" charset="0"/>
              </a:rPr>
              <a:t>xG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解 </a:t>
            </a:r>
            <a:endParaRPr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</a:t>
            </a:r>
            <a:endParaRPr lang="zh-CN" altLang="en-US" sz="2800" b="1" smtClean="0">
              <a:latin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4375" y="1873250"/>
            <a:ext cx="3857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       </a:t>
            </a:r>
            <a:r>
              <a:rPr lang="en-US" altLang="zh-CN" sz="2800" b="1" i="1">
                <a:latin typeface="Times New Roman" pitchFamily="18" charset="0"/>
              </a:rPr>
              <a:t>xF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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      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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))             </a:t>
            </a: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2938" y="4357688"/>
            <a:ext cx="657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(4)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))</a:t>
            </a:r>
            <a:endParaRPr lang="zh-CN" altLang="en-US" sz="28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2938" y="4929188"/>
            <a:ext cx="6286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解 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zF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))      </a:t>
            </a:r>
            <a:endParaRPr lang="zh-CN" altLang="en-US" sz="2800" b="1">
              <a:latin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      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</a:t>
            </a:r>
            <a:r>
              <a:rPr lang="en-US" altLang="zh-CN" sz="2800" b="1" i="1">
                <a:latin typeface="Times New Roman" pitchFamily="18" charset="0"/>
              </a:rPr>
              <a:t>z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z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)))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7250" y="2830513"/>
            <a:ext cx="385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或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</a:t>
            </a:r>
            <a:r>
              <a:rPr lang="en-US" altLang="zh-CN" sz="2800" b="1" i="1">
                <a:latin typeface="Times New Roman" pitchFamily="18" charset="0"/>
              </a:rPr>
              <a:t>xF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 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    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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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))             </a:t>
            </a:r>
            <a:endParaRPr lang="zh-CN" altLang="en-US" sz="2800" b="1">
              <a:latin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     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))         </a:t>
            </a:r>
            <a:endParaRPr lang="zh-CN" altLang="en-US" sz="28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77FA1B-693D-4454-8C06-C67F22E97215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 smtClean="0">
              <a:latin typeface="Arial Black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例</a:t>
            </a:r>
            <a:r>
              <a:rPr lang="en-US" altLang="zh-CN" b="1" smtClean="0">
                <a:latin typeface="宋体" pitchFamily="2" charset="-122"/>
              </a:rPr>
              <a:t>(</a:t>
            </a:r>
            <a:r>
              <a:rPr lang="zh-CN" altLang="en-US" b="1" smtClean="0">
                <a:latin typeface="宋体" pitchFamily="2" charset="-122"/>
              </a:rPr>
              <a:t>续</a:t>
            </a:r>
            <a:r>
              <a:rPr lang="en-US" altLang="zh-CN" b="1" smtClean="0">
                <a:latin typeface="宋体" pitchFamily="2" charset="-122"/>
              </a:rPr>
              <a:t>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993062" cy="29432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(5)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y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800" b="1" i="1" smtClean="0">
                <a:latin typeface="Times New Roman" pitchFamily="18" charset="0"/>
              </a:rPr>
              <a:t>y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y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 smtClean="0">
                <a:latin typeface="Times New Roman" pitchFamily="18" charset="0"/>
              </a:rPr>
              <a:t>H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z</a:t>
            </a:r>
            <a:r>
              <a:rPr lang="en-US" altLang="zh-CN" sz="2800" b="1" smtClean="0">
                <a:latin typeface="Times New Roman" pitchFamily="18" charset="0"/>
              </a:rPr>
              <a:t>)))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z="2800" b="1" smtClean="0">
              <a:latin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38" y="2254250"/>
            <a:ext cx="79295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解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u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z</a:t>
            </a:r>
            <a:r>
              <a:rPr lang="en-US" altLang="zh-CN" sz="2800" b="1">
                <a:latin typeface="Times New Roman" pitchFamily="18" charset="0"/>
              </a:rPr>
              <a:t>)))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    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u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z</a:t>
            </a:r>
            <a:r>
              <a:rPr lang="en-US" altLang="zh-CN" sz="2800" b="1">
                <a:latin typeface="Times New Roman" pitchFamily="18" charset="0"/>
              </a:rPr>
              <a:t>)))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altLang="zh-CN" sz="2800" b="1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注意：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与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不能颠倒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smtClean="0">
                <a:latin typeface="Times New Roman" pitchFamily="18" charset="0"/>
                <a:cs typeface="Times New Roman" pitchFamily="18" charset="0"/>
              </a:rPr>
              <a:t>苏格拉底三段论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</a:rPr>
              <a:t>的正确性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700213"/>
            <a:ext cx="7972425" cy="42338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凡是人都要死的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苏格拉底是人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所以苏格拉底是</a:t>
            </a: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要死的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.”</a:t>
            </a:r>
            <a:endParaRPr lang="zh-CN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是人，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是要死的，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：苏格拉底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        ∀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)→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)→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证明这个蕴含式为真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0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设前件为真，即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)→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都为真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)→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为真，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)→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为真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)→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为真，根据假言推理得证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800" b="1" smtClean="0">
                <a:latin typeface="Times New Roman" pitchFamily="18" charset="0"/>
                <a:cs typeface="Times New Roman" pitchFamily="18" charset="0"/>
              </a:rPr>
              <a:t>为真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（注：一阶逻辑的推理理论远比命题逻辑的推理理论复杂，已超出本教材的范围。）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96F284-3187-488C-AD20-CA79476A7932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一阶、二阶、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、高阶逻辑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一阶二阶这类的词</a:t>
            </a:r>
            <a:r>
              <a:rPr lang="en-US" altLang="zh-CN" sz="2400" dirty="0"/>
              <a:t>, </a:t>
            </a:r>
            <a:r>
              <a:rPr lang="zh-CN" altLang="en-US" sz="2400" dirty="0"/>
              <a:t>一是表达</a:t>
            </a:r>
            <a:r>
              <a:rPr lang="zh-CN" altLang="en-US" sz="2400" dirty="0">
                <a:solidFill>
                  <a:srgbClr val="FF0000"/>
                </a:solidFill>
              </a:rPr>
              <a:t>量化的程度</a:t>
            </a:r>
            <a:r>
              <a:rPr lang="en-US" altLang="zh-CN" sz="2400" dirty="0"/>
              <a:t>, </a:t>
            </a:r>
            <a:r>
              <a:rPr lang="zh-CN" altLang="en-US" sz="2400" dirty="0"/>
              <a:t>二是表达</a:t>
            </a:r>
            <a:r>
              <a:rPr lang="zh-CN" altLang="en-US" sz="2400" dirty="0" smtClean="0"/>
              <a:t>逻辑系统有</a:t>
            </a:r>
            <a:r>
              <a:rPr lang="zh-CN" altLang="en-US" sz="2400" dirty="0" smtClean="0">
                <a:solidFill>
                  <a:srgbClr val="FF0000"/>
                </a:solidFill>
              </a:rPr>
              <a:t>多强的表达能力</a:t>
            </a:r>
            <a:r>
              <a:rPr lang="zh-CN" altLang="en-US" sz="2400" dirty="0"/>
              <a:t>。</a:t>
            </a: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从集合论看</a:t>
            </a:r>
            <a:r>
              <a:rPr lang="en-US" altLang="zh-CN" sz="2400" dirty="0" smtClean="0"/>
              <a:t>, </a:t>
            </a:r>
            <a:r>
              <a:rPr lang="zh-CN" altLang="en-US" sz="2400" dirty="0">
                <a:solidFill>
                  <a:srgbClr val="FF0000"/>
                </a:solidFill>
              </a:rPr>
              <a:t>一阶</a:t>
            </a:r>
            <a:r>
              <a:rPr lang="zh-CN" altLang="en-US" sz="2400" dirty="0"/>
              <a:t>量化个体</a:t>
            </a:r>
            <a:r>
              <a:rPr lang="en-US" altLang="zh-CN" sz="2400" dirty="0"/>
              <a:t>, </a:t>
            </a:r>
            <a:r>
              <a:rPr lang="zh-CN" altLang="en-US" sz="2400" dirty="0">
                <a:solidFill>
                  <a:srgbClr val="FF0000"/>
                </a:solidFill>
              </a:rPr>
              <a:t>二阶</a:t>
            </a:r>
            <a:r>
              <a:rPr lang="zh-CN" altLang="en-US" sz="2400" dirty="0"/>
              <a:t>量化包含个体的集合</a:t>
            </a:r>
            <a:r>
              <a:rPr lang="en-US" altLang="zh-CN" sz="2400" dirty="0"/>
              <a:t>, </a:t>
            </a:r>
            <a:r>
              <a:rPr lang="zh-CN" altLang="en-US" sz="2400" dirty="0">
                <a:solidFill>
                  <a:srgbClr val="FF0000"/>
                </a:solidFill>
              </a:rPr>
              <a:t>三</a:t>
            </a:r>
            <a:r>
              <a:rPr lang="zh-CN" altLang="en-US" sz="2400" dirty="0" smtClean="0">
                <a:solidFill>
                  <a:srgbClr val="FF0000"/>
                </a:solidFill>
              </a:rPr>
              <a:t>阶</a:t>
            </a:r>
            <a:r>
              <a:rPr lang="zh-CN" altLang="en-US" sz="2400" dirty="0" smtClean="0"/>
              <a:t>量化包含有</a:t>
            </a:r>
            <a:r>
              <a:rPr lang="zh-CN" altLang="en-US" sz="2400" dirty="0" smtClean="0">
                <a:solidFill>
                  <a:srgbClr val="003399"/>
                </a:solidFill>
              </a:rPr>
              <a:t>包含个体</a:t>
            </a:r>
            <a:r>
              <a:rPr lang="zh-CN" altLang="en-US" sz="2400" dirty="0">
                <a:solidFill>
                  <a:srgbClr val="003399"/>
                </a:solidFill>
              </a:rPr>
              <a:t>的集合</a:t>
            </a:r>
            <a:r>
              <a:rPr lang="zh-CN" altLang="en-US" sz="2400" dirty="0"/>
              <a:t>的集合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等等</a:t>
            </a:r>
            <a:r>
              <a:rPr lang="zh-CN" altLang="en-US" sz="2400" dirty="0"/>
              <a:t>如此</a:t>
            </a:r>
            <a:r>
              <a:rPr lang="zh-CN" altLang="en-US" sz="2400" dirty="0" smtClean="0"/>
              <a:t>类推。</a:t>
            </a:r>
            <a:endParaRPr lang="en-US" altLang="zh-CN" sz="2400" dirty="0" smtClean="0"/>
          </a:p>
          <a:p>
            <a:r>
              <a:rPr lang="zh-CN" altLang="en-US" sz="2000" dirty="0" smtClean="0"/>
              <a:t>比如说</a:t>
            </a:r>
            <a:r>
              <a:rPr lang="en-US" altLang="zh-CN" sz="2000" dirty="0" smtClean="0">
                <a:solidFill>
                  <a:srgbClr val="C00000"/>
                </a:solidFill>
              </a:rPr>
              <a:t>Leibniz Law</a:t>
            </a:r>
            <a:r>
              <a:rPr lang="en-US" altLang="zh-CN" sz="2000" dirty="0" smtClean="0"/>
              <a:t>: “</a:t>
            </a:r>
            <a:r>
              <a:rPr lang="zh-CN" altLang="en-US" sz="2000" dirty="0" smtClean="0"/>
              <a:t>∀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 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如果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相等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那么对于任意性质</a:t>
            </a:r>
            <a:r>
              <a:rPr lang="en-US" altLang="zh-CN" sz="2000" dirty="0" smtClean="0"/>
              <a:t>P, </a:t>
            </a:r>
            <a:r>
              <a:rPr lang="en-US" altLang="zh-CN" sz="2000" dirty="0" err="1" smtClean="0"/>
              <a:t>Px</a:t>
            </a:r>
            <a:r>
              <a:rPr lang="zh-CN" altLang="en-US" sz="2000" dirty="0" smtClean="0"/>
              <a:t>当且仅当</a:t>
            </a:r>
            <a:r>
              <a:rPr lang="en-US" altLang="zh-CN" sz="2000" dirty="0" err="1" smtClean="0"/>
              <a:t>Py</a:t>
            </a:r>
            <a:r>
              <a:rPr lang="en-US" altLang="zh-CN" sz="2000" dirty="0" smtClean="0"/>
              <a:t>. ” </a:t>
            </a:r>
            <a:r>
              <a:rPr lang="zh-CN" altLang="en-US" sz="2000" dirty="0" smtClean="0"/>
              <a:t>这段话</a:t>
            </a:r>
            <a:r>
              <a:rPr lang="zh-CN" altLang="en-US" sz="2000" dirty="0" smtClean="0">
                <a:solidFill>
                  <a:srgbClr val="C00000"/>
                </a:solidFill>
              </a:rPr>
              <a:t>里面的“对于任意性质”</a:t>
            </a:r>
            <a:r>
              <a:rPr lang="en-US" altLang="zh-CN" sz="2000" dirty="0" smtClean="0">
                <a:solidFill>
                  <a:srgbClr val="C00000"/>
                </a:solidFill>
              </a:rPr>
              <a:t>, </a:t>
            </a:r>
            <a:r>
              <a:rPr lang="zh-CN" altLang="en-US" sz="2000" dirty="0" smtClean="0">
                <a:solidFill>
                  <a:srgbClr val="C00000"/>
                </a:solidFill>
              </a:rPr>
              <a:t>用一阶逻辑是表达不出来的</a:t>
            </a:r>
            <a:r>
              <a:rPr lang="en-US" altLang="zh-CN" sz="2000" dirty="0" smtClean="0">
                <a:solidFill>
                  <a:srgbClr val="C00000"/>
                </a:solidFill>
              </a:rPr>
              <a:t>. </a:t>
            </a:r>
            <a:r>
              <a:rPr lang="zh-CN" altLang="en-US" sz="2000" dirty="0" smtClean="0"/>
              <a:t>因为一阶逻辑只能量化个体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而性质却是包含个体的集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所以我们要引入二阶变量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才能量化性质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从而表达“</a:t>
            </a:r>
            <a:r>
              <a:rPr lang="zh-CN" altLang="en-US" sz="2000" dirty="0" smtClean="0">
                <a:solidFill>
                  <a:srgbClr val="C00000"/>
                </a:solidFill>
              </a:rPr>
              <a:t>对于任意包含个体的集合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这句话用二阶逻辑写出来会是这样：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∀</a:t>
            </a:r>
            <a:r>
              <a:rPr lang="en-US" altLang="zh-CN" sz="2000" dirty="0" err="1" smtClean="0"/>
              <a:t>x,y</a:t>
            </a:r>
            <a:r>
              <a:rPr lang="en-US" altLang="zh-CN" sz="2000" dirty="0" smtClean="0"/>
              <a:t> (x=y → ∀P (</a:t>
            </a:r>
            <a:r>
              <a:rPr lang="en-US" altLang="zh-CN" sz="2000" dirty="0" err="1" smtClean="0"/>
              <a:t>Px</a:t>
            </a:r>
            <a:r>
              <a:rPr lang="en-US" altLang="zh-CN" sz="2000" dirty="0" smtClean="0"/>
              <a:t>&lt;-&gt;</a:t>
            </a:r>
            <a:r>
              <a:rPr lang="en-US" altLang="zh-CN" sz="2000" dirty="0" err="1" smtClean="0"/>
              <a:t>Py</a:t>
            </a:r>
            <a:r>
              <a:rPr lang="en-US" altLang="zh-CN" sz="2000" dirty="0" smtClean="0"/>
              <a:t>))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A78AD6-EE94-4970-B7C6-42366B9ECEC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95536" y="609329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https://www.zhihu.com/question/22915503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95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56DEF06-7049-4297-B670-45FFC2F7FB69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smtClean="0">
              <a:latin typeface="Arial Black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等值式与基本等值式</a:t>
            </a:r>
            <a:r>
              <a:rPr lang="zh-CN" altLang="en-US" sz="4000" b="1" smtClean="0">
                <a:latin typeface="宋体" pitchFamily="2" charset="-122"/>
              </a:rPr>
              <a:t>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895600"/>
            <a:ext cx="7704137" cy="33528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基本等值式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命题逻辑中</a:t>
            </a:r>
            <a:r>
              <a:rPr lang="en-US" altLang="zh-CN" sz="2400" b="1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400" b="1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组基本等值式的</a:t>
            </a:r>
            <a:r>
              <a:rPr lang="zh-CN" altLang="en-US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代换实例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如，</a:t>
            </a:r>
            <a:r>
              <a:rPr lang="zh-CN" altLang="en-US" sz="24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smtClean="0">
                <a:latin typeface="Times New Roman" pitchFamily="18" charset="0"/>
              </a:rPr>
              <a:t>xF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400" b="1" i="1" smtClean="0">
                <a:latin typeface="Times New Roman" pitchFamily="18" charset="0"/>
              </a:rPr>
              <a:t>yG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y</a:t>
            </a:r>
            <a:r>
              <a:rPr lang="en-US" altLang="zh-CN" sz="2400" b="1" smtClean="0">
                <a:latin typeface="Times New Roman" pitchFamily="18" charset="0"/>
              </a:rPr>
              <a:t>) 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 </a:t>
            </a:r>
            <a:r>
              <a:rPr lang="en-US" altLang="zh-CN" sz="2400" b="1" i="1" smtClean="0">
                <a:latin typeface="Times New Roman" pitchFamily="18" charset="0"/>
              </a:rPr>
              <a:t>xF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</a:t>
            </a:r>
            <a:r>
              <a:rPr lang="en-US" altLang="zh-CN" sz="2400" b="1" i="1" smtClean="0">
                <a:latin typeface="Times New Roman" pitchFamily="18" charset="0"/>
              </a:rPr>
              <a:t>yG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y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        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smtClean="0">
                <a:latin typeface="Times New Roman" pitchFamily="18" charset="0"/>
              </a:rPr>
              <a:t>xF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</a:t>
            </a:r>
            <a:r>
              <a:rPr lang="en-US" altLang="zh-CN" sz="2400" b="1" i="1" smtClean="0">
                <a:latin typeface="Times New Roman" pitchFamily="18" charset="0"/>
              </a:rPr>
              <a:t>yG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y</a:t>
            </a:r>
            <a:r>
              <a:rPr lang="en-US" altLang="zh-CN" sz="2400" b="1" smtClean="0">
                <a:latin typeface="Times New Roman" pitchFamily="18" charset="0"/>
              </a:rPr>
              <a:t>)) 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 </a:t>
            </a:r>
            <a:r>
              <a:rPr lang="en-US" altLang="zh-CN" sz="2400" b="1" i="1" smtClean="0">
                <a:latin typeface="Times New Roman" pitchFamily="18" charset="0"/>
              </a:rPr>
              <a:t>xF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</a:t>
            </a:r>
            <a:r>
              <a:rPr lang="en-US" altLang="zh-CN" sz="2400" b="1" i="1" smtClean="0">
                <a:latin typeface="Times New Roman" pitchFamily="18" charset="0"/>
              </a:rPr>
              <a:t>yG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y</a:t>
            </a:r>
            <a:r>
              <a:rPr lang="en-US" altLang="zh-CN" sz="2400" b="1" smtClean="0">
                <a:latin typeface="Times New Roman" pitchFamily="18" charset="0"/>
              </a:rPr>
              <a:t>)   </a:t>
            </a:r>
            <a:r>
              <a:rPr lang="zh-CN" altLang="en-US" sz="2400" b="1" smtClean="0">
                <a:latin typeface="Times New Roman" pitchFamily="18" charset="0"/>
              </a:rPr>
              <a:t>等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chemeClr val="bg2"/>
                </a:solidFill>
                <a:latin typeface="Times New Roman" pitchFamily="18" charset="0"/>
                <a:ea typeface="黑体" pitchFamily="2" charset="-122"/>
              </a:rPr>
              <a:t>消去量词等值式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有限个体域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 b="1" smtClean="0">
                <a:latin typeface="Times New Roman" pitchFamily="18" charset="0"/>
              </a:rPr>
              <a:t>        设</a:t>
            </a:r>
            <a:r>
              <a:rPr lang="en-US" altLang="zh-CN" sz="2400" b="1" i="1" smtClean="0">
                <a:latin typeface="Times New Roman" pitchFamily="18" charset="0"/>
              </a:rPr>
              <a:t>D</a:t>
            </a:r>
            <a:r>
              <a:rPr lang="en-US" altLang="zh-CN" sz="2400" b="1" smtClean="0">
                <a:latin typeface="Times New Roman" pitchFamily="18" charset="0"/>
              </a:rPr>
              <a:t>={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-30000" smtClean="0">
                <a:latin typeface="Times New Roman" pitchFamily="18" charset="0"/>
              </a:rPr>
              <a:t>1</a:t>
            </a:r>
            <a:r>
              <a:rPr lang="en-US" altLang="zh-CN" sz="2400" b="1" smtClean="0">
                <a:latin typeface="Times New Roman" pitchFamily="18" charset="0"/>
              </a:rPr>
              <a:t>,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-30000" smtClean="0">
                <a:latin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</a:rPr>
              <a:t>,…,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i="1" baseline="-30000" smtClean="0">
                <a:latin typeface="Times New Roman" pitchFamily="18" charset="0"/>
              </a:rPr>
              <a:t>n</a:t>
            </a:r>
            <a:r>
              <a:rPr lang="en-US" altLang="zh-CN" sz="2400" b="1" smtClean="0">
                <a:latin typeface="Times New Roman" pitchFamily="18" charset="0"/>
              </a:rPr>
              <a:t>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     </a:t>
            </a:r>
            <a:r>
              <a:rPr lang="en-US" altLang="zh-CN" sz="2400" b="1" i="1" smtClean="0">
                <a:latin typeface="Times New Roman" pitchFamily="18" charset="0"/>
              </a:rPr>
              <a:t>xA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-30000" smtClean="0">
                <a:latin typeface="Times New Roman" pitchFamily="18" charset="0"/>
              </a:rPr>
              <a:t>1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-30000" smtClean="0">
                <a:latin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smtClean="0">
                <a:latin typeface="Times New Roman" pitchFamily="18" charset="0"/>
              </a:rPr>
              <a:t>…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i="1" baseline="-30000" smtClean="0">
                <a:latin typeface="Times New Roman" pitchFamily="18" charset="0"/>
              </a:rPr>
              <a:t>n</a:t>
            </a:r>
            <a:r>
              <a:rPr lang="en-US" altLang="zh-CN" sz="2400" b="1" smtClean="0">
                <a:latin typeface="Times New Roman" pitchFamily="18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     </a:t>
            </a:r>
            <a:r>
              <a:rPr lang="en-US" altLang="zh-CN" sz="2400" b="1" i="1" smtClean="0">
                <a:latin typeface="Times New Roman" pitchFamily="18" charset="0"/>
              </a:rPr>
              <a:t>xA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-30000" smtClean="0">
                <a:latin typeface="Times New Roman" pitchFamily="18" charset="0"/>
              </a:rPr>
              <a:t>1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-30000" smtClean="0">
                <a:latin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smtClean="0">
                <a:latin typeface="Times New Roman" pitchFamily="18" charset="0"/>
              </a:rPr>
              <a:t>…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i="1" baseline="-30000" smtClean="0">
                <a:latin typeface="Times New Roman" pitchFamily="18" charset="0"/>
              </a:rPr>
              <a:t>n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539750" y="1628775"/>
            <a:ext cx="8382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若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逻辑有效式</a:t>
            </a:r>
            <a:r>
              <a:rPr lang="zh-CN" altLang="en-US" sz="2800" b="1">
                <a:latin typeface="Times New Roman" pitchFamily="18" charset="0"/>
              </a:rPr>
              <a:t>，则称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与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是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等值</a:t>
            </a:r>
            <a:r>
              <a:rPr lang="zh-CN" altLang="en-US" sz="2800" b="1">
                <a:latin typeface="Times New Roman" pitchFamily="18" charset="0"/>
              </a:rPr>
              <a:t>的，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记作 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 i="1">
                <a:latin typeface="Times New Roman" pitchFamily="18" charset="0"/>
              </a:rPr>
              <a:t>，</a:t>
            </a:r>
            <a:r>
              <a:rPr lang="zh-CN" altLang="en-US" sz="2800" b="1">
                <a:latin typeface="Times New Roman" pitchFamily="18" charset="0"/>
              </a:rPr>
              <a:t>并称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等值式</a:t>
            </a:r>
            <a:r>
              <a:rPr lang="en-US" altLang="zh-CN" sz="2800" b="1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BBADB7F-5BCD-4F14-BE3C-E22804E486BF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smtClean="0">
              <a:latin typeface="Arial Black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82867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宋体" pitchFamily="2" charset="-122"/>
              </a:rPr>
              <a:t>基本的等值式</a:t>
            </a:r>
            <a:r>
              <a:rPr lang="en-US" altLang="zh-CN" sz="4000" b="1" smtClean="0">
                <a:latin typeface="宋体" pitchFamily="2" charset="-122"/>
              </a:rPr>
              <a:t>(</a:t>
            </a:r>
            <a:r>
              <a:rPr lang="zh-CN" altLang="en-US" sz="4000" b="1" smtClean="0">
                <a:latin typeface="宋体" pitchFamily="2" charset="-122"/>
              </a:rPr>
              <a:t>续</a:t>
            </a:r>
            <a:r>
              <a:rPr lang="en-US" altLang="zh-CN" sz="4000" b="1" smtClean="0">
                <a:latin typeface="宋体" pitchFamily="2" charset="-122"/>
              </a:rPr>
              <a:t>)</a:t>
            </a:r>
          </a:p>
        </p:txBody>
      </p:sp>
      <p:pic>
        <p:nvPicPr>
          <p:cNvPr id="5124" name="图片 6" descr="图形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6" descr="图形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6" descr="图形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图片 6" descr="图形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8" name="组合 37"/>
          <p:cNvGrpSpPr>
            <a:grpSpLocks/>
          </p:cNvGrpSpPr>
          <p:nvPr/>
        </p:nvGrpSpPr>
        <p:grpSpPr bwMode="auto">
          <a:xfrm>
            <a:off x="714375" y="1052513"/>
            <a:ext cx="7786688" cy="5594350"/>
            <a:chOff x="714348" y="1214422"/>
            <a:chExt cx="7786742" cy="5593196"/>
          </a:xfrm>
        </p:grpSpPr>
        <p:sp>
          <p:nvSpPr>
            <p:cNvPr id="5129" name="TextBox 17"/>
            <p:cNvSpPr txBox="1">
              <a:spLocks noChangeArrowheads="1"/>
            </p:cNvSpPr>
            <p:nvPr/>
          </p:nvSpPr>
          <p:spPr bwMode="auto">
            <a:xfrm>
              <a:off x="714348" y="1214422"/>
              <a:ext cx="7786742" cy="55931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ts val="39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003399"/>
                  </a:solidFill>
                  <a:latin typeface="Times New Roman" pitchFamily="18" charset="0"/>
                  <a:ea typeface="黑体" pitchFamily="2" charset="-122"/>
                </a:rPr>
                <a:t>量词否定等值式（</a:t>
              </a:r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黑体" pitchFamily="2" charset="-122"/>
                </a:rPr>
                <a:t>p46 </a:t>
              </a:r>
              <a:r>
                <a:rPr lang="zh-CN" altLang="en-US" sz="2800" b="1">
                  <a:solidFill>
                    <a:srgbClr val="003399"/>
                  </a:solidFill>
                  <a:latin typeface="Times New Roman" pitchFamily="18" charset="0"/>
                  <a:ea typeface="黑体" pitchFamily="2" charset="-122"/>
                </a:rPr>
                <a:t>在有限域中的证明）</a:t>
              </a:r>
            </a:p>
            <a:p>
              <a:pPr algn="just" eaLnBrk="1" hangingPunct="1">
                <a:lnSpc>
                  <a:spcPts val="39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设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zh-CN" altLang="en-US" sz="2800" b="1">
                  <a:latin typeface="Times New Roman" pitchFamily="18" charset="0"/>
                </a:rPr>
                <a:t>是含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zh-CN" altLang="en-US" sz="2800" b="1">
                  <a:latin typeface="Times New Roman" pitchFamily="18" charset="0"/>
                </a:rPr>
                <a:t>自由出现的公式</a:t>
              </a:r>
            </a:p>
            <a:p>
              <a:pPr algn="just" eaLnBrk="1" hangingPunct="1">
                <a:lnSpc>
                  <a:spcPts val="39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    </a:t>
              </a:r>
              <a:r>
                <a:rPr lang="en-US" altLang="zh-CN" sz="2800" b="1" i="1">
                  <a:latin typeface="Times New Roman" pitchFamily="18" charset="0"/>
                </a:rPr>
                <a:t>xA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 </a:t>
              </a:r>
              <a:r>
                <a:rPr lang="en-US" altLang="zh-CN" sz="2800" b="1" i="1">
                  <a:latin typeface="Times New Roman" pitchFamily="18" charset="0"/>
                </a:rPr>
                <a:t>x 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</a:p>
            <a:p>
              <a:pPr algn="just" eaLnBrk="1" hangingPunct="1">
                <a:lnSpc>
                  <a:spcPts val="39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     </a:t>
              </a:r>
              <a:r>
                <a:rPr lang="en-US" altLang="zh-CN" sz="2800" b="1" i="1">
                  <a:latin typeface="Times New Roman" pitchFamily="18" charset="0"/>
                </a:rPr>
                <a:t>xA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</a:t>
              </a:r>
              <a:r>
                <a:rPr lang="en-US" altLang="zh-CN" sz="2800" b="1" i="1">
                  <a:latin typeface="Times New Roman" pitchFamily="18" charset="0"/>
                </a:rPr>
                <a:t>x 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endParaRPr lang="en-US" altLang="zh-CN" sz="28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lnSpc>
                  <a:spcPts val="39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003399"/>
                  </a:solidFill>
                  <a:latin typeface="Times New Roman" pitchFamily="18" charset="0"/>
                  <a:ea typeface="黑体" pitchFamily="2" charset="-122"/>
                </a:rPr>
                <a:t>量词分配等值式</a:t>
              </a:r>
              <a:r>
                <a:rPr lang="zh-CN" altLang="en-US" sz="2800" b="1">
                  <a:latin typeface="Times New Roman" pitchFamily="18" charset="0"/>
                </a:rPr>
                <a:t>  </a:t>
              </a:r>
            </a:p>
            <a:p>
              <a:pPr algn="just" eaLnBrk="1" hangingPunct="1">
                <a:lnSpc>
                  <a:spcPts val="39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    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</a:t>
              </a:r>
              <a:r>
                <a:rPr lang="en-US" altLang="zh-CN" sz="2800" b="1" i="1">
                  <a:latin typeface="Times New Roman" pitchFamily="18" charset="0"/>
                </a:rPr>
                <a:t>B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</a:t>
              </a:r>
              <a:r>
                <a:rPr lang="en-US" altLang="zh-CN" sz="2800" b="1" i="1">
                  <a:latin typeface="Times New Roman" pitchFamily="18" charset="0"/>
                </a:rPr>
                <a:t>xA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</a:t>
              </a:r>
              <a:r>
                <a:rPr lang="en-US" altLang="zh-CN" sz="2800" b="1" i="1">
                  <a:latin typeface="Times New Roman" pitchFamily="18" charset="0"/>
                </a:rPr>
                <a:t>xB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</a:p>
            <a:p>
              <a:pPr algn="just" eaLnBrk="1" hangingPunct="1">
                <a:lnSpc>
                  <a:spcPts val="39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    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</a:t>
              </a:r>
              <a:r>
                <a:rPr lang="en-US" altLang="zh-CN" sz="2800" b="1" i="1">
                  <a:latin typeface="Times New Roman" pitchFamily="18" charset="0"/>
                </a:rPr>
                <a:t>B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</a:t>
              </a:r>
              <a:r>
                <a:rPr lang="en-US" altLang="zh-CN" sz="2800" b="1" i="1">
                  <a:latin typeface="Times New Roman" pitchFamily="18" charset="0"/>
                </a:rPr>
                <a:t>xA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</a:t>
              </a:r>
              <a:r>
                <a:rPr lang="en-US" altLang="zh-CN" sz="2800" b="1" i="1">
                  <a:latin typeface="Times New Roman" pitchFamily="18" charset="0"/>
                </a:rPr>
                <a:t>xB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</a:p>
            <a:p>
              <a:pPr eaLnBrk="1" hangingPunct="1">
                <a:lnSpc>
                  <a:spcPts val="39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注意：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对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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无分配律，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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对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无分配律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zh-CN" altLang="en-US" sz="2800" b="1">
                  <a:latin typeface="Times New Roman" pitchFamily="18" charset="0"/>
                </a:rPr>
                <a:t>即</a:t>
              </a:r>
              <a:endParaRPr lang="en-US" altLang="zh-CN" sz="2800" b="1">
                <a:latin typeface="Times New Roman" pitchFamily="18" charset="0"/>
              </a:endParaRPr>
            </a:p>
            <a:p>
              <a:pPr algn="just" eaLnBrk="1" hangingPunct="1">
                <a:lnSpc>
                  <a:spcPts val="39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    </a:t>
              </a:r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</a:t>
              </a:r>
              <a:r>
                <a:rPr lang="en-US" altLang="zh-CN" sz="2800" b="1" i="1">
                  <a:latin typeface="Times New Roman" pitchFamily="18" charset="0"/>
                </a:rPr>
                <a:t>B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    </a:t>
              </a:r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800" b="1" i="1">
                  <a:latin typeface="Times New Roman" pitchFamily="18" charset="0"/>
                </a:rPr>
                <a:t>xA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</a:t>
              </a:r>
              <a:r>
                <a:rPr lang="en-US" altLang="zh-CN" sz="2800" b="1" i="1">
                  <a:latin typeface="Times New Roman" pitchFamily="18" charset="0"/>
                </a:rPr>
                <a:t>xB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</a:p>
            <a:p>
              <a:pPr algn="just" eaLnBrk="1" hangingPunct="1">
                <a:lnSpc>
                  <a:spcPts val="39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     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</a:t>
              </a:r>
              <a:r>
                <a:rPr lang="en-US" altLang="zh-CN" sz="2800" b="1" i="1">
                  <a:latin typeface="Times New Roman" pitchFamily="18" charset="0"/>
                </a:rPr>
                <a:t>B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     </a:t>
              </a:r>
              <a:r>
                <a:rPr lang="en-US" altLang="zh-CN" sz="2800" b="1" i="1">
                  <a:latin typeface="Times New Roman" pitchFamily="18" charset="0"/>
                </a:rPr>
                <a:t>xA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</a:t>
              </a:r>
              <a:r>
                <a:rPr lang="en-US" altLang="zh-CN" sz="2800" b="1" i="1">
                  <a:latin typeface="Times New Roman" pitchFamily="18" charset="0"/>
                </a:rPr>
                <a:t>xB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</a:p>
            <a:p>
              <a:pPr algn="just" eaLnBrk="1" hangingPunct="1">
                <a:lnSpc>
                  <a:spcPts val="39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（</a:t>
              </a:r>
              <a:r>
                <a:rPr lang="zh-CN" altLang="en-US" sz="2400">
                  <a:solidFill>
                    <a:srgbClr val="FF0000"/>
                  </a:solidFill>
                </a:rPr>
                <a:t>证明见</a:t>
              </a:r>
              <a:r>
                <a:rPr lang="en-US" altLang="zh-CN" sz="2400">
                  <a:solidFill>
                    <a:srgbClr val="FF0000"/>
                  </a:solidFill>
                </a:rPr>
                <a:t>p47</a:t>
              </a:r>
              <a:r>
                <a:rPr lang="zh-CN" altLang="en-US" sz="2400">
                  <a:solidFill>
                    <a:srgbClr val="FF0000"/>
                  </a:solidFill>
                </a:rPr>
                <a:t>页末</a:t>
              </a:r>
              <a:r>
                <a:rPr lang="zh-CN" altLang="en-US" sz="2400"/>
                <a:t>）</a:t>
              </a:r>
            </a:p>
          </p:txBody>
        </p:sp>
        <p:grpSp>
          <p:nvGrpSpPr>
            <p:cNvPr id="3" name="组合 29"/>
            <p:cNvGrpSpPr/>
            <p:nvPr/>
          </p:nvGrpSpPr>
          <p:grpSpPr>
            <a:xfrm>
              <a:off x="3251950" y="5214950"/>
              <a:ext cx="677108" cy="523220"/>
              <a:chOff x="3286116" y="5334672"/>
              <a:chExt cx="677108" cy="523220"/>
            </a:xfrm>
            <a:noFill/>
          </p:grpSpPr>
          <p:cxnSp>
            <p:nvCxnSpPr>
              <p:cNvPr id="31" name="直接连接符 30"/>
              <p:cNvCxnSpPr/>
              <p:nvPr/>
            </p:nvCxnSpPr>
            <p:spPr>
              <a:xfrm rot="16200000" flipH="1">
                <a:off x="3428992" y="5500702"/>
                <a:ext cx="214314" cy="214314"/>
              </a:xfrm>
              <a:prstGeom prst="line">
                <a:avLst/>
              </a:prstGeom>
              <a:grpFill/>
              <a:ln w="28575">
                <a:solidFill>
                  <a:srgbClr val="FF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286116" y="5334672"/>
                <a:ext cx="677108" cy="523220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sym typeface="Symbol"/>
                  </a:rPr>
                  <a:t></a:t>
                </a:r>
                <a:endParaRPr lang="zh-CN" altLang="en-US" sz="2800" b="1" dirty="0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 rot="16200000" flipH="1">
                <a:off x="3415947" y="5483139"/>
                <a:ext cx="214314" cy="2031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3"/>
            <p:cNvGrpSpPr/>
            <p:nvPr/>
          </p:nvGrpSpPr>
          <p:grpSpPr>
            <a:xfrm>
              <a:off x="3323388" y="5691862"/>
              <a:ext cx="677108" cy="523220"/>
              <a:chOff x="3286116" y="5334672"/>
              <a:chExt cx="677108" cy="523220"/>
            </a:xfrm>
            <a:noFill/>
          </p:grpSpPr>
          <p:cxnSp>
            <p:nvCxnSpPr>
              <p:cNvPr id="35" name="直接连接符 34"/>
              <p:cNvCxnSpPr/>
              <p:nvPr/>
            </p:nvCxnSpPr>
            <p:spPr>
              <a:xfrm rot="16200000" flipH="1">
                <a:off x="3428992" y="5500702"/>
                <a:ext cx="214314" cy="214314"/>
              </a:xfrm>
              <a:prstGeom prst="line">
                <a:avLst/>
              </a:prstGeom>
              <a:grpFill/>
              <a:ln w="28575">
                <a:solidFill>
                  <a:srgbClr val="FF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286116" y="5334672"/>
                <a:ext cx="677108" cy="523220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sym typeface="Symbol"/>
                  </a:rPr>
                  <a:t></a:t>
                </a:r>
                <a:endParaRPr lang="zh-CN" altLang="en-US" sz="2800" b="1" dirty="0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16200000" flipH="1">
                <a:off x="3415947" y="5483139"/>
                <a:ext cx="214314" cy="20313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6E34FF-B0D6-4BE5-B882-71EC6C8F0A3B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 smtClean="0">
              <a:latin typeface="Arial Black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基本等值式</a:t>
            </a:r>
            <a:r>
              <a:rPr lang="en-US" altLang="zh-CN" b="1" smtClean="0">
                <a:latin typeface="宋体" pitchFamily="2" charset="-122"/>
              </a:rPr>
              <a:t>(</a:t>
            </a:r>
            <a:r>
              <a:rPr lang="zh-CN" altLang="en-US" b="1" smtClean="0">
                <a:latin typeface="宋体" pitchFamily="2" charset="-122"/>
              </a:rPr>
              <a:t>续</a:t>
            </a:r>
            <a:r>
              <a:rPr lang="en-US" altLang="zh-CN" b="1" smtClean="0">
                <a:latin typeface="宋体" pitchFamily="2" charset="-122"/>
              </a:rPr>
              <a:t>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280400" cy="32004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rPr>
              <a:t>量词辖域收缩与扩张等值式</a:t>
            </a:r>
            <a:r>
              <a:rPr lang="zh-CN" altLang="en-US" sz="2400" b="1" smtClean="0">
                <a:solidFill>
                  <a:srgbClr val="003399"/>
                </a:solidFill>
                <a:latin typeface="Times New Roman" pitchFamily="18" charset="0"/>
              </a:rPr>
              <a:t> （</a:t>
            </a:r>
            <a:r>
              <a:rPr lang="en-US" altLang="zh-CN" sz="2400" b="1" smtClean="0">
                <a:solidFill>
                  <a:srgbClr val="003399"/>
                </a:solidFill>
                <a:latin typeface="Times New Roman" pitchFamily="18" charset="0"/>
              </a:rPr>
              <a:t>p47</a:t>
            </a:r>
            <a:r>
              <a:rPr lang="zh-CN" altLang="en-US" sz="2400" b="1" smtClean="0">
                <a:solidFill>
                  <a:srgbClr val="003399"/>
                </a:solidFill>
                <a:latin typeface="Times New Roman" pitchFamily="18" charset="0"/>
              </a:rPr>
              <a:t>，在有限域中的证明）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设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是含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自由出现的公式，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中不含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的出现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关于全称量词的：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  <a:sym typeface="Symbol" pitchFamily="18" charset="2"/>
              </a:rPr>
              <a:t>    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i="1" smtClean="0">
                <a:latin typeface="Times New Roman" pitchFamily="18" charset="0"/>
              </a:rPr>
              <a:t>B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400" b="1" i="1" smtClean="0">
                <a:latin typeface="Times New Roman" pitchFamily="18" charset="0"/>
              </a:rPr>
              <a:t>xA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i="1" smtClean="0">
                <a:latin typeface="Times New Roman" pitchFamily="18" charset="0"/>
              </a:rPr>
              <a:t>B</a:t>
            </a:r>
            <a:endParaRPr lang="en-US" altLang="zh-CN" sz="2400" b="1" smtClean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    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i="1" smtClean="0">
                <a:latin typeface="Times New Roman" pitchFamily="18" charset="0"/>
              </a:rPr>
              <a:t>B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400" b="1" i="1" smtClean="0">
                <a:latin typeface="Times New Roman" pitchFamily="18" charset="0"/>
              </a:rPr>
              <a:t>xA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i="1" smtClean="0">
                <a:latin typeface="Times New Roman" pitchFamily="18" charset="0"/>
              </a:rPr>
              <a:t>B</a:t>
            </a:r>
            <a:endParaRPr lang="en-US" altLang="zh-CN" sz="2400" b="1" smtClean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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xA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zh-CN" sz="2400" b="1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   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))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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xA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)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716463" y="2947988"/>
            <a:ext cx="3887787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关于存在量词的</a:t>
            </a:r>
            <a:r>
              <a:rPr lang="en-US" altLang="zh-CN" sz="2400" b="1">
                <a:latin typeface="Times New Roman" pitchFamily="18" charset="0"/>
              </a:rPr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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</a:t>
            </a:r>
            <a:r>
              <a:rPr lang="en-US" altLang="zh-CN" sz="2400" b="1" i="1">
                <a:latin typeface="Times New Roman" pitchFamily="18" charset="0"/>
              </a:rPr>
              <a:t>xA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endParaRPr lang="en-US" altLang="zh-CN" sz="2400" b="1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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</a:t>
            </a:r>
            <a:r>
              <a:rPr lang="en-US" altLang="zh-CN" sz="2400" b="1" i="1">
                <a:latin typeface="Times New Roman" pitchFamily="18" charset="0"/>
              </a:rPr>
              <a:t>xA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endParaRPr lang="en-US" altLang="zh-CN" sz="2400" b="1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   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A9AD8E-D19A-4E16-8989-73E42E7BED39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 smtClean="0">
              <a:latin typeface="Arial Black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例</a:t>
            </a:r>
            <a:endParaRPr lang="en-US" altLang="zh-CN" b="1" smtClean="0">
              <a:latin typeface="宋体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783512" cy="4953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例 将下面命题用两种形式符号化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   </a:t>
            </a:r>
            <a:r>
              <a:rPr lang="en-US" altLang="zh-CN" sz="2400" b="1" smtClean="0">
                <a:latin typeface="Times New Roman" pitchFamily="18" charset="0"/>
              </a:rPr>
              <a:t>(1) </a:t>
            </a:r>
            <a:r>
              <a:rPr lang="zh-CN" altLang="en-US" sz="2400" b="1" smtClean="0">
                <a:latin typeface="Times New Roman" pitchFamily="18" charset="0"/>
              </a:rPr>
              <a:t>没有不犯错误的人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   </a:t>
            </a:r>
            <a:r>
              <a:rPr lang="en-US" altLang="zh-CN" sz="2400" b="1" smtClean="0">
                <a:latin typeface="Times New Roman" pitchFamily="18" charset="0"/>
              </a:rPr>
              <a:t>(2) </a:t>
            </a:r>
            <a:r>
              <a:rPr lang="zh-CN" altLang="en-US" sz="2400" b="1" smtClean="0">
                <a:latin typeface="Times New Roman" pitchFamily="18" charset="0"/>
              </a:rPr>
              <a:t>不是所有的人都爱看电影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解 </a:t>
            </a:r>
            <a:r>
              <a:rPr lang="en-US" altLang="zh-CN" sz="2400" b="1" smtClean="0">
                <a:latin typeface="Times New Roman" pitchFamily="18" charset="0"/>
              </a:rPr>
              <a:t>(1) </a:t>
            </a:r>
            <a:r>
              <a:rPr lang="zh-CN" altLang="en-US" sz="2400" b="1" smtClean="0">
                <a:latin typeface="Times New Roman" pitchFamily="18" charset="0"/>
              </a:rPr>
              <a:t>令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zh-CN" altLang="en-US" sz="2400" b="1" smtClean="0">
                <a:latin typeface="Times New Roman" pitchFamily="18" charset="0"/>
              </a:rPr>
              <a:t>：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zh-CN" altLang="en-US" sz="2400" b="1" smtClean="0">
                <a:latin typeface="Times New Roman" pitchFamily="18" charset="0"/>
              </a:rPr>
              <a:t>是人，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zh-CN" altLang="en-US" sz="2400" b="1" smtClean="0">
                <a:latin typeface="Times New Roman" pitchFamily="18" charset="0"/>
              </a:rPr>
              <a:t>：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zh-CN" altLang="en-US" sz="2400" b="1" smtClean="0">
                <a:latin typeface="Times New Roman" pitchFamily="18" charset="0"/>
              </a:rPr>
              <a:t>犯错误</a:t>
            </a:r>
            <a:r>
              <a:rPr lang="en-US" altLang="zh-CN" sz="2400" b="1" smtClean="0">
                <a:latin typeface="Times New Roman" pitchFamily="18" charset="0"/>
              </a:rPr>
              <a:t>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               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           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           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     (2) </a:t>
            </a:r>
            <a:r>
              <a:rPr lang="zh-CN" altLang="en-US" sz="2400" b="1" smtClean="0">
                <a:latin typeface="Times New Roman" pitchFamily="18" charset="0"/>
              </a:rPr>
              <a:t>令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zh-CN" altLang="en-US" sz="2400" b="1" smtClean="0">
                <a:latin typeface="Times New Roman" pitchFamily="18" charset="0"/>
              </a:rPr>
              <a:t>：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zh-CN" altLang="en-US" sz="2400" b="1" smtClean="0">
                <a:latin typeface="Times New Roman" pitchFamily="18" charset="0"/>
              </a:rPr>
              <a:t>是人，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zh-CN" altLang="en-US" sz="2400" b="1" smtClean="0">
                <a:latin typeface="Times New Roman" pitchFamily="18" charset="0"/>
              </a:rPr>
              <a:t>：爱看电影</a:t>
            </a:r>
            <a:r>
              <a:rPr lang="en-US" altLang="zh-CN" sz="2400" b="1" smtClean="0">
                <a:latin typeface="Times New Roman" pitchFamily="18" charset="0"/>
              </a:rPr>
              <a:t>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            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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         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         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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F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b="1" i="1" smtClean="0">
                <a:latin typeface="Times New Roman" pitchFamily="18" charset="0"/>
              </a:rPr>
              <a:t>G</a:t>
            </a:r>
            <a:r>
              <a:rPr lang="en-US" altLang="zh-CN" sz="2400" b="1" smtClean="0">
                <a:latin typeface="Times New Roman" pitchFamily="18" charset="0"/>
              </a:rPr>
              <a:t>(</a:t>
            </a:r>
            <a:r>
              <a:rPr lang="en-US" altLang="zh-CN" sz="2400" b="1" i="1" smtClean="0">
                <a:latin typeface="Times New Roman" pitchFamily="18" charset="0"/>
              </a:rPr>
              <a:t>x</a:t>
            </a:r>
            <a:r>
              <a:rPr lang="en-US" altLang="zh-CN" sz="2400" b="1" smtClean="0"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8DE927-1984-41AE-A04E-DA2697AF229A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 smtClean="0">
              <a:latin typeface="Arial Black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前束范式</a:t>
            </a:r>
            <a:r>
              <a:rPr lang="zh-CN" altLang="en-US" sz="4000" b="1" smtClean="0">
                <a:latin typeface="宋体" pitchFamily="2" charset="-122"/>
              </a:rPr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284538"/>
            <a:ext cx="8305800" cy="3124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例如，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H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)))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   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))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是前束范式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而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   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H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)))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   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))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不是前束范式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68313" y="1484313"/>
            <a:ext cx="845820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设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为一个一阶逻辑公式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具有如下形式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i="1">
                <a:latin typeface="Times New Roman" pitchFamily="18" charset="0"/>
              </a:rPr>
              <a:t>Q</a:t>
            </a:r>
            <a:r>
              <a:rPr lang="en-US" altLang="zh-CN" sz="2800" b="1" baseline="-30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30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Q</a:t>
            </a:r>
            <a:r>
              <a:rPr lang="en-US" altLang="zh-CN" sz="2800" b="1" baseline="-30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30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…</a:t>
            </a:r>
            <a:r>
              <a:rPr lang="en-US" altLang="zh-CN" sz="2800" b="1" i="1">
                <a:latin typeface="Times New Roman" pitchFamily="18" charset="0"/>
              </a:rPr>
              <a:t>Q</a:t>
            </a:r>
            <a:r>
              <a:rPr lang="en-US" altLang="zh-CN" sz="2800" b="1" i="1" baseline="-30000">
                <a:latin typeface="Times New Roman" pitchFamily="18" charset="0"/>
              </a:rPr>
              <a:t>k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i="1" baseline="-30000">
                <a:latin typeface="Times New Roman" pitchFamily="18" charset="0"/>
              </a:rPr>
              <a:t>k</a:t>
            </a:r>
            <a:r>
              <a:rPr lang="en-US" altLang="zh-CN" sz="2800" b="1" i="1">
                <a:latin typeface="Times New Roman" pitchFamily="18" charset="0"/>
              </a:rPr>
              <a:t>B, </a:t>
            </a:r>
            <a:r>
              <a:rPr lang="zh-CN" altLang="en-US" sz="2800" b="1">
                <a:latin typeface="Times New Roman" pitchFamily="18" charset="0"/>
              </a:rPr>
              <a:t>则称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前束范式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其中</a:t>
            </a:r>
            <a:r>
              <a:rPr lang="en-US" altLang="zh-CN" sz="2800" b="1" i="1">
                <a:latin typeface="Times New Roman" pitchFamily="18" charset="0"/>
              </a:rPr>
              <a:t>Q</a:t>
            </a:r>
            <a:r>
              <a:rPr lang="en-US" altLang="zh-CN" sz="2800" b="1" i="1" baseline="-30000">
                <a:latin typeface="Times New Roman" pitchFamily="18" charset="0"/>
              </a:rPr>
              <a:t>i</a:t>
            </a:r>
            <a:r>
              <a:rPr lang="en-US" altLang="zh-CN" sz="2800" b="1" baseline="-30000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(1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 b="1" i="1">
                <a:latin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 b="1" i="1">
                <a:latin typeface="Times New Roman" pitchFamily="18" charset="0"/>
              </a:rPr>
              <a:t>k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zh-CN" altLang="en-US" sz="2800" b="1">
                <a:latin typeface="Times New Roman" pitchFamily="18" charset="0"/>
              </a:rPr>
              <a:t>或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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为不含量词的公式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6329D9-CB04-4B70-A383-F9A062D42EC0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 smtClean="0">
              <a:latin typeface="Arial Black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换名规则</a:t>
            </a:r>
            <a:endParaRPr lang="zh-CN" altLang="en-US" sz="4000" b="1" smtClean="0">
              <a:latin typeface="宋体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962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宋体" pitchFamily="2" charset="-122"/>
              </a:rPr>
              <a:t>换名规则</a:t>
            </a:r>
            <a:r>
              <a:rPr lang="en-US" altLang="zh-CN" sz="2800" b="1" smtClean="0">
                <a:latin typeface="宋体" pitchFamily="2" charset="-122"/>
              </a:rPr>
              <a:t>: </a:t>
            </a:r>
            <a:r>
              <a:rPr lang="zh-CN" altLang="en-US" sz="2800" b="1" smtClean="0">
                <a:latin typeface="宋体" pitchFamily="2" charset="-122"/>
              </a:rPr>
              <a:t>将量词辖域中出现的某个约束出现的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宋体" pitchFamily="2" charset="-122"/>
              </a:rPr>
              <a:t>个体变项及对应的指导变项，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改成其他辖域中未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曾出现过的个体变项符号</a:t>
            </a:r>
            <a:r>
              <a:rPr lang="zh-CN" altLang="en-US" sz="2800" b="1" smtClean="0">
                <a:latin typeface="宋体" pitchFamily="2" charset="-122"/>
              </a:rPr>
              <a:t>，公式中其余部分不变，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则所得公式与原来的公式等值</a:t>
            </a:r>
            <a:r>
              <a:rPr lang="en-US" altLang="zh-CN" sz="2800" b="1" smtClean="0">
                <a:latin typeface="宋体" pitchFamily="2" charset="-122"/>
              </a:rPr>
              <a:t>.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</a:rPr>
              <a:t>p43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）</a:t>
            </a:r>
            <a:endParaRPr lang="en-US" altLang="zh-CN" sz="2800" b="1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b="1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7630DB3-4761-432A-92C0-E4097B2AD5EF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 smtClean="0">
              <a:latin typeface="Arial Black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011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公式的前束范式</a:t>
            </a:r>
            <a:endParaRPr lang="en-US" altLang="zh-CN" b="1" smtClean="0">
              <a:latin typeface="宋体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714750"/>
            <a:ext cx="7704137" cy="26384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例  求下列公式的前束范式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   </a:t>
            </a:r>
            <a:r>
              <a:rPr lang="en-US" altLang="zh-CN" sz="2800" b="1" smtClean="0">
                <a:latin typeface="Times New Roman" pitchFamily="18" charset="0"/>
              </a:rPr>
              <a:t>(1) 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M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 smtClean="0">
                <a:latin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))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解      </a:t>
            </a:r>
            <a:endParaRPr lang="en-US" altLang="zh-CN" sz="2800" b="1" smtClean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    </a:t>
            </a: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642938" y="1357313"/>
            <a:ext cx="771525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定理（前束范式存在定理）</a:t>
            </a:r>
            <a:r>
              <a:rPr lang="zh-CN" altLang="en-US" sz="2800" b="1">
                <a:latin typeface="宋体" pitchFamily="2" charset="-122"/>
              </a:rPr>
              <a:t>一阶逻辑中的任何公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式都存在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与之等值的前束范式</a:t>
            </a:r>
            <a:endParaRPr lang="en-US" altLang="zh-CN" sz="2800" b="1">
              <a:solidFill>
                <a:srgbClr val="FF0000"/>
              </a:solidFill>
              <a:latin typeface="宋体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altLang="zh-CN" sz="2800" b="1">
              <a:latin typeface="宋体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求前束范式</a:t>
            </a:r>
            <a:r>
              <a:rPr lang="en-US" altLang="zh-CN" sz="2800" b="1">
                <a:latin typeface="宋体" pitchFamily="2" charset="-122"/>
              </a:rPr>
              <a:t>: </a:t>
            </a:r>
            <a:r>
              <a:rPr lang="zh-CN" altLang="en-US" sz="2800" b="1">
                <a:latin typeface="宋体" pitchFamily="2" charset="-122"/>
              </a:rPr>
              <a:t>使用重要等值式、置换规则、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换名规则</a:t>
            </a:r>
            <a:r>
              <a:rPr lang="zh-CN" altLang="en-US" sz="2800" b="1">
                <a:latin typeface="宋体" pitchFamily="2" charset="-122"/>
              </a:rPr>
              <a:t>进行等值演算</a:t>
            </a:r>
            <a:r>
              <a:rPr lang="en-US" altLang="zh-CN" sz="2800" b="1">
                <a:latin typeface="宋体" pitchFamily="2" charset="-122"/>
              </a:rPr>
              <a:t>.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4375" y="4830763"/>
            <a:ext cx="7572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))      </a:t>
            </a:r>
            <a:r>
              <a:rPr lang="zh-CN" altLang="en-US" sz="2800" b="1">
                <a:latin typeface="Times New Roman" pitchFamily="18" charset="0"/>
              </a:rPr>
              <a:t>量词否定等值式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         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2800" b="1"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))     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两步结果都是前束范式，说明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前束范式不惟一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.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FEFFEA-E1EE-4281-AACE-D46C6485D1C6}" type="slidenum">
              <a:rPr lang="en-US" altLang="zh-CN" sz="1200" smtClean="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 smtClean="0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例</a:t>
            </a:r>
            <a:r>
              <a:rPr lang="en-US" altLang="zh-CN" b="1" smtClean="0">
                <a:latin typeface="宋体" pitchFamily="2" charset="-122"/>
              </a:rPr>
              <a:t>(</a:t>
            </a:r>
            <a:r>
              <a:rPr lang="zh-CN" altLang="en-US" b="1" smtClean="0">
                <a:latin typeface="宋体" pitchFamily="2" charset="-122"/>
              </a:rPr>
              <a:t>续</a:t>
            </a:r>
            <a:r>
              <a:rPr lang="en-US" altLang="zh-CN" b="1" smtClean="0">
                <a:latin typeface="宋体" pitchFamily="2" charset="-122"/>
              </a:rPr>
              <a:t>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2057400"/>
            <a:ext cx="8143875" cy="3514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(2)  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</a:rPr>
              <a:t>xF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</a:t>
            </a:r>
            <a:r>
              <a:rPr lang="en-US" altLang="zh-CN" sz="2800" b="1" i="1" smtClean="0">
                <a:latin typeface="Times New Roman" pitchFamily="18" charset="0"/>
              </a:rPr>
              <a:t>xG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解</a:t>
            </a:r>
            <a:endParaRPr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74750" y="2571750"/>
            <a:ext cx="70008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800" b="1" i="1">
                <a:latin typeface="Times New Roman" pitchFamily="18" charset="0"/>
              </a:rPr>
              <a:t>xF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       </a:t>
            </a:r>
            <a:r>
              <a:rPr lang="zh-CN" altLang="en-US" sz="2800" b="1">
                <a:latin typeface="Times New Roman" pitchFamily="18" charset="0"/>
              </a:rPr>
              <a:t>（量词否定等值式）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))    </a:t>
            </a:r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量词分配等值式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p47</a:t>
            </a:r>
            <a:r>
              <a:rPr lang="zh-CN" altLang="en-US" sz="2800" b="1">
                <a:latin typeface="Times New Roman" pitchFamily="18" charset="0"/>
              </a:rPr>
              <a:t>）</a:t>
            </a:r>
            <a:endParaRPr lang="zh-CN" altLang="en-US" sz="2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1813" y="3643313"/>
            <a:ext cx="7643812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或者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       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800" b="1" i="1">
                <a:latin typeface="Times New Roman" pitchFamily="18" charset="0"/>
              </a:rPr>
              <a:t>xF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       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800" b="1" i="1">
                <a:latin typeface="Times New Roman" pitchFamily="18" charset="0"/>
              </a:rPr>
              <a:t>xF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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            (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换名规则 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       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))         ( </a:t>
            </a:r>
            <a:r>
              <a:rPr lang="zh-CN" altLang="en-US" sz="2800" b="1">
                <a:latin typeface="Times New Roman" pitchFamily="18" charset="0"/>
              </a:rPr>
              <a:t>量词辖域扩张 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901</TotalTime>
  <Words>1342</Words>
  <Application>Microsoft Office PowerPoint</Application>
  <PresentationFormat>全屏显示(4:3)</PresentationFormat>
  <Paragraphs>146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Arial Black</vt:lpstr>
      <vt:lpstr>Times New Roman</vt:lpstr>
      <vt:lpstr>黑体</vt:lpstr>
      <vt:lpstr>Symbol</vt:lpstr>
      <vt:lpstr>Pixel</vt:lpstr>
      <vt:lpstr>2.3 一阶逻辑等值式与前束范式</vt:lpstr>
      <vt:lpstr>等值式与基本等值式 </vt:lpstr>
      <vt:lpstr>基本的等值式(续)</vt:lpstr>
      <vt:lpstr>基本等值式(续)</vt:lpstr>
      <vt:lpstr>例</vt:lpstr>
      <vt:lpstr>前束范式 </vt:lpstr>
      <vt:lpstr>换名规则</vt:lpstr>
      <vt:lpstr>公式的前束范式</vt:lpstr>
      <vt:lpstr>例(续)</vt:lpstr>
      <vt:lpstr>例(续)</vt:lpstr>
      <vt:lpstr>例(续)</vt:lpstr>
      <vt:lpstr>苏格拉底三段论的正确性</vt:lpstr>
      <vt:lpstr>一阶、二阶、…、高阶逻辑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谭舜泉</cp:lastModifiedBy>
  <cp:revision>47</cp:revision>
  <cp:lastPrinted>1601-01-01T00:00:00Z</cp:lastPrinted>
  <dcterms:created xsi:type="dcterms:W3CDTF">2004-11-29T12:10:45Z</dcterms:created>
  <dcterms:modified xsi:type="dcterms:W3CDTF">2018-04-02T06:52:38Z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