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27"/>
  </p:notesMasterIdLst>
  <p:sldIdLst>
    <p:sldId id="303" r:id="rId2"/>
    <p:sldId id="304" r:id="rId3"/>
    <p:sldId id="321" r:id="rId4"/>
    <p:sldId id="305" r:id="rId5"/>
    <p:sldId id="306" r:id="rId6"/>
    <p:sldId id="307" r:id="rId7"/>
    <p:sldId id="322" r:id="rId8"/>
    <p:sldId id="308" r:id="rId9"/>
    <p:sldId id="309" r:id="rId10"/>
    <p:sldId id="323" r:id="rId11"/>
    <p:sldId id="310" r:id="rId12"/>
    <p:sldId id="311" r:id="rId13"/>
    <p:sldId id="312" r:id="rId14"/>
    <p:sldId id="324" r:id="rId15"/>
    <p:sldId id="313" r:id="rId16"/>
    <p:sldId id="314" r:id="rId17"/>
    <p:sldId id="325" r:id="rId18"/>
    <p:sldId id="315" r:id="rId19"/>
    <p:sldId id="316" r:id="rId20"/>
    <p:sldId id="317" r:id="rId21"/>
    <p:sldId id="318" r:id="rId22"/>
    <p:sldId id="326" r:id="rId23"/>
    <p:sldId id="319" r:id="rId24"/>
    <p:sldId id="327" r:id="rId25"/>
    <p:sldId id="320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FFF"/>
    <a:srgbClr val="FFFFC1"/>
    <a:srgbClr val="3366CC"/>
    <a:srgbClr val="FECCBE"/>
    <a:srgbClr val="0033CC"/>
    <a:srgbClr val="D9FFD9"/>
    <a:srgbClr val="FF3300"/>
    <a:srgbClr val="E6FE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3" autoAdjust="0"/>
    <p:restoredTop sz="9466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C3A7420-4F1D-4A48-A802-3DD0DDD7A5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5819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867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867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10D46-433A-49CF-809F-3EA5CBEDCF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962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29377-AE05-4D70-B952-1C98601FFD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606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7BF06-6270-4CAB-B141-87581394DC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367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A7166-E41D-4F71-8151-8A57042420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190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89807-FA7E-4DDD-A3F4-4568AEF3B5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404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4F665-FA7F-4676-A2C7-490C1E022A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5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0C451-7281-4B5E-B1F7-55E9C18D0A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530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22EBF-CF77-4D1C-86DB-F0FE299974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63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A2C4A-0585-4C09-9FB6-94824E2B37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565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0ED4B-CCF8-4343-94AC-4AF41EDDAF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983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7B8DC-03B3-4D00-B1D6-1844C78EFF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393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3D3E4599-ACFD-4264-BC65-320401C13D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57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B81D17F-AF4F-4F62-8EAA-79C1B20C9EEF}" type="slidenum">
              <a:rPr lang="en-US" altLang="zh-CN" smtClean="0">
                <a:latin typeface="Arial Black" pitchFamily="34" charset="0"/>
              </a:rPr>
              <a:pPr eaLnBrk="1" hangingPunct="1"/>
              <a:t>1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4.5 </a:t>
            </a:r>
            <a:r>
              <a:rPr lang="zh-CN" altLang="en-US" b="1" smtClean="0"/>
              <a:t>等价关系与偏序关系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8229600" cy="3886200"/>
          </a:xfrm>
        </p:spPr>
        <p:txBody>
          <a:bodyPr/>
          <a:lstStyle/>
          <a:p>
            <a:pPr eaLnBrk="1" hangingPunct="1"/>
            <a:r>
              <a:rPr lang="zh-CN" altLang="en-US" sz="2800" b="1" smtClean="0"/>
              <a:t>等价关系的定义与实例</a:t>
            </a:r>
          </a:p>
          <a:p>
            <a:pPr eaLnBrk="1" hangingPunct="1"/>
            <a:r>
              <a:rPr lang="zh-CN" altLang="en-US" sz="2800" b="1" smtClean="0"/>
              <a:t>等价类及其性质</a:t>
            </a:r>
          </a:p>
          <a:p>
            <a:pPr eaLnBrk="1" hangingPunct="1"/>
            <a:r>
              <a:rPr lang="zh-CN" altLang="en-US" sz="2800" b="1" smtClean="0"/>
              <a:t>商集与集合的划分</a:t>
            </a:r>
          </a:p>
          <a:p>
            <a:pPr eaLnBrk="1" hangingPunct="1"/>
            <a:r>
              <a:rPr lang="zh-CN" altLang="en-US" sz="2800" b="1" smtClean="0"/>
              <a:t>等价关系与划分的一一对应</a:t>
            </a:r>
          </a:p>
          <a:p>
            <a:pPr eaLnBrk="1" hangingPunct="1"/>
            <a:r>
              <a:rPr lang="zh-CN" altLang="en-US" sz="2800" b="1" smtClean="0"/>
              <a:t>偏序关系</a:t>
            </a:r>
          </a:p>
          <a:p>
            <a:pPr eaLnBrk="1" hangingPunct="1"/>
            <a:r>
              <a:rPr lang="zh-CN" altLang="en-US" sz="2800" b="1" smtClean="0"/>
              <a:t>偏序集与哈斯图</a:t>
            </a:r>
          </a:p>
          <a:p>
            <a:pPr eaLnBrk="1" hangingPunct="1"/>
            <a:r>
              <a:rPr lang="zh-CN" altLang="en-US" sz="2800" b="1" smtClean="0"/>
              <a:t>偏序集中的特定元素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3BA1323-CC5A-42E7-BF26-08C072406995}" type="slidenum">
              <a:rPr lang="en-US" altLang="zh-CN" smtClean="0">
                <a:latin typeface="Arial Black" pitchFamily="34" charset="0"/>
              </a:rPr>
              <a:pPr eaLnBrk="1" hangingPunct="1"/>
              <a:t>10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例题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73238"/>
            <a:ext cx="8229600" cy="431958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</a:rPr>
              <a:t>例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1  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</a:rPr>
              <a:t>设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</a:rPr>
              <a:t>＝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b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c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d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},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        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</a:rPr>
              <a:t>给定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π</a:t>
            </a:r>
            <a:r>
              <a:rPr lang="en-US" altLang="zh-CN" sz="2800" b="1" baseline="-25000" smtClean="0">
                <a:solidFill>
                  <a:schemeClr val="bg2"/>
                </a:solidFill>
                <a:latin typeface="Times New Roman" pitchFamily="18" charset="0"/>
              </a:rPr>
              <a:t>1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π</a:t>
            </a:r>
            <a:r>
              <a:rPr lang="en-US" altLang="zh-CN" sz="2800" b="1" baseline="-25000" smtClean="0">
                <a:solidFill>
                  <a:schemeClr val="bg2"/>
                </a:solidFill>
                <a:latin typeface="Times New Roman" pitchFamily="18" charset="0"/>
              </a:rPr>
              <a:t>2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π</a:t>
            </a:r>
            <a:r>
              <a:rPr lang="en-US" altLang="zh-CN" sz="2800" b="1" baseline="-25000" smtClean="0">
                <a:solidFill>
                  <a:schemeClr val="bg2"/>
                </a:solidFill>
                <a:latin typeface="Times New Roman" pitchFamily="18" charset="0"/>
              </a:rPr>
              <a:t>3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π</a:t>
            </a:r>
            <a:r>
              <a:rPr lang="en-US" altLang="zh-CN" sz="2800" b="1" baseline="-25000" smtClean="0">
                <a:solidFill>
                  <a:schemeClr val="bg2"/>
                </a:solidFill>
                <a:latin typeface="Times New Roman" pitchFamily="18" charset="0"/>
              </a:rPr>
              <a:t>4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π</a:t>
            </a:r>
            <a:r>
              <a:rPr lang="en-US" altLang="zh-CN" sz="2800" b="1" baseline="-25000" smtClean="0">
                <a:solidFill>
                  <a:schemeClr val="bg2"/>
                </a:solidFill>
                <a:latin typeface="Times New Roman" pitchFamily="18" charset="0"/>
              </a:rPr>
              <a:t>5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π</a:t>
            </a:r>
            <a:r>
              <a:rPr lang="en-US" altLang="zh-CN" sz="2800" b="1" baseline="-25000" smtClean="0">
                <a:solidFill>
                  <a:schemeClr val="bg2"/>
                </a:solidFill>
                <a:latin typeface="Times New Roman" pitchFamily="18" charset="0"/>
              </a:rPr>
              <a:t>6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</a:rPr>
              <a:t>如下：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</a:rPr>
              <a:t>  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π</a:t>
            </a:r>
            <a:r>
              <a:rPr lang="en-US" altLang="zh-CN" sz="2800" b="1" baseline="-25000" smtClean="0">
                <a:solidFill>
                  <a:schemeClr val="bg2"/>
                </a:solidFill>
                <a:latin typeface="Times New Roman" pitchFamily="18" charset="0"/>
              </a:rPr>
              <a:t>1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= { 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b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c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}, 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d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} }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</a:rPr>
              <a:t>，  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π</a:t>
            </a:r>
            <a:r>
              <a:rPr lang="en-US" altLang="zh-CN" sz="2800" b="1" baseline="-25000" smtClean="0">
                <a:solidFill>
                  <a:schemeClr val="bg2"/>
                </a:solidFill>
                <a:latin typeface="Times New Roman" pitchFamily="18" charset="0"/>
              </a:rPr>
              <a:t>2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= { 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b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}, 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c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}, 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d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} }</a:t>
            </a:r>
            <a:b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</a:b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  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π</a:t>
            </a:r>
            <a:r>
              <a:rPr lang="en-US" altLang="zh-CN" sz="2800" b="1" baseline="-25000" smtClean="0">
                <a:solidFill>
                  <a:schemeClr val="bg2"/>
                </a:solidFill>
                <a:latin typeface="Times New Roman" pitchFamily="18" charset="0"/>
              </a:rPr>
              <a:t>3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= { 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}, 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b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c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d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} }, 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π</a:t>
            </a:r>
            <a:r>
              <a:rPr lang="en-US" altLang="zh-CN" sz="2800" b="1" baseline="-25000" smtClean="0">
                <a:solidFill>
                  <a:schemeClr val="bg2"/>
                </a:solidFill>
                <a:latin typeface="Times New Roman" pitchFamily="18" charset="0"/>
              </a:rPr>
              <a:t>4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= { 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b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}, 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c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} }</a:t>
            </a:r>
            <a:b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</a:b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   </a:t>
            </a:r>
            <a:r>
              <a:rPr lang="en-US" altLang="zh-CN" sz="2800" b="1" i="1" smtClean="0">
                <a:solidFill>
                  <a:srgbClr val="FF0000"/>
                </a:solidFill>
                <a:latin typeface="Times New Roman" pitchFamily="18" charset="0"/>
              </a:rPr>
              <a:t>π</a:t>
            </a:r>
            <a:r>
              <a:rPr lang="en-US" altLang="zh-CN" sz="2800" b="1" baseline="-25000" smtClean="0">
                <a:solidFill>
                  <a:srgbClr val="FF0000"/>
                </a:solidFill>
                <a:latin typeface="Times New Roman" pitchFamily="18" charset="0"/>
              </a:rPr>
              <a:t>5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= { 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,{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b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}, 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c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d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} },  </a:t>
            </a:r>
            <a:r>
              <a:rPr lang="en-US" altLang="zh-CN" sz="2800" b="1" i="1" smtClean="0">
                <a:solidFill>
                  <a:srgbClr val="FF0000"/>
                </a:solidFill>
                <a:latin typeface="Times New Roman" pitchFamily="18" charset="0"/>
              </a:rPr>
              <a:t>π</a:t>
            </a:r>
            <a:r>
              <a:rPr lang="en-US" altLang="zh-CN" sz="2800" b="1" baseline="-25000" smtClean="0">
                <a:solidFill>
                  <a:srgbClr val="FF0000"/>
                </a:solidFill>
                <a:latin typeface="Times New Roman" pitchFamily="18" charset="0"/>
              </a:rPr>
              <a:t>6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= { 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</a:rPr>
              <a:t>{</a:t>
            </a:r>
            <a:r>
              <a:rPr lang="en-US" altLang="zh-CN" sz="2800" b="1" i="1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</a:rPr>
              <a:t>}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}, 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b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c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d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} 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</a:rPr>
              <a:t>则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π</a:t>
            </a:r>
            <a:r>
              <a:rPr lang="en-US" altLang="zh-CN" sz="2800" b="1" baseline="-25000" smtClean="0">
                <a:solidFill>
                  <a:schemeClr val="bg2"/>
                </a:solidFill>
                <a:latin typeface="Times New Roman" pitchFamily="18" charset="0"/>
              </a:rPr>
              <a:t>1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</a:rPr>
              <a:t>和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π</a:t>
            </a:r>
            <a:r>
              <a:rPr lang="en-US" altLang="zh-CN" sz="2800" b="1" baseline="-25000" smtClean="0">
                <a:solidFill>
                  <a:schemeClr val="bg2"/>
                </a:solidFill>
                <a:latin typeface="Times New Roman" pitchFamily="18" charset="0"/>
              </a:rPr>
              <a:t>2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</a:rPr>
              <a:t>是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</a:rPr>
              <a:t>的划分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</a:rPr>
              <a:t>其他都不是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A 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</a:rPr>
              <a:t>的划分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.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</a:rPr>
              <a:t>为什么？</a:t>
            </a:r>
            <a:endParaRPr lang="zh-CN" altLang="en-US" sz="2800" smtClean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B4B8840-8904-45E8-8EE8-50439EF9E0A5}" type="slidenum">
              <a:rPr lang="en-US" altLang="zh-CN" smtClean="0">
                <a:latin typeface="Arial Black" pitchFamily="34" charset="0"/>
              </a:rPr>
              <a:pPr eaLnBrk="1" hangingPunct="1"/>
              <a:t>11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等价关系与划分的一一对应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879475" y="1633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b="1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611188" y="1700213"/>
            <a:ext cx="80645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商集 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/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R 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就是 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A 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的一个划分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不同的商集对应于不同的划分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itchFamily="18" charset="0"/>
              </a:rPr>
              <a:t>任给 </a:t>
            </a:r>
            <a:r>
              <a:rPr lang="en-US" altLang="zh-CN" sz="2800" b="1" i="1">
                <a:latin typeface="Times New Roman" pitchFamily="18" charset="0"/>
              </a:rPr>
              <a:t>A </a:t>
            </a:r>
            <a:r>
              <a:rPr lang="zh-CN" altLang="en-US" sz="2800" b="1">
                <a:latin typeface="Times New Roman" pitchFamily="18" charset="0"/>
              </a:rPr>
              <a:t>的一个划分</a:t>
            </a:r>
            <a:r>
              <a:rPr lang="en-US" altLang="zh-CN" sz="2800" b="1" i="1">
                <a:latin typeface="Times New Roman" pitchFamily="18" charset="0"/>
              </a:rPr>
              <a:t>π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如下定义 </a:t>
            </a:r>
            <a:r>
              <a:rPr lang="en-US" altLang="zh-CN" sz="2800" b="1" i="1">
                <a:latin typeface="Times New Roman" pitchFamily="18" charset="0"/>
              </a:rPr>
              <a:t>A </a:t>
            </a:r>
            <a:r>
              <a:rPr lang="zh-CN" altLang="en-US" sz="2800" b="1">
                <a:latin typeface="Times New Roman" pitchFamily="18" charset="0"/>
              </a:rPr>
              <a:t>上的关系 </a:t>
            </a:r>
            <a:r>
              <a:rPr lang="en-US" altLang="zh-CN" sz="2800" b="1" i="1">
                <a:latin typeface="Times New Roman" pitchFamily="18" charset="0"/>
              </a:rPr>
              <a:t>R</a:t>
            </a:r>
            <a:r>
              <a:rPr lang="zh-CN" altLang="en-US" sz="2800" b="1">
                <a:latin typeface="Times New Roman" pitchFamily="18" charset="0"/>
              </a:rPr>
              <a:t>：</a:t>
            </a:r>
            <a:br>
              <a:rPr lang="zh-CN" altLang="en-US" sz="2800" b="1">
                <a:latin typeface="Times New Roman" pitchFamily="18" charset="0"/>
              </a:rPr>
            </a:br>
            <a:r>
              <a:rPr lang="zh-CN" altLang="en-US" sz="2800" b="1">
                <a:latin typeface="Times New Roman" pitchFamily="18" charset="0"/>
              </a:rPr>
              <a:t> </a:t>
            </a:r>
            <a:r>
              <a:rPr lang="en-US" altLang="zh-CN" sz="2800" b="1" i="1">
                <a:latin typeface="Times New Roman" pitchFamily="18" charset="0"/>
              </a:rPr>
              <a:t>R </a:t>
            </a:r>
            <a:r>
              <a:rPr lang="en-US" altLang="zh-CN" sz="2800" b="1">
                <a:latin typeface="Times New Roman" pitchFamily="18" charset="0"/>
              </a:rPr>
              <a:t>= {&lt;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,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</a:rPr>
              <a:t>&gt; | 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,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</a:rPr>
              <a:t>∈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∧</a:t>
            </a:r>
            <a:r>
              <a:rPr lang="en-US" altLang="zh-CN" sz="2800" b="1" i="1">
                <a:latin typeface="Times New Roman" pitchFamily="18" charset="0"/>
              </a:rPr>
              <a:t>x </a:t>
            </a:r>
            <a:r>
              <a:rPr lang="zh-CN" altLang="en-US" sz="2800" b="1">
                <a:latin typeface="Times New Roman" pitchFamily="18" charset="0"/>
              </a:rPr>
              <a:t>与 </a:t>
            </a:r>
            <a:r>
              <a:rPr lang="en-US" altLang="zh-CN" sz="2800" b="1" i="1">
                <a:latin typeface="Times New Roman" pitchFamily="18" charset="0"/>
              </a:rPr>
              <a:t>y </a:t>
            </a:r>
            <a:r>
              <a:rPr lang="zh-CN" altLang="en-US" sz="2800" b="1">
                <a:latin typeface="Times New Roman" pitchFamily="18" charset="0"/>
              </a:rPr>
              <a:t>在</a:t>
            </a:r>
            <a:r>
              <a:rPr lang="en-US" altLang="zh-CN" sz="2800" b="1" i="1">
                <a:latin typeface="Times New Roman" pitchFamily="18" charset="0"/>
              </a:rPr>
              <a:t>π</a:t>
            </a:r>
            <a:r>
              <a:rPr lang="zh-CN" altLang="en-US" sz="2800" b="1">
                <a:latin typeface="Times New Roman" pitchFamily="18" charset="0"/>
              </a:rPr>
              <a:t>的同一划分块中</a:t>
            </a:r>
            <a:r>
              <a:rPr lang="en-US" altLang="zh-CN" sz="2800" b="1">
                <a:latin typeface="Times New Roman" pitchFamily="18" charset="0"/>
              </a:rPr>
              <a:t>}</a:t>
            </a:r>
            <a:br>
              <a:rPr lang="en-US" altLang="zh-CN" sz="2800" b="1">
                <a:latin typeface="Times New Roman" pitchFamily="18" charset="0"/>
              </a:rPr>
            </a:b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则 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R 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为 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上的等价关系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且该等价关系确定的商集就是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π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. </a:t>
            </a:r>
            <a:endParaRPr lang="en-US" altLang="zh-CN" sz="2800" b="1" i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0" y="4970463"/>
            <a:ext cx="8748713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666750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给出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{1,2,3}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上所有的等价关系（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p92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4.15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 indent="666750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求解思路：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先做出</a:t>
            </a:r>
            <a:r>
              <a:rPr lang="en-US" altLang="zh-CN" sz="28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的所有划分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然后根据划分写</a:t>
            </a:r>
          </a:p>
          <a:p>
            <a:pPr indent="666750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出对应的等价关系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BEC8CDC-0B58-4784-A430-70DC79A2884B}" type="slidenum">
              <a:rPr lang="en-US" altLang="zh-CN" smtClean="0">
                <a:latin typeface="Arial Black" pitchFamily="34" charset="0"/>
              </a:rPr>
              <a:pPr eaLnBrk="1" hangingPunct="1"/>
              <a:t>12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等价关系与划分之间的对应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684213" y="4508500"/>
            <a:ext cx="755967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π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itchFamily="18" charset="0"/>
              </a:rPr>
              <a:t>2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π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itchFamily="18" charset="0"/>
              </a:rPr>
              <a:t>3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和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π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itchFamily="18" charset="0"/>
              </a:rPr>
              <a:t>3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分别对应等价关系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R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itchFamily="18" charset="0"/>
              </a:rPr>
              <a:t>2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R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itchFamily="18" charset="0"/>
              </a:rPr>
              <a:t>3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和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R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itchFamily="18" charset="0"/>
              </a:rPr>
              <a:t>4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. 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 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R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itchFamily="18" charset="0"/>
              </a:rPr>
              <a:t>2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={&lt;2,3&gt;,&lt;3,2&gt;}∪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I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zh-CN" altLang="en-US" sz="2800" b="1" i="1">
                <a:solidFill>
                  <a:schemeClr val="bg2"/>
                </a:solidFill>
                <a:latin typeface="Times New Roman" pitchFamily="18" charset="0"/>
              </a:rPr>
              <a:t>，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R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itchFamily="18" charset="0"/>
              </a:rPr>
              <a:t>3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={&lt;1,3&gt;,&lt;3,1&gt;}∪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I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/>
            </a:r>
            <a:b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</a:b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 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R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itchFamily="18" charset="0"/>
              </a:rPr>
              <a:t>4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={&lt;1,2&gt;,&lt;2,1&gt;}∪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I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itchFamily="18" charset="0"/>
              </a:rPr>
              <a:t>A</a:t>
            </a:r>
            <a:endParaRPr lang="en-US" altLang="zh-CN" sz="2800" b="1" baseline="-250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84213" y="3933825"/>
            <a:ext cx="722312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π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itchFamily="18" charset="0"/>
              </a:rPr>
              <a:t>1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对应于全域关系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E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zh-CN" altLang="en-US" sz="2800" b="1" i="1">
                <a:solidFill>
                  <a:schemeClr val="bg2"/>
                </a:solidFill>
                <a:latin typeface="Times New Roman" pitchFamily="18" charset="0"/>
              </a:rPr>
              <a:t>，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π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itchFamily="18" charset="0"/>
              </a:rPr>
              <a:t>5 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对应于恒等关系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I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itchFamily="18" charset="0"/>
              </a:rPr>
              <a:t>A</a:t>
            </a:r>
            <a:endParaRPr lang="en-US" altLang="zh-CN" sz="2800" b="1">
              <a:solidFill>
                <a:schemeClr val="bg2"/>
              </a:solidFill>
              <a:latin typeface="Times New Roman" pitchFamily="18" charset="0"/>
            </a:endParaRPr>
          </a:p>
        </p:txBody>
      </p:sp>
      <p:grpSp>
        <p:nvGrpSpPr>
          <p:cNvPr id="14342" name="Group 91"/>
          <p:cNvGrpSpPr>
            <a:grpSpLocks/>
          </p:cNvGrpSpPr>
          <p:nvPr/>
        </p:nvGrpSpPr>
        <p:grpSpPr bwMode="auto">
          <a:xfrm>
            <a:off x="539750" y="1916113"/>
            <a:ext cx="7848600" cy="1671637"/>
            <a:chOff x="249" y="1561"/>
            <a:chExt cx="5307" cy="1189"/>
          </a:xfrm>
        </p:grpSpPr>
        <p:grpSp>
          <p:nvGrpSpPr>
            <p:cNvPr id="14343" name="Group 83"/>
            <p:cNvGrpSpPr>
              <a:grpSpLocks/>
            </p:cNvGrpSpPr>
            <p:nvPr/>
          </p:nvGrpSpPr>
          <p:grpSpPr bwMode="auto">
            <a:xfrm>
              <a:off x="249" y="1561"/>
              <a:ext cx="907" cy="1189"/>
              <a:chOff x="521" y="1661"/>
              <a:chExt cx="907" cy="1189"/>
            </a:xfrm>
          </p:grpSpPr>
          <p:grpSp>
            <p:nvGrpSpPr>
              <p:cNvPr id="14382" name="Group 46"/>
              <p:cNvGrpSpPr>
                <a:grpSpLocks/>
              </p:cNvGrpSpPr>
              <p:nvPr/>
            </p:nvGrpSpPr>
            <p:grpSpPr bwMode="auto">
              <a:xfrm>
                <a:off x="521" y="1661"/>
                <a:ext cx="907" cy="907"/>
                <a:chOff x="612" y="2296"/>
                <a:chExt cx="907" cy="907"/>
              </a:xfrm>
            </p:grpSpPr>
            <p:sp>
              <p:nvSpPr>
                <p:cNvPr id="14384" name="Oval 38"/>
                <p:cNvSpPr>
                  <a:spLocks noChangeArrowheads="1"/>
                </p:cNvSpPr>
                <p:nvPr/>
              </p:nvSpPr>
              <p:spPr bwMode="auto">
                <a:xfrm>
                  <a:off x="612" y="2296"/>
                  <a:ext cx="907" cy="907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385" name="Oval 39"/>
                <p:cNvSpPr>
                  <a:spLocks noChangeArrowheads="1"/>
                </p:cNvSpPr>
                <p:nvPr/>
              </p:nvSpPr>
              <p:spPr bwMode="auto">
                <a:xfrm>
                  <a:off x="975" y="2432"/>
                  <a:ext cx="159" cy="159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rPr>
                    <a:t>2</a:t>
                  </a:r>
                </a:p>
              </p:txBody>
            </p:sp>
            <p:sp>
              <p:nvSpPr>
                <p:cNvPr id="14386" name="Oval 44"/>
                <p:cNvSpPr>
                  <a:spLocks noChangeArrowheads="1"/>
                </p:cNvSpPr>
                <p:nvPr/>
              </p:nvSpPr>
              <p:spPr bwMode="auto">
                <a:xfrm>
                  <a:off x="793" y="2817"/>
                  <a:ext cx="159" cy="159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>
                      <a:ea typeface="Arial Unicode MS" pitchFamily="34" charset="-122"/>
                      <a:cs typeface="Arial Unicode MS" pitchFamily="34" charset="-122"/>
                    </a:rPr>
                    <a:t>1</a:t>
                  </a:r>
                </a:p>
              </p:txBody>
            </p:sp>
            <p:sp>
              <p:nvSpPr>
                <p:cNvPr id="14387" name="Oval 45"/>
                <p:cNvSpPr>
                  <a:spLocks noChangeArrowheads="1"/>
                </p:cNvSpPr>
                <p:nvPr/>
              </p:nvSpPr>
              <p:spPr bwMode="auto">
                <a:xfrm>
                  <a:off x="1179" y="2817"/>
                  <a:ext cx="159" cy="159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rPr>
                    <a:t>3</a:t>
                  </a:r>
                </a:p>
              </p:txBody>
            </p:sp>
          </p:grpSp>
          <p:sp>
            <p:nvSpPr>
              <p:cNvPr id="14383" name="Rectangle 78"/>
              <p:cNvSpPr>
                <a:spLocks noChangeArrowheads="1"/>
              </p:cNvSpPr>
              <p:nvPr/>
            </p:nvSpPr>
            <p:spPr bwMode="auto">
              <a:xfrm>
                <a:off x="881" y="2523"/>
                <a:ext cx="36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ym typeface="Symbol" pitchFamily="18" charset="2"/>
                  </a:rPr>
                  <a:t></a:t>
                </a:r>
                <a:r>
                  <a:rPr lang="en-US" altLang="zh-CN" sz="2800" baseline="-25000"/>
                  <a:t>1</a:t>
                </a:r>
                <a:r>
                  <a:rPr lang="en-US" altLang="zh-CN" sz="2800" b="1" baseline="-25000">
                    <a:sym typeface="Symbol" pitchFamily="18" charset="2"/>
                  </a:rPr>
                  <a:t> </a:t>
                </a:r>
              </a:p>
            </p:txBody>
          </p:sp>
        </p:grpSp>
        <p:grpSp>
          <p:nvGrpSpPr>
            <p:cNvPr id="14344" name="Group 87"/>
            <p:cNvGrpSpPr>
              <a:grpSpLocks/>
            </p:cNvGrpSpPr>
            <p:nvPr/>
          </p:nvGrpSpPr>
          <p:grpSpPr bwMode="auto">
            <a:xfrm>
              <a:off x="4649" y="1561"/>
              <a:ext cx="907" cy="1189"/>
              <a:chOff x="3152" y="2931"/>
              <a:chExt cx="907" cy="1189"/>
            </a:xfrm>
          </p:grpSpPr>
          <p:grpSp>
            <p:nvGrpSpPr>
              <p:cNvPr id="14372" name="Group 76"/>
              <p:cNvGrpSpPr>
                <a:grpSpLocks/>
              </p:cNvGrpSpPr>
              <p:nvPr/>
            </p:nvGrpSpPr>
            <p:grpSpPr bwMode="auto">
              <a:xfrm>
                <a:off x="3152" y="2931"/>
                <a:ext cx="907" cy="907"/>
                <a:chOff x="3152" y="3022"/>
                <a:chExt cx="907" cy="907"/>
              </a:xfrm>
            </p:grpSpPr>
            <p:grpSp>
              <p:nvGrpSpPr>
                <p:cNvPr id="14374" name="Group 57"/>
                <p:cNvGrpSpPr>
                  <a:grpSpLocks/>
                </p:cNvGrpSpPr>
                <p:nvPr/>
              </p:nvGrpSpPr>
              <p:grpSpPr bwMode="auto">
                <a:xfrm>
                  <a:off x="3152" y="3022"/>
                  <a:ext cx="907" cy="907"/>
                  <a:chOff x="612" y="2296"/>
                  <a:chExt cx="907" cy="907"/>
                </a:xfrm>
              </p:grpSpPr>
              <p:sp>
                <p:nvSpPr>
                  <p:cNvPr id="14378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296"/>
                    <a:ext cx="907" cy="907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379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2432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rPr>
                      <a:t>2</a:t>
                    </a:r>
                  </a:p>
                </p:txBody>
              </p:sp>
              <p:sp>
                <p:nvSpPr>
                  <p:cNvPr id="14380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ea typeface="Arial Unicode MS" pitchFamily="34" charset="-122"/>
                        <a:cs typeface="Arial Unicode MS" pitchFamily="34" charset="-122"/>
                      </a:rPr>
                      <a:t>1</a:t>
                    </a:r>
                  </a:p>
                </p:txBody>
              </p:sp>
              <p:sp>
                <p:nvSpPr>
                  <p:cNvPr id="14381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1179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rPr>
                      <a:t>3</a:t>
                    </a:r>
                  </a:p>
                </p:txBody>
              </p:sp>
            </p:grpSp>
            <p:sp>
              <p:nvSpPr>
                <p:cNvPr id="14375" name="Line 70"/>
                <p:cNvSpPr>
                  <a:spLocks noChangeShapeType="1"/>
                </p:cNvSpPr>
                <p:nvPr/>
              </p:nvSpPr>
              <p:spPr bwMode="auto">
                <a:xfrm>
                  <a:off x="3243" y="3203"/>
                  <a:ext cx="363" cy="31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76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3606" y="3294"/>
                  <a:ext cx="408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77" name="Line 72"/>
                <p:cNvSpPr>
                  <a:spLocks noChangeShapeType="1"/>
                </p:cNvSpPr>
                <p:nvPr/>
              </p:nvSpPr>
              <p:spPr bwMode="auto">
                <a:xfrm>
                  <a:off x="3606" y="3521"/>
                  <a:ext cx="0" cy="4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373" name="Rectangle 79"/>
              <p:cNvSpPr>
                <a:spLocks noChangeArrowheads="1"/>
              </p:cNvSpPr>
              <p:nvPr/>
            </p:nvSpPr>
            <p:spPr bwMode="auto">
              <a:xfrm>
                <a:off x="3509" y="3793"/>
                <a:ext cx="32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ym typeface="Symbol" pitchFamily="18" charset="2"/>
                  </a:rPr>
                  <a:t></a:t>
                </a:r>
                <a:r>
                  <a:rPr lang="en-US" altLang="zh-CN" sz="2800" baseline="-25000">
                    <a:sym typeface="Symbol" pitchFamily="18" charset="2"/>
                  </a:rPr>
                  <a:t>5</a:t>
                </a:r>
                <a:endParaRPr lang="en-US" altLang="zh-CN" sz="2800" baseline="-25000"/>
              </a:p>
            </p:txBody>
          </p:sp>
        </p:grpSp>
        <p:grpSp>
          <p:nvGrpSpPr>
            <p:cNvPr id="14345" name="Group 84"/>
            <p:cNvGrpSpPr>
              <a:grpSpLocks/>
            </p:cNvGrpSpPr>
            <p:nvPr/>
          </p:nvGrpSpPr>
          <p:grpSpPr bwMode="auto">
            <a:xfrm>
              <a:off x="1338" y="1570"/>
              <a:ext cx="907" cy="1180"/>
              <a:chOff x="2154" y="1706"/>
              <a:chExt cx="907" cy="1180"/>
            </a:xfrm>
          </p:grpSpPr>
          <p:grpSp>
            <p:nvGrpSpPr>
              <p:cNvPr id="14364" name="Group 73"/>
              <p:cNvGrpSpPr>
                <a:grpSpLocks/>
              </p:cNvGrpSpPr>
              <p:nvPr/>
            </p:nvGrpSpPr>
            <p:grpSpPr bwMode="auto">
              <a:xfrm>
                <a:off x="2154" y="1706"/>
                <a:ext cx="907" cy="907"/>
                <a:chOff x="2154" y="1797"/>
                <a:chExt cx="907" cy="907"/>
              </a:xfrm>
            </p:grpSpPr>
            <p:grpSp>
              <p:nvGrpSpPr>
                <p:cNvPr id="14366" name="Group 47"/>
                <p:cNvGrpSpPr>
                  <a:grpSpLocks/>
                </p:cNvGrpSpPr>
                <p:nvPr/>
              </p:nvGrpSpPr>
              <p:grpSpPr bwMode="auto">
                <a:xfrm>
                  <a:off x="2154" y="1797"/>
                  <a:ext cx="907" cy="907"/>
                  <a:chOff x="612" y="2296"/>
                  <a:chExt cx="907" cy="907"/>
                </a:xfrm>
              </p:grpSpPr>
              <p:sp>
                <p:nvSpPr>
                  <p:cNvPr id="14368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296"/>
                    <a:ext cx="907" cy="907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369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2432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rPr>
                      <a:t>2</a:t>
                    </a:r>
                  </a:p>
                </p:txBody>
              </p:sp>
              <p:sp>
                <p:nvSpPr>
                  <p:cNvPr id="14370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ea typeface="Arial Unicode MS" pitchFamily="34" charset="-122"/>
                        <a:cs typeface="Arial Unicode MS" pitchFamily="34" charset="-122"/>
                      </a:rPr>
                      <a:t>1</a:t>
                    </a:r>
                  </a:p>
                </p:txBody>
              </p:sp>
              <p:sp>
                <p:nvSpPr>
                  <p:cNvPr id="14371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1179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rPr>
                      <a:t>3</a:t>
                    </a:r>
                  </a:p>
                </p:txBody>
              </p:sp>
            </p:grpSp>
            <p:sp>
              <p:nvSpPr>
                <p:cNvPr id="14367" name="Line 67"/>
                <p:cNvSpPr>
                  <a:spLocks noChangeShapeType="1"/>
                </p:cNvSpPr>
                <p:nvPr/>
              </p:nvSpPr>
              <p:spPr bwMode="auto">
                <a:xfrm>
                  <a:off x="2331" y="1942"/>
                  <a:ext cx="487" cy="71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365" name="Rectangle 80"/>
              <p:cNvSpPr>
                <a:spLocks noChangeArrowheads="1"/>
              </p:cNvSpPr>
              <p:nvPr/>
            </p:nvSpPr>
            <p:spPr bwMode="auto">
              <a:xfrm>
                <a:off x="2511" y="2559"/>
                <a:ext cx="32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ym typeface="Symbol" pitchFamily="18" charset="2"/>
                  </a:rPr>
                  <a:t></a:t>
                </a:r>
                <a:r>
                  <a:rPr lang="en-US" altLang="zh-CN" sz="2800" baseline="-25000"/>
                  <a:t>2</a:t>
                </a:r>
              </a:p>
            </p:txBody>
          </p:sp>
        </p:grpSp>
        <p:grpSp>
          <p:nvGrpSpPr>
            <p:cNvPr id="14346" name="Group 86"/>
            <p:cNvGrpSpPr>
              <a:grpSpLocks/>
            </p:cNvGrpSpPr>
            <p:nvPr/>
          </p:nvGrpSpPr>
          <p:grpSpPr bwMode="auto">
            <a:xfrm>
              <a:off x="3560" y="1561"/>
              <a:ext cx="907" cy="1189"/>
              <a:chOff x="1383" y="2931"/>
              <a:chExt cx="907" cy="1189"/>
            </a:xfrm>
          </p:grpSpPr>
          <p:grpSp>
            <p:nvGrpSpPr>
              <p:cNvPr id="14356" name="Group 75"/>
              <p:cNvGrpSpPr>
                <a:grpSpLocks/>
              </p:cNvGrpSpPr>
              <p:nvPr/>
            </p:nvGrpSpPr>
            <p:grpSpPr bwMode="auto">
              <a:xfrm>
                <a:off x="1383" y="2931"/>
                <a:ext cx="907" cy="907"/>
                <a:chOff x="1383" y="3022"/>
                <a:chExt cx="907" cy="907"/>
              </a:xfrm>
            </p:grpSpPr>
            <p:grpSp>
              <p:nvGrpSpPr>
                <p:cNvPr id="14358" name="Group 52"/>
                <p:cNvGrpSpPr>
                  <a:grpSpLocks/>
                </p:cNvGrpSpPr>
                <p:nvPr/>
              </p:nvGrpSpPr>
              <p:grpSpPr bwMode="auto">
                <a:xfrm>
                  <a:off x="1383" y="3022"/>
                  <a:ext cx="907" cy="907"/>
                  <a:chOff x="612" y="2296"/>
                  <a:chExt cx="907" cy="907"/>
                </a:xfrm>
              </p:grpSpPr>
              <p:sp>
                <p:nvSpPr>
                  <p:cNvPr id="14360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296"/>
                    <a:ext cx="907" cy="907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361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2432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rPr>
                      <a:t>2</a:t>
                    </a:r>
                  </a:p>
                </p:txBody>
              </p:sp>
              <p:sp>
                <p:nvSpPr>
                  <p:cNvPr id="14362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ea typeface="Arial Unicode MS" pitchFamily="34" charset="-122"/>
                        <a:cs typeface="Arial Unicode MS" pitchFamily="34" charset="-122"/>
                      </a:rPr>
                      <a:t>1</a:t>
                    </a:r>
                  </a:p>
                </p:txBody>
              </p:sp>
              <p:sp>
                <p:nvSpPr>
                  <p:cNvPr id="14363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1179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rPr>
                      <a:t>3</a:t>
                    </a:r>
                  </a:p>
                </p:txBody>
              </p:sp>
            </p:grpSp>
            <p:sp>
              <p:nvSpPr>
                <p:cNvPr id="14359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1701" y="3113"/>
                  <a:ext cx="363" cy="77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357" name="Rectangle 81"/>
              <p:cNvSpPr>
                <a:spLocks noChangeArrowheads="1"/>
              </p:cNvSpPr>
              <p:nvPr/>
            </p:nvSpPr>
            <p:spPr bwMode="auto">
              <a:xfrm>
                <a:off x="1746" y="3793"/>
                <a:ext cx="32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ym typeface="Symbol" pitchFamily="18" charset="2"/>
                  </a:rPr>
                  <a:t></a:t>
                </a:r>
                <a:r>
                  <a:rPr lang="en-US" altLang="zh-CN" sz="2800" baseline="-25000">
                    <a:sym typeface="Symbol" pitchFamily="18" charset="2"/>
                  </a:rPr>
                  <a:t>4</a:t>
                </a:r>
                <a:endParaRPr lang="en-US" altLang="zh-CN" sz="2800" baseline="-25000"/>
              </a:p>
            </p:txBody>
          </p:sp>
        </p:grpSp>
        <p:grpSp>
          <p:nvGrpSpPr>
            <p:cNvPr id="14347" name="Group 85"/>
            <p:cNvGrpSpPr>
              <a:grpSpLocks/>
            </p:cNvGrpSpPr>
            <p:nvPr/>
          </p:nvGrpSpPr>
          <p:grpSpPr bwMode="auto">
            <a:xfrm>
              <a:off x="2426" y="1570"/>
              <a:ext cx="907" cy="1180"/>
              <a:chOff x="3923" y="1706"/>
              <a:chExt cx="907" cy="1180"/>
            </a:xfrm>
          </p:grpSpPr>
          <p:grpSp>
            <p:nvGrpSpPr>
              <p:cNvPr id="14348" name="Group 74"/>
              <p:cNvGrpSpPr>
                <a:grpSpLocks/>
              </p:cNvGrpSpPr>
              <p:nvPr/>
            </p:nvGrpSpPr>
            <p:grpSpPr bwMode="auto">
              <a:xfrm>
                <a:off x="3923" y="1706"/>
                <a:ext cx="907" cy="907"/>
                <a:chOff x="3923" y="1752"/>
                <a:chExt cx="907" cy="907"/>
              </a:xfrm>
            </p:grpSpPr>
            <p:grpSp>
              <p:nvGrpSpPr>
                <p:cNvPr id="14350" name="Group 62"/>
                <p:cNvGrpSpPr>
                  <a:grpSpLocks/>
                </p:cNvGrpSpPr>
                <p:nvPr/>
              </p:nvGrpSpPr>
              <p:grpSpPr bwMode="auto">
                <a:xfrm>
                  <a:off x="3923" y="1752"/>
                  <a:ext cx="907" cy="907"/>
                  <a:chOff x="612" y="2296"/>
                  <a:chExt cx="907" cy="907"/>
                </a:xfrm>
              </p:grpSpPr>
              <p:sp>
                <p:nvSpPr>
                  <p:cNvPr id="14352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296"/>
                    <a:ext cx="907" cy="907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353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2432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rPr>
                      <a:t>2</a:t>
                    </a:r>
                  </a:p>
                </p:txBody>
              </p:sp>
              <p:sp>
                <p:nvSpPr>
                  <p:cNvPr id="14354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ea typeface="Arial Unicode MS" pitchFamily="34" charset="-122"/>
                        <a:cs typeface="Arial Unicode MS" pitchFamily="34" charset="-122"/>
                      </a:rPr>
                      <a:t>1</a:t>
                    </a:r>
                  </a:p>
                </p:txBody>
              </p:sp>
              <p:sp>
                <p:nvSpPr>
                  <p:cNvPr id="14355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1179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rPr>
                      <a:t>3</a:t>
                    </a:r>
                  </a:p>
                </p:txBody>
              </p:sp>
            </p:grpSp>
            <p:sp>
              <p:nvSpPr>
                <p:cNvPr id="14351" name="Line 68"/>
                <p:cNvSpPr>
                  <a:spLocks noChangeShapeType="1"/>
                </p:cNvSpPr>
                <p:nvPr/>
              </p:nvSpPr>
              <p:spPr bwMode="auto">
                <a:xfrm>
                  <a:off x="3937" y="2153"/>
                  <a:ext cx="87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349" name="Rectangle 82"/>
              <p:cNvSpPr>
                <a:spLocks noChangeArrowheads="1"/>
              </p:cNvSpPr>
              <p:nvPr/>
            </p:nvSpPr>
            <p:spPr bwMode="auto">
              <a:xfrm>
                <a:off x="4286" y="2559"/>
                <a:ext cx="32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ym typeface="Symbol" pitchFamily="18" charset="2"/>
                  </a:rPr>
                  <a:t></a:t>
                </a:r>
                <a:r>
                  <a:rPr lang="en-US" altLang="zh-CN" sz="2800" baseline="-25000">
                    <a:sym typeface="Symbol" pitchFamily="18" charset="2"/>
                  </a:rPr>
                  <a:t>3</a:t>
                </a:r>
                <a:endParaRPr lang="en-US" altLang="zh-CN" sz="2800" baseline="-250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0C45723-C2DB-437F-80EE-F379AEBF8FEA}" type="slidenum">
              <a:rPr lang="en-US" altLang="zh-CN" smtClean="0">
                <a:latin typeface="Arial Black" pitchFamily="34" charset="0"/>
              </a:rPr>
              <a:pPr eaLnBrk="1" hangingPunct="1"/>
              <a:t>13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实例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684213" y="1989138"/>
            <a:ext cx="8208962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例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3 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设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={1, 2, 3, 4}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，在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上定义二元关系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R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： 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           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&lt;&lt;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y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u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v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&gt;&gt;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R 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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x+y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 =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u+v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求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R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导出的划分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.</a:t>
            </a:r>
            <a:r>
              <a:rPr lang="en-US" altLang="zh-CN" sz="2800">
                <a:solidFill>
                  <a:schemeClr val="bg2"/>
                </a:solidFill>
                <a:latin typeface="Times New Roman" pitchFamily="18" charset="0"/>
              </a:rPr>
              <a:t>  </a:t>
            </a:r>
          </a:p>
        </p:txBody>
      </p:sp>
      <p:sp>
        <p:nvSpPr>
          <p:cNvPr id="247815" name="Rectangle 7"/>
          <p:cNvSpPr>
            <a:spLocks noChangeArrowheads="1"/>
          </p:cNvSpPr>
          <p:nvPr/>
        </p:nvSpPr>
        <p:spPr bwMode="auto">
          <a:xfrm>
            <a:off x="684213" y="4005263"/>
            <a:ext cx="8066087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解 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={&lt;1,1&gt;, &lt;1,2&gt;, &lt;1,3&gt;, &lt;1,4&gt;, &lt;2,1&gt;, &lt;2,2&gt;,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      &lt;2,3&gt;,&lt;2,4&gt;,&lt;3,1&gt;, &lt;3,2&gt;, &lt;3,3&gt;, &lt;3,4&gt;, &lt;4,1&gt;,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      &lt;4,2&gt;, &lt;4,3&gt;, &lt;4 ,4&gt;}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0ED182B-740C-4181-8AA8-67F8D9CDC972}" type="slidenum">
              <a:rPr lang="en-US" altLang="zh-CN" smtClean="0">
                <a:latin typeface="Arial Black" pitchFamily="34" charset="0"/>
              </a:rPr>
              <a:pPr eaLnBrk="1" hangingPunct="1"/>
              <a:t>14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实例（续）</a:t>
            </a:r>
          </a:p>
        </p:txBody>
      </p:sp>
      <p:sp>
        <p:nvSpPr>
          <p:cNvPr id="291844" name="Text Box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>
                <a:solidFill>
                  <a:schemeClr val="bg2"/>
                </a:solidFill>
                <a:latin typeface="Times New Roman" pitchFamily="18" charset="0"/>
              </a:rPr>
              <a:t>根据 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itchFamily="18" charset="0"/>
              </a:rPr>
              <a:t>&lt;</a:t>
            </a:r>
            <a:r>
              <a:rPr lang="en-US" altLang="zh-CN" sz="2800" b="1" i="1" dirty="0" err="1" smtClean="0">
                <a:solidFill>
                  <a:schemeClr val="bg2"/>
                </a:solidFill>
                <a:latin typeface="Times New Roman" pitchFamily="18" charset="0"/>
              </a:rPr>
              <a:t>x,y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itchFamily="18" charset="0"/>
              </a:rPr>
              <a:t>&gt; 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itchFamily="18" charset="0"/>
              </a:rPr>
              <a:t>的 </a:t>
            </a:r>
            <a:r>
              <a:rPr lang="en-US" altLang="zh-CN" sz="2800" b="1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x </a:t>
            </a:r>
            <a:r>
              <a:rPr lang="en-US" altLang="zh-CN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+ </a:t>
            </a:r>
            <a:r>
              <a:rPr lang="en-US" altLang="zh-CN" sz="2800" b="1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y </a:t>
            </a:r>
            <a:r>
              <a:rPr lang="en-US" altLang="zh-CN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= 2,3,4,5,6,7,8 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itchFamily="18" charset="0"/>
              </a:rPr>
              <a:t>将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itchFamily="18" charset="0"/>
              </a:rPr>
              <a:t>划分成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itchFamily="18" charset="0"/>
              </a:rPr>
              <a:t>7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itchFamily="18" charset="0"/>
              </a:rPr>
              <a:t>个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>
                <a:solidFill>
                  <a:schemeClr val="bg2"/>
                </a:solidFill>
                <a:latin typeface="Times New Roman" pitchFamily="18" charset="0"/>
              </a:rPr>
              <a:t>等价类：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>
                <a:solidFill>
                  <a:schemeClr val="bg2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itchFamily="18" charset="0"/>
              </a:rPr>
              <a:t>/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itchFamily="18" charset="0"/>
              </a:rPr>
              <a:t>R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itchFamily="18" charset="0"/>
              </a:rPr>
              <a:t>={ {&lt;1,1&gt;}, {&lt;1,2&gt;,&lt;2,1&gt;},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bg2"/>
                </a:solidFill>
                <a:latin typeface="Times New Roman" pitchFamily="18" charset="0"/>
              </a:rPr>
              <a:t>                       {&lt;1,3&gt;, &lt;2,2&gt;, &lt;3,1&gt;},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bg2"/>
                </a:solidFill>
                <a:latin typeface="Times New Roman" pitchFamily="18" charset="0"/>
              </a:rPr>
              <a:t>                       {&lt;1,4&gt;, &lt;2,3&gt;, &lt;3,2&gt;, &lt;4,1&gt;},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bg2"/>
                </a:solidFill>
                <a:latin typeface="Times New Roman" pitchFamily="18" charset="0"/>
              </a:rPr>
              <a:t>                       {&lt;2,4&gt;, &lt;3,3&gt;, &lt;4,2&gt;},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bg2"/>
                </a:solidFill>
                <a:latin typeface="Times New Roman" pitchFamily="18" charset="0"/>
              </a:rPr>
              <a:t>                       {&lt;3,4&gt;, &lt;4,3&gt;}, {&lt;4,4&gt;} }</a:t>
            </a:r>
            <a:r>
              <a:rPr lang="en-US" altLang="zh-CN" sz="2800" dirty="0" smtClean="0">
                <a:solidFill>
                  <a:schemeClr val="bg2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2C16578-BC4A-4758-A3DB-2778DF988C8F}" type="slidenum">
              <a:rPr lang="en-US" altLang="zh-CN" smtClean="0">
                <a:latin typeface="Arial Black" pitchFamily="34" charset="0"/>
              </a:rPr>
              <a:pPr eaLnBrk="1" hangingPunct="1"/>
              <a:t>15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偏序关系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755650" y="1773238"/>
            <a:ext cx="7993063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定义</a:t>
            </a:r>
            <a:r>
              <a:rPr lang="zh-CN" altLang="en-US" sz="2800" b="1">
                <a:latin typeface="Times New Roman" pitchFamily="18" charset="0"/>
              </a:rPr>
              <a:t>  非空集合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上的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自反、反对称和传递</a:t>
            </a:r>
            <a:r>
              <a:rPr lang="zh-CN" altLang="en-US" sz="2800" b="1">
                <a:latin typeface="Times New Roman" pitchFamily="18" charset="0"/>
              </a:rPr>
              <a:t>的关系，称为</a:t>
            </a:r>
            <a:r>
              <a:rPr lang="en-US" altLang="zh-CN" sz="2800" b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上的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偏序关系</a:t>
            </a:r>
            <a:r>
              <a:rPr lang="zh-CN" altLang="en-US" sz="2800" b="1">
                <a:latin typeface="Times New Roman" pitchFamily="18" charset="0"/>
              </a:rPr>
              <a:t>，记作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≼</a:t>
            </a:r>
            <a:r>
              <a:rPr lang="en-US" altLang="zh-CN" sz="2800" b="1">
                <a:latin typeface="Times New Roman" pitchFamily="18" charset="0"/>
              </a:rPr>
              <a:t>.  </a:t>
            </a:r>
            <a:r>
              <a:rPr lang="zh-CN" altLang="en-US" sz="2800" b="1">
                <a:latin typeface="Times New Roman" pitchFamily="18" charset="0"/>
              </a:rPr>
              <a:t>设≼为偏序关系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如果</a:t>
            </a:r>
            <a:r>
              <a:rPr lang="en-US" altLang="zh-CN" sz="2800" b="1">
                <a:latin typeface="Times New Roman" pitchFamily="18" charset="0"/>
              </a:rPr>
              <a:t>&lt;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</a:rPr>
              <a:t>&gt;∈≼, </a:t>
            </a:r>
            <a:r>
              <a:rPr lang="zh-CN" altLang="en-US" sz="2800" b="1">
                <a:latin typeface="Times New Roman" pitchFamily="18" charset="0"/>
              </a:rPr>
              <a:t>则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记作 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≼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读作 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“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小于或等于”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</a:rPr>
              <a:t>.  </a:t>
            </a:r>
            <a:br>
              <a:rPr lang="en-US" altLang="zh-CN" sz="2800" b="1">
                <a:latin typeface="Times New Roman" pitchFamily="18" charset="0"/>
              </a:rPr>
            </a:br>
            <a:endParaRPr lang="en-US" altLang="zh-CN" sz="2800" b="1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实例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    集合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上的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恒等关系 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zh-CN" sz="2800" b="1" i="1" baseline="-25000">
                <a:solidFill>
                  <a:srgbClr val="FF0000"/>
                </a:solidFill>
                <a:latin typeface="Times New Roman" pitchFamily="18" charset="0"/>
              </a:rPr>
              <a:t>A 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是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上的偏序关系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    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小于或等于关系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整除关系和包含关系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也是相应集合上的偏序关系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55D274B-8174-4F1D-9F9A-C1C875F4A326}" type="slidenum">
              <a:rPr lang="en-US" altLang="zh-CN" smtClean="0">
                <a:latin typeface="Arial Black" pitchFamily="34" charset="0"/>
              </a:rPr>
              <a:pPr eaLnBrk="1" hangingPunct="1"/>
              <a:t>16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相关概念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539750" y="1412875"/>
            <a:ext cx="8208963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x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与 </a:t>
            </a: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y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可比</a:t>
            </a:r>
            <a:r>
              <a:rPr lang="zh-CN" altLang="en-US" sz="2800" b="1">
                <a:latin typeface="Times New Roman" pitchFamily="18" charset="0"/>
              </a:rPr>
              <a:t>：设</a:t>
            </a:r>
            <a:r>
              <a:rPr lang="en-US" altLang="zh-CN" sz="2800" b="1" i="1">
                <a:latin typeface="Times New Roman" pitchFamily="18" charset="0"/>
              </a:rPr>
              <a:t>R</a:t>
            </a:r>
            <a:r>
              <a:rPr lang="zh-CN" altLang="en-US" sz="2800" b="1">
                <a:latin typeface="Times New Roman" pitchFamily="18" charset="0"/>
              </a:rPr>
              <a:t>为非空集合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上的偏序关系</a:t>
            </a:r>
            <a:r>
              <a:rPr lang="en-US" altLang="zh-CN" sz="2800" b="1">
                <a:latin typeface="Times New Roman" pitchFamily="18" charset="0"/>
              </a:rPr>
              <a:t>, </a:t>
            </a:r>
            <a:br>
              <a:rPr lang="en-US" altLang="zh-CN" sz="2800" b="1">
                <a:latin typeface="Times New Roman" pitchFamily="18" charset="0"/>
              </a:rPr>
            </a:br>
            <a:r>
              <a:rPr lang="en-US" altLang="zh-CN" sz="2800" b="1">
                <a:latin typeface="Times New Roman" pitchFamily="18" charset="0"/>
              </a:rPr>
              <a:t>           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,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,  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zh-CN" altLang="en-US" sz="2800" b="1">
                <a:latin typeface="Times New Roman" pitchFamily="18" charset="0"/>
              </a:rPr>
              <a:t>与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zh-CN" altLang="en-US" sz="2800" b="1">
                <a:latin typeface="Times New Roman" pitchFamily="18" charset="0"/>
              </a:rPr>
              <a:t>可比 </a:t>
            </a:r>
            <a:r>
              <a:rPr lang="zh-CN" altLang="en-US" sz="2800" b="1">
                <a:latin typeface="Times New Roman" pitchFamily="18" charset="0"/>
                <a:sym typeface="Symbol" pitchFamily="18" charset="2"/>
              </a:rPr>
              <a:t> 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≼</a:t>
            </a:r>
            <a:r>
              <a:rPr lang="en-US" altLang="zh-CN" sz="2800" b="1" i="1">
                <a:latin typeface="Times New Roman" pitchFamily="18" charset="0"/>
              </a:rPr>
              <a:t>y </a:t>
            </a:r>
            <a:r>
              <a:rPr lang="en-US" altLang="zh-CN" sz="2800" b="1">
                <a:latin typeface="Times New Roman" pitchFamily="18" charset="0"/>
              </a:rPr>
              <a:t>∨ 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</a:rPr>
              <a:t>≼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.</a:t>
            </a:r>
            <a:br>
              <a:rPr lang="en-US" altLang="zh-CN" sz="2800" b="1">
                <a:latin typeface="Times New Roman" pitchFamily="18" charset="0"/>
              </a:rPr>
            </a:br>
            <a:r>
              <a:rPr lang="zh-CN" altLang="en-US" sz="2800" b="1">
                <a:latin typeface="Times New Roman" pitchFamily="18" charset="0"/>
              </a:rPr>
              <a:t>结论：任取两个元素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zh-CN" altLang="en-US" sz="2800" b="1">
                <a:latin typeface="Times New Roman" pitchFamily="18" charset="0"/>
              </a:rPr>
              <a:t>和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可能有下述情况：</a:t>
            </a:r>
            <a:br>
              <a:rPr lang="zh-CN" altLang="en-US" sz="2800" b="1">
                <a:latin typeface="Times New Roman" pitchFamily="18" charset="0"/>
              </a:rPr>
            </a:br>
            <a:r>
              <a:rPr lang="zh-CN" altLang="en-US" sz="2800" b="1">
                <a:latin typeface="Times New Roman" pitchFamily="18" charset="0"/>
              </a:rPr>
              <a:t>    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≺</a:t>
            </a:r>
            <a:r>
              <a:rPr lang="en-US" altLang="zh-CN" sz="2800" b="1" i="1">
                <a:latin typeface="Times New Roman" pitchFamily="18" charset="0"/>
              </a:rPr>
              <a:t>y 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zh-CN" altLang="en-US" sz="2800" b="1">
                <a:latin typeface="Times New Roman" pitchFamily="18" charset="0"/>
              </a:rPr>
              <a:t>或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</a:rPr>
              <a:t>≺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), 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zh-CN" altLang="en-US" sz="2800" b="1">
                <a:latin typeface="Times New Roman" pitchFamily="18" charset="0"/>
              </a:rPr>
              <a:t>＝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zh-CN" altLang="en-US" sz="2800" b="1">
                <a:latin typeface="Times New Roman" pitchFamily="18" charset="0"/>
              </a:rPr>
              <a:t>与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zh-CN" altLang="en-US" sz="2800" b="1">
                <a:latin typeface="Times New Roman" pitchFamily="18" charset="0"/>
              </a:rPr>
              <a:t>不是可比的</a:t>
            </a:r>
            <a:r>
              <a:rPr lang="en-US" altLang="zh-CN" sz="2800" b="1">
                <a:latin typeface="Times New Roman" pitchFamily="18" charset="0"/>
              </a:rPr>
              <a:t>.</a:t>
            </a:r>
            <a:br>
              <a:rPr lang="en-US" altLang="zh-CN" sz="2800" b="1">
                <a:latin typeface="Times New Roman" pitchFamily="18" charset="0"/>
              </a:rPr>
            </a:br>
            <a:endParaRPr lang="en-US" altLang="zh-CN" sz="2800" b="1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全序关系</a:t>
            </a:r>
            <a:r>
              <a:rPr lang="zh-CN" altLang="en-US" sz="2800" b="1">
                <a:latin typeface="Times New Roman" pitchFamily="18" charset="0"/>
              </a:rPr>
              <a:t>：</a:t>
            </a: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latin typeface="Times New Roman" pitchFamily="18" charset="0"/>
              </a:rPr>
              <a:t> </a:t>
            </a:r>
            <a:r>
              <a:rPr lang="en-US" altLang="zh-CN" sz="2800" b="1" i="1">
                <a:latin typeface="Times New Roman" pitchFamily="18" charset="0"/>
              </a:rPr>
              <a:t>R</a:t>
            </a:r>
            <a:r>
              <a:rPr lang="zh-CN" altLang="en-US" sz="2800" b="1">
                <a:latin typeface="Times New Roman" pitchFamily="18" charset="0"/>
              </a:rPr>
              <a:t>为非空集合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上的偏序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,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zh-CN" altLang="en-US" sz="2800" b="1">
                <a:latin typeface="Times New Roman" pitchFamily="18" charset="0"/>
              </a:rPr>
              <a:t>与 </a:t>
            </a:r>
            <a:r>
              <a:rPr lang="en-US" altLang="zh-CN" sz="2800" b="1" i="1">
                <a:latin typeface="Times New Roman" pitchFamily="18" charset="0"/>
              </a:rPr>
              <a:t>y </a:t>
            </a:r>
            <a:r>
              <a:rPr lang="zh-CN" altLang="en-US" sz="2800" b="1">
                <a:latin typeface="Times New Roman" pitchFamily="18" charset="0"/>
              </a:rPr>
              <a:t>都是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可比</a:t>
            </a:r>
            <a:r>
              <a:rPr lang="zh-CN" altLang="en-US" sz="2800" b="1">
                <a:latin typeface="Times New Roman" pitchFamily="18" charset="0"/>
              </a:rPr>
              <a:t>的，则称 </a:t>
            </a:r>
            <a:r>
              <a:rPr lang="en-US" altLang="zh-CN" sz="2800" b="1" i="1">
                <a:latin typeface="Times New Roman" pitchFamily="18" charset="0"/>
              </a:rPr>
              <a:t>R </a:t>
            </a:r>
            <a:r>
              <a:rPr lang="zh-CN" altLang="en-US" sz="2800" b="1">
                <a:latin typeface="Times New Roman" pitchFamily="18" charset="0"/>
              </a:rPr>
              <a:t>为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全序</a:t>
            </a:r>
            <a:r>
              <a:rPr lang="zh-CN" altLang="en-US" sz="2800" b="1">
                <a:latin typeface="Times New Roman" pitchFamily="18" charset="0"/>
              </a:rPr>
              <a:t>（或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线序</a:t>
            </a:r>
            <a:r>
              <a:rPr lang="zh-CN" altLang="en-US" sz="2800" b="1">
                <a:latin typeface="Times New Roman" pitchFamily="18" charset="0"/>
              </a:rPr>
              <a:t>）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实例：数集上的小于或等于关系是全序关系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           整除关系不是正整数集合上的全序关系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CF49632-E13A-465A-807F-BB0CD0C8761C}" type="slidenum">
              <a:rPr lang="en-US" altLang="zh-CN" smtClean="0">
                <a:latin typeface="Arial Black" pitchFamily="34" charset="0"/>
              </a:rPr>
              <a:pPr eaLnBrk="1" hangingPunct="1"/>
              <a:t>17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覆盖</a:t>
            </a:r>
            <a:r>
              <a:rPr lang="zh-CN" altLang="en-US" sz="2800" b="1" smtClean="0">
                <a:latin typeface="Times New Roman" pitchFamily="18" charset="0"/>
              </a:rPr>
              <a:t>：设</a:t>
            </a:r>
            <a:r>
              <a:rPr lang="en-US" altLang="zh-CN" sz="2800" b="1" i="1" smtClean="0">
                <a:latin typeface="Times New Roman" pitchFamily="18" charset="0"/>
              </a:rPr>
              <a:t>R</a:t>
            </a:r>
            <a:r>
              <a:rPr lang="zh-CN" altLang="en-US" sz="2800" b="1" smtClean="0">
                <a:latin typeface="Times New Roman" pitchFamily="18" charset="0"/>
              </a:rPr>
              <a:t>为非空集合</a:t>
            </a:r>
            <a:r>
              <a:rPr lang="en-US" altLang="zh-CN" sz="2800" b="1" i="1" smtClean="0">
                <a:latin typeface="Times New Roman" pitchFamily="18" charset="0"/>
              </a:rPr>
              <a:t>A</a:t>
            </a:r>
            <a:r>
              <a:rPr lang="zh-CN" altLang="en-US" sz="2800" b="1" smtClean="0">
                <a:latin typeface="Times New Roman" pitchFamily="18" charset="0"/>
              </a:rPr>
              <a:t>上的偏序关系</a:t>
            </a:r>
            <a:r>
              <a:rPr lang="en-US" altLang="zh-CN" sz="2800" b="1" smtClean="0">
                <a:latin typeface="Times New Roman" pitchFamily="18" charset="0"/>
              </a:rPr>
              <a:t>,  </a:t>
            </a:r>
            <a:r>
              <a:rPr lang="en-US" altLang="zh-CN" sz="2800" b="1" i="1" smtClean="0">
                <a:latin typeface="Times New Roman" pitchFamily="18" charset="0"/>
              </a:rPr>
              <a:t>x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en-US" altLang="zh-CN" sz="2800" b="1" i="1" smtClean="0">
                <a:latin typeface="Times New Roman" pitchFamily="18" charset="0"/>
              </a:rPr>
              <a:t>y</a:t>
            </a:r>
            <a:r>
              <a:rPr lang="en-US" altLang="zh-CN" sz="2800" b="1" smtClean="0">
                <a:latin typeface="Times New Roman" pitchFamily="18" charset="0"/>
              </a:rPr>
              <a:t>∈</a:t>
            </a:r>
            <a:r>
              <a:rPr lang="en-US" altLang="zh-CN" sz="2800" b="1" i="1" smtClean="0">
                <a:latin typeface="Times New Roman" pitchFamily="18" charset="0"/>
              </a:rPr>
              <a:t>A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zh-CN" altLang="en-US" sz="2800" b="1" smtClean="0">
                <a:latin typeface="Times New Roman" pitchFamily="18" charset="0"/>
              </a:rPr>
              <a:t>如果 </a:t>
            </a:r>
            <a:r>
              <a:rPr lang="en-US" altLang="zh-CN" sz="2800" b="1" i="1" smtClean="0">
                <a:latin typeface="Times New Roman" pitchFamily="18" charset="0"/>
              </a:rPr>
              <a:t>x </a:t>
            </a:r>
            <a:r>
              <a:rPr lang="en-US" altLang="zh-CN" sz="2800" b="1" smtClean="0">
                <a:latin typeface="Times New Roman" pitchFamily="18" charset="0"/>
              </a:rPr>
              <a:t>≺ </a:t>
            </a:r>
            <a:r>
              <a:rPr lang="en-US" altLang="zh-CN" sz="2800" b="1" i="1" smtClean="0">
                <a:latin typeface="Times New Roman" pitchFamily="18" charset="0"/>
              </a:rPr>
              <a:t>y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itchFamily="18" charset="0"/>
              </a:rPr>
              <a:t>且不存在 </a:t>
            </a:r>
            <a:r>
              <a:rPr lang="en-US" altLang="zh-CN" sz="2800" b="1" i="1" smtClean="0">
                <a:solidFill>
                  <a:srgbClr val="FF0000"/>
                </a:solidFill>
                <a:latin typeface="Times New Roman" pitchFamily="18" charset="0"/>
              </a:rPr>
              <a:t>z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i="1" smtClean="0">
                <a:solidFill>
                  <a:srgbClr val="FF0000"/>
                </a:solidFill>
                <a:latin typeface="Times New Roman" pitchFamily="18" charset="0"/>
              </a:rPr>
              <a:t>A 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itchFamily="18" charset="0"/>
              </a:rPr>
              <a:t>使得 </a:t>
            </a:r>
            <a:r>
              <a:rPr lang="en-US" altLang="zh-CN" sz="2800" b="1" i="1" smtClean="0">
                <a:solidFill>
                  <a:srgbClr val="FF0000"/>
                </a:solidFill>
                <a:latin typeface="Times New Roman" pitchFamily="18" charset="0"/>
              </a:rPr>
              <a:t>x 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</a:rPr>
              <a:t>≺ </a:t>
            </a:r>
            <a:r>
              <a:rPr lang="en-US" altLang="zh-CN" sz="2800" b="1" i="1" smtClean="0">
                <a:solidFill>
                  <a:srgbClr val="FF0000"/>
                </a:solidFill>
                <a:latin typeface="Times New Roman" pitchFamily="18" charset="0"/>
              </a:rPr>
              <a:t>z 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</a:rPr>
              <a:t>≺ </a:t>
            </a:r>
            <a:r>
              <a:rPr lang="en-US" altLang="zh-CN" sz="2800" b="1" i="1" smtClean="0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zh-CN" altLang="en-US" sz="2800" b="1" smtClean="0">
                <a:latin typeface="Times New Roman" pitchFamily="18" charset="0"/>
              </a:rPr>
              <a:t>则称 </a:t>
            </a:r>
            <a:r>
              <a:rPr lang="en-US" altLang="zh-CN" sz="2800" b="1" i="1" smtClean="0">
                <a:latin typeface="Times New Roman" pitchFamily="18" charset="0"/>
              </a:rPr>
              <a:t>y 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itchFamily="18" charset="0"/>
              </a:rPr>
              <a:t>覆盖</a:t>
            </a:r>
            <a:r>
              <a:rPr lang="en-US" altLang="zh-CN" sz="2800" b="1" i="1" smtClean="0">
                <a:latin typeface="Times New Roman" pitchFamily="18" charset="0"/>
              </a:rPr>
              <a:t>x</a:t>
            </a:r>
            <a:r>
              <a:rPr lang="en-US" altLang="zh-CN" sz="2800" b="1" smtClean="0">
                <a:latin typeface="Times New Roman" pitchFamily="18" charset="0"/>
              </a:rPr>
              <a:t>. </a:t>
            </a:r>
            <a:r>
              <a:rPr lang="zh-CN" altLang="en-US" sz="2800" b="1" smtClean="0">
                <a:latin typeface="Times New Roman" pitchFamily="18" charset="0"/>
              </a:rPr>
              <a:t>（</a:t>
            </a:r>
            <a:r>
              <a:rPr lang="en-US" altLang="zh-CN" sz="2800" b="1" smtClean="0">
                <a:latin typeface="Times New Roman" pitchFamily="18" charset="0"/>
              </a:rPr>
              <a:t>p92 </a:t>
            </a:r>
            <a:r>
              <a:rPr lang="zh-CN" altLang="en-US" sz="2800" b="1" smtClean="0">
                <a:latin typeface="Times New Roman" pitchFamily="18" charset="0"/>
              </a:rPr>
              <a:t>定义</a:t>
            </a:r>
            <a:r>
              <a:rPr lang="en-US" altLang="zh-CN" sz="2800" b="1" smtClean="0">
                <a:latin typeface="Times New Roman" pitchFamily="18" charset="0"/>
              </a:rPr>
              <a:t>4.18</a:t>
            </a:r>
            <a:r>
              <a:rPr lang="zh-CN" altLang="en-US" sz="2800" b="1" smtClean="0">
                <a:latin typeface="Times New Roman" pitchFamily="18" charset="0"/>
              </a:rPr>
              <a:t>）</a:t>
            </a:r>
            <a:endParaRPr lang="en-US" altLang="zh-CN" sz="2800" b="1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 b="1" smtClean="0">
              <a:solidFill>
                <a:srgbClr val="000099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</a:rPr>
              <a:t>实例：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{ 1, 2, 4, 6 }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</a:rPr>
              <a:t>集合上的整除关系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             2 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</a:rPr>
              <a:t>覆盖 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1,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             4 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</a:rPr>
              <a:t>和 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6 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</a:rPr>
              <a:t>覆盖 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2.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             4 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</a:rPr>
              <a:t>不覆盖 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1.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smtClean="0">
                <a:solidFill>
                  <a:srgbClr val="000099"/>
                </a:solidFill>
                <a:latin typeface="Times New Roman" pitchFamily="18" charset="0"/>
              </a:rPr>
              <a:t>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 smtClean="0">
              <a:latin typeface="Times New Roman" pitchFamily="18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相关概念（续）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4531A94-8E76-4533-B4D0-B7C7C872CD9D}" type="slidenum">
              <a:rPr lang="en-US" altLang="zh-CN" smtClean="0">
                <a:latin typeface="Arial Black" pitchFamily="34" charset="0"/>
              </a:rPr>
              <a:pPr eaLnBrk="1" hangingPunct="1"/>
              <a:t>18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偏序集与哈斯图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468313" y="1628775"/>
            <a:ext cx="8316912" cy="470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定义</a:t>
            </a:r>
            <a:r>
              <a:rPr lang="zh-CN" altLang="en-US" sz="2800" b="1">
                <a:latin typeface="Times New Roman" pitchFamily="18" charset="0"/>
              </a:rPr>
              <a:t>  集合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和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上的偏序关系≼一起叫做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偏序集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记作 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&lt;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,≼&gt;</a:t>
            </a:r>
            <a:r>
              <a:rPr lang="en-US" altLang="zh-CN" sz="2800" b="1">
                <a:latin typeface="Times New Roman" pitchFamily="18" charset="0"/>
              </a:rPr>
              <a:t>.</a:t>
            </a:r>
            <a:br>
              <a:rPr lang="en-US" altLang="zh-CN" sz="2800" b="1">
                <a:latin typeface="Times New Roman" pitchFamily="18" charset="0"/>
              </a:rPr>
            </a:br>
            <a:r>
              <a:rPr lang="zh-CN" altLang="en-US" sz="2800" b="1">
                <a:latin typeface="Times New Roman" pitchFamily="18" charset="0"/>
              </a:rPr>
              <a:t>实例：整数集和小于等于关系构成偏序集</a:t>
            </a:r>
            <a:r>
              <a:rPr lang="en-US" altLang="zh-CN" sz="2800" b="1">
                <a:latin typeface="Times New Roman" pitchFamily="18" charset="0"/>
              </a:rPr>
              <a:t>&lt;</a:t>
            </a:r>
            <a:r>
              <a:rPr lang="en-US" altLang="zh-CN" sz="2800" b="1" i="1">
                <a:latin typeface="Times New Roman" pitchFamily="18" charset="0"/>
              </a:rPr>
              <a:t>Z</a:t>
            </a:r>
            <a:r>
              <a:rPr lang="en-US" altLang="zh-CN" sz="2800" b="1">
                <a:latin typeface="Times New Roman" pitchFamily="18" charset="0"/>
              </a:rPr>
              <a:t>,≤&gt;</a:t>
            </a:r>
            <a:r>
              <a:rPr lang="zh-CN" altLang="en-US" sz="2800" b="1">
                <a:latin typeface="Times New Roman" pitchFamily="18" charset="0"/>
              </a:rPr>
              <a:t>，幂集</a:t>
            </a:r>
            <a:r>
              <a:rPr lang="en-US" altLang="zh-CN" sz="2800" b="1" i="1">
                <a:latin typeface="Times New Roman" pitchFamily="18" charset="0"/>
              </a:rPr>
              <a:t>P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zh-CN" altLang="en-US" sz="2800" b="1">
                <a:latin typeface="Times New Roman" pitchFamily="18" charset="0"/>
              </a:rPr>
              <a:t>和包含关系构成偏序集</a:t>
            </a:r>
            <a:r>
              <a:rPr lang="en-US" altLang="zh-CN" sz="2800" b="1">
                <a:latin typeface="Times New Roman" pitchFamily="18" charset="0"/>
              </a:rPr>
              <a:t>&lt;</a:t>
            </a:r>
            <a:r>
              <a:rPr lang="en-US" altLang="zh-CN" sz="2800" b="1" i="1">
                <a:latin typeface="Times New Roman" pitchFamily="18" charset="0"/>
              </a:rPr>
              <a:t>P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),</a:t>
            </a:r>
            <a:r>
              <a:rPr lang="en-US" altLang="zh-CN" sz="2800" b="1" i="1">
                <a:latin typeface="Times New Roman" pitchFamily="18" charset="0"/>
              </a:rPr>
              <a:t>R</a:t>
            </a:r>
            <a:r>
              <a:rPr lang="en-US" altLang="zh-CN" sz="2800" b="1" baseline="-25000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sz="2800" b="1">
                <a:latin typeface="Times New Roman" pitchFamily="18" charset="0"/>
              </a:rPr>
              <a:t>&gt;.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哈斯图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(p93)</a:t>
            </a:r>
            <a:r>
              <a:rPr lang="zh-CN" altLang="en-US" sz="2800" b="1">
                <a:latin typeface="Times New Roman" pitchFamily="18" charset="0"/>
              </a:rPr>
              <a:t>：利用偏序自反、反对称、传递性简化的关系图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itchFamily="18" charset="0"/>
              </a:rPr>
              <a:t>特点：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每个结点没有环</a:t>
            </a:r>
            <a:r>
              <a:rPr lang="zh-CN" altLang="en-US" sz="2800" b="1">
                <a:latin typeface="Times New Roman" pitchFamily="18" charset="0"/>
              </a:rPr>
              <a:t>，两个连通的结点之间的序关系通过结点位置的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高低</a:t>
            </a:r>
            <a:r>
              <a:rPr lang="zh-CN" altLang="en-US" sz="2800" b="1">
                <a:latin typeface="Times New Roman" pitchFamily="18" charset="0"/>
              </a:rPr>
              <a:t>表示，位置低的元素的顺序在前，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具有覆盖关系的两个结点之间连边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0C52723-38A4-497D-81C9-63A7411EA236}" type="slidenum">
              <a:rPr lang="en-US" altLang="zh-CN" smtClean="0">
                <a:latin typeface="Arial Black" pitchFamily="34" charset="0"/>
              </a:rPr>
              <a:pPr eaLnBrk="1" hangingPunct="1"/>
              <a:t>19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哈斯图实例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684213" y="1628775"/>
            <a:ext cx="57721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例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4   &lt;{ 1, 2, 3, 4, 5, 6, 7, 8, 9 },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R</a:t>
            </a:r>
            <a:r>
              <a:rPr lang="zh-CN" altLang="en-US" sz="2800" b="1" baseline="-25000">
                <a:solidFill>
                  <a:schemeClr val="bg2"/>
                </a:solidFill>
                <a:latin typeface="Times New Roman" pitchFamily="18" charset="0"/>
              </a:rPr>
              <a:t>整除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&gt;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          &lt;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P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({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c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}),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R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&gt;</a:t>
            </a:r>
          </a:p>
        </p:txBody>
      </p:sp>
      <p:pic>
        <p:nvPicPr>
          <p:cNvPr id="21509" name="Picture 7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00" t="6129" r="-2565" b="8022"/>
          <a:stretch>
            <a:fillRect/>
          </a:stretch>
        </p:blipFill>
        <p:spPr bwMode="auto">
          <a:xfrm>
            <a:off x="971550" y="2997200"/>
            <a:ext cx="7129463" cy="32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DBE6C60-1488-4D9E-9D53-86815CB80A79}" type="slidenum">
              <a:rPr lang="en-US" altLang="zh-CN" smtClean="0">
                <a:latin typeface="Arial Black" pitchFamily="34" charset="0"/>
              </a:rPr>
              <a:pPr eaLnBrk="1" hangingPunct="1"/>
              <a:t>2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等价关系的定义与实例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11188" y="1844675"/>
            <a:ext cx="7993062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定义  </a:t>
            </a:r>
            <a:r>
              <a:rPr lang="zh-CN" altLang="en-US" sz="2800" b="1">
                <a:latin typeface="Times New Roman" pitchFamily="18" charset="0"/>
              </a:rPr>
              <a:t>设 </a:t>
            </a:r>
            <a:r>
              <a:rPr lang="en-US" altLang="zh-CN" sz="2800" b="1" i="1">
                <a:latin typeface="Times New Roman" pitchFamily="18" charset="0"/>
              </a:rPr>
              <a:t>R </a:t>
            </a:r>
            <a:r>
              <a:rPr lang="zh-CN" altLang="en-US" sz="2800" b="1">
                <a:latin typeface="Times New Roman" pitchFamily="18" charset="0"/>
              </a:rPr>
              <a:t>为非空集合上的关系</a:t>
            </a:r>
            <a:r>
              <a:rPr lang="en-US" altLang="zh-CN" sz="2800" b="1">
                <a:latin typeface="Times New Roman" pitchFamily="18" charset="0"/>
              </a:rPr>
              <a:t>. </a:t>
            </a:r>
            <a:r>
              <a:rPr lang="zh-CN" altLang="en-US" sz="2800" b="1">
                <a:latin typeface="Times New Roman" pitchFamily="18" charset="0"/>
              </a:rPr>
              <a:t>如果 </a:t>
            </a:r>
            <a:r>
              <a:rPr lang="en-US" altLang="zh-CN" sz="2800" b="1" i="1">
                <a:latin typeface="Times New Roman" pitchFamily="18" charset="0"/>
              </a:rPr>
              <a:t>R </a:t>
            </a:r>
            <a:r>
              <a:rPr lang="zh-CN" altLang="en-US" sz="2800" b="1">
                <a:latin typeface="Times New Roman" pitchFamily="18" charset="0"/>
              </a:rPr>
              <a:t>是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自反的、对称的和传递的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则称 </a:t>
            </a:r>
            <a:r>
              <a:rPr lang="en-US" altLang="zh-CN" sz="2800" b="1" i="1">
                <a:latin typeface="Times New Roman" pitchFamily="18" charset="0"/>
              </a:rPr>
              <a:t>R </a:t>
            </a:r>
            <a:r>
              <a:rPr lang="zh-CN" altLang="en-US" sz="2800" b="1">
                <a:latin typeface="Times New Roman" pitchFamily="18" charset="0"/>
              </a:rPr>
              <a:t>为 </a:t>
            </a:r>
            <a:r>
              <a:rPr lang="en-US" altLang="zh-CN" sz="2800" b="1" i="1">
                <a:latin typeface="Times New Roman" pitchFamily="18" charset="0"/>
              </a:rPr>
              <a:t>A </a:t>
            </a:r>
            <a:r>
              <a:rPr lang="zh-CN" altLang="en-US" sz="2800" b="1">
                <a:latin typeface="Times New Roman" pitchFamily="18" charset="0"/>
              </a:rPr>
              <a:t>上的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等价关系</a:t>
            </a:r>
            <a:r>
              <a:rPr lang="en-US" altLang="zh-CN" sz="2800" b="1">
                <a:latin typeface="Times New Roman" pitchFamily="18" charset="0"/>
              </a:rPr>
              <a:t>. </a:t>
            </a:r>
            <a:r>
              <a:rPr lang="zh-CN" altLang="en-US" sz="2800" b="1">
                <a:latin typeface="Times New Roman" pitchFamily="18" charset="0"/>
              </a:rPr>
              <a:t>设 </a:t>
            </a:r>
            <a:r>
              <a:rPr lang="en-US" altLang="zh-CN" sz="2800" b="1" i="1">
                <a:latin typeface="Times New Roman" pitchFamily="18" charset="0"/>
              </a:rPr>
              <a:t>R </a:t>
            </a:r>
            <a:r>
              <a:rPr lang="zh-CN" altLang="en-US" sz="2800" b="1">
                <a:latin typeface="Times New Roman" pitchFamily="18" charset="0"/>
              </a:rPr>
              <a:t>是一个等价关系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若</a:t>
            </a:r>
            <a:r>
              <a:rPr lang="en-US" altLang="zh-CN" sz="2800" b="1">
                <a:latin typeface="Times New Roman" pitchFamily="18" charset="0"/>
              </a:rPr>
              <a:t>&lt;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,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</a:rPr>
              <a:t>&gt;∈</a:t>
            </a:r>
            <a:r>
              <a:rPr lang="en-US" altLang="zh-CN" sz="2800" b="1" i="1">
                <a:latin typeface="Times New Roman" pitchFamily="18" charset="0"/>
              </a:rPr>
              <a:t>R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称 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x 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等价于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记做 </a:t>
            </a: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x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～</a:t>
            </a: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</a:rPr>
              <a:t>. 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684213" y="4221163"/>
            <a:ext cx="7993062" cy="20002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实例  设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={1,2,…,8},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如下定义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上的关系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R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：</a:t>
            </a:r>
            <a:b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</a:b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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R 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= { 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&gt; |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itchFamily="18" charset="0"/>
              </a:rPr>
              <a:t>y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itchFamily="18" charset="0"/>
              </a:rPr>
              <a:t>∈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itchFamily="18" charset="0"/>
              </a:rPr>
              <a:t>∧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itchFamily="18" charset="0"/>
              </a:rPr>
              <a:t>≡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(mod 3) }</a:t>
            </a:r>
            <a:b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</a:b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其中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itchFamily="18" charset="0"/>
              </a:rPr>
              <a:t>≡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(mod 3)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叫做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x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与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itchFamily="18" charset="0"/>
              </a:rPr>
              <a:t>y</a:t>
            </a:r>
            <a:r>
              <a:rPr lang="en-US" altLang="zh-CN" sz="2800" b="1" i="1" dirty="0">
                <a:latin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模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3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相等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即 </a:t>
            </a:r>
            <a:r>
              <a:rPr lang="en-US" altLang="zh-CN" sz="28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x 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除以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3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的余数与 </a:t>
            </a:r>
            <a:r>
              <a:rPr lang="en-US" altLang="zh-CN" sz="28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y 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除以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3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的余数相等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9A7FE00-1C52-4F9D-8477-8809E1EAEE85}" type="slidenum">
              <a:rPr lang="en-US" altLang="zh-CN" smtClean="0">
                <a:latin typeface="Arial Black" pitchFamily="34" charset="0"/>
              </a:rPr>
              <a:pPr eaLnBrk="1" hangingPunct="1"/>
              <a:t>20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52930" name="Text Box 2"/>
          <p:cNvSpPr txBox="1">
            <a:spLocks noChangeArrowheads="1"/>
          </p:cNvSpPr>
          <p:nvPr/>
        </p:nvSpPr>
        <p:spPr bwMode="auto">
          <a:xfrm>
            <a:off x="684213" y="4797425"/>
            <a:ext cx="7559675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={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c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d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e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g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h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} </a:t>
            </a:r>
            <a:b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</a:b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={&lt;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d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e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c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d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&gt;,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&lt;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c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e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c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d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e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g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h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&gt;}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∪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zh-CN" sz="2800" b="1" i="1" baseline="-25000">
                <a:solidFill>
                  <a:srgbClr val="FF0000"/>
                </a:solidFill>
                <a:latin typeface="Times New Roman" pitchFamily="18" charset="0"/>
              </a:rPr>
              <a:t>A </a:t>
            </a:r>
            <a:r>
              <a:rPr lang="zh-CN" altLang="en-US" sz="2800" b="1" baseline="-25000">
                <a:solidFill>
                  <a:srgbClr val="FF0000"/>
                </a:solidFill>
                <a:latin typeface="Times New Roman" pitchFamily="18" charset="0"/>
              </a:rPr>
              <a:t>（*偏序是自反的）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哈斯图实例（续）</a:t>
            </a:r>
          </a:p>
        </p:txBody>
      </p:sp>
      <p:sp>
        <p:nvSpPr>
          <p:cNvPr id="252933" name="Rectangle 5"/>
          <p:cNvSpPr>
            <a:spLocks noChangeArrowheads="1"/>
          </p:cNvSpPr>
          <p:nvPr/>
        </p:nvSpPr>
        <p:spPr bwMode="auto">
          <a:xfrm>
            <a:off x="684213" y="1844675"/>
            <a:ext cx="360045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例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5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已知偏序集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&lt;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&gt;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的哈斯图如右图所示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试求出集合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和关系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R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的表达式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.  </a:t>
            </a:r>
            <a:b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</a:br>
            <a:endParaRPr lang="en-US" altLang="zh-CN" sz="2800" b="1">
              <a:solidFill>
                <a:schemeClr val="bg2"/>
              </a:solidFill>
              <a:latin typeface="Times New Roman" pitchFamily="18" charset="0"/>
            </a:endParaRPr>
          </a:p>
        </p:txBody>
      </p:sp>
      <p:pic>
        <p:nvPicPr>
          <p:cNvPr id="22534" name="Picture 11" descr="7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0" r="25455" b="16397"/>
          <a:stretch>
            <a:fillRect/>
          </a:stretch>
        </p:blipFill>
        <p:spPr bwMode="auto">
          <a:xfrm>
            <a:off x="5292725" y="1844675"/>
            <a:ext cx="342265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0" grpId="0"/>
      <p:bldP spid="2529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02726B9-2347-4719-ADCD-13F41D326025}" type="slidenum">
              <a:rPr lang="en-US" altLang="zh-CN" smtClean="0">
                <a:latin typeface="Arial Black" pitchFamily="34" charset="0"/>
              </a:rPr>
              <a:pPr eaLnBrk="1" hangingPunct="1"/>
              <a:t>21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偏序集的特定元素</a:t>
            </a:r>
            <a:r>
              <a:rPr lang="en-US" altLang="zh-CN" b="1" smtClean="0"/>
              <a:t>p93</a:t>
            </a:r>
            <a:endParaRPr lang="zh-CN" altLang="en-US" b="1" smtClean="0"/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539750" y="2133600"/>
            <a:ext cx="8258175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定义</a:t>
            </a:r>
            <a:r>
              <a:rPr lang="zh-CN" altLang="en-US" sz="2800" b="1">
                <a:latin typeface="Times New Roman" pitchFamily="18" charset="0"/>
              </a:rPr>
              <a:t>   设</a:t>
            </a:r>
            <a:r>
              <a:rPr lang="en-US" altLang="zh-CN" sz="2800" b="1">
                <a:latin typeface="Times New Roman" pitchFamily="18" charset="0"/>
              </a:rPr>
              <a:t>&lt;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,≼&gt;</a:t>
            </a:r>
            <a:r>
              <a:rPr lang="zh-CN" altLang="en-US" sz="2800" b="1">
                <a:latin typeface="Times New Roman" pitchFamily="18" charset="0"/>
              </a:rPr>
              <a:t>为偏序集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</a:rPr>
              <a:t>∈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en-US" altLang="zh-CN" sz="2800" b="1">
                <a:latin typeface="Times New Roman" pitchFamily="18" charset="0"/>
              </a:rPr>
              <a:t>.</a:t>
            </a:r>
            <a:br>
              <a:rPr lang="en-US" altLang="zh-CN" sz="2800" b="1">
                <a:latin typeface="Times New Roman" pitchFamily="18" charset="0"/>
              </a:rPr>
            </a:br>
            <a:r>
              <a:rPr lang="en-US" altLang="zh-CN" sz="2800" b="1">
                <a:latin typeface="Times New Roman" pitchFamily="18" charset="0"/>
              </a:rPr>
              <a:t>(1) </a:t>
            </a:r>
            <a:r>
              <a:rPr lang="zh-CN" altLang="en-US" sz="2800" b="1">
                <a:latin typeface="Times New Roman" pitchFamily="18" charset="0"/>
              </a:rPr>
              <a:t>若</a:t>
            </a:r>
            <a:r>
              <a:rPr lang="zh-CN" altLang="en-US" sz="2800" b="1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∈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en-US" altLang="zh-CN" sz="2800" b="1">
                <a:latin typeface="Times New Roman" pitchFamily="18" charset="0"/>
              </a:rPr>
              <a:t>→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</a:rPr>
              <a:t>≼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 </a:t>
            </a:r>
            <a:r>
              <a:rPr lang="zh-CN" altLang="en-US" sz="2800" b="1">
                <a:latin typeface="Times New Roman" pitchFamily="18" charset="0"/>
              </a:rPr>
              <a:t>成立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则称 </a:t>
            </a:r>
            <a:r>
              <a:rPr lang="en-US" altLang="zh-CN" sz="2800" b="1" i="1">
                <a:latin typeface="Times New Roman" pitchFamily="18" charset="0"/>
              </a:rPr>
              <a:t>y </a:t>
            </a:r>
            <a:r>
              <a:rPr lang="zh-CN" altLang="en-US" sz="2800" b="1">
                <a:latin typeface="Times New Roman" pitchFamily="18" charset="0"/>
              </a:rPr>
              <a:t>为 </a:t>
            </a:r>
            <a:r>
              <a:rPr lang="en-US" altLang="zh-CN" sz="2800" b="1" i="1">
                <a:latin typeface="Times New Roman" pitchFamily="18" charset="0"/>
              </a:rPr>
              <a:t>B </a:t>
            </a:r>
            <a:r>
              <a:rPr lang="zh-CN" altLang="en-US" sz="2800" b="1">
                <a:latin typeface="Times New Roman" pitchFamily="18" charset="0"/>
              </a:rPr>
              <a:t>的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最小元</a:t>
            </a:r>
            <a:r>
              <a:rPr lang="en-US" altLang="zh-CN" sz="2800" b="1">
                <a:latin typeface="Times New Roman" pitchFamily="18" charset="0"/>
              </a:rPr>
              <a:t>.</a:t>
            </a:r>
            <a:br>
              <a:rPr lang="en-US" altLang="zh-CN" sz="2800" b="1">
                <a:latin typeface="Times New Roman" pitchFamily="18" charset="0"/>
              </a:rPr>
            </a:br>
            <a:r>
              <a:rPr lang="en-US" altLang="zh-CN" sz="2800" b="1">
                <a:latin typeface="Times New Roman" pitchFamily="18" charset="0"/>
              </a:rPr>
              <a:t>(2) </a:t>
            </a:r>
            <a:r>
              <a:rPr lang="zh-CN" altLang="en-US" sz="2800" b="1">
                <a:latin typeface="Times New Roman" pitchFamily="18" charset="0"/>
              </a:rPr>
              <a:t>若</a:t>
            </a:r>
            <a:r>
              <a:rPr lang="zh-CN" altLang="en-US" sz="2800" b="1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∈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en-US" altLang="zh-CN" sz="2800" b="1">
                <a:latin typeface="Times New Roman" pitchFamily="18" charset="0"/>
              </a:rPr>
              <a:t>→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≼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</a:rPr>
              <a:t>) </a:t>
            </a:r>
            <a:r>
              <a:rPr lang="zh-CN" altLang="en-US" sz="2800" b="1">
                <a:latin typeface="Times New Roman" pitchFamily="18" charset="0"/>
              </a:rPr>
              <a:t>成立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则称 </a:t>
            </a:r>
            <a:r>
              <a:rPr lang="en-US" altLang="zh-CN" sz="2800" b="1" i="1">
                <a:latin typeface="Times New Roman" pitchFamily="18" charset="0"/>
              </a:rPr>
              <a:t>y </a:t>
            </a:r>
            <a:r>
              <a:rPr lang="zh-CN" altLang="en-US" sz="2800" b="1">
                <a:latin typeface="Times New Roman" pitchFamily="18" charset="0"/>
              </a:rPr>
              <a:t>为 </a:t>
            </a:r>
            <a:r>
              <a:rPr lang="en-US" altLang="zh-CN" sz="2800" b="1" i="1">
                <a:latin typeface="Times New Roman" pitchFamily="18" charset="0"/>
              </a:rPr>
              <a:t>B </a:t>
            </a:r>
            <a:r>
              <a:rPr lang="zh-CN" altLang="en-US" sz="2800" b="1">
                <a:latin typeface="Times New Roman" pitchFamily="18" charset="0"/>
              </a:rPr>
              <a:t>的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最大元</a:t>
            </a:r>
            <a:r>
              <a:rPr lang="en-US" altLang="zh-CN" sz="2800" b="1">
                <a:latin typeface="Times New Roman" pitchFamily="18" charset="0"/>
              </a:rPr>
              <a:t>. </a:t>
            </a:r>
            <a:br>
              <a:rPr lang="en-US" altLang="zh-CN" sz="2800" b="1">
                <a:latin typeface="Times New Roman" pitchFamily="18" charset="0"/>
              </a:rPr>
            </a:br>
            <a:r>
              <a:rPr lang="en-US" altLang="zh-CN" sz="2800" b="1">
                <a:latin typeface="Times New Roman" pitchFamily="18" charset="0"/>
              </a:rPr>
              <a:t>(3) </a:t>
            </a:r>
            <a:r>
              <a:rPr lang="zh-CN" altLang="en-US" sz="2800" b="1">
                <a:latin typeface="Times New Roman" pitchFamily="18" charset="0"/>
              </a:rPr>
              <a:t>若</a:t>
            </a:r>
            <a:r>
              <a:rPr lang="zh-CN" altLang="en-US" sz="2800" b="1">
                <a:latin typeface="Times New Roman" pitchFamily="18" charset="0"/>
                <a:sym typeface="Symbol" pitchFamily="18" charset="2"/>
              </a:rPr>
              <a:t></a:t>
            </a:r>
            <a:r>
              <a:rPr lang="en-US" altLang="zh-CN" sz="2800" b="1" i="1">
                <a:latin typeface="Times New Roman" pitchFamily="18" charset="0"/>
              </a:rPr>
              <a:t>x 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∈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en-US" altLang="zh-CN" sz="2800" b="1">
                <a:latin typeface="Times New Roman" pitchFamily="18" charset="0"/>
              </a:rPr>
              <a:t>∧</a:t>
            </a:r>
            <a:r>
              <a:rPr lang="en-US" altLang="zh-CN" sz="2800" b="1" i="1">
                <a:latin typeface="Times New Roman" pitchFamily="18" charset="0"/>
              </a:rPr>
              <a:t>x </a:t>
            </a:r>
            <a:r>
              <a:rPr lang="en-US" altLang="zh-CN" sz="2800" b="1">
                <a:latin typeface="Lucida Sans Unicode" pitchFamily="34" charset="0"/>
              </a:rPr>
              <a:t>≺ 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</a:rPr>
              <a:t>) </a:t>
            </a:r>
            <a:r>
              <a:rPr lang="zh-CN" altLang="en-US" sz="2800" b="1">
                <a:latin typeface="Times New Roman" pitchFamily="18" charset="0"/>
              </a:rPr>
              <a:t>成立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则称 </a:t>
            </a:r>
            <a:r>
              <a:rPr lang="en-US" altLang="zh-CN" sz="2800" b="1" i="1">
                <a:latin typeface="Times New Roman" pitchFamily="18" charset="0"/>
              </a:rPr>
              <a:t>y </a:t>
            </a:r>
            <a:r>
              <a:rPr lang="zh-CN" altLang="en-US" sz="2800" b="1">
                <a:latin typeface="Times New Roman" pitchFamily="18" charset="0"/>
              </a:rPr>
              <a:t>为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的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极小元</a:t>
            </a:r>
            <a:r>
              <a:rPr lang="en-US" altLang="zh-CN" sz="2800" b="1">
                <a:latin typeface="Times New Roman" pitchFamily="18" charset="0"/>
              </a:rPr>
              <a:t>. </a:t>
            </a:r>
            <a:br>
              <a:rPr lang="en-US" altLang="zh-CN" sz="2800" b="1">
                <a:latin typeface="Times New Roman" pitchFamily="18" charset="0"/>
              </a:rPr>
            </a:br>
            <a:r>
              <a:rPr lang="en-US" altLang="zh-CN" sz="2800" b="1">
                <a:latin typeface="Times New Roman" pitchFamily="18" charset="0"/>
              </a:rPr>
              <a:t>(4) </a:t>
            </a:r>
            <a:r>
              <a:rPr lang="zh-CN" altLang="en-US" sz="2800" b="1">
                <a:latin typeface="Times New Roman" pitchFamily="18" charset="0"/>
              </a:rPr>
              <a:t>若</a:t>
            </a:r>
            <a:r>
              <a:rPr lang="zh-CN" altLang="en-US" sz="2800" b="1">
                <a:latin typeface="Times New Roman" pitchFamily="18" charset="0"/>
                <a:sym typeface="Symbol" pitchFamily="18" charset="2"/>
              </a:rPr>
              <a:t></a:t>
            </a:r>
            <a:r>
              <a:rPr lang="en-US" altLang="zh-CN" sz="2800" b="1" i="1">
                <a:latin typeface="Times New Roman" pitchFamily="18" charset="0"/>
              </a:rPr>
              <a:t>x 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∈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en-US" altLang="zh-CN" sz="2800" b="1">
                <a:latin typeface="Times New Roman" pitchFamily="18" charset="0"/>
              </a:rPr>
              <a:t>∧</a:t>
            </a:r>
            <a:r>
              <a:rPr lang="en-US" altLang="zh-CN" sz="2800" b="1" i="1">
                <a:latin typeface="Times New Roman" pitchFamily="18" charset="0"/>
              </a:rPr>
              <a:t>y </a:t>
            </a:r>
            <a:r>
              <a:rPr lang="en-US" altLang="zh-CN" sz="2800" b="1">
                <a:latin typeface="Times New Roman" pitchFamily="18" charset="0"/>
              </a:rPr>
              <a:t>≺ 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 </a:t>
            </a:r>
            <a:r>
              <a:rPr lang="zh-CN" altLang="en-US" sz="2800" b="1">
                <a:latin typeface="Times New Roman" pitchFamily="18" charset="0"/>
              </a:rPr>
              <a:t>成立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则称 </a:t>
            </a:r>
            <a:r>
              <a:rPr lang="en-US" altLang="zh-CN" sz="2800" b="1" i="1">
                <a:latin typeface="Times New Roman" pitchFamily="18" charset="0"/>
              </a:rPr>
              <a:t>y </a:t>
            </a:r>
            <a:r>
              <a:rPr lang="zh-CN" altLang="en-US" sz="2800" b="1">
                <a:latin typeface="Times New Roman" pitchFamily="18" charset="0"/>
              </a:rPr>
              <a:t>为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的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极大元</a:t>
            </a:r>
            <a:r>
              <a:rPr lang="en-US" altLang="zh-CN" sz="2800" b="1">
                <a:latin typeface="Times New Roman" pitchFamily="18" charset="0"/>
              </a:rPr>
              <a:t>. </a:t>
            </a:r>
            <a:br>
              <a:rPr lang="en-US" altLang="zh-CN" sz="2800" b="1">
                <a:latin typeface="Times New Roman" pitchFamily="18" charset="0"/>
              </a:rPr>
            </a:br>
            <a:endParaRPr lang="en-US" altLang="zh-CN" sz="28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10AA1DB-AEA3-4EE5-BB20-808E17C5110B}" type="slidenum">
              <a:rPr lang="en-US" altLang="zh-CN" smtClean="0">
                <a:latin typeface="Arial Black" pitchFamily="34" charset="0"/>
              </a:rPr>
              <a:pPr eaLnBrk="1" hangingPunct="1"/>
              <a:t>22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特殊元素的性质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b="1" smtClean="0"/>
              <a:t> </a:t>
            </a:r>
            <a:r>
              <a:rPr lang="zh-CN" altLang="en-US" sz="2800" b="1" smtClean="0"/>
              <a:t>对于</a:t>
            </a:r>
            <a:r>
              <a:rPr lang="zh-CN" altLang="en-US" sz="2800" b="1" smtClean="0">
                <a:solidFill>
                  <a:srgbClr val="FF0000"/>
                </a:solidFill>
              </a:rPr>
              <a:t>有穷集</a:t>
            </a:r>
            <a:r>
              <a:rPr lang="zh-CN" altLang="en-US" sz="2800" b="1" smtClean="0"/>
              <a:t>，极小元和极大元必存在，可能存在 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smtClean="0"/>
              <a:t>    多个</a:t>
            </a:r>
            <a:r>
              <a:rPr lang="en-US" altLang="zh-CN" sz="2800" b="1" smtClean="0"/>
              <a:t>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smtClean="0"/>
              <a:t> </a:t>
            </a:r>
            <a:r>
              <a:rPr lang="zh-CN" altLang="en-US" sz="2800" b="1" smtClean="0"/>
              <a:t>最小元和最大元不一定存在，如果</a:t>
            </a:r>
            <a:r>
              <a:rPr lang="zh-CN" altLang="en-US" sz="2800" b="1" smtClean="0">
                <a:solidFill>
                  <a:srgbClr val="FF0000"/>
                </a:solidFill>
              </a:rPr>
              <a:t>存在一定惟一</a:t>
            </a:r>
            <a:r>
              <a:rPr lang="en-US" altLang="zh-CN" sz="2800" b="1" smtClean="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smtClean="0"/>
              <a:t> </a:t>
            </a:r>
            <a:r>
              <a:rPr lang="zh-CN" altLang="en-US" sz="2800" b="1" smtClean="0">
                <a:solidFill>
                  <a:srgbClr val="FF0000"/>
                </a:solidFill>
              </a:rPr>
              <a:t>最小元一定是极小元；最大元一定是极大元</a:t>
            </a:r>
            <a:r>
              <a:rPr lang="en-US" altLang="zh-CN" sz="2800" b="1" smtClean="0"/>
              <a:t>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smtClean="0"/>
              <a:t> </a:t>
            </a:r>
            <a:r>
              <a:rPr lang="zh-CN" altLang="en-US" sz="2800" b="1" smtClean="0">
                <a:solidFill>
                  <a:srgbClr val="FF0000"/>
                </a:solidFill>
              </a:rPr>
              <a:t>孤立结点既是极小元，也是极大元</a:t>
            </a:r>
            <a:r>
              <a:rPr lang="en-US" altLang="zh-CN" sz="2800" b="1" smtClean="0"/>
              <a:t>.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80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9B99552-39A7-4B03-9573-7E4D392B2E0A}" type="slidenum">
              <a:rPr lang="en-US" altLang="zh-CN" smtClean="0">
                <a:latin typeface="Arial Black" pitchFamily="34" charset="0"/>
              </a:rPr>
              <a:pPr eaLnBrk="1" hangingPunct="1"/>
              <a:t>23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539750" y="1844675"/>
            <a:ext cx="8135938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定义</a:t>
            </a:r>
            <a:r>
              <a:rPr lang="zh-CN" altLang="en-US" sz="2800" b="1">
                <a:latin typeface="Times New Roman" pitchFamily="18" charset="0"/>
              </a:rPr>
              <a:t>   设</a:t>
            </a:r>
            <a:r>
              <a:rPr lang="en-US" altLang="zh-CN" sz="2800" b="1">
                <a:latin typeface="Times New Roman" pitchFamily="18" charset="0"/>
              </a:rPr>
              <a:t>&lt;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, ≼&gt;</a:t>
            </a:r>
            <a:r>
              <a:rPr lang="zh-CN" altLang="en-US" sz="2800" b="1">
                <a:latin typeface="Times New Roman" pitchFamily="18" charset="0"/>
              </a:rPr>
              <a:t>为偏序集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 (*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注意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的归属）</a:t>
            </a:r>
            <a:r>
              <a:rPr lang="en-US" altLang="zh-CN" sz="2800" b="1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b="1">
                <a:latin typeface="Times New Roman" pitchFamily="18" charset="0"/>
              </a:rPr>
              <a:t>  (1) </a:t>
            </a:r>
            <a:r>
              <a:rPr lang="zh-CN" altLang="en-US" sz="2800" b="1">
                <a:latin typeface="Times New Roman" pitchFamily="18" charset="0"/>
              </a:rPr>
              <a:t>若</a:t>
            </a:r>
            <a:r>
              <a:rPr lang="zh-CN" altLang="en-US" sz="2800" b="1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∈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en-US" altLang="zh-CN" sz="2800" b="1">
                <a:latin typeface="Times New Roman" pitchFamily="18" charset="0"/>
              </a:rPr>
              <a:t>→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≼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</a:rPr>
              <a:t>) </a:t>
            </a:r>
            <a:r>
              <a:rPr lang="zh-CN" altLang="en-US" sz="2800" b="1">
                <a:latin typeface="Times New Roman" pitchFamily="18" charset="0"/>
              </a:rPr>
              <a:t>成立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则称 </a:t>
            </a:r>
            <a:r>
              <a:rPr lang="en-US" altLang="zh-CN" sz="2800" b="1" i="1">
                <a:latin typeface="Times New Roman" pitchFamily="18" charset="0"/>
              </a:rPr>
              <a:t>y </a:t>
            </a:r>
            <a:r>
              <a:rPr lang="zh-CN" altLang="en-US" sz="2800" b="1">
                <a:latin typeface="Times New Roman" pitchFamily="18" charset="0"/>
              </a:rPr>
              <a:t>为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的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上界</a:t>
            </a:r>
            <a:r>
              <a:rPr lang="en-US" altLang="zh-CN" sz="2800" b="1">
                <a:latin typeface="Times New Roman" pitchFamily="18" charset="0"/>
              </a:rPr>
              <a:t>. </a:t>
            </a:r>
            <a:br>
              <a:rPr lang="en-US" altLang="zh-CN" sz="2800" b="1">
                <a:latin typeface="Times New Roman" pitchFamily="18" charset="0"/>
              </a:rPr>
            </a:br>
            <a:r>
              <a:rPr lang="en-US" altLang="zh-CN" sz="2800" b="1">
                <a:latin typeface="Times New Roman" pitchFamily="18" charset="0"/>
              </a:rPr>
              <a:t>  (2) </a:t>
            </a:r>
            <a:r>
              <a:rPr lang="zh-CN" altLang="en-US" sz="2800" b="1">
                <a:latin typeface="Times New Roman" pitchFamily="18" charset="0"/>
              </a:rPr>
              <a:t>若</a:t>
            </a:r>
            <a:r>
              <a:rPr lang="zh-CN" altLang="en-US" sz="2800" b="1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∈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en-US" altLang="zh-CN" sz="2800" b="1">
                <a:latin typeface="Times New Roman" pitchFamily="18" charset="0"/>
              </a:rPr>
              <a:t>→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</a:rPr>
              <a:t>≼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) </a:t>
            </a:r>
            <a:r>
              <a:rPr lang="zh-CN" altLang="en-US" sz="2800" b="1">
                <a:latin typeface="Times New Roman" pitchFamily="18" charset="0"/>
              </a:rPr>
              <a:t>成立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则称 </a:t>
            </a:r>
            <a:r>
              <a:rPr lang="en-US" altLang="zh-CN" sz="2800" b="1" i="1">
                <a:latin typeface="Times New Roman" pitchFamily="18" charset="0"/>
              </a:rPr>
              <a:t>y </a:t>
            </a:r>
            <a:r>
              <a:rPr lang="zh-CN" altLang="en-US" sz="2800" b="1">
                <a:latin typeface="Times New Roman" pitchFamily="18" charset="0"/>
              </a:rPr>
              <a:t>为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的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下界</a:t>
            </a:r>
            <a:r>
              <a:rPr lang="en-US" altLang="zh-CN" sz="2800" b="1">
                <a:latin typeface="Times New Roman" pitchFamily="18" charset="0"/>
              </a:rPr>
              <a:t>. </a:t>
            </a:r>
            <a:br>
              <a:rPr lang="en-US" altLang="zh-CN" sz="2800" b="1">
                <a:latin typeface="Times New Roman" pitchFamily="18" charset="0"/>
              </a:rPr>
            </a:br>
            <a:r>
              <a:rPr lang="en-US" altLang="zh-CN" sz="2800" b="1">
                <a:latin typeface="Times New Roman" pitchFamily="18" charset="0"/>
              </a:rPr>
              <a:t>  (3) </a:t>
            </a:r>
            <a:r>
              <a:rPr lang="zh-CN" altLang="en-US" sz="2800" b="1">
                <a:latin typeface="Times New Roman" pitchFamily="18" charset="0"/>
              </a:rPr>
              <a:t>令</a:t>
            </a:r>
            <a:r>
              <a:rPr lang="en-US" altLang="zh-CN" sz="2800" b="1" i="1">
                <a:latin typeface="Times New Roman" pitchFamily="18" charset="0"/>
              </a:rPr>
              <a:t>C</a:t>
            </a:r>
            <a:r>
              <a:rPr lang="zh-CN" altLang="en-US" sz="2800" b="1">
                <a:latin typeface="Times New Roman" pitchFamily="18" charset="0"/>
              </a:rPr>
              <a:t>＝</a:t>
            </a:r>
            <a:r>
              <a:rPr lang="en-US" altLang="zh-CN" sz="2800" b="1">
                <a:latin typeface="Times New Roman" pitchFamily="18" charset="0"/>
              </a:rPr>
              <a:t>{</a:t>
            </a:r>
            <a:r>
              <a:rPr lang="en-US" altLang="zh-CN" sz="2800" b="1" i="1">
                <a:latin typeface="Times New Roman" pitchFamily="18" charset="0"/>
              </a:rPr>
              <a:t>y </a:t>
            </a:r>
            <a:r>
              <a:rPr lang="en-US" altLang="zh-CN" sz="2800" b="1">
                <a:latin typeface="Times New Roman" pitchFamily="18" charset="0"/>
              </a:rPr>
              <a:t>| 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zh-CN" altLang="en-US" sz="2800" b="1">
                <a:latin typeface="Times New Roman" pitchFamily="18" charset="0"/>
              </a:rPr>
              <a:t>为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的上界</a:t>
            </a:r>
            <a:r>
              <a:rPr lang="en-US" altLang="zh-CN" sz="2800" b="1">
                <a:latin typeface="Times New Roman" pitchFamily="18" charset="0"/>
              </a:rPr>
              <a:t>}, </a:t>
            </a:r>
            <a:r>
              <a:rPr lang="zh-CN" altLang="en-US" sz="2800" b="1">
                <a:latin typeface="Times New Roman" pitchFamily="18" charset="0"/>
              </a:rPr>
              <a:t>则称</a:t>
            </a:r>
            <a:r>
              <a:rPr lang="en-US" altLang="zh-CN" sz="2800" b="1" i="1">
                <a:latin typeface="Times New Roman" pitchFamily="18" charset="0"/>
              </a:rPr>
              <a:t>C</a:t>
            </a:r>
            <a:r>
              <a:rPr lang="zh-CN" altLang="en-US" sz="2800" b="1">
                <a:latin typeface="Times New Roman" pitchFamily="18" charset="0"/>
              </a:rPr>
              <a:t>的最小元为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的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最小上界 </a:t>
            </a:r>
            <a:r>
              <a:rPr lang="zh-CN" altLang="en-US" sz="2800" b="1">
                <a:latin typeface="Times New Roman" pitchFamily="18" charset="0"/>
              </a:rPr>
              <a:t>或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上确界</a:t>
            </a:r>
            <a:r>
              <a:rPr lang="en-US" altLang="zh-CN" sz="2800" b="1">
                <a:latin typeface="Times New Roman" pitchFamily="18" charset="0"/>
              </a:rPr>
              <a:t>. </a:t>
            </a:r>
            <a:br>
              <a:rPr lang="en-US" altLang="zh-CN" sz="2800" b="1">
                <a:latin typeface="Times New Roman" pitchFamily="18" charset="0"/>
              </a:rPr>
            </a:br>
            <a:r>
              <a:rPr lang="en-US" altLang="zh-CN" sz="2800" b="1">
                <a:latin typeface="Times New Roman" pitchFamily="18" charset="0"/>
              </a:rPr>
              <a:t>  (4) </a:t>
            </a:r>
            <a:r>
              <a:rPr lang="zh-CN" altLang="en-US" sz="2800" b="1">
                <a:latin typeface="Times New Roman" pitchFamily="18" charset="0"/>
              </a:rPr>
              <a:t>令</a:t>
            </a:r>
            <a:r>
              <a:rPr lang="en-US" altLang="zh-CN" sz="2800" b="1" i="1">
                <a:latin typeface="Times New Roman" pitchFamily="18" charset="0"/>
              </a:rPr>
              <a:t>D</a:t>
            </a:r>
            <a:r>
              <a:rPr lang="zh-CN" altLang="en-US" sz="2800" b="1">
                <a:latin typeface="Times New Roman" pitchFamily="18" charset="0"/>
              </a:rPr>
              <a:t>＝</a:t>
            </a:r>
            <a:r>
              <a:rPr lang="en-US" altLang="zh-CN" sz="2800" b="1">
                <a:latin typeface="Times New Roman" pitchFamily="18" charset="0"/>
              </a:rPr>
              <a:t>{</a:t>
            </a:r>
            <a:r>
              <a:rPr lang="en-US" altLang="zh-CN" sz="2800" b="1" i="1">
                <a:latin typeface="Times New Roman" pitchFamily="18" charset="0"/>
              </a:rPr>
              <a:t>y </a:t>
            </a:r>
            <a:r>
              <a:rPr lang="en-US" altLang="zh-CN" sz="2800" b="1">
                <a:latin typeface="Times New Roman" pitchFamily="18" charset="0"/>
              </a:rPr>
              <a:t>| 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zh-CN" altLang="en-US" sz="2800" b="1">
                <a:latin typeface="Times New Roman" pitchFamily="18" charset="0"/>
              </a:rPr>
              <a:t>为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的下界</a:t>
            </a:r>
            <a:r>
              <a:rPr lang="en-US" altLang="zh-CN" sz="2800" b="1">
                <a:latin typeface="Times New Roman" pitchFamily="18" charset="0"/>
              </a:rPr>
              <a:t>}, </a:t>
            </a:r>
            <a:r>
              <a:rPr lang="zh-CN" altLang="en-US" sz="2800" b="1">
                <a:latin typeface="Times New Roman" pitchFamily="18" charset="0"/>
              </a:rPr>
              <a:t>则称</a:t>
            </a:r>
            <a:r>
              <a:rPr lang="en-US" altLang="zh-CN" sz="2800" b="1" i="1">
                <a:latin typeface="Times New Roman" pitchFamily="18" charset="0"/>
              </a:rPr>
              <a:t>D</a:t>
            </a:r>
            <a:r>
              <a:rPr lang="zh-CN" altLang="en-US" sz="2800" b="1">
                <a:latin typeface="Times New Roman" pitchFamily="18" charset="0"/>
              </a:rPr>
              <a:t>的最大元为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的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最大下界 </a:t>
            </a:r>
            <a:r>
              <a:rPr lang="zh-CN" altLang="en-US" sz="2800" b="1">
                <a:latin typeface="Times New Roman" pitchFamily="18" charset="0"/>
              </a:rPr>
              <a:t>或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下确界</a:t>
            </a:r>
            <a:r>
              <a:rPr lang="en-US" altLang="zh-CN" sz="2800" b="1">
                <a:latin typeface="Times New Roman" pitchFamily="18" charset="0"/>
              </a:rPr>
              <a:t>.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偏序集的特定元素</a:t>
            </a:r>
            <a:r>
              <a:rPr lang="en-US" altLang="zh-CN" b="1" smtClean="0"/>
              <a:t>(</a:t>
            </a:r>
            <a:r>
              <a:rPr lang="zh-CN" altLang="en-US" b="1" smtClean="0"/>
              <a:t>续</a:t>
            </a:r>
            <a:r>
              <a:rPr lang="en-US" altLang="zh-CN" b="1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B1373D9-CF2C-487A-A117-0DBCDFC0C2DA}" type="slidenum">
              <a:rPr lang="en-US" altLang="zh-CN" smtClean="0">
                <a:latin typeface="Arial Black" pitchFamily="34" charset="0"/>
              </a:rPr>
              <a:pPr eaLnBrk="1" hangingPunct="1"/>
              <a:t>24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b="1" smtClean="0"/>
              <a:t>下界、上界、下确界、上确界</a:t>
            </a:r>
            <a:r>
              <a:rPr lang="zh-CN" altLang="en-US" sz="2800" b="1" smtClean="0">
                <a:solidFill>
                  <a:srgbClr val="FF0000"/>
                </a:solidFill>
              </a:rPr>
              <a:t>不一定存在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smtClean="0">
                <a:solidFill>
                  <a:srgbClr val="FF0000"/>
                </a:solidFill>
              </a:rPr>
              <a:t>下界、上界存在不一定惟一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smtClean="0">
                <a:solidFill>
                  <a:srgbClr val="FF0000"/>
                </a:solidFill>
              </a:rPr>
              <a:t>下确界、上确界如果存在，则惟一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smtClean="0">
                <a:solidFill>
                  <a:srgbClr val="FF0000"/>
                </a:solidFill>
              </a:rPr>
              <a:t>集合的最小元就是它的下确界，最大元就是它的上确界；反之不对</a:t>
            </a:r>
            <a:r>
              <a:rPr lang="en-US" altLang="zh-CN" sz="2800" b="1" smtClean="0"/>
              <a:t>.  </a:t>
            </a:r>
          </a:p>
          <a:p>
            <a:pPr eaLnBrk="1" hangingPunct="1"/>
            <a:endParaRPr lang="en-US" altLang="zh-CN" sz="2800" smtClean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特殊元素的性质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49AD93F-DDA2-4DE7-ADFB-F4A8C7D635A2}" type="slidenum">
              <a:rPr lang="en-US" altLang="zh-CN" smtClean="0">
                <a:latin typeface="Arial Black" pitchFamily="34" charset="0"/>
              </a:rPr>
              <a:pPr eaLnBrk="1" hangingPunct="1"/>
              <a:t>25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实例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468313" y="1484313"/>
            <a:ext cx="8207375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例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6 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设偏序集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&lt;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,≼&gt;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如下图所示，求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A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的极小元、最小元、极大元、最大元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. 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设 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＝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{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}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求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B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的下界、上界、下确界、上确界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. </a:t>
            </a:r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4932363" y="3284538"/>
            <a:ext cx="363537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极小元：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c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g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极大元：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 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h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没有最小元与最大元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.</a:t>
            </a:r>
            <a:endParaRPr lang="en-US" altLang="zh-CN" sz="2800" b="1" i="1">
              <a:solidFill>
                <a:schemeClr val="bg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B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的下界和最大下界都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不存在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上界有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d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和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最小上界为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d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. </a:t>
            </a:r>
          </a:p>
        </p:txBody>
      </p:sp>
      <p:pic>
        <p:nvPicPr>
          <p:cNvPr id="27654" name="Picture 11" descr="7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0" r="25455" b="16397"/>
          <a:stretch>
            <a:fillRect/>
          </a:stretch>
        </p:blipFill>
        <p:spPr bwMode="auto">
          <a:xfrm>
            <a:off x="971550" y="3213100"/>
            <a:ext cx="3424238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1ECD904-E24F-4E79-B0E0-D17C4D65390E}" type="slidenum">
              <a:rPr lang="en-US" altLang="zh-CN" smtClean="0">
                <a:latin typeface="Arial Black" pitchFamily="34" charset="0"/>
              </a:rPr>
              <a:pPr eaLnBrk="1" hangingPunct="1"/>
              <a:t>3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等价关系的验证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33600"/>
            <a:ext cx="8229600" cy="38862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</a:rPr>
              <a:t>验证模 </a:t>
            </a:r>
            <a:r>
              <a:rPr lang="en-US" altLang="zh-CN" sz="2800" b="1" smtClean="0">
                <a:latin typeface="Times New Roman" pitchFamily="18" charset="0"/>
              </a:rPr>
              <a:t>3 </a:t>
            </a:r>
            <a:r>
              <a:rPr lang="zh-CN" altLang="en-US" sz="2800" b="1" smtClean="0">
                <a:latin typeface="Times New Roman" pitchFamily="18" charset="0"/>
              </a:rPr>
              <a:t>相等关系 </a:t>
            </a:r>
            <a:r>
              <a:rPr lang="en-US" altLang="zh-CN" sz="2800" b="1" i="1" smtClean="0">
                <a:latin typeface="Times New Roman" pitchFamily="18" charset="0"/>
              </a:rPr>
              <a:t>R </a:t>
            </a:r>
            <a:r>
              <a:rPr lang="zh-CN" altLang="en-US" sz="2800" b="1" smtClean="0">
                <a:latin typeface="Times New Roman" pitchFamily="18" charset="0"/>
              </a:rPr>
              <a:t>为 </a:t>
            </a:r>
            <a:r>
              <a:rPr lang="en-US" altLang="zh-CN" sz="2800" b="1" i="1" smtClean="0">
                <a:latin typeface="Times New Roman" pitchFamily="18" charset="0"/>
              </a:rPr>
              <a:t>A</a:t>
            </a:r>
            <a:r>
              <a:rPr lang="zh-CN" altLang="en-US" sz="2800" b="1" smtClean="0">
                <a:latin typeface="Times New Roman" pitchFamily="18" charset="0"/>
              </a:rPr>
              <a:t>上的等价关系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zh-CN" altLang="en-US" sz="2800" b="1" smtClean="0">
                <a:latin typeface="Times New Roman" pitchFamily="18" charset="0"/>
              </a:rPr>
              <a:t>因为</a:t>
            </a:r>
            <a:br>
              <a:rPr lang="zh-CN" altLang="en-US" sz="2800" b="1" smtClean="0">
                <a:latin typeface="Times New Roman" pitchFamily="18" charset="0"/>
              </a:rPr>
            </a:br>
            <a:r>
              <a:rPr lang="zh-CN" altLang="en-US" sz="2800" b="1" smtClean="0">
                <a:latin typeface="Times New Roman" pitchFamily="18" charset="0"/>
              </a:rPr>
              <a:t> </a:t>
            </a:r>
            <a:r>
              <a:rPr lang="zh-CN" altLang="en-US" sz="2800" b="1" smtClean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 smtClean="0">
                <a:latin typeface="Times New Roman" pitchFamily="18" charset="0"/>
              </a:rPr>
              <a:t>x</a:t>
            </a:r>
            <a:r>
              <a:rPr lang="en-US" altLang="zh-CN" sz="2800" b="1" smtClean="0">
                <a:latin typeface="Times New Roman" pitchFamily="18" charset="0"/>
              </a:rPr>
              <a:t>∈</a:t>
            </a:r>
            <a:r>
              <a:rPr lang="en-US" altLang="zh-CN" sz="2800" b="1" i="1" smtClean="0">
                <a:latin typeface="Times New Roman" pitchFamily="18" charset="0"/>
              </a:rPr>
              <a:t>A</a:t>
            </a:r>
            <a:r>
              <a:rPr lang="en-US" altLang="zh-CN" sz="2800" b="1" smtClean="0">
                <a:latin typeface="Times New Roman" pitchFamily="18" charset="0"/>
              </a:rPr>
              <a:t>,  </a:t>
            </a:r>
            <a:r>
              <a:rPr lang="zh-CN" altLang="en-US" sz="2800" b="1" smtClean="0">
                <a:latin typeface="Times New Roman" pitchFamily="18" charset="0"/>
              </a:rPr>
              <a:t>有</a:t>
            </a:r>
            <a:r>
              <a:rPr lang="en-US" altLang="zh-CN" sz="2800" b="1" i="1" smtClean="0">
                <a:latin typeface="Times New Roman" pitchFamily="18" charset="0"/>
              </a:rPr>
              <a:t>x </a:t>
            </a:r>
            <a:r>
              <a:rPr lang="en-US" altLang="zh-CN" sz="2800" b="1" smtClean="0">
                <a:latin typeface="Times New Roman" pitchFamily="18" charset="0"/>
              </a:rPr>
              <a:t>≡ </a:t>
            </a:r>
            <a:r>
              <a:rPr lang="en-US" altLang="zh-CN" sz="2800" b="1" i="1" smtClean="0">
                <a:latin typeface="Times New Roman" pitchFamily="18" charset="0"/>
              </a:rPr>
              <a:t>x</a:t>
            </a:r>
            <a:r>
              <a:rPr lang="en-US" altLang="zh-CN" sz="2800" b="1" smtClean="0">
                <a:latin typeface="Times New Roman" pitchFamily="18" charset="0"/>
              </a:rPr>
              <a:t>(mod 3)</a:t>
            </a:r>
            <a:br>
              <a:rPr lang="en-US" altLang="zh-CN" sz="2800" b="1" smtClean="0">
                <a:latin typeface="Times New Roman" pitchFamily="18" charset="0"/>
              </a:rPr>
            </a:br>
            <a:r>
              <a:rPr lang="en-US" altLang="zh-CN" sz="2800" b="1" smtClean="0">
                <a:latin typeface="Times New Roman" pitchFamily="18" charset="0"/>
              </a:rPr>
              <a:t>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 smtClean="0">
                <a:latin typeface="Times New Roman" pitchFamily="18" charset="0"/>
              </a:rPr>
              <a:t>x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en-US" altLang="zh-CN" sz="2800" b="1" i="1" smtClean="0">
                <a:latin typeface="Times New Roman" pitchFamily="18" charset="0"/>
              </a:rPr>
              <a:t>y</a:t>
            </a:r>
            <a:r>
              <a:rPr lang="en-US" altLang="zh-CN" sz="2800" b="1" smtClean="0">
                <a:latin typeface="Times New Roman" pitchFamily="18" charset="0"/>
              </a:rPr>
              <a:t>∈</a:t>
            </a:r>
            <a:r>
              <a:rPr lang="en-US" altLang="zh-CN" sz="2800" b="1" i="1" smtClean="0">
                <a:latin typeface="Times New Roman" pitchFamily="18" charset="0"/>
              </a:rPr>
              <a:t>A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zh-CN" altLang="en-US" sz="2800" b="1" smtClean="0">
                <a:latin typeface="Times New Roman" pitchFamily="18" charset="0"/>
              </a:rPr>
              <a:t>若 </a:t>
            </a:r>
            <a:r>
              <a:rPr lang="en-US" altLang="zh-CN" sz="2800" b="1" i="1" smtClean="0">
                <a:latin typeface="Times New Roman" pitchFamily="18" charset="0"/>
              </a:rPr>
              <a:t>x </a:t>
            </a:r>
            <a:r>
              <a:rPr lang="en-US" altLang="zh-CN" sz="2800" b="1" smtClean="0">
                <a:latin typeface="Times New Roman" pitchFamily="18" charset="0"/>
              </a:rPr>
              <a:t>≡ </a:t>
            </a:r>
            <a:r>
              <a:rPr lang="en-US" altLang="zh-CN" sz="2800" b="1" i="1" smtClean="0">
                <a:latin typeface="Times New Roman" pitchFamily="18" charset="0"/>
              </a:rPr>
              <a:t>y</a:t>
            </a:r>
            <a:r>
              <a:rPr lang="en-US" altLang="zh-CN" sz="2800" b="1" smtClean="0">
                <a:latin typeface="Times New Roman" pitchFamily="18" charset="0"/>
              </a:rPr>
              <a:t>(mod 3), </a:t>
            </a:r>
            <a:r>
              <a:rPr lang="zh-CN" altLang="en-US" sz="2800" b="1" smtClean="0">
                <a:latin typeface="Times New Roman" pitchFamily="18" charset="0"/>
              </a:rPr>
              <a:t>则有 </a:t>
            </a:r>
            <a:r>
              <a:rPr lang="en-US" altLang="zh-CN" sz="2800" b="1" i="1" smtClean="0">
                <a:latin typeface="Times New Roman" pitchFamily="18" charset="0"/>
              </a:rPr>
              <a:t>y </a:t>
            </a:r>
            <a:r>
              <a:rPr lang="en-US" altLang="zh-CN" sz="2800" b="1" smtClean="0">
                <a:latin typeface="Times New Roman" pitchFamily="18" charset="0"/>
              </a:rPr>
              <a:t>≡ </a:t>
            </a:r>
            <a:r>
              <a:rPr lang="en-US" altLang="zh-CN" sz="2800" b="1" i="1" smtClean="0">
                <a:latin typeface="Times New Roman" pitchFamily="18" charset="0"/>
              </a:rPr>
              <a:t>x</a:t>
            </a:r>
            <a:r>
              <a:rPr lang="en-US" altLang="zh-CN" sz="2800" b="1" smtClean="0">
                <a:latin typeface="Times New Roman" pitchFamily="18" charset="0"/>
              </a:rPr>
              <a:t>(mod 3)</a:t>
            </a:r>
            <a:br>
              <a:rPr lang="en-US" altLang="zh-CN" sz="2800" b="1" smtClean="0">
                <a:latin typeface="Times New Roman" pitchFamily="18" charset="0"/>
              </a:rPr>
            </a:br>
            <a:r>
              <a:rPr lang="en-US" altLang="zh-CN" sz="2800" b="1" smtClean="0">
                <a:latin typeface="Times New Roman" pitchFamily="18" charset="0"/>
              </a:rPr>
              <a:t>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 smtClean="0">
                <a:latin typeface="Times New Roman" pitchFamily="18" charset="0"/>
              </a:rPr>
              <a:t>x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en-US" altLang="zh-CN" sz="2800" b="1" i="1" smtClean="0">
                <a:latin typeface="Times New Roman" pitchFamily="18" charset="0"/>
              </a:rPr>
              <a:t>y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en-US" altLang="zh-CN" sz="2800" b="1" i="1" smtClean="0">
                <a:latin typeface="Times New Roman" pitchFamily="18" charset="0"/>
              </a:rPr>
              <a:t>z</a:t>
            </a:r>
            <a:r>
              <a:rPr lang="en-US" altLang="zh-CN" sz="2800" b="1" smtClean="0">
                <a:latin typeface="Times New Roman" pitchFamily="18" charset="0"/>
              </a:rPr>
              <a:t>∈</a:t>
            </a:r>
            <a:r>
              <a:rPr lang="en-US" altLang="zh-CN" sz="2800" b="1" i="1" smtClean="0">
                <a:latin typeface="Times New Roman" pitchFamily="18" charset="0"/>
              </a:rPr>
              <a:t>A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zh-CN" altLang="en-US" sz="2800" b="1" smtClean="0">
                <a:latin typeface="Times New Roman" pitchFamily="18" charset="0"/>
              </a:rPr>
              <a:t>若</a:t>
            </a:r>
            <a:r>
              <a:rPr lang="en-US" altLang="zh-CN" sz="2800" b="1" i="1" smtClean="0">
                <a:latin typeface="Times New Roman" pitchFamily="18" charset="0"/>
              </a:rPr>
              <a:t>x </a:t>
            </a:r>
            <a:r>
              <a:rPr lang="en-US" altLang="zh-CN" sz="2800" b="1" smtClean="0">
                <a:latin typeface="Times New Roman" pitchFamily="18" charset="0"/>
              </a:rPr>
              <a:t>≡ </a:t>
            </a:r>
            <a:r>
              <a:rPr lang="en-US" altLang="zh-CN" sz="2800" b="1" i="1" smtClean="0">
                <a:latin typeface="Times New Roman" pitchFamily="18" charset="0"/>
              </a:rPr>
              <a:t>y</a:t>
            </a:r>
            <a:r>
              <a:rPr lang="en-US" altLang="zh-CN" sz="2800" b="1" smtClean="0">
                <a:latin typeface="Times New Roman" pitchFamily="18" charset="0"/>
              </a:rPr>
              <a:t>(mod 3), </a:t>
            </a:r>
            <a:r>
              <a:rPr lang="en-US" altLang="zh-CN" sz="2800" b="1" i="1" smtClean="0">
                <a:latin typeface="Times New Roman" pitchFamily="18" charset="0"/>
              </a:rPr>
              <a:t>y </a:t>
            </a:r>
            <a:r>
              <a:rPr lang="en-US" altLang="zh-CN" sz="2800" b="1" smtClean="0">
                <a:latin typeface="Times New Roman" pitchFamily="18" charset="0"/>
              </a:rPr>
              <a:t>≡ </a:t>
            </a:r>
            <a:r>
              <a:rPr lang="en-US" altLang="zh-CN" sz="2800" b="1" i="1" smtClean="0">
                <a:latin typeface="Times New Roman" pitchFamily="18" charset="0"/>
              </a:rPr>
              <a:t>z</a:t>
            </a:r>
            <a:r>
              <a:rPr lang="en-US" altLang="zh-CN" sz="2800" b="1" smtClean="0">
                <a:latin typeface="Times New Roman" pitchFamily="18" charset="0"/>
              </a:rPr>
              <a:t>(mod 3),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</a:rPr>
              <a:t>     </a:t>
            </a:r>
            <a:r>
              <a:rPr lang="zh-CN" altLang="en-US" sz="2800" b="1" smtClean="0">
                <a:latin typeface="Times New Roman" pitchFamily="18" charset="0"/>
              </a:rPr>
              <a:t>则有 </a:t>
            </a:r>
            <a:r>
              <a:rPr lang="en-US" altLang="zh-CN" sz="2800" b="1" i="1" smtClean="0">
                <a:latin typeface="Times New Roman" pitchFamily="18" charset="0"/>
              </a:rPr>
              <a:t>x</a:t>
            </a:r>
            <a:r>
              <a:rPr lang="en-US" altLang="zh-CN" sz="2800" b="1" smtClean="0">
                <a:latin typeface="Times New Roman" pitchFamily="18" charset="0"/>
              </a:rPr>
              <a:t>≡</a:t>
            </a:r>
            <a:r>
              <a:rPr lang="en-US" altLang="zh-CN" sz="2800" b="1" i="1" smtClean="0">
                <a:latin typeface="Times New Roman" pitchFamily="18" charset="0"/>
              </a:rPr>
              <a:t>z</a:t>
            </a:r>
            <a:r>
              <a:rPr lang="en-US" altLang="zh-CN" sz="2800" b="1" smtClean="0">
                <a:latin typeface="Times New Roman" pitchFamily="18" charset="0"/>
              </a:rPr>
              <a:t>(mod 3)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</a:rPr>
              <a:t>自反性、对称性、传递性得到验证</a:t>
            </a:r>
          </a:p>
          <a:p>
            <a:pPr eaLnBrk="1" hangingPunct="1"/>
            <a:endParaRPr lang="en-US" altLang="zh-CN" sz="2800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337C2B1-5366-46B1-BC01-0F03B8E963C2}" type="slidenum">
              <a:rPr lang="en-US" altLang="zh-CN" smtClean="0">
                <a:latin typeface="Arial Black" pitchFamily="34" charset="0"/>
              </a:rPr>
              <a:pPr eaLnBrk="1" hangingPunct="1"/>
              <a:t>4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A</a:t>
            </a:r>
            <a:r>
              <a:rPr lang="zh-CN" altLang="en-US" b="1" smtClean="0"/>
              <a:t>上模</a:t>
            </a:r>
            <a:r>
              <a:rPr lang="en-US" altLang="zh-CN" b="1" smtClean="0"/>
              <a:t>3</a:t>
            </a:r>
            <a:r>
              <a:rPr lang="zh-CN" altLang="en-US" b="1" smtClean="0"/>
              <a:t>等价关系的关系图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455738" y="18510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b="1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166813" y="17780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b="1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84213" y="1700213"/>
            <a:ext cx="7292975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设 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={1,2,…,8}, </a:t>
            </a:r>
            <a:b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</a:b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={ &lt;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y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&gt;|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y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∈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∧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≡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y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(mod 3) }</a:t>
            </a:r>
            <a:b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</a:br>
            <a:endParaRPr lang="en-US" altLang="zh-CN" sz="2800" b="1">
              <a:solidFill>
                <a:schemeClr val="bg2"/>
              </a:solidFill>
              <a:latin typeface="Times New Roman" pitchFamily="18" charset="0"/>
            </a:endParaRPr>
          </a:p>
        </p:txBody>
      </p:sp>
      <p:pic>
        <p:nvPicPr>
          <p:cNvPr id="6151" name="Picture 10" descr="7-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284538"/>
            <a:ext cx="8064500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41ACF98-331E-4417-B36C-B638167FD308}" type="slidenum">
              <a:rPr lang="en-US" altLang="zh-CN" smtClean="0">
                <a:latin typeface="Arial Black" pitchFamily="34" charset="0"/>
              </a:rPr>
              <a:pPr eaLnBrk="1" hangingPunct="1"/>
              <a:t>5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等价类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68313" y="1628775"/>
            <a:ext cx="82804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定义</a:t>
            </a:r>
            <a:r>
              <a:rPr lang="zh-CN" altLang="en-US" sz="2800" b="1">
                <a:latin typeface="Times New Roman" pitchFamily="18" charset="0"/>
              </a:rPr>
              <a:t>  设</a:t>
            </a:r>
            <a:r>
              <a:rPr lang="en-US" altLang="zh-CN" sz="2800" b="1" i="1">
                <a:latin typeface="Times New Roman" pitchFamily="18" charset="0"/>
              </a:rPr>
              <a:t>R</a:t>
            </a:r>
            <a:r>
              <a:rPr lang="zh-CN" altLang="en-US" sz="2800" b="1">
                <a:latin typeface="Times New Roman" pitchFamily="18" charset="0"/>
              </a:rPr>
              <a:t>为非空集合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上的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等价关系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∈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，令</a:t>
            </a:r>
            <a:br>
              <a:rPr lang="zh-CN" altLang="en-US" sz="2800" b="1">
                <a:latin typeface="Times New Roman" pitchFamily="18" charset="0"/>
              </a:rPr>
            </a:br>
            <a:r>
              <a:rPr lang="zh-CN" altLang="en-US" sz="2800" b="1">
                <a:latin typeface="Times New Roman" pitchFamily="18" charset="0"/>
              </a:rPr>
              <a:t></a:t>
            </a:r>
            <a:r>
              <a:rPr lang="en-US" altLang="zh-CN" sz="2800" b="1">
                <a:latin typeface="Times New Roman" pitchFamily="18" charset="0"/>
              </a:rPr>
              <a:t>[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]</a:t>
            </a:r>
            <a:r>
              <a:rPr lang="en-US" altLang="zh-CN" sz="2800" b="1" i="1" baseline="-25000">
                <a:latin typeface="Times New Roman" pitchFamily="18" charset="0"/>
              </a:rPr>
              <a:t>R </a:t>
            </a:r>
            <a:r>
              <a:rPr lang="en-US" altLang="zh-CN" sz="2800" b="1">
                <a:latin typeface="Times New Roman" pitchFamily="18" charset="0"/>
              </a:rPr>
              <a:t>= { </a:t>
            </a:r>
            <a:r>
              <a:rPr lang="en-US" altLang="zh-CN" sz="2800" b="1" i="1">
                <a:latin typeface="Times New Roman" pitchFamily="18" charset="0"/>
              </a:rPr>
              <a:t>y </a:t>
            </a:r>
            <a:r>
              <a:rPr lang="en-US" altLang="zh-CN" sz="2800" b="1">
                <a:latin typeface="Times New Roman" pitchFamily="18" charset="0"/>
              </a:rPr>
              <a:t>| 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</a:rPr>
              <a:t>∈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∧</a:t>
            </a:r>
            <a:r>
              <a:rPr lang="en-US" altLang="zh-CN" sz="2800" b="1" i="1">
                <a:latin typeface="Times New Roman" pitchFamily="18" charset="0"/>
              </a:rPr>
              <a:t>xRy </a:t>
            </a:r>
            <a:r>
              <a:rPr lang="en-US" altLang="zh-CN" sz="2800" b="1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latin typeface="Times New Roman" pitchFamily="18" charset="0"/>
              </a:rPr>
              <a:t>称 </a:t>
            </a:r>
            <a:r>
              <a:rPr lang="en-US" altLang="zh-CN" sz="2800" b="1">
                <a:latin typeface="Times New Roman" pitchFamily="18" charset="0"/>
              </a:rPr>
              <a:t>[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]</a:t>
            </a:r>
            <a:r>
              <a:rPr lang="en-US" altLang="zh-CN" sz="2800" b="1" i="1" baseline="-25000">
                <a:latin typeface="Times New Roman" pitchFamily="18" charset="0"/>
              </a:rPr>
              <a:t>R </a:t>
            </a:r>
            <a:r>
              <a:rPr lang="zh-CN" altLang="en-US" sz="2800" b="1">
                <a:latin typeface="Times New Roman" pitchFamily="18" charset="0"/>
              </a:rPr>
              <a:t>为 </a:t>
            </a:r>
            <a:r>
              <a:rPr lang="en-US" altLang="zh-CN" sz="2800" b="1" i="1">
                <a:latin typeface="Times New Roman" pitchFamily="18" charset="0"/>
              </a:rPr>
              <a:t>x </a:t>
            </a:r>
            <a:r>
              <a:rPr lang="zh-CN" altLang="en-US" sz="2800" b="1">
                <a:latin typeface="Times New Roman" pitchFamily="18" charset="0"/>
              </a:rPr>
              <a:t>关于</a:t>
            </a:r>
            <a:r>
              <a:rPr lang="en-US" altLang="zh-CN" sz="2800" b="1" i="1">
                <a:latin typeface="Times New Roman" pitchFamily="18" charset="0"/>
              </a:rPr>
              <a:t>R </a:t>
            </a:r>
            <a:r>
              <a:rPr lang="zh-CN" altLang="en-US" sz="2800" b="1">
                <a:latin typeface="Times New Roman" pitchFamily="18" charset="0"/>
              </a:rPr>
              <a:t>的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等价类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简称为 </a:t>
            </a:r>
            <a:r>
              <a:rPr lang="en-US" altLang="zh-CN" sz="2800" b="1" i="1">
                <a:latin typeface="Times New Roman" pitchFamily="18" charset="0"/>
              </a:rPr>
              <a:t>x </a:t>
            </a:r>
            <a:r>
              <a:rPr lang="zh-CN" altLang="en-US" sz="2800" b="1">
                <a:latin typeface="Times New Roman" pitchFamily="18" charset="0"/>
              </a:rPr>
              <a:t>的等价类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简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latin typeface="Times New Roman" pitchFamily="18" charset="0"/>
              </a:rPr>
              <a:t>记为</a:t>
            </a:r>
            <a:r>
              <a:rPr lang="en-US" altLang="zh-CN" sz="2800" b="1">
                <a:latin typeface="Times New Roman" pitchFamily="18" charset="0"/>
              </a:rPr>
              <a:t>[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]. 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684213" y="4005263"/>
            <a:ext cx="78486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实例  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A={ 1, 2, … , 8 }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上模 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3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等价关系的等价类：</a:t>
            </a:r>
            <a:b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</a:b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   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[1]=[4]=[7]={1,4,7}</a:t>
            </a:r>
            <a:b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</a:b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   [2]=[5]=[8]={2,5,8}</a:t>
            </a:r>
            <a:b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</a:b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   [3]=[6]={3,6}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4CA39F4-5221-4C67-997D-A73BA292B2C9}" type="slidenum">
              <a:rPr lang="en-US" altLang="zh-CN" smtClean="0">
                <a:latin typeface="Arial Black" pitchFamily="34" charset="0"/>
              </a:rPr>
              <a:pPr eaLnBrk="1" hangingPunct="1"/>
              <a:t>6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等价类的性质</a:t>
            </a:r>
            <a:r>
              <a:rPr lang="en-US" altLang="zh-CN" sz="3600" b="1" smtClean="0">
                <a:solidFill>
                  <a:srgbClr val="FF0000"/>
                </a:solidFill>
              </a:rPr>
              <a:t>(p90</a:t>
            </a:r>
            <a:r>
              <a:rPr lang="zh-CN" altLang="en-US" sz="3600" b="1" smtClean="0">
                <a:solidFill>
                  <a:srgbClr val="FF0000"/>
                </a:solidFill>
              </a:rPr>
              <a:t>解释含义</a:t>
            </a:r>
            <a:r>
              <a:rPr lang="en-US" altLang="zh-CN" sz="3600" b="1" smtClean="0">
                <a:solidFill>
                  <a:srgbClr val="FF0000"/>
                </a:solidFill>
              </a:rPr>
              <a:t>)</a:t>
            </a:r>
            <a:endParaRPr lang="zh-CN" altLang="en-US" sz="3600" b="1" smtClean="0">
              <a:solidFill>
                <a:srgbClr val="FF0000"/>
              </a:solidFill>
            </a:endParaRPr>
          </a:p>
        </p:txBody>
      </p:sp>
      <p:grpSp>
        <p:nvGrpSpPr>
          <p:cNvPr id="8196" name="Group 5"/>
          <p:cNvGrpSpPr>
            <a:grpSpLocks/>
          </p:cNvGrpSpPr>
          <p:nvPr/>
        </p:nvGrpSpPr>
        <p:grpSpPr bwMode="auto">
          <a:xfrm>
            <a:off x="827088" y="1989138"/>
            <a:ext cx="7602537" cy="3595687"/>
            <a:chOff x="521" y="1298"/>
            <a:chExt cx="4789" cy="2265"/>
          </a:xfrm>
        </p:grpSpPr>
        <p:sp>
          <p:nvSpPr>
            <p:cNvPr id="8197" name="Text Box 3"/>
            <p:cNvSpPr txBox="1">
              <a:spLocks noChangeArrowheads="1"/>
            </p:cNvSpPr>
            <p:nvPr/>
          </p:nvSpPr>
          <p:spPr bwMode="auto">
            <a:xfrm>
              <a:off x="521" y="1298"/>
              <a:ext cx="4789" cy="2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b="1"/>
                <a:t> </a:t>
              </a:r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</a:rPr>
                <a:t>定理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  <a:r>
                <a:rPr lang="en-US" altLang="zh-CN" sz="2800" b="1">
                  <a:latin typeface="Times New Roman" pitchFamily="18" charset="0"/>
                </a:rPr>
                <a:t>   </a:t>
              </a:r>
              <a:r>
                <a:rPr lang="zh-CN" altLang="en-US" sz="2800" b="1">
                  <a:latin typeface="Times New Roman" pitchFamily="18" charset="0"/>
                </a:rPr>
                <a:t>设</a:t>
              </a:r>
              <a:r>
                <a:rPr lang="en-US" altLang="zh-CN" sz="2800" b="1" i="1">
                  <a:latin typeface="Times New Roman" pitchFamily="18" charset="0"/>
                </a:rPr>
                <a:t>R</a:t>
              </a:r>
              <a:r>
                <a:rPr lang="zh-CN" altLang="en-US" sz="2800" b="1">
                  <a:latin typeface="Times New Roman" pitchFamily="18" charset="0"/>
                </a:rPr>
                <a:t>是非空集合</a:t>
              </a:r>
              <a:r>
                <a:rPr lang="en-US" altLang="zh-CN" sz="2800" b="1" i="1">
                  <a:latin typeface="Times New Roman" pitchFamily="18" charset="0"/>
                </a:rPr>
                <a:t>A</a:t>
              </a:r>
              <a:r>
                <a:rPr lang="zh-CN" altLang="en-US" sz="2800" b="1">
                  <a:latin typeface="Times New Roman" pitchFamily="18" charset="0"/>
                </a:rPr>
                <a:t>上的等价关系</a:t>
              </a:r>
              <a:r>
                <a:rPr lang="en-US" altLang="zh-CN" sz="2800" b="1">
                  <a:latin typeface="Times New Roman" pitchFamily="18" charset="0"/>
                </a:rPr>
                <a:t>, </a:t>
              </a:r>
              <a:r>
                <a:rPr lang="zh-CN" altLang="en-US" sz="2800" b="1">
                  <a:latin typeface="Times New Roman" pitchFamily="18" charset="0"/>
                </a:rPr>
                <a:t>则</a:t>
              </a:r>
              <a:br>
                <a:rPr lang="zh-CN" altLang="en-US" sz="2800" b="1">
                  <a:latin typeface="Times New Roman" pitchFamily="18" charset="0"/>
                </a:rPr>
              </a:br>
              <a:r>
                <a:rPr lang="zh-CN" altLang="en-US" sz="2800" b="1">
                  <a:latin typeface="Times New Roman" pitchFamily="18" charset="0"/>
                </a:rPr>
                <a:t>  </a:t>
              </a:r>
              <a:r>
                <a:rPr lang="en-US" altLang="zh-CN" sz="2800" b="1">
                  <a:latin typeface="Times New Roman" pitchFamily="18" charset="0"/>
                </a:rPr>
                <a:t>(1) </a:t>
              </a:r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</a:t>
              </a:r>
              <a:r>
                <a:rPr lang="en-US" altLang="zh-CN" sz="2800" b="1" i="1">
                  <a:latin typeface="Times New Roman" pitchFamily="18" charset="0"/>
                </a:rPr>
                <a:t>x</a:t>
              </a:r>
              <a:r>
                <a:rPr lang="en-US" altLang="zh-CN" sz="2800" b="1">
                  <a:latin typeface="Times New Roman" pitchFamily="18" charset="0"/>
                </a:rPr>
                <a:t>∈</a:t>
              </a:r>
              <a:r>
                <a:rPr lang="en-US" altLang="zh-CN" sz="2800" b="1" i="1">
                  <a:latin typeface="Times New Roman" pitchFamily="18" charset="0"/>
                </a:rPr>
                <a:t>A</a:t>
              </a:r>
              <a:r>
                <a:rPr lang="en-US" altLang="zh-CN" sz="2800" b="1">
                  <a:latin typeface="Times New Roman" pitchFamily="18" charset="0"/>
                </a:rPr>
                <a:t>, [</a:t>
              </a:r>
              <a:r>
                <a:rPr lang="en-US" altLang="zh-CN" sz="2800" b="1" i="1">
                  <a:latin typeface="Times New Roman" pitchFamily="18" charset="0"/>
                </a:rPr>
                <a:t>x</a:t>
              </a:r>
              <a:r>
                <a:rPr lang="en-US" altLang="zh-CN" sz="2800" b="1">
                  <a:latin typeface="Times New Roman" pitchFamily="18" charset="0"/>
                </a:rPr>
                <a:t>] </a:t>
              </a:r>
              <a:r>
                <a:rPr lang="zh-CN" altLang="en-US" sz="2800" b="1">
                  <a:latin typeface="Times New Roman" pitchFamily="18" charset="0"/>
                </a:rPr>
                <a:t>是</a:t>
              </a:r>
              <a:r>
                <a:rPr lang="en-US" altLang="zh-CN" sz="2800" b="1" i="1">
                  <a:latin typeface="Times New Roman" pitchFamily="18" charset="0"/>
                </a:rPr>
                <a:t>A</a:t>
              </a:r>
              <a:r>
                <a:rPr lang="zh-CN" altLang="en-US" sz="2800" b="1">
                  <a:latin typeface="Times New Roman" pitchFamily="18" charset="0"/>
                </a:rPr>
                <a:t>的非空子集</a:t>
              </a:r>
              <a:r>
                <a:rPr lang="en-US" altLang="zh-CN" sz="2800" b="1">
                  <a:latin typeface="Times New Roman" pitchFamily="18" charset="0"/>
                </a:rPr>
                <a:t>.</a:t>
              </a:r>
              <a:br>
                <a:rPr lang="en-US" altLang="zh-CN" sz="2800" b="1">
                  <a:latin typeface="Times New Roman" pitchFamily="18" charset="0"/>
                </a:rPr>
              </a:br>
              <a:r>
                <a:rPr lang="en-US" altLang="zh-CN" sz="2800" b="1">
                  <a:latin typeface="Times New Roman" pitchFamily="18" charset="0"/>
                </a:rPr>
                <a:t>  (2) </a:t>
              </a:r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</a:t>
              </a:r>
              <a:r>
                <a:rPr lang="en-US" altLang="zh-CN" sz="2800" b="1" i="1">
                  <a:latin typeface="Times New Roman" pitchFamily="18" charset="0"/>
                </a:rPr>
                <a:t>x</a:t>
              </a:r>
              <a:r>
                <a:rPr lang="en-US" altLang="zh-CN" sz="2800" b="1">
                  <a:latin typeface="Times New Roman" pitchFamily="18" charset="0"/>
                </a:rPr>
                <a:t>, </a:t>
              </a:r>
              <a:r>
                <a:rPr lang="en-US" altLang="zh-CN" sz="2800" b="1" i="1">
                  <a:latin typeface="Times New Roman" pitchFamily="18" charset="0"/>
                </a:rPr>
                <a:t>y</a:t>
              </a:r>
              <a:r>
                <a:rPr lang="en-US" altLang="zh-CN" sz="2800" b="1">
                  <a:latin typeface="Times New Roman" pitchFamily="18" charset="0"/>
                </a:rPr>
                <a:t>∈</a:t>
              </a:r>
              <a:r>
                <a:rPr lang="en-US" altLang="zh-CN" sz="2800" b="1" i="1">
                  <a:latin typeface="Times New Roman" pitchFamily="18" charset="0"/>
                </a:rPr>
                <a:t>A</a:t>
              </a:r>
              <a:r>
                <a:rPr lang="en-US" altLang="zh-CN" sz="2800" b="1">
                  <a:latin typeface="Times New Roman" pitchFamily="18" charset="0"/>
                </a:rPr>
                <a:t>, </a:t>
              </a:r>
              <a:r>
                <a:rPr lang="zh-CN" altLang="en-US" sz="2800" b="1">
                  <a:latin typeface="Times New Roman" pitchFamily="18" charset="0"/>
                </a:rPr>
                <a:t>如果 </a:t>
              </a:r>
              <a:r>
                <a:rPr lang="en-US" altLang="zh-CN" sz="2800" b="1" i="1">
                  <a:latin typeface="Times New Roman" pitchFamily="18" charset="0"/>
                </a:rPr>
                <a:t>x R y</a:t>
              </a:r>
              <a:r>
                <a:rPr lang="en-US" altLang="zh-CN" sz="2800" b="1">
                  <a:latin typeface="Times New Roman" pitchFamily="18" charset="0"/>
                </a:rPr>
                <a:t>, </a:t>
              </a:r>
              <a:r>
                <a:rPr lang="zh-CN" altLang="en-US" sz="2800" b="1">
                  <a:latin typeface="Times New Roman" pitchFamily="18" charset="0"/>
                </a:rPr>
                <a:t>则 </a:t>
              </a:r>
              <a:r>
                <a:rPr lang="en-US" altLang="zh-CN" sz="2800" b="1">
                  <a:latin typeface="Times New Roman" pitchFamily="18" charset="0"/>
                </a:rPr>
                <a:t>[</a:t>
              </a:r>
              <a:r>
                <a:rPr lang="en-US" altLang="zh-CN" sz="2800" b="1" i="1">
                  <a:latin typeface="Times New Roman" pitchFamily="18" charset="0"/>
                </a:rPr>
                <a:t>x</a:t>
              </a:r>
              <a:r>
                <a:rPr lang="en-US" altLang="zh-CN" sz="2800" b="1">
                  <a:latin typeface="Times New Roman" pitchFamily="18" charset="0"/>
                </a:rPr>
                <a:t>]=[</a:t>
              </a:r>
              <a:r>
                <a:rPr lang="en-US" altLang="zh-CN" sz="2800" b="1" i="1">
                  <a:latin typeface="Times New Roman" pitchFamily="18" charset="0"/>
                </a:rPr>
                <a:t>y</a:t>
              </a:r>
              <a:r>
                <a:rPr lang="en-US" altLang="zh-CN" sz="2800" b="1">
                  <a:latin typeface="Times New Roman" pitchFamily="18" charset="0"/>
                </a:rPr>
                <a:t>].</a:t>
              </a:r>
              <a:br>
                <a:rPr lang="en-US" altLang="zh-CN" sz="2800" b="1">
                  <a:latin typeface="Times New Roman" pitchFamily="18" charset="0"/>
                </a:rPr>
              </a:br>
              <a:r>
                <a:rPr lang="en-US" altLang="zh-CN" sz="2800" b="1">
                  <a:latin typeface="Times New Roman" pitchFamily="18" charset="0"/>
                </a:rPr>
                <a:t>  (3) </a:t>
              </a:r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</a:t>
              </a:r>
              <a:r>
                <a:rPr lang="en-US" altLang="zh-CN" sz="2800" b="1" i="1">
                  <a:latin typeface="Times New Roman" pitchFamily="18" charset="0"/>
                </a:rPr>
                <a:t>x</a:t>
              </a:r>
              <a:r>
                <a:rPr lang="en-US" altLang="zh-CN" sz="2800" b="1">
                  <a:latin typeface="Times New Roman" pitchFamily="18" charset="0"/>
                </a:rPr>
                <a:t>, </a:t>
              </a:r>
              <a:r>
                <a:rPr lang="en-US" altLang="zh-CN" sz="2800" b="1" i="1">
                  <a:latin typeface="Times New Roman" pitchFamily="18" charset="0"/>
                </a:rPr>
                <a:t>y</a:t>
              </a:r>
              <a:r>
                <a:rPr lang="en-US" altLang="zh-CN" sz="2800" b="1">
                  <a:latin typeface="Times New Roman" pitchFamily="18" charset="0"/>
                </a:rPr>
                <a:t>∈</a:t>
              </a:r>
              <a:r>
                <a:rPr lang="en-US" altLang="zh-CN" sz="2800" b="1" i="1">
                  <a:latin typeface="Times New Roman" pitchFamily="18" charset="0"/>
                </a:rPr>
                <a:t>A</a:t>
              </a:r>
              <a:r>
                <a:rPr lang="en-US" altLang="zh-CN" sz="2800" b="1">
                  <a:latin typeface="Times New Roman" pitchFamily="18" charset="0"/>
                </a:rPr>
                <a:t>, </a:t>
              </a:r>
              <a:r>
                <a:rPr lang="zh-CN" altLang="en-US" sz="2800" b="1">
                  <a:latin typeface="Times New Roman" pitchFamily="18" charset="0"/>
                </a:rPr>
                <a:t>如果 </a:t>
              </a:r>
              <a:r>
                <a:rPr lang="en-US" altLang="zh-CN" sz="2800" b="1" i="1">
                  <a:latin typeface="Times New Roman" pitchFamily="18" charset="0"/>
                </a:rPr>
                <a:t>x    y</a:t>
              </a:r>
              <a:r>
                <a:rPr lang="en-US" altLang="zh-CN" sz="2800" b="1">
                  <a:latin typeface="Times New Roman" pitchFamily="18" charset="0"/>
                </a:rPr>
                <a:t>, </a:t>
              </a:r>
              <a:r>
                <a:rPr lang="zh-CN" altLang="en-US" sz="2800" b="1">
                  <a:latin typeface="Times New Roman" pitchFamily="18" charset="0"/>
                </a:rPr>
                <a:t>则 </a:t>
              </a:r>
              <a:r>
                <a:rPr lang="en-US" altLang="zh-CN" sz="2800" b="1">
                  <a:latin typeface="Times New Roman" pitchFamily="18" charset="0"/>
                </a:rPr>
                <a:t>[</a:t>
              </a:r>
              <a:r>
                <a:rPr lang="en-US" altLang="zh-CN" sz="2800" b="1" i="1">
                  <a:latin typeface="Times New Roman" pitchFamily="18" charset="0"/>
                </a:rPr>
                <a:t>x</a:t>
              </a:r>
              <a:r>
                <a:rPr lang="en-US" altLang="zh-CN" sz="2800" b="1">
                  <a:latin typeface="Times New Roman" pitchFamily="18" charset="0"/>
                </a:rPr>
                <a:t>]</a:t>
              </a:r>
              <a:r>
                <a:rPr lang="zh-CN" altLang="en-US" sz="2800" b="1">
                  <a:latin typeface="Times New Roman" pitchFamily="18" charset="0"/>
                </a:rPr>
                <a:t>与</a:t>
              </a:r>
              <a:r>
                <a:rPr lang="en-US" altLang="zh-CN" sz="2800" b="1">
                  <a:latin typeface="Times New Roman" pitchFamily="18" charset="0"/>
                </a:rPr>
                <a:t>[</a:t>
              </a:r>
              <a:r>
                <a:rPr lang="en-US" altLang="zh-CN" sz="2800" b="1" i="1">
                  <a:latin typeface="Times New Roman" pitchFamily="18" charset="0"/>
                </a:rPr>
                <a:t>y</a:t>
              </a:r>
              <a:r>
                <a:rPr lang="en-US" altLang="zh-CN" sz="2800" b="1">
                  <a:latin typeface="Times New Roman" pitchFamily="18" charset="0"/>
                </a:rPr>
                <a:t>]</a:t>
              </a:r>
              <a:r>
                <a:rPr lang="zh-CN" altLang="en-US" sz="2800" b="1">
                  <a:latin typeface="Times New Roman" pitchFamily="18" charset="0"/>
                </a:rPr>
                <a:t>不交</a:t>
              </a:r>
              <a:r>
                <a:rPr lang="en-US" altLang="zh-CN" sz="2800" b="1">
                  <a:latin typeface="Times New Roman" pitchFamily="18" charset="0"/>
                </a:rPr>
                <a:t>.</a:t>
              </a:r>
              <a:br>
                <a:rPr lang="en-US" altLang="zh-CN" sz="2800" b="1">
                  <a:latin typeface="Times New Roman" pitchFamily="18" charset="0"/>
                </a:rPr>
              </a:br>
              <a:r>
                <a:rPr lang="en-US" altLang="zh-CN" sz="2800" b="1">
                  <a:latin typeface="Times New Roman" pitchFamily="18" charset="0"/>
                </a:rPr>
                <a:t>  (4) ∪{ [</a:t>
              </a:r>
              <a:r>
                <a:rPr lang="en-US" altLang="zh-CN" sz="2800" b="1" i="1">
                  <a:latin typeface="Times New Roman" pitchFamily="18" charset="0"/>
                </a:rPr>
                <a:t>x</a:t>
              </a:r>
              <a:r>
                <a:rPr lang="en-US" altLang="zh-CN" sz="2800" b="1">
                  <a:latin typeface="Times New Roman" pitchFamily="18" charset="0"/>
                </a:rPr>
                <a:t>] | </a:t>
              </a:r>
              <a:r>
                <a:rPr lang="en-US" altLang="zh-CN" sz="2800" b="1" i="1">
                  <a:latin typeface="Times New Roman" pitchFamily="18" charset="0"/>
                </a:rPr>
                <a:t>x</a:t>
              </a:r>
              <a:r>
                <a:rPr lang="en-US" altLang="zh-CN" sz="2800" b="1">
                  <a:latin typeface="Times New Roman" pitchFamily="18" charset="0"/>
                </a:rPr>
                <a:t>∈</a:t>
              </a:r>
              <a:r>
                <a:rPr lang="en-US" altLang="zh-CN" sz="2800" b="1" i="1">
                  <a:latin typeface="Times New Roman" pitchFamily="18" charset="0"/>
                </a:rPr>
                <a:t>A</a:t>
              </a:r>
              <a:r>
                <a:rPr lang="en-US" altLang="zh-CN" sz="2800" b="1">
                  <a:latin typeface="Times New Roman" pitchFamily="18" charset="0"/>
                </a:rPr>
                <a:t>}=</a:t>
              </a:r>
              <a:r>
                <a:rPr lang="en-US" altLang="zh-CN" sz="2800" b="1" i="1">
                  <a:latin typeface="Times New Roman" pitchFamily="18" charset="0"/>
                </a:rPr>
                <a:t>A</a:t>
              </a:r>
              <a:r>
                <a:rPr lang="zh-CN" altLang="en-US" sz="2800" b="1" i="1">
                  <a:latin typeface="Times New Roman" pitchFamily="18" charset="0"/>
                </a:rPr>
                <a:t>，</a:t>
              </a:r>
              <a:r>
                <a:rPr lang="zh-CN" altLang="en-US" sz="2800" b="1">
                  <a:latin typeface="Times New Roman" pitchFamily="18" charset="0"/>
                </a:rPr>
                <a:t>即所有等价类的并集就是</a:t>
              </a:r>
              <a:r>
                <a:rPr lang="en-US" altLang="zh-CN" sz="2800" b="1" i="1">
                  <a:latin typeface="Times New Roman" pitchFamily="18" charset="0"/>
                </a:rPr>
                <a:t>A</a:t>
              </a:r>
              <a:r>
                <a:rPr lang="en-US" altLang="zh-CN" sz="2800" b="1">
                  <a:latin typeface="Times New Roman" pitchFamily="18" charset="0"/>
                </a:rPr>
                <a:t>. </a:t>
              </a:r>
              <a:r>
                <a:rPr lang="en-US" altLang="zh-CN" sz="2800" b="1" i="1">
                  <a:latin typeface="Times New Roman" pitchFamily="18" charset="0"/>
                </a:rPr>
                <a:t> </a:t>
              </a:r>
              <a:endParaRPr lang="en-US" altLang="zh-CN" sz="2800" b="1">
                <a:latin typeface="Times New Roman" pitchFamily="18" charset="0"/>
              </a:endParaRPr>
            </a:p>
            <a:p>
              <a:pPr eaLnBrk="1" hangingPunct="1"/>
              <a:endParaRPr lang="en-US" altLang="zh-CN" sz="2800" b="1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pic>
          <p:nvPicPr>
            <p:cNvPr id="819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2341"/>
              <a:ext cx="18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1632F46-AB8F-46A4-845A-8748A1A25656}" type="slidenum">
              <a:rPr lang="en-US" altLang="zh-CN" smtClean="0">
                <a:latin typeface="Arial Black" pitchFamily="34" charset="0"/>
              </a:rPr>
              <a:pPr eaLnBrk="1" hangingPunct="1"/>
              <a:t>7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实例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73238"/>
            <a:ext cx="8301038" cy="439261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b="1" smtClean="0">
                <a:solidFill>
                  <a:schemeClr val="bg2"/>
                </a:solidFill>
                <a:latin typeface="Times New Roman" pitchFamily="18" charset="0"/>
              </a:rPr>
              <a:t>A={ 1, 2, … , 8 }</a:t>
            </a:r>
            <a:r>
              <a:rPr lang="zh-CN" altLang="en-US" b="1" smtClean="0">
                <a:solidFill>
                  <a:schemeClr val="bg2"/>
                </a:solidFill>
                <a:latin typeface="Times New Roman" pitchFamily="18" charset="0"/>
              </a:rPr>
              <a:t>上模 </a:t>
            </a:r>
            <a:r>
              <a:rPr lang="en-US" altLang="zh-CN" b="1" smtClean="0">
                <a:solidFill>
                  <a:schemeClr val="bg2"/>
                </a:solidFill>
                <a:latin typeface="Times New Roman" pitchFamily="18" charset="0"/>
              </a:rPr>
              <a:t>3 </a:t>
            </a:r>
            <a:r>
              <a:rPr lang="zh-CN" altLang="en-US" b="1" smtClean="0">
                <a:solidFill>
                  <a:schemeClr val="bg2"/>
                </a:solidFill>
                <a:latin typeface="Times New Roman" pitchFamily="18" charset="0"/>
              </a:rPr>
              <a:t>等价关系的等价类：</a:t>
            </a:r>
            <a:br>
              <a:rPr lang="zh-CN" altLang="en-US" b="1" smtClean="0">
                <a:solidFill>
                  <a:schemeClr val="bg2"/>
                </a:solidFill>
                <a:latin typeface="Times New Roman" pitchFamily="18" charset="0"/>
              </a:rPr>
            </a:br>
            <a:r>
              <a:rPr lang="zh-CN" altLang="en-US" b="1" smtClean="0">
                <a:solidFill>
                  <a:schemeClr val="bg2"/>
                </a:solidFill>
                <a:latin typeface="Times New Roman" pitchFamily="18" charset="0"/>
              </a:rPr>
              <a:t>    </a:t>
            </a:r>
            <a:r>
              <a:rPr lang="en-US" altLang="zh-CN" b="1" smtClean="0">
                <a:solidFill>
                  <a:schemeClr val="bg2"/>
                </a:solidFill>
                <a:latin typeface="Times New Roman" pitchFamily="18" charset="0"/>
              </a:rPr>
              <a:t>[1]=[4]=[7]={1,4,7}</a:t>
            </a:r>
            <a:r>
              <a:rPr lang="zh-CN" altLang="en-US" b="1" smtClean="0">
                <a:solidFill>
                  <a:schemeClr val="bg2"/>
                </a:solidFill>
                <a:latin typeface="Times New Roman" pitchFamily="18" charset="0"/>
              </a:rPr>
              <a:t>，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b="1" smtClean="0">
                <a:solidFill>
                  <a:schemeClr val="bg2"/>
                </a:solidFill>
                <a:latin typeface="Times New Roman" pitchFamily="18" charset="0"/>
              </a:rPr>
              <a:t>        </a:t>
            </a:r>
            <a:r>
              <a:rPr lang="en-US" altLang="zh-CN" b="1" smtClean="0">
                <a:solidFill>
                  <a:schemeClr val="bg2"/>
                </a:solidFill>
                <a:latin typeface="Times New Roman" pitchFamily="18" charset="0"/>
              </a:rPr>
              <a:t>[2]=[5]=[8]={2,5,8}</a:t>
            </a:r>
            <a:r>
              <a:rPr lang="zh-CN" altLang="en-US" b="1" smtClean="0">
                <a:solidFill>
                  <a:schemeClr val="bg2"/>
                </a:solidFill>
                <a:latin typeface="Times New Roman" pitchFamily="18" charset="0"/>
              </a:rPr>
              <a:t>，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b="1" smtClean="0">
                <a:solidFill>
                  <a:schemeClr val="bg2"/>
                </a:solidFill>
                <a:latin typeface="Times New Roman" pitchFamily="18" charset="0"/>
              </a:rPr>
              <a:t>        </a:t>
            </a:r>
            <a:r>
              <a:rPr lang="en-US" altLang="zh-CN" b="1" smtClean="0">
                <a:solidFill>
                  <a:schemeClr val="bg2"/>
                </a:solidFill>
                <a:latin typeface="Times New Roman" pitchFamily="18" charset="0"/>
              </a:rPr>
              <a:t>[3]=[6]={3,6}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b="1" smtClean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zh-CN" altLang="en-US" b="1" smtClean="0">
                <a:solidFill>
                  <a:schemeClr val="bg2"/>
                </a:solidFill>
                <a:latin typeface="Times New Roman" pitchFamily="18" charset="0"/>
              </a:rPr>
              <a:t>以上</a:t>
            </a:r>
            <a:r>
              <a:rPr lang="en-US" altLang="zh-CN" b="1" smtClean="0">
                <a:solidFill>
                  <a:schemeClr val="bg2"/>
                </a:solidFill>
                <a:latin typeface="Times New Roman" pitchFamily="18" charset="0"/>
              </a:rPr>
              <a:t>3 </a:t>
            </a:r>
            <a:r>
              <a:rPr lang="zh-CN" altLang="en-US" b="1" smtClean="0">
                <a:solidFill>
                  <a:schemeClr val="bg2"/>
                </a:solidFill>
                <a:latin typeface="Times New Roman" pitchFamily="18" charset="0"/>
              </a:rPr>
              <a:t>类两两不交， 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b="1" smtClean="0">
                <a:solidFill>
                  <a:schemeClr val="bg2"/>
                </a:solidFill>
                <a:latin typeface="Times New Roman" pitchFamily="18" charset="0"/>
              </a:rPr>
              <a:t>        </a:t>
            </a:r>
            <a:r>
              <a:rPr lang="en-US" altLang="zh-CN" b="1" smtClean="0">
                <a:solidFill>
                  <a:schemeClr val="bg2"/>
                </a:solidFill>
                <a:latin typeface="Times New Roman" pitchFamily="18" charset="0"/>
              </a:rPr>
              <a:t>{1,4,7}</a:t>
            </a:r>
            <a:r>
              <a:rPr lang="en-US" altLang="zh-CN" b="1" smtClean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{2,5,8}{3,6} = {1,2, … ,8}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mtClean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214A80D-3472-4534-B33D-4443E891C33F}" type="slidenum">
              <a:rPr lang="en-US" altLang="zh-CN" smtClean="0">
                <a:latin typeface="Arial Black" pitchFamily="34" charset="0"/>
              </a:rPr>
              <a:pPr eaLnBrk="1" hangingPunct="1"/>
              <a:t>8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商集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611188" y="1773238"/>
            <a:ext cx="8208962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定义</a:t>
            </a: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</a:rPr>
              <a:t>    </a:t>
            </a:r>
            <a:r>
              <a:rPr lang="zh-CN" altLang="en-US" sz="2800" b="1">
                <a:latin typeface="Times New Roman" pitchFamily="18" charset="0"/>
              </a:rPr>
              <a:t>设</a:t>
            </a:r>
            <a:r>
              <a:rPr lang="en-US" altLang="zh-CN" sz="2800" b="1" i="1">
                <a:latin typeface="Times New Roman" pitchFamily="18" charset="0"/>
              </a:rPr>
              <a:t>R</a:t>
            </a:r>
            <a:r>
              <a:rPr lang="zh-CN" altLang="en-US" sz="2800" b="1">
                <a:latin typeface="Times New Roman" pitchFamily="18" charset="0"/>
              </a:rPr>
              <a:t>为非空集合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上的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等价关系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以</a:t>
            </a:r>
            <a:r>
              <a:rPr lang="en-US" altLang="zh-CN" sz="2800" b="1" i="1">
                <a:latin typeface="Times New Roman" pitchFamily="18" charset="0"/>
              </a:rPr>
              <a:t>R</a:t>
            </a:r>
            <a:r>
              <a:rPr lang="zh-CN" altLang="en-US" sz="2800" b="1">
                <a:latin typeface="Times New Roman" pitchFamily="18" charset="0"/>
              </a:rPr>
              <a:t>的所有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等价类作为元素的集合</a:t>
            </a:r>
            <a:r>
              <a:rPr lang="zh-CN" altLang="en-US" sz="2800" b="1">
                <a:latin typeface="Times New Roman" pitchFamily="18" charset="0"/>
              </a:rPr>
              <a:t>称为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关于</a:t>
            </a:r>
            <a:r>
              <a:rPr lang="en-US" altLang="zh-CN" sz="2800" b="1" i="1">
                <a:latin typeface="Times New Roman" pitchFamily="18" charset="0"/>
              </a:rPr>
              <a:t>R</a:t>
            </a:r>
            <a:r>
              <a:rPr lang="zh-CN" altLang="en-US" sz="2800" b="1">
                <a:latin typeface="Times New Roman" pitchFamily="18" charset="0"/>
              </a:rPr>
              <a:t>的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商集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记做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/</a:t>
            </a:r>
            <a:r>
              <a:rPr lang="en-US" altLang="zh-CN" sz="2800" b="1" i="1">
                <a:latin typeface="Times New Roman" pitchFamily="18" charset="0"/>
              </a:rPr>
              <a:t>R</a:t>
            </a:r>
            <a:r>
              <a:rPr lang="en-US" altLang="zh-CN" sz="2800" b="1">
                <a:latin typeface="Times New Roman" pitchFamily="18" charset="0"/>
              </a:rPr>
              <a:t>,   </a:t>
            </a: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/</a:t>
            </a: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R 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= { [</a:t>
            </a: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]</a:t>
            </a:r>
            <a:r>
              <a:rPr lang="en-US" altLang="zh-CN" sz="2800" b="1" i="1" baseline="-25000">
                <a:solidFill>
                  <a:srgbClr val="FF3300"/>
                </a:solidFill>
                <a:latin typeface="Times New Roman" pitchFamily="18" charset="0"/>
              </a:rPr>
              <a:t>R</a:t>
            </a: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| </a:t>
            </a: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∈</a:t>
            </a: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A 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755650" y="3716338"/>
            <a:ext cx="7848600" cy="268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实例 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={1,2,…,8},A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关于模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3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等价关系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R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的商集为</a:t>
            </a:r>
            <a:b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</a:b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    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A/R 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= { {1,4,7}, {2,5,8}, {3,6} }</a:t>
            </a:r>
            <a:b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</a:b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    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 A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关于恒等关系和全域关系的商集为：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        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A/I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= { {1},{2}, … ,{8}}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        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A/E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800" b="1" i="1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</a:rPr>
              <a:t>= { {1, 2, … ,8}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A0B72A3-AF45-45BB-8DF7-BA7A33127DE5}" type="slidenum">
              <a:rPr lang="en-US" altLang="zh-CN" smtClean="0">
                <a:latin typeface="Arial Black" pitchFamily="34" charset="0"/>
              </a:rPr>
              <a:pPr eaLnBrk="1" hangingPunct="1"/>
              <a:t>9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集合的划分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827088" y="1916113"/>
            <a:ext cx="76327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定义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   设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为非空集合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若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子集族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π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π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)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（幂集中的一个子集）</a:t>
            </a:r>
            <a:endParaRPr lang="en-US" altLang="zh-CN" sz="2000" b="1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满足下面条件：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(1)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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π </a:t>
            </a:r>
            <a:endParaRPr lang="en-US" altLang="zh-CN" sz="2800" b="1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 (2)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y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,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y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∈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π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∧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≠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y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→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∩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=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)</a:t>
            </a:r>
            <a:b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</a:b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 (3) ∪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π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=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A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/>
            </a:r>
            <a:b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</a:b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则称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π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是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的一个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划分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称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π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中的元素为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的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划分块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.</a:t>
            </a:r>
            <a:endParaRPr lang="en-US" altLang="zh-CN" sz="2800" b="1">
              <a:solidFill>
                <a:srgbClr val="0000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877</TotalTime>
  <Words>1284</Words>
  <Application>Microsoft Office PowerPoint</Application>
  <PresentationFormat>全屏显示(4:3)</PresentationFormat>
  <Paragraphs>177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宋体</vt:lpstr>
      <vt:lpstr>Wingdings</vt:lpstr>
      <vt:lpstr>Arial Black</vt:lpstr>
      <vt:lpstr>Times New Roman</vt:lpstr>
      <vt:lpstr>Symbol</vt:lpstr>
      <vt:lpstr>Arial Unicode MS</vt:lpstr>
      <vt:lpstr>Lucida Sans Unicode</vt:lpstr>
      <vt:lpstr>1_Pixel</vt:lpstr>
      <vt:lpstr>4.5 等价关系与偏序关系</vt:lpstr>
      <vt:lpstr>等价关系的定义与实例</vt:lpstr>
      <vt:lpstr>等价关系的验证</vt:lpstr>
      <vt:lpstr>A上模3等价关系的关系图</vt:lpstr>
      <vt:lpstr>等价类</vt:lpstr>
      <vt:lpstr>等价类的性质(p90解释含义)</vt:lpstr>
      <vt:lpstr>实例</vt:lpstr>
      <vt:lpstr>商集</vt:lpstr>
      <vt:lpstr>集合的划分</vt:lpstr>
      <vt:lpstr>例题</vt:lpstr>
      <vt:lpstr>等价关系与划分的一一对应</vt:lpstr>
      <vt:lpstr>等价关系与划分之间的对应</vt:lpstr>
      <vt:lpstr>实例</vt:lpstr>
      <vt:lpstr>实例（续）</vt:lpstr>
      <vt:lpstr>偏序关系</vt:lpstr>
      <vt:lpstr>相关概念</vt:lpstr>
      <vt:lpstr>相关概念（续）</vt:lpstr>
      <vt:lpstr>偏序集与哈斯图</vt:lpstr>
      <vt:lpstr>哈斯图实例</vt:lpstr>
      <vt:lpstr>哈斯图实例（续）</vt:lpstr>
      <vt:lpstr>偏序集的特定元素p93</vt:lpstr>
      <vt:lpstr>特殊元素的性质</vt:lpstr>
      <vt:lpstr>偏序集的特定元素(续)</vt:lpstr>
      <vt:lpstr>特殊元素的性质</vt:lpstr>
      <vt:lpstr>实例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</dc:title>
  <dc:creator>Qu Wan Ling</dc:creator>
  <cp:lastModifiedBy>谭舜泉</cp:lastModifiedBy>
  <cp:revision>54</cp:revision>
  <cp:lastPrinted>1601-01-01T00:00:00Z</cp:lastPrinted>
  <dcterms:created xsi:type="dcterms:W3CDTF">2004-11-29T12:10:45Z</dcterms:created>
  <dcterms:modified xsi:type="dcterms:W3CDTF">2017-05-10T03:03:43Z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