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2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2" r:id="rId21"/>
    <p:sldId id="343" r:id="rId22"/>
    <p:sldId id="344" r:id="rId23"/>
    <p:sldId id="345" r:id="rId24"/>
    <p:sldId id="346" r:id="rId25"/>
    <p:sldId id="347" r:id="rId26"/>
    <p:sldId id="349" r:id="rId27"/>
    <p:sldId id="350" r:id="rId28"/>
    <p:sldId id="351" r:id="rId29"/>
    <p:sldId id="352" r:id="rId30"/>
    <p:sldId id="35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D9FFFF"/>
    <a:srgbClr val="00FFFF"/>
    <a:srgbClr val="FF7C80"/>
    <a:srgbClr val="FFFF66"/>
    <a:srgbClr val="CC99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 autoAdjust="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47B286-152E-4C62-B64B-8F936C72A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054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1C2F4-F263-4C4B-9830-DA5F658BE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2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24683-7F8B-4746-BDEB-B7830FB88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32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5E065-81E1-4A7F-89FD-19B2D5DE4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3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C9907-CB7D-4883-AD50-B54415FC5C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89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8DF8-9C96-4369-8790-0B1D9EF3DF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85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83DC6-7347-478C-A84A-5DAB2AFEA7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03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64113-D4D8-4D29-9D1A-4282BCB75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51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AB06-645C-4497-A521-63CC1F47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6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2C74-BE5D-495B-8651-91818DFB5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04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9B85B-6341-449E-AE47-6FAE69676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6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ABB9E-B898-43E5-AA49-2F08077FD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24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0F895BA-2E62-48D0-843B-E660A7DA6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545883-2B91-416B-8DE6-2390AA75D4C3}" type="slidenum">
              <a:rPr lang="en-US" altLang="zh-CN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4.6 </a:t>
            </a:r>
            <a:r>
              <a:rPr lang="zh-CN" altLang="en-US" b="1" smtClean="0"/>
              <a:t>函数的定义与性质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18487" cy="45434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函数的定义</a:t>
            </a:r>
          </a:p>
          <a:p>
            <a:pPr lvl="1" eaLnBrk="1" hangingPunct="1"/>
            <a:r>
              <a:rPr lang="zh-CN" altLang="en-US" b="1" smtClean="0"/>
              <a:t>函数定义</a:t>
            </a:r>
          </a:p>
          <a:p>
            <a:pPr lvl="1" eaLnBrk="1" hangingPunct="1"/>
            <a:r>
              <a:rPr lang="zh-CN" altLang="en-US" b="1" smtClean="0"/>
              <a:t>从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zh-CN" altLang="en-US" b="1" smtClean="0">
                <a:latin typeface="Times New Roman" pitchFamily="18" charset="0"/>
              </a:rPr>
              <a:t>到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zh-CN" altLang="en-US" b="1" smtClean="0">
                <a:latin typeface="Times New Roman" pitchFamily="18" charset="0"/>
              </a:rPr>
              <a:t>的函数</a:t>
            </a:r>
          </a:p>
          <a:p>
            <a:pPr lvl="1" eaLnBrk="1" hangingPunct="1"/>
            <a:r>
              <a:rPr lang="zh-CN" altLang="en-US" b="1" smtClean="0"/>
              <a:t>函数的像</a:t>
            </a:r>
          </a:p>
          <a:p>
            <a:pPr eaLnBrk="1" hangingPunct="1"/>
            <a:r>
              <a:rPr lang="zh-CN" altLang="en-US" b="1" smtClean="0"/>
              <a:t>函数的性质</a:t>
            </a:r>
          </a:p>
          <a:p>
            <a:pPr lvl="1" eaLnBrk="1" hangingPunct="1"/>
            <a:r>
              <a:rPr lang="zh-CN" altLang="en-US" b="1" smtClean="0"/>
              <a:t>函数的单射、满射、双射性</a:t>
            </a:r>
          </a:p>
          <a:p>
            <a:pPr lvl="1" eaLnBrk="1" hangingPunct="1"/>
            <a:r>
              <a:rPr lang="zh-CN" altLang="en-US" b="1" smtClean="0"/>
              <a:t>构造双射函数</a:t>
            </a:r>
          </a:p>
          <a:p>
            <a:pPr eaLnBrk="1" hangingPunct="1"/>
            <a:r>
              <a:rPr lang="zh-CN" altLang="en-US" b="1" smtClean="0"/>
              <a:t>应用实例：问题描述</a:t>
            </a:r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3A7ED9-A466-4C61-BAE6-93636D16995C}" type="slidenum">
              <a:rPr lang="en-US" altLang="zh-CN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68313" y="1665288"/>
            <a:ext cx="8428037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解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(1)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R→R,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+2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1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 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在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=1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取得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极大值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既不单射也不满射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(2)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+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→R,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)=ln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单调上升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是单射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但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不满射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ran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={ln1, ln2, …}.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(3)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R→Z,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</a:t>
            </a: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满射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但不单射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例如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(1.5)=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(1.2)=1.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(4)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R→R,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)=2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+1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满射、单射、双射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因为它是单调的并且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ran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=R.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  (5)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→R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)=(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+1)/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p96 –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求导数）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有极小值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(1)=2.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该函数既不单射也不满射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.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/>
            </a:r>
            <a:b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</a:br>
            <a:endParaRPr lang="en-US" altLang="zh-CN" sz="24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实例（续）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840BF33-F968-449F-A8EE-9FD137AEEBEA}" type="slidenum">
              <a:rPr lang="en-US" altLang="zh-CN" smtClean="0">
                <a:latin typeface="Arial Black" pitchFamily="34" charset="0"/>
              </a:rPr>
              <a:pPr eaLnBrk="1" hangingPunct="1"/>
              <a:t>11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构造从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zh-CN" altLang="en-US" b="1" smtClean="0">
                <a:latin typeface="Times New Roman" pitchFamily="18" charset="0"/>
              </a:rPr>
              <a:t>到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zh-CN" altLang="en-US" b="1" smtClean="0"/>
              <a:t>的双射函数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827088" y="1412875"/>
            <a:ext cx="7200900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有穷集之间的构造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5 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({1,2,3}),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={0,1}</a:t>
            </a:r>
            <a:r>
              <a:rPr lang="en-US" altLang="zh-CN" sz="2400" b="1" baseline="3000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1,2,3</a:t>
            </a:r>
            <a:r>
              <a:rPr lang="en-US" altLang="zh-CN" sz="2400" b="1" baseline="3000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  (p94,</a:t>
            </a:r>
            <a:r>
              <a:rPr lang="zh-CN" altLang="en-US" sz="2400" b="1" baseline="30000">
                <a:solidFill>
                  <a:srgbClr val="FF0000"/>
                </a:solidFill>
                <a:latin typeface="Times New Roman" pitchFamily="18" charset="0"/>
              </a:rPr>
              <a:t>定义域不是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400" b="1" baseline="30000">
                <a:solidFill>
                  <a:srgbClr val="FF0000"/>
                </a:solidFill>
                <a:latin typeface="Times New Roman" pitchFamily="18" charset="0"/>
              </a:rPr>
              <a:t>！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zh-CN" sz="2400" b="1" baseline="3000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</a:rPr>
              <a:t>解</a:t>
            </a:r>
            <a:r>
              <a:rPr lang="zh-CN" altLang="en-US" sz="2400" b="1" i="1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,{1},{2},{3},{1,2},{1,3},{2,3},{1,2,3}}.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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0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… ,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7 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}, </a:t>
            </a:r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</a:rPr>
              <a:t>其中</a:t>
            </a:r>
            <a:br>
              <a:rPr lang="zh-CN" altLang="en-US" sz="24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</a:rPr>
              <a:t>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0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={&lt;1,0&gt;,&lt;2,0&gt;,&lt;3,0&gt;}, 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={&lt;1,0&gt;,&lt;2,0&gt;,&lt;3,1&gt;},</a:t>
            </a:r>
            <a:b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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={&lt;1,0&gt;,&lt;2,1&gt;,&lt;3,0&gt;}, 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={&lt;1,0&gt;,&lt;2,1&gt;,&lt;3,1&gt;},</a:t>
            </a:r>
            <a:b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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={&lt;1,1&gt;,&lt;2,0&gt;,&lt;3,0&gt;}, 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={&lt;1,1&gt;,&lt;2,0&gt;,&lt;3,1&gt;},</a:t>
            </a:r>
            <a:b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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={&lt;1,1&gt;,&lt;2,1&gt;,&lt;3,0&gt;}, 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={&lt;1,1&gt;,&lt;2,1&gt;,&lt;3,1&gt;}.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827088" y="5229225"/>
            <a:ext cx="7200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</a:rPr>
              <a:t>令   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→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（构造了一个从幂集元素到函数集合中元素的映射，刚好这两个集合元素数量是相等的）</a:t>
            </a:r>
            <a:endParaRPr lang="en-US" altLang="zh-CN" sz="2400" b="1" i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         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0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({1})=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({2})=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({3})=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endParaRPr lang="en-US" altLang="zh-CN" sz="2400" b="1" i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         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({1,2})=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({1,3})=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({2,3})=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({1,2,3})=</a:t>
            </a:r>
            <a:r>
              <a:rPr lang="en-US" altLang="zh-CN" sz="24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bg2"/>
                </a:solidFill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8358E1-4BDC-4B30-85AA-97C2B67E1621}" type="slidenum">
              <a:rPr lang="en-US" altLang="zh-CN" smtClean="0">
                <a:latin typeface="Arial Black" pitchFamily="34" charset="0"/>
              </a:rPr>
              <a:pPr eaLnBrk="1" hangingPunct="1"/>
              <a:t>12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38163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实数区间之间构造双射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构造方法：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直线方程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6   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=[0,1]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         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=[1/4,1/2]</a:t>
            </a:r>
            <a:b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</a:b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</a:rPr>
              <a:t>构造双射 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f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: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B</a:t>
            </a:r>
            <a:r>
              <a:rPr lang="en-US" altLang="zh-CN" sz="2800" b="1"/>
              <a:t>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构造从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zh-CN" altLang="en-US" b="1" smtClean="0">
                <a:latin typeface="Times New Roman" pitchFamily="18" charset="0"/>
              </a:rPr>
              <a:t>到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zh-CN" altLang="en-US" b="1" smtClean="0"/>
              <a:t>的双射函数（续）</a:t>
            </a:r>
          </a:p>
        </p:txBody>
      </p:sp>
      <p:pic>
        <p:nvPicPr>
          <p:cNvPr id="268292" name="Picture 4" descr="t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205038"/>
            <a:ext cx="4319587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684213" y="4724400"/>
            <a:ext cx="4572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</a:rPr>
              <a:t>解  </a:t>
            </a:r>
          </a:p>
          <a:p>
            <a:pPr eaLnBrk="1" hangingPunct="1"/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</a:rPr>
              <a:t>令  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rgbClr val="000099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[0,1]→[1/4,1/2] </a:t>
            </a:r>
          </a:p>
          <a:p>
            <a:pPr eaLnBrk="1" hangingPunct="1"/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      f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)=(</a:t>
            </a:r>
            <a:r>
              <a:rPr lang="en-US" altLang="zh-CN" sz="2800" b="1" i="1">
                <a:solidFill>
                  <a:srgbClr val="000099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  <a:t>+1)/4 </a:t>
            </a:r>
            <a:br>
              <a:rPr lang="en-US" altLang="zh-CN" sz="2800" b="1">
                <a:solidFill>
                  <a:srgbClr val="000099"/>
                </a:solidFill>
                <a:latin typeface="Times New Roman" pitchFamily="18" charset="0"/>
              </a:rPr>
            </a:br>
            <a:endParaRPr lang="en-US" altLang="zh-CN" sz="2800" b="1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956431-23DB-4507-983D-D541DDFB83E3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构造从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zh-CN" altLang="en-US" b="1" smtClean="0">
                <a:latin typeface="Times New Roman" pitchFamily="18" charset="0"/>
              </a:rPr>
              <a:t>到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zh-CN" altLang="en-US" b="1" smtClean="0"/>
              <a:t>的双射函数（续）</a:t>
            </a:r>
          </a:p>
        </p:txBody>
      </p: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611188" y="1557338"/>
            <a:ext cx="7758112" cy="4795837"/>
            <a:chOff x="476" y="935"/>
            <a:chExt cx="4887" cy="3021"/>
          </a:xfrm>
        </p:grpSpPr>
        <p:sp>
          <p:nvSpPr>
            <p:cNvPr id="2054" name="Text Box 2"/>
            <p:cNvSpPr txBox="1">
              <a:spLocks noChangeArrowheads="1"/>
            </p:cNvSpPr>
            <p:nvPr/>
          </p:nvSpPr>
          <p:spPr bwMode="auto">
            <a:xfrm>
              <a:off x="476" y="935"/>
              <a:ext cx="4887" cy="2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A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与自然数集合之间构造双射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latin typeface="Times New Roman" pitchFamily="18" charset="0"/>
                </a:rPr>
                <a:t>方法：将</a:t>
              </a:r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zh-CN" altLang="en-US" sz="2400" b="1">
                  <a:latin typeface="Times New Roman" pitchFamily="18" charset="0"/>
                </a:rPr>
                <a:t>中元素排成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有序图形</a:t>
              </a:r>
              <a:r>
                <a:rPr lang="zh-CN" altLang="en-US" sz="2400" b="1">
                  <a:latin typeface="Times New Roman" pitchFamily="18" charset="0"/>
                </a:rPr>
                <a:t>，然后从第一个元素开始</a:t>
              </a:r>
            </a:p>
            <a:p>
              <a:pPr eaLnBrk="1" hangingPunct="1"/>
              <a:r>
                <a:rPr lang="zh-CN" altLang="en-US" sz="2400" b="1">
                  <a:latin typeface="Times New Roman" pitchFamily="18" charset="0"/>
                </a:rPr>
                <a:t>            按照次序与自然数对应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例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7    A=Z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（整数）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=N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，构造双射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→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  <a:endParaRPr lang="en-US" altLang="zh-CN" sz="2400" b="1">
                <a:solidFill>
                  <a:schemeClr val="bg2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将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Z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中元素以下列顺序排列并与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N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中元素对应：</a:t>
              </a:r>
              <a:b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</a:br>
              <a:r>
                <a:rPr lang="zh-CN" altLang="en-US" sz="2400" b="1">
                  <a:solidFill>
                    <a:srgbClr val="808000"/>
                  </a:solidFill>
                  <a:latin typeface="Times New Roman" pitchFamily="18" charset="0"/>
                </a:rPr>
                <a:t>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Z</a:t>
              </a:r>
              <a:r>
                <a:rPr lang="zh-CN" altLang="en-US" sz="2400" b="1">
                  <a:solidFill>
                    <a:srgbClr val="996600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0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11    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22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33 …</a:t>
              </a:r>
              <a:b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</a:b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      ↓   ↓   ↓   ↓   ↓    ↓   ↓</a:t>
              </a:r>
              <a:b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</a:b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N</a:t>
              </a:r>
              <a:r>
                <a:rPr lang="zh-CN" altLang="en-US" sz="2400" b="1">
                  <a:solidFill>
                    <a:srgbClr val="996600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  <a:t>0 1 2     3 4  5 6 …</a:t>
              </a:r>
              <a:br>
                <a:rPr lang="en-US" altLang="zh-CN" sz="2400" b="1">
                  <a:solidFill>
                    <a:srgbClr val="996600"/>
                  </a:solidFill>
                  <a:latin typeface="Times New Roman" pitchFamily="18" charset="0"/>
                </a:rPr>
              </a:b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则这种对应所表示的函数是：</a:t>
              </a:r>
              <a:b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</a:br>
              <a:r>
                <a:rPr lang="zh-CN" altLang="en-US" b="1">
                  <a:solidFill>
                    <a:schemeClr val="bg2"/>
                  </a:solidFill>
                </a:rPr>
                <a:t></a:t>
              </a:r>
            </a:p>
          </p:txBody>
        </p:sp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1000" y="3266"/>
            <a:ext cx="3353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3" imgW="2276551" imgH="457200" progId="Equation.3">
                    <p:embed/>
                  </p:oleObj>
                </mc:Choice>
                <mc:Fallback>
                  <p:oleObj name="公式" r:id="rId3" imgW="2276551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3266"/>
                          <a:ext cx="3353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ED8ED1-BE8E-49FF-9825-29A06AE0F4B2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常函数、恒等函数、单调函数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8280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/>
              <a:t> </a:t>
            </a:r>
            <a:r>
              <a:rPr lang="en-US" altLang="zh-CN" sz="2800" b="1">
                <a:latin typeface="Times New Roman" pitchFamily="18" charset="0"/>
              </a:rPr>
              <a:t>1.</a:t>
            </a:r>
            <a:r>
              <a:rPr lang="en-US" altLang="zh-CN" sz="2800" b="1"/>
              <a:t> </a:t>
            </a:r>
            <a:r>
              <a:rPr lang="zh-CN" altLang="en-US" sz="2800" b="1">
                <a:latin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若存在 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 </a:t>
            </a:r>
            <a:r>
              <a:rPr lang="zh-CN" altLang="en-US" sz="2800" b="1">
                <a:latin typeface="Times New Roman" pitchFamily="18" charset="0"/>
              </a:rPr>
              <a:t>使得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都有  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itchFamily="18" charset="0"/>
              </a:rPr>
              <a:t>      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)=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常函数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itchFamily="18" charset="0"/>
              </a:rPr>
              <a:t> 2. </a:t>
            </a:r>
            <a:r>
              <a:rPr lang="zh-CN" altLang="en-US" sz="2800" b="1">
                <a:latin typeface="Times New Roman" pitchFamily="18" charset="0"/>
              </a:rPr>
              <a:t>称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上的恒等关系 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上的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恒等函数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对所有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itchFamily="18" charset="0"/>
              </a:rPr>
              <a:t>      的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都有 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)=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itchFamily="18" charset="0"/>
              </a:rPr>
              <a:t> 3.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，如果对任意的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就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itchFamily="18" charset="0"/>
              </a:rPr>
              <a:t>     有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),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单调递增</a:t>
            </a:r>
            <a:r>
              <a:rPr lang="zh-CN" altLang="en-US" sz="2800" b="1">
                <a:latin typeface="Times New Roman" pitchFamily="18" charset="0"/>
              </a:rPr>
              <a:t>的；如果对任意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itchFamily="18" charset="0"/>
              </a:rPr>
              <a:t>     的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&lt;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就有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) &lt;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),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严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     格单调递增 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itchFamily="18" charset="0"/>
              </a:rPr>
              <a:t>     </a:t>
            </a:r>
            <a:r>
              <a:rPr lang="zh-CN" altLang="en-US" sz="2800" b="1">
                <a:latin typeface="Times New Roman" pitchFamily="18" charset="0"/>
              </a:rPr>
              <a:t>类似可以定义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单调递减 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严格单调递减 </a:t>
            </a:r>
            <a:r>
              <a:rPr lang="zh-CN" altLang="en-US" sz="2800" b="1">
                <a:latin typeface="Times New Roman" pitchFamily="18" charset="0"/>
              </a:rPr>
              <a:t>的函数</a:t>
            </a:r>
            <a:r>
              <a:rPr lang="en-US" altLang="zh-CN" sz="24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3539A3-AB84-41FA-AA38-3FA7EFE6A018}" type="slidenum">
              <a:rPr lang="en-US" altLang="zh-CN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集合的特征函数</a:t>
            </a:r>
          </a:p>
        </p:txBody>
      </p:sp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755650" y="1700213"/>
            <a:ext cx="7219950" cy="2130425"/>
            <a:chOff x="476" y="1071"/>
            <a:chExt cx="4548" cy="1342"/>
          </a:xfrm>
        </p:grpSpPr>
        <p:sp>
          <p:nvSpPr>
            <p:cNvPr id="3079" name="Text Box 3"/>
            <p:cNvSpPr txBox="1">
              <a:spLocks noChangeArrowheads="1"/>
            </p:cNvSpPr>
            <p:nvPr/>
          </p:nvSpPr>
          <p:spPr bwMode="auto">
            <a:xfrm>
              <a:off x="476" y="1071"/>
              <a:ext cx="45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AutoNum type="arabicPeriod" startAt="4"/>
              </a:pPr>
              <a:r>
                <a:rPr lang="zh-CN" altLang="en-US" sz="2800" b="1">
                  <a:latin typeface="Times New Roman" pitchFamily="18" charset="0"/>
                </a:rPr>
                <a:t>设 </a:t>
              </a:r>
              <a:r>
                <a:rPr lang="en-US" altLang="zh-CN" sz="2800" b="1" i="1">
                  <a:latin typeface="Times New Roman" pitchFamily="18" charset="0"/>
                </a:rPr>
                <a:t>A </a:t>
              </a:r>
              <a:r>
                <a:rPr lang="zh-CN" altLang="en-US" sz="2800" b="1">
                  <a:latin typeface="Times New Roman" pitchFamily="18" charset="0"/>
                </a:rPr>
                <a:t>为集合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800" b="1" i="1">
                  <a:latin typeface="Times New Roman" pitchFamily="18" charset="0"/>
                </a:rPr>
                <a:t>A’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,  </a:t>
              </a:r>
              <a:r>
                <a:rPr lang="en-US" altLang="zh-CN" sz="2800" b="1" i="1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</a:rPr>
                <a:t>’ </a:t>
              </a:r>
              <a:r>
                <a:rPr lang="zh-CN" altLang="en-US" sz="2800" b="1">
                  <a:latin typeface="Times New Roman" pitchFamily="18" charset="0"/>
                </a:rPr>
                <a:t>的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特征函数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</a:p>
            <a:p>
              <a:pPr eaLnBrk="1" hangingPunct="1"/>
              <a:r>
                <a:rPr lang="zh-CN" altLang="en-US" sz="2800" b="1">
                  <a:latin typeface="Times New Roman" pitchFamily="18" charset="0"/>
                  <a:sym typeface="Symbol" pitchFamily="18" charset="2"/>
                </a:rPr>
                <a:t>       </a:t>
              </a:r>
              <a:r>
                <a:rPr lang="en-US" altLang="zh-CN" sz="2800" b="1" i="1" baseline="-25000"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latin typeface="Times New Roman" pitchFamily="18" charset="0"/>
                </a:rPr>
                <a:t>’</a:t>
              </a:r>
              <a:r>
                <a:rPr lang="zh-CN" altLang="en-US" sz="2800" b="1">
                  <a:latin typeface="Times New Roman" pitchFamily="18" charset="0"/>
                </a:rPr>
                <a:t>：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→{0,1} </a:t>
              </a:r>
              <a:r>
                <a:rPr lang="zh-CN" altLang="en-US" sz="2800" b="1">
                  <a:latin typeface="Times New Roman" pitchFamily="18" charset="0"/>
                </a:rPr>
                <a:t>定义为</a:t>
              </a:r>
            </a:p>
          </p:txBody>
        </p:sp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930" y="1752"/>
            <a:ext cx="2812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3" imgW="1485900" imgH="431800" progId="Equation.3">
                    <p:embed/>
                  </p:oleObj>
                </mc:Choice>
                <mc:Fallback>
                  <p:oleObj name="公式" r:id="rId3" imgW="14859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52"/>
                          <a:ext cx="2812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827088" y="3789363"/>
            <a:ext cx="7956550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实例   集合：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={ A, B, C, D, E, F, G, H },</a:t>
            </a:r>
            <a:r>
              <a:rPr lang="en-US" altLang="zh-CN" sz="2800" b="1">
                <a:solidFill>
                  <a:schemeClr val="bg2"/>
                </a:solidFill>
                <a:sym typeface="Symbol" pitchFamily="18" charset="2"/>
              </a:rPr>
              <a:t>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sym typeface="Symbol" pitchFamily="18" charset="2"/>
              </a:rPr>
              <a:t>          </a:t>
            </a:r>
            <a:r>
              <a:rPr lang="zh-CN" altLang="en-US" sz="2800" b="1">
                <a:solidFill>
                  <a:schemeClr val="bg2"/>
                </a:solidFill>
                <a:sym typeface="Symbol" pitchFamily="18" charset="2"/>
              </a:rPr>
              <a:t>子集：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= { A,  C,  F,  G,  H 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的特征函数</a:t>
            </a:r>
            <a:r>
              <a:rPr lang="zh-CN" altLang="en-US" sz="2800" b="1">
                <a:solidFill>
                  <a:schemeClr val="bg2"/>
                </a:solidFill>
                <a:sym typeface="Symbol" pitchFamily="18" charset="2"/>
              </a:rPr>
              <a:t></a:t>
            </a:r>
            <a:r>
              <a:rPr lang="en-US" altLang="zh-CN" sz="2800" b="1" i="1" baseline="-25000">
                <a:solidFill>
                  <a:schemeClr val="bg2"/>
                </a:solidFill>
                <a:sym typeface="Symbol" pitchFamily="18" charset="2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：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 B 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C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D     E  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F     G     H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          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baseline="-25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1      0     1      0      0      1      1      1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     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D98574-7670-4CC5-B11F-C99B261A561C}" type="slidenum">
              <a:rPr lang="en-US" altLang="zh-CN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7416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itchFamily="18" charset="0"/>
              </a:rPr>
              <a:t>5. 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是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上的等价关系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令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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/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</a:rPr>
              <a:t/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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) = [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],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/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称 </a:t>
            </a:r>
            <a:r>
              <a:rPr lang="en-US" altLang="zh-CN" sz="2800" b="1" i="1">
                <a:latin typeface="Times New Roman" pitchFamily="18" charset="0"/>
              </a:rPr>
              <a:t>g </a:t>
            </a:r>
            <a:r>
              <a:rPr lang="zh-CN" altLang="en-US" sz="2800" b="1">
                <a:latin typeface="Times New Roman" pitchFamily="18" charset="0"/>
              </a:rPr>
              <a:t>是从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到商集 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/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自然映射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 </a:t>
            </a:r>
            <a:r>
              <a:rPr lang="zh-CN" altLang="en-US" b="1" smtClean="0"/>
              <a:t>自然映射 </a:t>
            </a:r>
            <a:r>
              <a:rPr lang="zh-CN" altLang="en-US" sz="4000" b="1" smtClean="0"/>
              <a:t>（</a:t>
            </a:r>
            <a:r>
              <a:rPr lang="en-US" altLang="zh-CN" sz="4000" b="1" smtClean="0"/>
              <a:t>p97</a:t>
            </a:r>
            <a:r>
              <a:rPr lang="zh-CN" altLang="en-US" sz="4000" b="1" smtClean="0"/>
              <a:t>） </a:t>
            </a:r>
            <a:endParaRPr lang="zh-CN" altLang="en-US" b="1" smtClean="0"/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3716338"/>
            <a:ext cx="4752975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D09E4B2-7E0C-42BE-B0CD-A17F9733026E}" type="slidenum">
              <a:rPr lang="en-US" altLang="zh-CN" smtClean="0">
                <a:latin typeface="Arial Black" pitchFamily="34" charset="0"/>
              </a:rPr>
              <a:pPr eaLnBrk="1" hangingPunct="1"/>
              <a:t>17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75088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8  (1)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的每一个子集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’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都对应于一个特征函数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不同的子集对应于不同的特征函数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例如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},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则有</a:t>
            </a:r>
            <a:b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    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</a:t>
            </a:r>
            <a:r>
              <a:rPr lang="zh-CN" altLang="en-US" sz="2800" b="1" baseline="-25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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 {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,0&gt;,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,0&gt;,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,0&gt; }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，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      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= {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,1&gt;,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,1&gt;,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,0&gt;}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给定集合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，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上不同的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等价关系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确定不同的自然映射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其中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恒等关系确定的自然映射是双射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其他的自然映射一般来说是满射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例如</a:t>
            </a:r>
            <a:endParaRPr lang="zh-CN" altLang="en-US" sz="2800" b="1" i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1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={1, 2, 3},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={&lt;1,2&gt;,&lt;2,1&gt;}∪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           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(1) =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(2) = {1,2},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(3) = {3}</a:t>
            </a:r>
            <a:endParaRPr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558EE2D-7EA9-4A52-92E4-8F9B874F4F88}" type="slidenum">
              <a:rPr lang="en-US" altLang="zh-CN" smtClean="0">
                <a:latin typeface="Arial Black" pitchFamily="34" charset="0"/>
              </a:rPr>
              <a:pPr eaLnBrk="1" hangingPunct="1"/>
              <a:t>18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4.7 </a:t>
            </a:r>
            <a:r>
              <a:rPr lang="zh-CN" altLang="en-US" b="1" smtClean="0"/>
              <a:t>函数的复合与反函数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函数的复合</a:t>
            </a:r>
          </a:p>
          <a:p>
            <a:pPr lvl="1" eaLnBrk="1" hangingPunct="1"/>
            <a:r>
              <a:rPr lang="zh-CN" altLang="en-US" b="1" smtClean="0"/>
              <a:t>函数复合的定理</a:t>
            </a:r>
          </a:p>
          <a:p>
            <a:pPr lvl="1" eaLnBrk="1" hangingPunct="1"/>
            <a:r>
              <a:rPr lang="zh-CN" altLang="en-US" b="1" smtClean="0"/>
              <a:t>函数复合的性质</a:t>
            </a:r>
          </a:p>
          <a:p>
            <a:pPr eaLnBrk="1" hangingPunct="1"/>
            <a:r>
              <a:rPr lang="zh-CN" altLang="en-US" b="1" smtClean="0"/>
              <a:t>反函数</a:t>
            </a:r>
          </a:p>
          <a:p>
            <a:pPr lvl="1" eaLnBrk="1" hangingPunct="1"/>
            <a:r>
              <a:rPr lang="zh-CN" altLang="en-US" b="1" smtClean="0"/>
              <a:t>反函数存在的条件</a:t>
            </a:r>
          </a:p>
          <a:p>
            <a:pPr lvl="1" eaLnBrk="1" hangingPunct="1"/>
            <a:r>
              <a:rPr lang="zh-CN" altLang="en-US" b="1" smtClean="0"/>
              <a:t>反函数的性质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25F8EAB-3FF4-49CC-B13D-7C6EC955198B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函数复合的定理</a:t>
            </a:r>
            <a:r>
              <a:rPr lang="zh-CN" altLang="en-US" sz="4000" b="1" smtClean="0">
                <a:solidFill>
                  <a:srgbClr val="FF0000"/>
                </a:solidFill>
              </a:rPr>
              <a:t>（</a:t>
            </a:r>
            <a:r>
              <a:rPr lang="en-US" altLang="zh-CN" sz="4000" b="1" smtClean="0">
                <a:solidFill>
                  <a:srgbClr val="FF0000"/>
                </a:solidFill>
              </a:rPr>
              <a:t>p98</a:t>
            </a:r>
            <a:r>
              <a:rPr lang="zh-CN" altLang="en-US" sz="4000" b="1" smtClean="0">
                <a:solidFill>
                  <a:srgbClr val="FF0000"/>
                </a:solidFill>
              </a:rPr>
              <a:t>定理</a:t>
            </a:r>
            <a:r>
              <a:rPr lang="en-US" altLang="zh-CN" sz="4000" b="1" smtClean="0">
                <a:solidFill>
                  <a:srgbClr val="FF0000"/>
                </a:solidFill>
              </a:rPr>
              <a:t>4.6</a:t>
            </a:r>
            <a:r>
              <a:rPr lang="zh-CN" altLang="en-US" sz="4000" b="1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8135937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定理 </a:t>
            </a:r>
            <a:r>
              <a:rPr lang="zh-CN" altLang="en-US" sz="2800" b="1">
                <a:latin typeface="Times New Roman" pitchFamily="18" charset="0"/>
              </a:rPr>
              <a:t>   设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是函数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也是函数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且满足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  </a:t>
            </a:r>
            <a:r>
              <a:rPr lang="en-US" altLang="zh-CN" sz="2800" b="1">
                <a:latin typeface="Times New Roman" pitchFamily="18" charset="0"/>
              </a:rPr>
              <a:t>(1) dom(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Lucida Sans Unicode" pitchFamily="34" charset="0"/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)={ 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en-US" altLang="zh-CN" sz="2800" b="1">
                <a:latin typeface="Times New Roman" pitchFamily="18" charset="0"/>
              </a:rPr>
              <a:t>|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∈dom</a:t>
            </a:r>
            <a:r>
              <a:rPr lang="en-US" altLang="zh-CN" sz="2800" b="1" i="1">
                <a:latin typeface="Times New Roman" pitchFamily="18" charset="0"/>
              </a:rPr>
              <a:t>G </a:t>
            </a:r>
            <a:r>
              <a:rPr lang="en-US" altLang="zh-CN" sz="2800" b="1">
                <a:sym typeface="Symbol" pitchFamily="18" charset="2"/>
              </a:rPr>
              <a:t></a:t>
            </a:r>
            <a:r>
              <a:rPr lang="en-US" altLang="zh-CN" sz="2800" b="1"/>
              <a:t>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)∈dom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}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(2)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∈dom(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有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</a:t>
            </a: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注意左右复合！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/>
            </a:r>
            <a:br>
              <a:rPr lang="en-US" altLang="zh-CN" sz="2800" b="1">
                <a:latin typeface="Times New Roman" pitchFamily="18" charset="0"/>
              </a:rPr>
            </a:br>
            <a:endParaRPr lang="en-US" altLang="zh-CN" sz="2800" b="1">
              <a:latin typeface="Times New Roman" pitchFamily="18" charset="0"/>
            </a:endParaRP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推论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 b="1">
                <a:latin typeface="Times New Roman" pitchFamily="18" charset="0"/>
              </a:rPr>
              <a:t>为函数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 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H </a:t>
            </a:r>
            <a:r>
              <a:rPr lang="zh-CN" altLang="en-US" sz="2800" b="1">
                <a:latin typeface="Times New Roman" pitchFamily="18" charset="0"/>
              </a:rPr>
              <a:t>和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) 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         </a:t>
            </a:r>
            <a:r>
              <a:rPr lang="zh-CN" altLang="en-US" sz="2800" b="1">
                <a:latin typeface="Times New Roman" pitchFamily="18" charset="0"/>
              </a:rPr>
              <a:t>都是函数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且 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H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推论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且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都有 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)).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3AF952-9F4A-41F6-ABFF-7A67CC20F564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函数定义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55650" y="1916113"/>
            <a:ext cx="74358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设 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为二元关系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若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∈dom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都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存在唯一的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∈ran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使 </a:t>
            </a:r>
            <a:r>
              <a:rPr lang="en-US" altLang="zh-CN" sz="2800" b="1" i="1">
                <a:latin typeface="Times New Roman" pitchFamily="18" charset="0"/>
              </a:rPr>
              <a:t>xFy </a:t>
            </a:r>
            <a:r>
              <a:rPr lang="zh-CN" altLang="en-US" sz="2800" b="1">
                <a:latin typeface="Times New Roman" pitchFamily="18" charset="0"/>
              </a:rPr>
              <a:t>成立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函数</a:t>
            </a:r>
            <a:r>
              <a:rPr lang="en-US" altLang="zh-CN" sz="2800" b="1">
                <a:latin typeface="Times New Roman" pitchFamily="18" charset="0"/>
              </a:rPr>
              <a:t>.  </a:t>
            </a:r>
            <a:r>
              <a:rPr lang="zh-CN" altLang="en-US" sz="2800" b="1">
                <a:latin typeface="Times New Roman" pitchFamily="18" charset="0"/>
              </a:rPr>
              <a:t>对于函数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如果有 </a:t>
            </a:r>
            <a:r>
              <a:rPr lang="en-US" altLang="zh-CN" sz="2800" b="1" i="1">
                <a:latin typeface="Times New Roman" pitchFamily="18" charset="0"/>
              </a:rPr>
              <a:t>xFy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则记作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), </a:t>
            </a:r>
            <a:r>
              <a:rPr lang="zh-CN" altLang="en-US" sz="2800" b="1">
                <a:latin typeface="Times New Roman" pitchFamily="18" charset="0"/>
              </a:rPr>
              <a:t>并称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在 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值</a:t>
            </a:r>
            <a:r>
              <a:rPr lang="en-US" altLang="zh-CN" sz="2800" b="1">
                <a:latin typeface="Times New Roman" pitchFamily="18" charset="0"/>
              </a:rPr>
              <a:t>. 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971550" y="4221163"/>
            <a:ext cx="743585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1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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是函数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不是函数 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D8D8C32-5C49-4F09-BFB1-1A8102AF0AD4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函数复合运算的性质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11188" y="1700213"/>
            <a:ext cx="79930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定理 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. 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 (1) </a:t>
            </a:r>
            <a:r>
              <a:rPr lang="zh-CN" altLang="en-US" sz="2800" b="1">
                <a:latin typeface="Times New Roman" pitchFamily="18" charset="0"/>
              </a:rPr>
              <a:t>如果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 </a:t>
            </a:r>
            <a:r>
              <a:rPr lang="zh-CN" altLang="en-US" sz="2800" b="1">
                <a:latin typeface="Times New Roman" pitchFamily="18" charset="0"/>
              </a:rPr>
              <a:t>都是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满射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 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也是满射的</a:t>
            </a:r>
            <a:r>
              <a:rPr lang="en-US" altLang="zh-CN" sz="2800" b="1">
                <a:latin typeface="Times New Roman" pitchFamily="18" charset="0"/>
              </a:rPr>
              <a:t>. 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 (2) </a:t>
            </a:r>
            <a:r>
              <a:rPr lang="zh-CN" altLang="en-US" sz="2800" b="1">
                <a:latin typeface="Times New Roman" pitchFamily="18" charset="0"/>
              </a:rPr>
              <a:t>如果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 </a:t>
            </a:r>
            <a:r>
              <a:rPr lang="zh-CN" altLang="en-US" sz="2800" b="1">
                <a:latin typeface="Times New Roman" pitchFamily="18" charset="0"/>
              </a:rPr>
              <a:t>都是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单射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也是单射的</a:t>
            </a:r>
            <a:r>
              <a:rPr lang="en-US" altLang="zh-CN" sz="2800" b="1">
                <a:latin typeface="Times New Roman" pitchFamily="18" charset="0"/>
              </a:rPr>
              <a:t>. 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 (3) </a:t>
            </a:r>
            <a:r>
              <a:rPr lang="zh-CN" altLang="en-US" sz="2800" b="1">
                <a:latin typeface="Times New Roman" pitchFamily="18" charset="0"/>
              </a:rPr>
              <a:t>如果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 </a:t>
            </a:r>
            <a:r>
              <a:rPr lang="zh-CN" altLang="en-US" sz="2800" b="1">
                <a:latin typeface="Times New Roman" pitchFamily="18" charset="0"/>
              </a:rPr>
              <a:t>都是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双射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          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也是双射的</a:t>
            </a:r>
            <a:r>
              <a:rPr lang="en-US" altLang="zh-CN" sz="2800" b="1">
                <a:latin typeface="Times New Roman" pitchFamily="18" charset="0"/>
              </a:rPr>
              <a:t>. </a:t>
            </a: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证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(1)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由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的满射性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使得  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对这个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由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的满射性，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使得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由合成定理有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))=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从而证明了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是满射的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337A26-E2A0-4182-91B5-529DFEBF2D10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函数复合运算的性质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64412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(2)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假设存在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使得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b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由合成定理有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))=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)).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因为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是单射的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故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).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又由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于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也是单射的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所以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从而证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 明 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单射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的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(3)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由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(1)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和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(2)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得证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b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</a:br>
            <a:endParaRPr lang="en-US" altLang="zh-CN" sz="28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定理 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: 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，则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                 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latin typeface="Times New Roman" pitchFamily="18" charset="0"/>
              </a:rPr>
              <a:t>B</a:t>
            </a:r>
            <a:r>
              <a:rPr lang="en-US" altLang="zh-CN" sz="2800" b="1" i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latin typeface="Times New Roman" pitchFamily="18" charset="0"/>
              </a:rPr>
              <a:t>A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f   </a:t>
            </a:r>
            <a:r>
              <a:rPr lang="en-US" altLang="zh-CN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2F0141-6A5F-4EBF-BE9E-2EC7BEDCE7E8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反函数存在的条件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792003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任给函数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它的逆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不一定是函数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是二元关系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，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 </a:t>
            </a:r>
          </a:p>
          <a:p>
            <a:pPr eaLnBrk="1" hangingPunct="1"/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任给单射函数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则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是函数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且是从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ran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到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的双射函数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但不一定是从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到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的双射函数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: N →N,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 = 2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</a:p>
          <a:p>
            <a:pPr eaLnBrk="1" hangingPunct="1"/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: ran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→N,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 =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/2 </a:t>
            </a:r>
          </a:p>
          <a:p>
            <a:pPr eaLnBrk="1" hangingPunct="1"/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7DEF4B-4BFE-4C87-AA2D-83120F43C016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反函数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77247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定理（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</a:rPr>
              <a:t>p99 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定理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</a:rPr>
              <a:t>4.8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）  </a:t>
            </a:r>
            <a:r>
              <a:rPr lang="zh-CN" altLang="en-US" sz="2400" b="1">
                <a:latin typeface="Times New Roman" pitchFamily="18" charset="0"/>
              </a:rPr>
              <a:t>设 </a:t>
            </a:r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→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是双射的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则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→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也是双射的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.</a:t>
            </a:r>
            <a:r>
              <a:rPr lang="en-US" altLang="zh-CN" sz="2400" b="1">
                <a:latin typeface="Times New Roman" pitchFamily="18" charset="0"/>
              </a:rPr>
              <a:t/>
            </a:r>
            <a:br>
              <a:rPr lang="en-US" altLang="zh-CN" sz="2400" b="1">
                <a:latin typeface="Times New Roman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证  因为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是函数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所以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是关系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且 </a:t>
            </a:r>
          </a:p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  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dom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= ran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, 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ran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 f 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1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= dom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（满射得证）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b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= dom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假设有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使得</a:t>
            </a:r>
            <a:b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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成立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则由逆的定义有</a:t>
            </a:r>
            <a:b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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lang="en-US" altLang="zh-CN" sz="24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根据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的单射性可得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从而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证明了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是函数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，且是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满射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的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下面证明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单射性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. </a:t>
            </a:r>
          </a:p>
          <a:p>
            <a:pPr eaLnBrk="1" hangingPunct="1"/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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若存在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使得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) =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) =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从而有</a:t>
            </a:r>
            <a:b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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  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2 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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E2F9DA-9C7F-4AA9-835F-F4EB0D1BBD0F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反函数的定义及性质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900113" y="1844675"/>
            <a:ext cx="733425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对于双射函数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称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是它的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反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函数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. </a:t>
            </a:r>
          </a:p>
          <a:p>
            <a:pPr eaLnBrk="1" hangingPunct="1"/>
            <a:endParaRPr lang="en-US" altLang="zh-CN" sz="2800" b="1">
              <a:solidFill>
                <a:schemeClr val="tx2"/>
              </a:solidFill>
              <a:latin typeface="宋体" pitchFamily="2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反函数的性质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定理 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是双射的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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latin typeface="Times New Roman" pitchFamily="18" charset="0"/>
              </a:rPr>
              <a:t>1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 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latin typeface="Times New Roman" pitchFamily="18" charset="0"/>
              </a:rPr>
              <a:t>1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/>
            </a:r>
            <a:br>
              <a:rPr lang="en-US" altLang="zh-CN" sz="2800" b="1">
                <a:latin typeface="Times New Roman" pitchFamily="18" charset="0"/>
              </a:rPr>
            </a:b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对于双射函数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有</a:t>
            </a:r>
            <a:b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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ym typeface="Symbol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itchFamily="18" charset="0"/>
              </a:rPr>
              <a:t>1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2289B3-DD4B-432F-B7E6-5376864E2F46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函数复合与反函数的计算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539750" y="1700213"/>
            <a:ext cx="8064500" cy="1917700"/>
            <a:chOff x="340" y="1071"/>
            <a:chExt cx="5080" cy="1208"/>
          </a:xfrm>
        </p:grpSpPr>
        <p:sp>
          <p:nvSpPr>
            <p:cNvPr id="4107" name="Rectangle 8"/>
            <p:cNvSpPr>
              <a:spLocks noChangeArrowheads="1"/>
            </p:cNvSpPr>
            <p:nvPr/>
          </p:nvSpPr>
          <p:spPr bwMode="auto">
            <a:xfrm>
              <a:off x="340" y="1071"/>
              <a:ext cx="5080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例 设 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R→R, 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g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R→R</a:t>
              </a:r>
              <a:b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</a:br>
              <a:endParaRPr lang="en-US" altLang="zh-CN" sz="2400" b="1">
                <a:solidFill>
                  <a:schemeClr val="bg2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     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   </a:t>
              </a:r>
              <a:endParaRPr lang="en-US" altLang="zh-CN" sz="2400" b="1">
                <a:solidFill>
                  <a:schemeClr val="bg2"/>
                </a:solidFill>
                <a:latin typeface="Times New Roman" pitchFamily="18" charset="0"/>
              </a:endParaRPr>
            </a:p>
            <a:p>
              <a:pPr eaLnBrk="1" hangingPunct="1"/>
              <a:endParaRPr lang="en-US" altLang="zh-CN" sz="2400" b="1">
                <a:solidFill>
                  <a:schemeClr val="bg2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求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f </a:t>
              </a: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</a:t>
              </a:r>
              <a:r>
                <a:rPr lang="en-US" altLang="zh-CN" sz="2400">
                  <a:solidFill>
                    <a:schemeClr val="bg2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g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g </a:t>
              </a: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</a:t>
              </a:r>
              <a:r>
                <a:rPr lang="en-US" altLang="zh-CN" sz="2400">
                  <a:solidFill>
                    <a:schemeClr val="bg2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. 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如果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f 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和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g 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存在反函数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求出它们的反函数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. </a:t>
              </a:r>
              <a:endParaRPr lang="en-US" altLang="zh-CN" sz="2400" b="1">
                <a:solidFill>
                  <a:srgbClr val="003399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840" y="1280"/>
            <a:ext cx="371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公式" r:id="rId3" imgW="2619451" imgH="476402" progId="Equation.3">
                    <p:embed/>
                  </p:oleObj>
                </mc:Choice>
                <mc:Fallback>
                  <p:oleObj name="公式" r:id="rId3" imgW="2619451" imgH="47640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280"/>
                          <a:ext cx="371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5413" y="3933825"/>
            <a:ext cx="7951787" cy="1366838"/>
            <a:chOff x="385" y="2478"/>
            <a:chExt cx="7617" cy="1438"/>
          </a:xfrm>
        </p:grpSpPr>
        <p:sp>
          <p:nvSpPr>
            <p:cNvPr id="4106" name="Text Box 3"/>
            <p:cNvSpPr txBox="1">
              <a:spLocks noChangeArrowheads="1"/>
            </p:cNvSpPr>
            <p:nvPr/>
          </p:nvSpPr>
          <p:spPr bwMode="auto">
            <a:xfrm>
              <a:off x="385" y="2478"/>
              <a:ext cx="496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3399"/>
                  </a:solidFill>
                  <a:latin typeface="Times New Roman" pitchFamily="18" charset="0"/>
                </a:rPr>
                <a:t>解</a:t>
              </a:r>
            </a:p>
            <a:p>
              <a:pPr eaLnBrk="1" hangingPunct="1"/>
              <a:r>
                <a:rPr lang="zh-CN" altLang="en-US" sz="2400" b="1">
                  <a:solidFill>
                    <a:srgbClr val="003399"/>
                  </a:solidFill>
                  <a:latin typeface="Times New Roman" pitchFamily="18" charset="0"/>
                </a:rPr>
                <a:t></a:t>
              </a:r>
              <a:r>
                <a:rPr lang="zh-CN" altLang="en-US" sz="2400" b="1" i="1">
                  <a:solidFill>
                    <a:srgbClr val="003399"/>
                  </a:solidFill>
                  <a:latin typeface="Times New Roman" pitchFamily="18" charset="0"/>
                </a:rPr>
                <a:t> </a:t>
              </a:r>
            </a:p>
            <a:p>
              <a:pPr eaLnBrk="1" hangingPunct="1"/>
              <a:endParaRPr lang="zh-CN" altLang="en-US" sz="2400" b="1" i="1">
                <a:solidFill>
                  <a:srgbClr val="003399"/>
                </a:solidFill>
                <a:latin typeface="Times New Roman" pitchFamily="18" charset="0"/>
              </a:endParaRPr>
            </a:p>
            <a:p>
              <a:pPr eaLnBrk="1" hangingPunct="1"/>
              <a:endParaRPr lang="zh-CN" altLang="en-US" sz="2400" b="1" i="1">
                <a:solidFill>
                  <a:srgbClr val="003399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R→R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不是双射的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不存在反函数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.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g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R→R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是双射的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, 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它</a:t>
              </a:r>
            </a:p>
            <a:p>
              <a:pPr eaLnBrk="1" hangingPunct="1"/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的反函数是  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g</a:t>
              </a:r>
              <a:r>
                <a:rPr lang="en-US" altLang="zh-CN" sz="2400" b="1" baseline="30000">
                  <a:solidFill>
                    <a:schemeClr val="bg2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 baseline="300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R→R,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g</a:t>
              </a:r>
              <a:r>
                <a:rPr lang="en-US" altLang="zh-CN" sz="2400" b="1" i="1" baseline="30000">
                  <a:solidFill>
                    <a:schemeClr val="bg2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 baseline="300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) = </a:t>
              </a:r>
              <a:r>
                <a:rPr lang="en-US" altLang="zh-CN" sz="2400" b="1" i="1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     </a:t>
              </a:r>
            </a:p>
          </p:txBody>
        </p:sp>
        <p:graphicFrame>
          <p:nvGraphicFramePr>
            <p:cNvPr id="4098" name="Object 7"/>
            <p:cNvGraphicFramePr>
              <a:graphicFrameLocks noChangeAspect="1"/>
            </p:cNvGraphicFramePr>
            <p:nvPr/>
          </p:nvGraphicFramePr>
          <p:xfrm>
            <a:off x="781" y="2932"/>
            <a:ext cx="7221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公式" r:id="rId5" imgW="5346360" imgH="685800" progId="Equation.3">
                    <p:embed/>
                  </p:oleObj>
                </mc:Choice>
                <mc:Fallback>
                  <p:oleObj name="公式" r:id="rId5" imgW="5346360" imgH="685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2932"/>
                          <a:ext cx="7221" cy="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B235DF-F53F-4EFF-942F-69322EF05434}" type="slidenum">
              <a:rPr lang="en-US" altLang="zh-CN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21625" cy="45354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问题：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有</a:t>
            </a:r>
            <a:r>
              <a:rPr lang="en-US" altLang="zh-CN" sz="2400" b="1" smtClean="0">
                <a:latin typeface="Times New Roman" pitchFamily="18" charset="0"/>
              </a:rPr>
              <a:t>2</a:t>
            </a:r>
            <a:r>
              <a:rPr lang="zh-CN" altLang="en-US" sz="2400" b="1" smtClean="0">
                <a:latin typeface="Times New Roman" pitchFamily="18" charset="0"/>
              </a:rPr>
              <a:t>台机器</a:t>
            </a:r>
            <a:r>
              <a:rPr lang="en-US" altLang="zh-CN" sz="2400" b="1" i="1" smtClean="0">
                <a:latin typeface="Times New Roman" pitchFamily="18" charset="0"/>
              </a:rPr>
              <a:t>c</a:t>
            </a:r>
            <a:r>
              <a:rPr lang="en-US" altLang="zh-CN" sz="2400" b="1" baseline="-25000" smtClean="0">
                <a:latin typeface="Times New Roman" pitchFamily="18" charset="0"/>
              </a:rPr>
              <a:t>1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c</a:t>
            </a:r>
            <a:r>
              <a:rPr lang="en-US" altLang="zh-CN" sz="2400" b="1" baseline="-25000" smtClean="0">
                <a:latin typeface="Times New Roman" pitchFamily="18" charset="0"/>
              </a:rPr>
              <a:t>2</a:t>
            </a:r>
            <a:r>
              <a:rPr lang="zh-CN" altLang="en-US" sz="2400" b="1" smtClean="0">
                <a:latin typeface="Times New Roman" pitchFamily="18" charset="0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6</a:t>
            </a:r>
            <a:r>
              <a:rPr lang="zh-CN" altLang="en-US" sz="2400" b="1" smtClean="0">
                <a:latin typeface="Times New Roman" pitchFamily="18" charset="0"/>
              </a:rPr>
              <a:t>项任务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baseline="-25000" smtClean="0">
                <a:latin typeface="Times New Roman" pitchFamily="18" charset="0"/>
              </a:rPr>
              <a:t>1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baseline="-25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, …, </a:t>
            </a:r>
            <a:r>
              <a:rPr lang="en-US" altLang="zh-CN" sz="2400" b="1" i="1" smtClean="0">
                <a:latin typeface="Times New Roman" pitchFamily="18" charset="0"/>
              </a:rPr>
              <a:t>t</a:t>
            </a:r>
            <a:r>
              <a:rPr lang="en-US" altLang="zh-CN" sz="2400" b="1" baseline="-25000" smtClean="0">
                <a:latin typeface="Times New Roman" pitchFamily="18" charset="0"/>
              </a:rPr>
              <a:t>6</a:t>
            </a:r>
            <a:r>
              <a:rPr lang="en-US" altLang="zh-CN" sz="2400" b="1" smtClean="0">
                <a:latin typeface="Times New Roman" pitchFamily="18" charset="0"/>
              </a:rPr>
              <a:t>. </a:t>
            </a:r>
            <a:r>
              <a:rPr lang="zh-CN" altLang="en-US" sz="2400" b="1" smtClean="0">
                <a:latin typeface="Times New Roman" pitchFamily="18" charset="0"/>
              </a:rPr>
              <a:t>每项任务的加工时间分别为：</a:t>
            </a:r>
            <a:endParaRPr lang="zh-CN" altLang="fr-FR" sz="2400" b="1" i="1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altLang="zh-CN" sz="2400" b="1" i="1" smtClean="0">
                <a:latin typeface="Times New Roman" pitchFamily="18" charset="0"/>
              </a:rPr>
              <a:t>        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1</a:t>
            </a:r>
            <a:r>
              <a:rPr lang="fr-FR" altLang="zh-CN" sz="2400" b="1" smtClean="0">
                <a:latin typeface="Times New Roman" pitchFamily="18" charset="0"/>
              </a:rPr>
              <a:t>)=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3</a:t>
            </a:r>
            <a:r>
              <a:rPr lang="fr-FR" altLang="zh-CN" sz="2400" b="1" smtClean="0">
                <a:latin typeface="Times New Roman" pitchFamily="18" charset="0"/>
              </a:rPr>
              <a:t>)=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5</a:t>
            </a:r>
            <a:r>
              <a:rPr lang="fr-FR" altLang="zh-CN" sz="2400" b="1" smtClean="0">
                <a:latin typeface="Times New Roman" pitchFamily="18" charset="0"/>
              </a:rPr>
              <a:t>)=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6</a:t>
            </a:r>
            <a:r>
              <a:rPr lang="fr-FR" altLang="zh-CN" sz="2400" b="1" smtClean="0">
                <a:latin typeface="Times New Roman" pitchFamily="18" charset="0"/>
              </a:rPr>
              <a:t>)=1, 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2</a:t>
            </a:r>
            <a:r>
              <a:rPr lang="fr-FR" altLang="zh-CN" sz="2400" b="1" smtClean="0">
                <a:latin typeface="Times New Roman" pitchFamily="18" charset="0"/>
              </a:rPr>
              <a:t>)=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4</a:t>
            </a:r>
            <a:r>
              <a:rPr lang="fr-FR" altLang="zh-CN" sz="2400" b="1" smtClean="0">
                <a:latin typeface="Times New Roman" pitchFamily="18" charset="0"/>
              </a:rPr>
              <a:t>)=2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任务之间的顺序约束是：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      任务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3</a:t>
            </a:r>
            <a:r>
              <a:rPr lang="zh-CN" altLang="fr-FR" sz="2400" b="1" smtClean="0">
                <a:latin typeface="Times New Roman" pitchFamily="18" charset="0"/>
              </a:rPr>
              <a:t>只有在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6</a:t>
            </a:r>
            <a:r>
              <a:rPr lang="zh-CN" altLang="fr-FR" sz="2400" b="1" smtClean="0">
                <a:latin typeface="Times New Roman" pitchFamily="18" charset="0"/>
              </a:rPr>
              <a:t>和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5</a:t>
            </a:r>
            <a:r>
              <a:rPr lang="zh-CN" altLang="fr-FR" sz="2400" b="1" smtClean="0">
                <a:latin typeface="Times New Roman" pitchFamily="18" charset="0"/>
              </a:rPr>
              <a:t>完成之后才能开始加工；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      任务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2</a:t>
            </a:r>
            <a:r>
              <a:rPr lang="zh-CN" altLang="fr-FR" sz="2400" b="1" smtClean="0">
                <a:latin typeface="Times New Roman" pitchFamily="18" charset="0"/>
              </a:rPr>
              <a:t>只有在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6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5</a:t>
            </a:r>
            <a:r>
              <a:rPr lang="zh-CN" altLang="fr-FR" sz="2400" b="1" smtClean="0">
                <a:latin typeface="Times New Roman" pitchFamily="18" charset="0"/>
              </a:rPr>
              <a:t>和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4</a:t>
            </a:r>
            <a:r>
              <a:rPr lang="zh-CN" altLang="fr-FR" sz="2400" b="1" smtClean="0">
                <a:latin typeface="Times New Roman" pitchFamily="18" charset="0"/>
              </a:rPr>
              <a:t>都完成后才能开始加工；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      任务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1</a:t>
            </a:r>
            <a:r>
              <a:rPr lang="zh-CN" altLang="fr-FR" sz="2400" b="1" smtClean="0">
                <a:latin typeface="Times New Roman" pitchFamily="18" charset="0"/>
              </a:rPr>
              <a:t>只有在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3</a:t>
            </a:r>
            <a:r>
              <a:rPr lang="zh-CN" altLang="fr-FR" sz="2400" b="1" smtClean="0">
                <a:latin typeface="Times New Roman" pitchFamily="18" charset="0"/>
              </a:rPr>
              <a:t>和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2</a:t>
            </a:r>
            <a:r>
              <a:rPr lang="zh-CN" altLang="fr-FR" sz="2400" b="1" smtClean="0">
                <a:latin typeface="Times New Roman" pitchFamily="18" charset="0"/>
              </a:rPr>
              <a:t>完成之后才能开始加工</a:t>
            </a:r>
            <a:r>
              <a:rPr lang="fr-FR" altLang="zh-CN" sz="2400" b="1" smtClean="0">
                <a:latin typeface="Times New Roman" pitchFamily="18" charset="0"/>
              </a:rPr>
              <a:t>.</a:t>
            </a:r>
            <a:r>
              <a:rPr lang="fr-FR" altLang="zh-CN" sz="2400" smtClean="0">
                <a:latin typeface="Times New Roman" pitchFamily="18" charset="0"/>
              </a:rPr>
              <a:t> </a:t>
            </a:r>
            <a:endParaRPr lang="en-US" altLang="zh-CN" sz="24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/>
              <a:t>调度：任务安排在机器上加工的方案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/>
              <a:t>截止时间：开始时刻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，最后停止加工机器的停机时刻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问题描述</a:t>
            </a:r>
            <a:r>
              <a:rPr lang="en-US" altLang="zh-CN" b="1" smtClean="0"/>
              <a:t>——</a:t>
            </a:r>
            <a:r>
              <a:rPr lang="zh-CN" altLang="en-US" b="1" smtClean="0"/>
              <a:t>多机调度</a:t>
            </a:r>
            <a:r>
              <a:rPr lang="en-US" altLang="zh-CN" sz="3200" b="1" smtClean="0">
                <a:solidFill>
                  <a:srgbClr val="FF0000"/>
                </a:solidFill>
              </a:rPr>
              <a:t>(p100</a:t>
            </a:r>
            <a:r>
              <a:rPr lang="zh-CN" altLang="en-US" sz="3200" b="1" smtClean="0">
                <a:solidFill>
                  <a:srgbClr val="FF0000"/>
                </a:solidFill>
              </a:rPr>
              <a:t>例</a:t>
            </a:r>
            <a:r>
              <a:rPr lang="en-US" altLang="zh-CN" sz="3200" b="1" smtClean="0">
                <a:solidFill>
                  <a:srgbClr val="FF0000"/>
                </a:solidFill>
              </a:rPr>
              <a:t>4.23)</a:t>
            </a:r>
            <a:endParaRPr lang="zh-CN" altLang="en-US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FF673B-B085-4262-9AA5-5CA4BECF526C}" type="slidenum">
              <a:rPr lang="en-US" altLang="zh-CN" smtClean="0">
                <a:latin typeface="Arial Black" pitchFamily="34" charset="0"/>
              </a:rPr>
              <a:pPr eaLnBrk="1" hangingPunct="1"/>
              <a:t>27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两个调度方案</a:t>
            </a:r>
          </a:p>
        </p:txBody>
      </p:sp>
      <p:sp>
        <p:nvSpPr>
          <p:cNvPr id="29700" name="Rectangle 47"/>
          <p:cNvSpPr>
            <a:spLocks noChangeArrowheads="1"/>
          </p:cNvSpPr>
          <p:nvPr/>
        </p:nvSpPr>
        <p:spPr bwMode="auto">
          <a:xfrm>
            <a:off x="2071688" y="2527300"/>
            <a:ext cx="492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fr-FR" sz="10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fr-FR" sz="1100"/>
          </a:p>
          <a:p>
            <a:endParaRPr lang="zh-CN" altLang="fr-FR"/>
          </a:p>
        </p:txBody>
      </p:sp>
      <p:sp>
        <p:nvSpPr>
          <p:cNvPr id="29701" name="Text Box 45"/>
          <p:cNvSpPr txBox="1">
            <a:spLocks noChangeArrowheads="1"/>
          </p:cNvSpPr>
          <p:nvPr/>
        </p:nvSpPr>
        <p:spPr bwMode="auto">
          <a:xfrm>
            <a:off x="7213600" y="4032250"/>
            <a:ext cx="958850" cy="5318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=6</a:t>
            </a:r>
            <a:endParaRPr lang="en-US" altLang="zh-CN" sz="2800" b="1"/>
          </a:p>
        </p:txBody>
      </p:sp>
      <p:sp>
        <p:nvSpPr>
          <p:cNvPr id="29702" name="Text Box 44"/>
          <p:cNvSpPr txBox="1">
            <a:spLocks noChangeArrowheads="1"/>
          </p:cNvSpPr>
          <p:nvPr/>
        </p:nvSpPr>
        <p:spPr bwMode="auto">
          <a:xfrm>
            <a:off x="6575425" y="2822575"/>
            <a:ext cx="319088" cy="5318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800"/>
          </a:p>
        </p:txBody>
      </p:sp>
      <p:sp>
        <p:nvSpPr>
          <p:cNvPr id="29703" name="Text Box 43"/>
          <p:cNvSpPr txBox="1">
            <a:spLocks noChangeArrowheads="1"/>
          </p:cNvSpPr>
          <p:nvPr/>
        </p:nvSpPr>
        <p:spPr bwMode="auto">
          <a:xfrm>
            <a:off x="4978400" y="2822575"/>
            <a:ext cx="314325" cy="628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/>
          </a:p>
        </p:txBody>
      </p:sp>
      <p:sp>
        <p:nvSpPr>
          <p:cNvPr id="29704" name="Text Box 42"/>
          <p:cNvSpPr txBox="1">
            <a:spLocks noChangeArrowheads="1"/>
          </p:cNvSpPr>
          <p:nvPr/>
        </p:nvSpPr>
        <p:spPr bwMode="auto">
          <a:xfrm>
            <a:off x="2317750" y="3543300"/>
            <a:ext cx="309563" cy="627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800"/>
          </a:p>
        </p:txBody>
      </p:sp>
      <p:sp>
        <p:nvSpPr>
          <p:cNvPr id="29705" name="Text Box 41"/>
          <p:cNvSpPr txBox="1">
            <a:spLocks noChangeArrowheads="1"/>
          </p:cNvSpPr>
          <p:nvPr/>
        </p:nvSpPr>
        <p:spPr bwMode="auto">
          <a:xfrm>
            <a:off x="2636838" y="2795588"/>
            <a:ext cx="319087" cy="5318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/>
          </a:p>
        </p:txBody>
      </p:sp>
      <p:sp>
        <p:nvSpPr>
          <p:cNvPr id="29706" name="Text Box 40"/>
          <p:cNvSpPr txBox="1">
            <a:spLocks noChangeArrowheads="1"/>
          </p:cNvSpPr>
          <p:nvPr/>
        </p:nvSpPr>
        <p:spPr bwMode="auto">
          <a:xfrm>
            <a:off x="1252538" y="3543300"/>
            <a:ext cx="425450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800"/>
          </a:p>
        </p:txBody>
      </p:sp>
      <p:sp>
        <p:nvSpPr>
          <p:cNvPr id="29707" name="Text Box 39"/>
          <p:cNvSpPr txBox="1">
            <a:spLocks noChangeArrowheads="1"/>
          </p:cNvSpPr>
          <p:nvPr/>
        </p:nvSpPr>
        <p:spPr bwMode="auto">
          <a:xfrm>
            <a:off x="1252538" y="2811463"/>
            <a:ext cx="319087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08" name="Line 38"/>
          <p:cNvSpPr>
            <a:spLocks noChangeShapeType="1"/>
          </p:cNvSpPr>
          <p:nvPr/>
        </p:nvSpPr>
        <p:spPr bwMode="auto">
          <a:xfrm>
            <a:off x="827088" y="3095625"/>
            <a:ext cx="0" cy="1287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37"/>
          <p:cNvSpPr>
            <a:spLocks noChangeShapeType="1"/>
          </p:cNvSpPr>
          <p:nvPr/>
        </p:nvSpPr>
        <p:spPr bwMode="auto">
          <a:xfrm>
            <a:off x="827088" y="3451225"/>
            <a:ext cx="63865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36"/>
          <p:cNvSpPr>
            <a:spLocks noChangeShapeType="1"/>
          </p:cNvSpPr>
          <p:nvPr/>
        </p:nvSpPr>
        <p:spPr bwMode="auto">
          <a:xfrm>
            <a:off x="827088" y="4098925"/>
            <a:ext cx="21288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30"/>
          <p:cNvSpPr>
            <a:spLocks noChangeShapeType="1"/>
          </p:cNvSpPr>
          <p:nvPr/>
        </p:nvSpPr>
        <p:spPr bwMode="auto">
          <a:xfrm>
            <a:off x="7235825" y="3181350"/>
            <a:ext cx="0" cy="1062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29"/>
          <p:cNvSpPr>
            <a:spLocks noChangeShapeType="1"/>
          </p:cNvSpPr>
          <p:nvPr/>
        </p:nvSpPr>
        <p:spPr bwMode="auto">
          <a:xfrm>
            <a:off x="2955925" y="4098925"/>
            <a:ext cx="4257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Text Box 25"/>
          <p:cNvSpPr txBox="1">
            <a:spLocks noChangeArrowheads="1"/>
          </p:cNvSpPr>
          <p:nvPr/>
        </p:nvSpPr>
        <p:spPr bwMode="auto">
          <a:xfrm>
            <a:off x="6149975" y="5800725"/>
            <a:ext cx="957263" cy="530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=5</a:t>
            </a:r>
            <a:endParaRPr lang="en-US" altLang="zh-CN" sz="2800" b="1"/>
          </a:p>
        </p:txBody>
      </p: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5510213" y="4725988"/>
            <a:ext cx="319087" cy="5318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800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3381375" y="5487988"/>
            <a:ext cx="327025" cy="6270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800"/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2317750" y="5487988"/>
            <a:ext cx="309563" cy="555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800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806825" y="4725988"/>
            <a:ext cx="333375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/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1252538" y="5487988"/>
            <a:ext cx="439737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/>
          </a:p>
        </p:txBody>
      </p:sp>
      <p:sp>
        <p:nvSpPr>
          <p:cNvPr id="29719" name="Text Box 19"/>
          <p:cNvSpPr txBox="1">
            <a:spLocks noChangeArrowheads="1"/>
          </p:cNvSpPr>
          <p:nvPr/>
        </p:nvSpPr>
        <p:spPr bwMode="auto">
          <a:xfrm>
            <a:off x="1677988" y="4725988"/>
            <a:ext cx="320675" cy="442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/>
          </a:p>
        </p:txBody>
      </p:sp>
      <p:sp>
        <p:nvSpPr>
          <p:cNvPr id="29720" name="Line 18"/>
          <p:cNvSpPr>
            <a:spLocks noChangeShapeType="1"/>
          </p:cNvSpPr>
          <p:nvPr/>
        </p:nvSpPr>
        <p:spPr bwMode="auto">
          <a:xfrm>
            <a:off x="827088" y="4954588"/>
            <a:ext cx="0" cy="128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17"/>
          <p:cNvSpPr>
            <a:spLocks noChangeShapeType="1"/>
          </p:cNvSpPr>
          <p:nvPr/>
        </p:nvSpPr>
        <p:spPr bwMode="auto">
          <a:xfrm>
            <a:off x="827088" y="5322888"/>
            <a:ext cx="53228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16"/>
          <p:cNvSpPr>
            <a:spLocks noChangeShapeType="1"/>
          </p:cNvSpPr>
          <p:nvPr/>
        </p:nvSpPr>
        <p:spPr bwMode="auto">
          <a:xfrm>
            <a:off x="827088" y="6043613"/>
            <a:ext cx="3194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11"/>
          <p:cNvSpPr>
            <a:spLocks noChangeShapeType="1"/>
          </p:cNvSpPr>
          <p:nvPr/>
        </p:nvSpPr>
        <p:spPr bwMode="auto">
          <a:xfrm>
            <a:off x="6156325" y="5092700"/>
            <a:ext cx="0" cy="1062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10"/>
          <p:cNvSpPr>
            <a:spLocks noChangeShapeType="1"/>
          </p:cNvSpPr>
          <p:nvPr/>
        </p:nvSpPr>
        <p:spPr bwMode="auto">
          <a:xfrm flipV="1">
            <a:off x="4021138" y="6043613"/>
            <a:ext cx="2128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Rectangle 65"/>
          <p:cNvSpPr>
            <a:spLocks noChangeArrowheads="1"/>
          </p:cNvSpPr>
          <p:nvPr/>
        </p:nvSpPr>
        <p:spPr bwMode="auto">
          <a:xfrm>
            <a:off x="827088" y="3357563"/>
            <a:ext cx="1081087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6" name="Rectangle 66"/>
          <p:cNvSpPr>
            <a:spLocks noChangeArrowheads="1"/>
          </p:cNvSpPr>
          <p:nvPr/>
        </p:nvSpPr>
        <p:spPr bwMode="auto">
          <a:xfrm>
            <a:off x="1908175" y="3357563"/>
            <a:ext cx="2087563" cy="14446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7" name="Rectangle 67"/>
          <p:cNvSpPr>
            <a:spLocks noChangeArrowheads="1"/>
          </p:cNvSpPr>
          <p:nvPr/>
        </p:nvSpPr>
        <p:spPr bwMode="auto">
          <a:xfrm>
            <a:off x="3995738" y="3357563"/>
            <a:ext cx="2160587" cy="1444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8" name="Rectangle 68"/>
          <p:cNvSpPr>
            <a:spLocks noChangeArrowheads="1"/>
          </p:cNvSpPr>
          <p:nvPr/>
        </p:nvSpPr>
        <p:spPr bwMode="auto">
          <a:xfrm>
            <a:off x="6156325" y="3357563"/>
            <a:ext cx="1079500" cy="1444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9" name="Rectangle 69"/>
          <p:cNvSpPr>
            <a:spLocks noChangeArrowheads="1"/>
          </p:cNvSpPr>
          <p:nvPr/>
        </p:nvSpPr>
        <p:spPr bwMode="auto">
          <a:xfrm>
            <a:off x="827088" y="4005263"/>
            <a:ext cx="1081087" cy="144462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0" name="Rectangle 70"/>
          <p:cNvSpPr>
            <a:spLocks noChangeArrowheads="1"/>
          </p:cNvSpPr>
          <p:nvPr/>
        </p:nvSpPr>
        <p:spPr bwMode="auto">
          <a:xfrm>
            <a:off x="1908175" y="4005263"/>
            <a:ext cx="1079500" cy="1444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1" name="Rectangle 71"/>
          <p:cNvSpPr>
            <a:spLocks noChangeArrowheads="1"/>
          </p:cNvSpPr>
          <p:nvPr/>
        </p:nvSpPr>
        <p:spPr bwMode="auto">
          <a:xfrm>
            <a:off x="827088" y="5229225"/>
            <a:ext cx="2087562" cy="14446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2" name="Rectangle 72"/>
          <p:cNvSpPr>
            <a:spLocks noChangeArrowheads="1"/>
          </p:cNvSpPr>
          <p:nvPr/>
        </p:nvSpPr>
        <p:spPr bwMode="auto">
          <a:xfrm>
            <a:off x="2916238" y="5229225"/>
            <a:ext cx="2160587" cy="1444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3" name="Rectangle 73"/>
          <p:cNvSpPr>
            <a:spLocks noChangeArrowheads="1"/>
          </p:cNvSpPr>
          <p:nvPr/>
        </p:nvSpPr>
        <p:spPr bwMode="auto">
          <a:xfrm>
            <a:off x="5076825" y="5229225"/>
            <a:ext cx="1079500" cy="1444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4" name="Rectangle 74"/>
          <p:cNvSpPr>
            <a:spLocks noChangeArrowheads="1"/>
          </p:cNvSpPr>
          <p:nvPr/>
        </p:nvSpPr>
        <p:spPr bwMode="auto">
          <a:xfrm>
            <a:off x="827088" y="5949950"/>
            <a:ext cx="1081087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5" name="Rectangle 75"/>
          <p:cNvSpPr>
            <a:spLocks noChangeArrowheads="1"/>
          </p:cNvSpPr>
          <p:nvPr/>
        </p:nvSpPr>
        <p:spPr bwMode="auto">
          <a:xfrm>
            <a:off x="1906588" y="5949950"/>
            <a:ext cx="1081087" cy="14446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6" name="Rectangle 76"/>
          <p:cNvSpPr>
            <a:spLocks noChangeArrowheads="1"/>
          </p:cNvSpPr>
          <p:nvPr/>
        </p:nvSpPr>
        <p:spPr bwMode="auto">
          <a:xfrm>
            <a:off x="2987675" y="5949950"/>
            <a:ext cx="1079500" cy="1444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9737" name="Group 105"/>
          <p:cNvGrpSpPr>
            <a:grpSpLocks/>
          </p:cNvGrpSpPr>
          <p:nvPr/>
        </p:nvGrpSpPr>
        <p:grpSpPr bwMode="auto">
          <a:xfrm>
            <a:off x="6284913" y="450850"/>
            <a:ext cx="2751137" cy="2257425"/>
            <a:chOff x="3869" y="255"/>
            <a:chExt cx="1733" cy="1422"/>
          </a:xfrm>
        </p:grpSpPr>
        <p:grpSp>
          <p:nvGrpSpPr>
            <p:cNvPr id="29738" name="Group 104"/>
            <p:cNvGrpSpPr>
              <a:grpSpLocks/>
            </p:cNvGrpSpPr>
            <p:nvPr/>
          </p:nvGrpSpPr>
          <p:grpSpPr bwMode="auto">
            <a:xfrm>
              <a:off x="3869" y="255"/>
              <a:ext cx="1733" cy="1422"/>
              <a:chOff x="3814" y="346"/>
              <a:chExt cx="1733" cy="1422"/>
            </a:xfrm>
          </p:grpSpPr>
          <p:sp>
            <p:nvSpPr>
              <p:cNvPr id="29740" name="Oval 84"/>
              <p:cNvSpPr>
                <a:spLocks noChangeArrowheads="1"/>
              </p:cNvSpPr>
              <p:nvPr/>
            </p:nvSpPr>
            <p:spPr bwMode="auto">
              <a:xfrm>
                <a:off x="3869" y="1117"/>
                <a:ext cx="91" cy="9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9741" name="Group 103"/>
              <p:cNvGrpSpPr>
                <a:grpSpLocks/>
              </p:cNvGrpSpPr>
              <p:nvPr/>
            </p:nvGrpSpPr>
            <p:grpSpPr bwMode="auto">
              <a:xfrm>
                <a:off x="3814" y="346"/>
                <a:ext cx="1733" cy="1224"/>
                <a:chOff x="3814" y="346"/>
                <a:chExt cx="1733" cy="1224"/>
              </a:xfrm>
            </p:grpSpPr>
            <p:sp>
              <p:nvSpPr>
                <p:cNvPr id="29743" name="Oval 81"/>
                <p:cNvSpPr>
                  <a:spLocks noChangeArrowheads="1"/>
                </p:cNvSpPr>
                <p:nvPr/>
              </p:nvSpPr>
              <p:spPr bwMode="auto">
                <a:xfrm>
                  <a:off x="4195" y="1480"/>
                  <a:ext cx="91" cy="9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9744" name="Group 99"/>
                <p:cNvGrpSpPr>
                  <a:grpSpLocks/>
                </p:cNvGrpSpPr>
                <p:nvPr/>
              </p:nvGrpSpPr>
              <p:grpSpPr bwMode="auto">
                <a:xfrm>
                  <a:off x="3814" y="346"/>
                  <a:ext cx="1733" cy="727"/>
                  <a:chOff x="3814" y="527"/>
                  <a:chExt cx="1733" cy="727"/>
                </a:xfrm>
              </p:grpSpPr>
              <p:sp>
                <p:nvSpPr>
                  <p:cNvPr id="29748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5229" y="846"/>
                    <a:ext cx="91" cy="90"/>
                  </a:xfrm>
                  <a:prstGeom prst="ellipse">
                    <a:avLst/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4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869" y="846"/>
                    <a:ext cx="91" cy="90"/>
                  </a:xfrm>
                  <a:prstGeom prst="ellipse">
                    <a:avLst/>
                  </a:prstGeom>
                  <a:solidFill>
                    <a:srgbClr val="FF7C8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50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549" y="846"/>
                    <a:ext cx="91" cy="90"/>
                  </a:xfrm>
                  <a:prstGeom prst="ellipse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75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914" y="937"/>
                    <a:ext cx="0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2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60" y="937"/>
                    <a:ext cx="589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3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960" y="937"/>
                    <a:ext cx="589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595" y="937"/>
                    <a:ext cx="0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5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40" y="937"/>
                    <a:ext cx="590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56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4" y="527"/>
                    <a:ext cx="17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i="1">
                        <a:latin typeface="Times New Roman" pitchFamily="18" charset="0"/>
                      </a:rPr>
                      <a:t>t</a:t>
                    </a:r>
                    <a:r>
                      <a:rPr lang="en-US" altLang="zh-CN" sz="2400" b="1" baseline="-25000">
                        <a:latin typeface="Times New Roman" pitchFamily="18" charset="0"/>
                      </a:rPr>
                      <a:t>5</a:t>
                    </a:r>
                    <a:r>
                      <a:rPr lang="en-US" altLang="zh-CN" sz="2400" b="1">
                        <a:latin typeface="Times New Roman" pitchFamily="18" charset="0"/>
                      </a:rPr>
                      <a:t>         </a:t>
                    </a:r>
                    <a:r>
                      <a:rPr lang="en-US" altLang="zh-CN" sz="2400" b="1" i="1">
                        <a:latin typeface="Times New Roman" pitchFamily="18" charset="0"/>
                      </a:rPr>
                      <a:t>  t</a:t>
                    </a:r>
                    <a:r>
                      <a:rPr lang="en-US" altLang="zh-CN" sz="2400" b="1" baseline="-25000">
                        <a:latin typeface="Times New Roman" pitchFamily="18" charset="0"/>
                      </a:rPr>
                      <a:t>6   </a:t>
                    </a:r>
                    <a:r>
                      <a:rPr lang="en-US" altLang="zh-CN" sz="2400" b="1">
                        <a:latin typeface="Times New Roman" pitchFamily="18" charset="0"/>
                      </a:rPr>
                      <a:t>          </a:t>
                    </a:r>
                    <a:r>
                      <a:rPr lang="en-US" altLang="zh-CN" sz="2400" b="1" i="1">
                        <a:latin typeface="Times New Roman" pitchFamily="18" charset="0"/>
                      </a:rPr>
                      <a:t>t</a:t>
                    </a:r>
                    <a:r>
                      <a:rPr lang="en-US" altLang="zh-CN" sz="2400" b="1" baseline="-25000">
                        <a:latin typeface="Times New Roman" pitchFamily="18" charset="0"/>
                      </a:rPr>
                      <a:t>4</a:t>
                    </a:r>
                  </a:p>
                </p:txBody>
              </p:sp>
            </p:grpSp>
            <p:sp>
              <p:nvSpPr>
                <p:cNvPr id="29745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823" y="1162"/>
                  <a:ext cx="109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pitchFamily="18" charset="0"/>
                    </a:rPr>
                    <a:t>t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3</a:t>
                  </a:r>
                  <a:r>
                    <a:rPr lang="en-US" altLang="zh-CN" sz="2400" b="1">
                      <a:latin typeface="Times New Roman" pitchFamily="18" charset="0"/>
                    </a:rPr>
                    <a:t>          </a:t>
                  </a:r>
                  <a:r>
                    <a:rPr lang="en-US" altLang="zh-CN" sz="2400" b="1" i="1">
                      <a:latin typeface="Times New Roman" pitchFamily="18" charset="0"/>
                    </a:rPr>
                    <a:t> t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2  </a:t>
                  </a:r>
                  <a:r>
                    <a:rPr lang="en-US" altLang="zh-CN" sz="2400" b="1">
                      <a:latin typeface="Times New Roman" pitchFamily="18" charset="0"/>
                    </a:rPr>
                    <a:t>          </a:t>
                  </a:r>
                  <a:endParaRPr lang="en-US" altLang="zh-CN" sz="2400" b="1" baseline="-25000">
                    <a:latin typeface="Times New Roman" pitchFamily="18" charset="0"/>
                  </a:endParaRPr>
                </a:p>
              </p:txBody>
            </p:sp>
            <p:sp>
              <p:nvSpPr>
                <p:cNvPr id="29746" name="Line 100"/>
                <p:cNvSpPr>
                  <a:spLocks noChangeShapeType="1"/>
                </p:cNvSpPr>
                <p:nvPr/>
              </p:nvSpPr>
              <p:spPr bwMode="auto">
                <a:xfrm>
                  <a:off x="3969" y="1207"/>
                  <a:ext cx="226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7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4286" y="1207"/>
                  <a:ext cx="227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42" name="Rectangle 102"/>
              <p:cNvSpPr>
                <a:spLocks noChangeArrowheads="1"/>
              </p:cNvSpPr>
              <p:nvPr/>
            </p:nvSpPr>
            <p:spPr bwMode="auto">
              <a:xfrm>
                <a:off x="4241" y="1480"/>
                <a:ext cx="2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/>
                  <a:t>t</a:t>
                </a:r>
                <a:r>
                  <a:rPr lang="en-US" altLang="zh-CN" sz="2400" b="1" baseline="-25000"/>
                  <a:t>1</a:t>
                </a:r>
              </a:p>
            </p:txBody>
          </p:sp>
        </p:grpSp>
        <p:sp>
          <p:nvSpPr>
            <p:cNvPr id="29739" name="Oval 83"/>
            <p:cNvSpPr>
              <a:spLocks noChangeArrowheads="1"/>
            </p:cNvSpPr>
            <p:nvPr/>
          </p:nvSpPr>
          <p:spPr bwMode="auto">
            <a:xfrm>
              <a:off x="4603" y="1026"/>
              <a:ext cx="91" cy="9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A51000A-2571-4EE1-89E4-A0057CE01C5F}" type="slidenum">
              <a:rPr lang="en-US" altLang="zh-CN" smtClean="0">
                <a:latin typeface="Arial Black" pitchFamily="34" charset="0"/>
              </a:rPr>
              <a:pPr eaLnBrk="1" hangingPunct="1"/>
              <a:t>28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30723" name="Text Box 4"/>
          <p:cNvSpPr>
            <a:spLocks noChangeArrowheads="1"/>
          </p:cNvSpPr>
          <p:nvPr>
            <p:ph type="body" idx="1"/>
          </p:nvPr>
        </p:nvSpPr>
        <p:spPr>
          <a:xfrm>
            <a:off x="611188" y="1773238"/>
            <a:ext cx="8218487" cy="4464050"/>
          </a:xfrm>
          <a:noFill/>
        </p:spPr>
        <p:txBody>
          <a:bodyPr/>
          <a:lstStyle/>
          <a:p>
            <a:pPr marL="357188" indent="-357188" eaLnBrk="1" hangingPunct="1"/>
            <a:r>
              <a:rPr lang="zh-CN" altLang="fr-FR" sz="2800" b="1" smtClean="0">
                <a:solidFill>
                  <a:srgbClr val="FF3300"/>
                </a:solidFill>
                <a:latin typeface="Times New Roman" pitchFamily="18" charset="0"/>
              </a:rPr>
              <a:t>集合</a:t>
            </a:r>
          </a:p>
          <a:p>
            <a:pPr marL="990600" lvl="1" indent="-454025"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任务集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smtClean="0">
                <a:latin typeface="Times New Roman" pitchFamily="18" charset="0"/>
              </a:rPr>
              <a:t>={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1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2</a:t>
            </a:r>
            <a:r>
              <a:rPr lang="fr-FR" altLang="zh-CN" sz="2400" b="1" smtClean="0">
                <a:latin typeface="Times New Roman" pitchFamily="18" charset="0"/>
              </a:rPr>
              <a:t>, ... 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n</a:t>
            </a:r>
            <a:r>
              <a:rPr lang="fr-FR" altLang="zh-CN" sz="2400" b="1" smtClean="0">
                <a:latin typeface="Times New Roman" pitchFamily="18" charset="0"/>
              </a:rPr>
              <a:t>}, </a:t>
            </a:r>
            <a:r>
              <a:rPr lang="fr-FR" altLang="zh-CN" sz="2400" b="1" i="1" smtClean="0">
                <a:latin typeface="Times New Roman" pitchFamily="18" charset="0"/>
              </a:rPr>
              <a:t>n</a:t>
            </a:r>
            <a:r>
              <a:rPr lang="fr-FR" altLang="zh-CN" sz="24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b="1" smtClean="0">
                <a:latin typeface="Times New Roman" pitchFamily="18" charset="0"/>
              </a:rPr>
              <a:t>Z</a:t>
            </a:r>
            <a:r>
              <a:rPr lang="fr-FR" altLang="zh-CN" sz="2400" b="1" baseline="30000" smtClean="0">
                <a:latin typeface="Times New Roman" pitchFamily="18" charset="0"/>
              </a:rPr>
              <a:t>+</a:t>
            </a:r>
            <a:endParaRPr lang="zh-CN" altLang="fr-FR" sz="2400" b="1" smtClean="0">
              <a:latin typeface="Times New Roman" pitchFamily="18" charset="0"/>
            </a:endParaRPr>
          </a:p>
          <a:p>
            <a:pPr marL="990600" lvl="1" indent="-454025"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机器集 </a:t>
            </a:r>
            <a:r>
              <a:rPr lang="fr-FR" altLang="zh-CN" sz="2400" b="1" i="1" smtClean="0">
                <a:latin typeface="Times New Roman" pitchFamily="18" charset="0"/>
              </a:rPr>
              <a:t>M</a:t>
            </a:r>
            <a:r>
              <a:rPr lang="fr-FR" altLang="zh-CN" sz="2400" b="1" smtClean="0">
                <a:latin typeface="Times New Roman" pitchFamily="18" charset="0"/>
              </a:rPr>
              <a:t>={</a:t>
            </a:r>
            <a:r>
              <a:rPr lang="fr-FR" altLang="zh-CN" sz="2400" b="1" i="1" smtClean="0">
                <a:latin typeface="Times New Roman" pitchFamily="18" charset="0"/>
              </a:rPr>
              <a:t>c</a:t>
            </a:r>
            <a:r>
              <a:rPr lang="fr-FR" altLang="zh-CN" sz="2400" b="1" baseline="-25000" smtClean="0">
                <a:latin typeface="Times New Roman" pitchFamily="18" charset="0"/>
              </a:rPr>
              <a:t>1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latin typeface="Times New Roman" pitchFamily="18" charset="0"/>
              </a:rPr>
              <a:t>c</a:t>
            </a:r>
            <a:r>
              <a:rPr lang="fr-FR" altLang="zh-CN" sz="2400" b="1" baseline="-25000" smtClean="0">
                <a:latin typeface="Times New Roman" pitchFamily="18" charset="0"/>
              </a:rPr>
              <a:t>2</a:t>
            </a:r>
            <a:r>
              <a:rPr lang="fr-FR" altLang="zh-CN" sz="2400" b="1" smtClean="0">
                <a:latin typeface="Times New Roman" pitchFamily="18" charset="0"/>
              </a:rPr>
              <a:t>, ... , </a:t>
            </a:r>
            <a:r>
              <a:rPr lang="fr-FR" altLang="zh-CN" sz="2400" b="1" i="1" smtClean="0">
                <a:latin typeface="Times New Roman" pitchFamily="18" charset="0"/>
              </a:rPr>
              <a:t>c</a:t>
            </a:r>
            <a:r>
              <a:rPr lang="fr-FR" altLang="zh-CN" sz="2400" b="1" i="1" baseline="-25000" smtClean="0">
                <a:latin typeface="Times New Roman" pitchFamily="18" charset="0"/>
              </a:rPr>
              <a:t>m</a:t>
            </a:r>
            <a:r>
              <a:rPr lang="fr-FR" altLang="zh-CN" sz="2400" b="1" smtClean="0">
                <a:latin typeface="Times New Roman" pitchFamily="18" charset="0"/>
              </a:rPr>
              <a:t>}</a:t>
            </a:r>
            <a:r>
              <a:rPr lang="zh-CN" altLang="fr-FR" sz="2400" b="1" smtClean="0">
                <a:latin typeface="Times New Roman" pitchFamily="18" charset="0"/>
              </a:rPr>
              <a:t>，</a:t>
            </a:r>
            <a:r>
              <a:rPr lang="fr-FR" altLang="zh-CN" sz="2400" b="1" i="1" smtClean="0">
                <a:latin typeface="Times New Roman" pitchFamily="18" charset="0"/>
              </a:rPr>
              <a:t>m</a:t>
            </a:r>
            <a:r>
              <a:rPr lang="fr-FR" altLang="zh-CN" sz="24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b="1" smtClean="0">
                <a:latin typeface="Times New Roman" pitchFamily="18" charset="0"/>
              </a:rPr>
              <a:t>Z</a:t>
            </a:r>
            <a:r>
              <a:rPr lang="fr-FR" altLang="zh-CN" sz="2400" b="1" baseline="30000" smtClean="0">
                <a:latin typeface="Times New Roman" pitchFamily="18" charset="0"/>
              </a:rPr>
              <a:t>+</a:t>
            </a:r>
            <a:endParaRPr lang="zh-CN" altLang="fr-FR" sz="2400" b="1" smtClean="0">
              <a:latin typeface="Times New Roman" pitchFamily="18" charset="0"/>
            </a:endParaRPr>
          </a:p>
          <a:p>
            <a:pPr marL="990600" lvl="1" indent="-454025"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时间集</a:t>
            </a:r>
            <a:r>
              <a:rPr lang="fr-FR" altLang="zh-CN" sz="2400" b="1" smtClean="0">
                <a:latin typeface="Times New Roman" pitchFamily="18" charset="0"/>
              </a:rPr>
              <a:t> N</a:t>
            </a:r>
            <a:endParaRPr lang="zh-CN" altLang="fr-FR" sz="2400" b="1" smtClean="0">
              <a:latin typeface="Times New Roman" pitchFamily="18" charset="0"/>
            </a:endParaRPr>
          </a:p>
          <a:p>
            <a:pPr marL="357188" indent="-357188" eaLnBrk="1" hangingPunct="1"/>
            <a:r>
              <a:rPr lang="zh-CN" altLang="fr-FR" sz="2800" b="1" smtClean="0">
                <a:solidFill>
                  <a:srgbClr val="FF3300"/>
                </a:solidFill>
                <a:latin typeface="Times New Roman" pitchFamily="18" charset="0"/>
              </a:rPr>
              <a:t>函数</a:t>
            </a:r>
            <a:r>
              <a:rPr lang="zh-CN" altLang="fr-FR" sz="2800" b="1" smtClean="0">
                <a:latin typeface="Times New Roman" pitchFamily="18" charset="0"/>
              </a:rPr>
              <a:t>和关系</a:t>
            </a:r>
          </a:p>
          <a:p>
            <a:pPr marL="990600" lvl="1" indent="-454025"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加工时间</a:t>
            </a:r>
            <a:r>
              <a:rPr lang="fr-FR" altLang="zh-CN" sz="2400" b="1" smtClean="0">
                <a:latin typeface="Times New Roman" pitchFamily="18" charset="0"/>
              </a:rPr>
              <a:t>——</a:t>
            </a:r>
            <a:r>
              <a:rPr lang="zh-CN" altLang="fr-FR" sz="2400" b="1" smtClean="0">
                <a:latin typeface="Times New Roman" pitchFamily="18" charset="0"/>
              </a:rPr>
              <a:t>函数  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: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sz="2400" b="1" smtClean="0">
                <a:latin typeface="Times New Roman" pitchFamily="18" charset="0"/>
              </a:rPr>
              <a:t>Z</a:t>
            </a:r>
            <a:r>
              <a:rPr lang="fr-FR" altLang="zh-CN" sz="2400" b="1" baseline="30000" smtClean="0">
                <a:latin typeface="Times New Roman" pitchFamily="18" charset="0"/>
              </a:rPr>
              <a:t>+</a:t>
            </a:r>
            <a:r>
              <a:rPr lang="fr-FR" altLang="zh-CN" sz="2400" b="1" smtClean="0">
                <a:latin typeface="Times New Roman" pitchFamily="18" charset="0"/>
              </a:rPr>
              <a:t>. </a:t>
            </a:r>
          </a:p>
          <a:p>
            <a:pPr marL="990600" lvl="1" indent="-454025" eaLnBrk="1" hangingPunct="1"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顺序约束 </a:t>
            </a:r>
            <a:r>
              <a:rPr lang="fr-FR" altLang="zh-CN" sz="2400" b="1" i="1" smtClean="0">
                <a:latin typeface="Times New Roman" pitchFamily="18" charset="0"/>
              </a:rPr>
              <a:t>R ——T</a:t>
            </a:r>
            <a:r>
              <a:rPr lang="zh-CN" altLang="fr-FR" sz="2400" b="1" smtClean="0">
                <a:latin typeface="Times New Roman" pitchFamily="18" charset="0"/>
              </a:rPr>
              <a:t>上的</a:t>
            </a:r>
            <a:r>
              <a:rPr lang="zh-CN" altLang="fr-FR" sz="2400" b="1" smtClean="0">
                <a:solidFill>
                  <a:srgbClr val="FF3300"/>
                </a:solidFill>
                <a:latin typeface="Times New Roman" pitchFamily="18" charset="0"/>
              </a:rPr>
              <a:t>偏序关系</a:t>
            </a:r>
            <a:r>
              <a:rPr lang="zh-CN" altLang="fr-FR" sz="2400" b="1" smtClean="0">
                <a:latin typeface="Times New Roman" pitchFamily="18" charset="0"/>
              </a:rPr>
              <a:t>，定义为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fr-FR" sz="2800" b="1" smtClean="0">
                <a:latin typeface="Times New Roman" pitchFamily="18" charset="0"/>
              </a:rPr>
              <a:t>         </a:t>
            </a:r>
            <a:r>
              <a:rPr lang="fr-FR" altLang="zh-CN" sz="2400" b="1" i="1" smtClean="0">
                <a:latin typeface="Times New Roman" pitchFamily="18" charset="0"/>
              </a:rPr>
              <a:t>R</a:t>
            </a:r>
            <a:r>
              <a:rPr lang="fr-FR" altLang="zh-CN" sz="2400" b="1" smtClean="0">
                <a:latin typeface="Times New Roman" pitchFamily="18" charset="0"/>
              </a:rPr>
              <a:t>={&lt;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&gt;|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fr-FR" altLang="zh-CN" sz="2400" b="1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fr-FR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j </a:t>
            </a:r>
            <a:r>
              <a:rPr lang="zh-CN" altLang="fr-FR" sz="2400" b="1" smtClean="0">
                <a:latin typeface="Times New Roman" pitchFamily="18" charset="0"/>
              </a:rPr>
              <a:t>或 </a:t>
            </a:r>
            <a:r>
              <a:rPr lang="fr-FR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zh-CN" altLang="fr-FR" sz="2400" b="1" smtClean="0">
                <a:solidFill>
                  <a:srgbClr val="FF0000"/>
                </a:solidFill>
                <a:latin typeface="Times New Roman" pitchFamily="18" charset="0"/>
              </a:rPr>
              <a:t>完成后</a:t>
            </a:r>
            <a:r>
              <a:rPr lang="fr-FR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solidFill>
                  <a:srgbClr val="FF0000"/>
                </a:solidFill>
                <a:latin typeface="Times New Roman" pitchFamily="18" charset="0"/>
              </a:rPr>
              <a:t>j </a:t>
            </a:r>
            <a:r>
              <a:rPr lang="zh-CN" altLang="fr-FR" sz="2400" b="1" smtClean="0">
                <a:solidFill>
                  <a:srgbClr val="FF0000"/>
                </a:solidFill>
                <a:latin typeface="Times New Roman" pitchFamily="18" charset="0"/>
              </a:rPr>
              <a:t>才可以开始加工</a:t>
            </a:r>
            <a:r>
              <a:rPr lang="fr-FR" altLang="zh-CN" sz="2400" b="1" smtClean="0">
                <a:latin typeface="Times New Roman" pitchFamily="18" charset="0"/>
              </a:rPr>
              <a:t>} 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问题描述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7BE0A6-5289-442E-B60C-D57E5E08E57B}" type="slidenum">
              <a:rPr lang="en-US" altLang="zh-CN" smtClean="0">
                <a:latin typeface="Arial Black" pitchFamily="34" charset="0"/>
              </a:rPr>
              <a:pPr eaLnBrk="1" hangingPunct="1"/>
              <a:t>29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问题描述（续）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47050" cy="4968875"/>
          </a:xfrm>
        </p:spPr>
        <p:txBody>
          <a:bodyPr/>
          <a:lstStyle/>
          <a:p>
            <a:pPr marL="93663" indent="-93663" eaLnBrk="1" hangingPunct="1"/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可行调度</a:t>
            </a:r>
          </a:p>
          <a:p>
            <a:pPr marL="449263" lvl="1" indent="-176213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>
                <a:latin typeface="Times New Roman" pitchFamily="18" charset="0"/>
              </a:rPr>
              <a:t> 分配到机器：</a:t>
            </a:r>
          </a:p>
          <a:p>
            <a:pPr marL="449263" lvl="1" indent="-176213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i="1" smtClean="0">
                <a:latin typeface="Times New Roman" pitchFamily="18" charset="0"/>
              </a:rPr>
              <a:t>T </a:t>
            </a:r>
            <a:r>
              <a:rPr lang="zh-CN" altLang="en-US" sz="2400" b="1" smtClean="0">
                <a:latin typeface="Times New Roman" pitchFamily="18" charset="0"/>
              </a:rPr>
              <a:t>的 </a:t>
            </a:r>
            <a:r>
              <a:rPr lang="zh-CN" altLang="en-US" sz="2400" b="1" smtClean="0">
                <a:solidFill>
                  <a:srgbClr val="FF3300"/>
                </a:solidFill>
                <a:latin typeface="Times New Roman" pitchFamily="18" charset="0"/>
              </a:rPr>
              <a:t>划分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400" b="1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fr-FR" altLang="zh-CN" sz="2400" b="1" smtClean="0">
                <a:latin typeface="Times New Roman" pitchFamily="18" charset="0"/>
              </a:rPr>
              <a:t>{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1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baseline="-25000" smtClean="0">
                <a:latin typeface="Times New Roman" pitchFamily="18" charset="0"/>
              </a:rPr>
              <a:t>2</a:t>
            </a:r>
            <a:r>
              <a:rPr lang="fr-FR" altLang="zh-CN" sz="2400" b="1" smtClean="0">
                <a:latin typeface="Times New Roman" pitchFamily="18" charset="0"/>
              </a:rPr>
              <a:t>, ... 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m</a:t>
            </a:r>
            <a:r>
              <a:rPr lang="fr-FR" altLang="zh-CN" sz="2400" b="1" smtClean="0">
                <a:latin typeface="Times New Roman" pitchFamily="18" charset="0"/>
              </a:rPr>
              <a:t>}</a:t>
            </a:r>
            <a:r>
              <a:rPr lang="zh-CN" altLang="fr-FR" sz="2400" b="1" smtClean="0">
                <a:latin typeface="Times New Roman" pitchFamily="18" charset="0"/>
              </a:rPr>
              <a:t>，划分块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 </a:t>
            </a:r>
            <a:r>
              <a:rPr lang="zh-CN" altLang="fr-FR" sz="2400" b="1" smtClean="0">
                <a:latin typeface="Times New Roman" pitchFamily="18" charset="0"/>
              </a:rPr>
              <a:t>是</a:t>
            </a:r>
            <a:r>
              <a:rPr lang="fr-FR" altLang="zh-CN" sz="2400" b="1" i="1" smtClean="0">
                <a:latin typeface="Times New Roman" pitchFamily="18" charset="0"/>
              </a:rPr>
              <a:t>T </a:t>
            </a:r>
            <a:r>
              <a:rPr lang="zh-CN" altLang="fr-FR" sz="2400" b="1" smtClean="0">
                <a:latin typeface="Times New Roman" pitchFamily="18" charset="0"/>
              </a:rPr>
              <a:t>的非空子集，</a:t>
            </a:r>
          </a:p>
          <a:p>
            <a:pPr marL="449263" lvl="1" indent="-176213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</a:rPr>
              <a:t>由安排在机器</a:t>
            </a:r>
            <a:r>
              <a:rPr lang="fr-FR" altLang="zh-CN" sz="2400" b="1" i="1" smtClean="0">
                <a:latin typeface="Times New Roman" pitchFamily="18" charset="0"/>
              </a:rPr>
              <a:t>c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zh-CN" altLang="fr-FR" sz="2400" b="1" smtClean="0">
                <a:latin typeface="Times New Roman" pitchFamily="18" charset="0"/>
              </a:rPr>
              <a:t>上加工的所有任务组成</a:t>
            </a:r>
            <a:r>
              <a:rPr lang="fr-FR" altLang="zh-CN" sz="2400" b="1" smtClean="0">
                <a:latin typeface="Times New Roman" pitchFamily="18" charset="0"/>
              </a:rPr>
              <a:t>.</a:t>
            </a:r>
            <a:r>
              <a:rPr lang="fr-FR" altLang="zh-CN" sz="2400" smtClean="0"/>
              <a:t> </a:t>
            </a:r>
          </a:p>
          <a:p>
            <a:pPr marL="449263" lvl="1" indent="-176213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fr-FR" sz="2400" b="1" smtClean="0">
                <a:latin typeface="Times New Roman" pitchFamily="18" charset="0"/>
                <a:sym typeface="Symbol" pitchFamily="18" charset="2"/>
              </a:rPr>
              <a:t> 每个机器上的任务开始时间</a:t>
            </a:r>
          </a:p>
          <a:p>
            <a:pPr marL="449263" lvl="1" indent="-176213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z="24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  <a:sym typeface="Symbol" pitchFamily="18" charset="2"/>
              </a:rPr>
              <a:t></a:t>
            </a:r>
            <a:r>
              <a:rPr lang="zh-CN" altLang="fr-FR" sz="2400" b="1" smtClean="0">
                <a:latin typeface="Times New Roman" pitchFamily="18" charset="0"/>
              </a:rPr>
              <a:t>，存在</a:t>
            </a:r>
            <a:r>
              <a:rPr lang="zh-CN" altLang="fr-FR" sz="2400" b="1" smtClean="0">
                <a:solidFill>
                  <a:srgbClr val="FF3300"/>
                </a:solidFill>
                <a:latin typeface="Times New Roman" pitchFamily="18" charset="0"/>
              </a:rPr>
              <a:t>调度函数</a:t>
            </a:r>
            <a:r>
              <a:rPr lang="zh-CN" altLang="fr-FR" sz="2400" b="1" smtClean="0">
                <a:latin typeface="Times New Roman" pitchFamily="18" charset="0"/>
              </a:rPr>
              <a:t> </a:t>
            </a:r>
            <a:r>
              <a:rPr lang="zh-CN" altLang="fr-FR" sz="2400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: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altLang="zh-CN" sz="2400" b="1" smtClean="0">
                <a:latin typeface="Times New Roman" pitchFamily="18" charset="0"/>
              </a:rPr>
              <a:t>N</a:t>
            </a:r>
            <a:r>
              <a:rPr lang="zh-CN" altLang="fr-FR" sz="2400" b="1" smtClean="0">
                <a:latin typeface="Times New Roman" pitchFamily="18" charset="0"/>
              </a:rPr>
              <a:t>， 满足以下条件：</a:t>
            </a:r>
          </a:p>
          <a:p>
            <a:pPr marL="449263" lvl="1" indent="-176213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z="2400" b="1" smtClean="0">
                <a:solidFill>
                  <a:srgbClr val="FF0000"/>
                </a:solidFill>
                <a:latin typeface="Times New Roman" pitchFamily="18" charset="0"/>
              </a:rPr>
              <a:t>(1) </a:t>
            </a:r>
            <a:r>
              <a:rPr lang="zh-CN" altLang="fr-FR" sz="2400" b="1" smtClean="0">
                <a:solidFill>
                  <a:srgbClr val="FF0000"/>
                </a:solidFill>
                <a:latin typeface="Times New Roman" pitchFamily="18" charset="0"/>
              </a:rPr>
              <a:t>任意时刻 </a:t>
            </a:r>
            <a:r>
              <a:rPr lang="fr-FR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zh-CN" altLang="fr-FR" sz="2400" b="1" smtClean="0">
                <a:solidFill>
                  <a:srgbClr val="FF0000"/>
                </a:solidFill>
                <a:latin typeface="Times New Roman" pitchFamily="18" charset="0"/>
              </a:rPr>
              <a:t>，每台机器上正在加工至多</a:t>
            </a:r>
            <a:r>
              <a:rPr lang="fr-FR" altLang="zh-CN" sz="2400" b="1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fr-FR" sz="2400" b="1" smtClean="0">
                <a:solidFill>
                  <a:srgbClr val="FF0000"/>
                </a:solidFill>
                <a:latin typeface="Times New Roman" pitchFamily="18" charset="0"/>
              </a:rPr>
              <a:t>个任务</a:t>
            </a:r>
          </a:p>
          <a:p>
            <a:pPr marL="449263" lvl="1" indent="-176213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sym typeface="Symbol" pitchFamily="18" charset="2"/>
              </a:rPr>
              <a:t>      </a:t>
            </a:r>
            <a:r>
              <a:rPr lang="fr-FR" altLang="zh-CN" sz="2400" b="1" i="1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, 0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fr-FR" altLang="zh-CN" sz="2400" b="1" i="1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&lt;</a:t>
            </a:r>
            <a:r>
              <a:rPr lang="fr-FR" altLang="zh-CN" sz="2400" b="1" i="1" smtClean="0">
                <a:latin typeface="Times New Roman" pitchFamily="18" charset="0"/>
              </a:rPr>
              <a:t>D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</a:p>
          <a:p>
            <a:pPr marL="449263" lvl="1" indent="-176213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z="2400" b="1" smtClean="0">
                <a:latin typeface="Times New Roman" pitchFamily="18" charset="0"/>
              </a:rPr>
              <a:t>        | {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k</a:t>
            </a:r>
            <a:r>
              <a:rPr lang="fr-FR" altLang="zh-CN" sz="2400" b="1" i="1" smtClean="0">
                <a:latin typeface="Times New Roman" pitchFamily="18" charset="0"/>
              </a:rPr>
              <a:t> </a:t>
            </a:r>
            <a:r>
              <a:rPr lang="fr-FR" altLang="zh-CN" sz="2400" b="1" smtClean="0">
                <a:latin typeface="Times New Roman" pitchFamily="18" charset="0"/>
              </a:rPr>
              <a:t>|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k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k</a:t>
            </a:r>
            <a:r>
              <a:rPr lang="fr-FR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fr-FR" altLang="zh-CN" sz="2400" b="1" i="1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&lt;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k</a:t>
            </a:r>
            <a:r>
              <a:rPr lang="fr-FR" altLang="zh-CN" sz="2400" b="1" smtClean="0">
                <a:latin typeface="Times New Roman" pitchFamily="18" charset="0"/>
              </a:rPr>
              <a:t>)+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k</a:t>
            </a:r>
            <a:r>
              <a:rPr lang="fr-FR" altLang="zh-CN" sz="2400" b="1" smtClean="0">
                <a:latin typeface="Times New Roman" pitchFamily="18" charset="0"/>
              </a:rPr>
              <a:t>) }| 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fr-FR" altLang="zh-CN" sz="2400" b="1" smtClean="0">
                <a:latin typeface="Times New Roman" pitchFamily="18" charset="0"/>
              </a:rPr>
              <a:t>1, </a:t>
            </a:r>
            <a:r>
              <a:rPr lang="fr-FR" altLang="zh-CN" sz="2400" b="1" i="1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=1, 2, …, </a:t>
            </a:r>
            <a:r>
              <a:rPr lang="fr-FR" altLang="zh-CN" sz="2400" b="1" i="1" smtClean="0">
                <a:latin typeface="Times New Roman" pitchFamily="18" charset="0"/>
              </a:rPr>
              <a:t>m</a:t>
            </a:r>
            <a:endParaRPr lang="fr-FR" altLang="zh-CN" sz="2400" b="1" smtClean="0">
              <a:latin typeface="Times New Roman" pitchFamily="18" charset="0"/>
            </a:endParaRPr>
          </a:p>
          <a:p>
            <a:pPr marL="449263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altLang="zh-CN" sz="2400" b="1" smtClean="0">
                <a:solidFill>
                  <a:srgbClr val="FF0000"/>
                </a:solidFill>
                <a:latin typeface="Times New Roman" pitchFamily="18" charset="0"/>
              </a:rPr>
              <a:t>(2) </a:t>
            </a:r>
            <a:r>
              <a:rPr lang="zh-CN" altLang="fr-FR" sz="2400" b="1" smtClean="0">
                <a:solidFill>
                  <a:srgbClr val="FF0000"/>
                </a:solidFill>
                <a:latin typeface="Times New Roman" pitchFamily="18" charset="0"/>
              </a:rPr>
              <a:t>任务的安排满足偏序约束</a:t>
            </a:r>
            <a:endParaRPr lang="fr-FR" altLang="zh-CN" sz="2400" b="1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449263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, 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, &lt;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,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&gt;</a:t>
            </a:r>
            <a:r>
              <a:rPr lang="fr-FR" altLang="zh-CN" sz="24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b="1" i="1" smtClean="0">
                <a:latin typeface="Times New Roman" pitchFamily="18" charset="0"/>
              </a:rPr>
              <a:t>R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)+</a:t>
            </a:r>
            <a:r>
              <a:rPr lang="fr-FR" altLang="zh-CN" sz="2400" b="1" i="1" smtClean="0">
                <a:latin typeface="Times New Roman" pitchFamily="18" charset="0"/>
              </a:rPr>
              <a:t>l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i</a:t>
            </a:r>
            <a:r>
              <a:rPr lang="fr-FR" altLang="zh-CN" sz="2400" b="1" smtClean="0">
                <a:latin typeface="Times New Roman" pitchFamily="18" charset="0"/>
              </a:rPr>
              <a:t>)</a:t>
            </a:r>
            <a:r>
              <a:rPr lang="en-US" altLang="zh-CN" sz="2400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(</a:t>
            </a:r>
            <a:r>
              <a:rPr lang="fr-FR" altLang="zh-CN" sz="2400" b="1" i="1" smtClean="0">
                <a:latin typeface="Times New Roman" pitchFamily="18" charset="0"/>
              </a:rPr>
              <a:t>t</a:t>
            </a:r>
            <a:r>
              <a:rPr lang="fr-FR" altLang="zh-CN" sz="2400" b="1" i="1" baseline="-25000" smtClean="0">
                <a:latin typeface="Times New Roman" pitchFamily="18" charset="0"/>
              </a:rPr>
              <a:t>j</a:t>
            </a:r>
            <a:r>
              <a:rPr lang="fr-FR" altLang="zh-CN" sz="2400" b="1" smtClean="0">
                <a:latin typeface="Times New Roman" pitchFamily="18" charset="0"/>
              </a:rPr>
              <a:t>)  </a:t>
            </a:r>
            <a:r>
              <a:rPr lang="fr-FR" altLang="zh-CN" sz="2400" b="1" i="1" smtClean="0">
                <a:latin typeface="Times New Roman" pitchFamily="18" charset="0"/>
              </a:rPr>
              <a:t>i, j</a:t>
            </a:r>
            <a:r>
              <a:rPr lang="fr-FR" altLang="zh-CN" sz="2400" b="1" smtClean="0">
                <a:latin typeface="Times New Roman" pitchFamily="18" charset="0"/>
              </a:rPr>
              <a:t>=1</a:t>
            </a:r>
            <a:r>
              <a:rPr lang="en-US" altLang="zh-CN" sz="2400" b="1" smtClean="0">
                <a:latin typeface="Times New Roman" pitchFamily="18" charset="0"/>
              </a:rPr>
              <a:t>, 2, …, 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54A377-D88C-4B4A-92C6-16094515EDCA}" type="slidenum">
              <a:rPr lang="en-US" altLang="zh-CN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函数相等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20738" y="1700213"/>
            <a:ext cx="842962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设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为函数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 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(*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</a:rPr>
              <a:t>函数即是关系，有序对的集合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/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   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latin typeface="Times New Roman" pitchFamily="18" charset="0"/>
              </a:rPr>
              <a:t>G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∧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如果两个函数 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和 </a:t>
            </a:r>
            <a:r>
              <a:rPr lang="en-US" altLang="zh-CN" sz="2800" b="1" i="1">
                <a:latin typeface="Times New Roman" pitchFamily="18" charset="0"/>
              </a:rPr>
              <a:t>G </a:t>
            </a:r>
            <a:r>
              <a:rPr lang="zh-CN" altLang="en-US" sz="2800" b="1">
                <a:latin typeface="Times New Roman" pitchFamily="18" charset="0"/>
              </a:rPr>
              <a:t>相等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一定满足下面两个条件：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(1) dom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>
                <a:latin typeface="Times New Roman" pitchFamily="18" charset="0"/>
              </a:rPr>
              <a:t>= dom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 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 (2)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∈dom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>
                <a:latin typeface="Times New Roman" pitchFamily="18" charset="0"/>
              </a:rPr>
              <a:t>= dom</a:t>
            </a:r>
            <a:r>
              <a:rPr lang="en-US" altLang="zh-CN" sz="2800" b="1" i="1">
                <a:latin typeface="Times New Roman" pitchFamily="18" charset="0"/>
              </a:rPr>
              <a:t>G </a:t>
            </a:r>
            <a:r>
              <a:rPr lang="zh-CN" altLang="en-US" sz="2800" b="1">
                <a:latin typeface="Times New Roman" pitchFamily="18" charset="0"/>
              </a:rPr>
              <a:t>都有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</a:t>
            </a:r>
            <a:br>
              <a:rPr lang="en-US" altLang="zh-CN" sz="2800" b="1">
                <a:latin typeface="Times New Roman" pitchFamily="18" charset="0"/>
              </a:rPr>
            </a:b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   函数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1)/(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+1),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不相等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因为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F7CA17-8B3E-4E69-8B08-AB3CA3723A05}" type="slidenum">
              <a:rPr lang="en-US" altLang="zh-CN" smtClean="0">
                <a:latin typeface="Arial Black" pitchFamily="34" charset="0"/>
              </a:rPr>
              <a:pPr eaLnBrk="1" hangingPunct="1"/>
              <a:t>30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问题描述（续）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fr-FR" sz="2800" b="1" smtClean="0">
                <a:latin typeface="Times New Roman" pitchFamily="18" charset="0"/>
              </a:rPr>
              <a:t>机器 </a:t>
            </a:r>
            <a:r>
              <a:rPr lang="fr-FR" altLang="zh-CN" sz="2800" b="1" i="1" smtClean="0">
                <a:latin typeface="Times New Roman" pitchFamily="18" charset="0"/>
              </a:rPr>
              <a:t>j </a:t>
            </a:r>
            <a:r>
              <a:rPr lang="zh-CN" altLang="fr-FR" sz="2800" b="1" smtClean="0">
                <a:latin typeface="Times New Roman" pitchFamily="18" charset="0"/>
              </a:rPr>
              <a:t>的停止时间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z="2800" b="1" smtClean="0">
                <a:latin typeface="Times New Roman" pitchFamily="18" charset="0"/>
              </a:rPr>
              <a:t>             </a:t>
            </a:r>
            <a:r>
              <a:rPr lang="fr-FR" altLang="zh-CN" sz="2800" b="1" i="1" smtClean="0">
                <a:latin typeface="Times New Roman" pitchFamily="18" charset="0"/>
              </a:rPr>
              <a:t>D</a:t>
            </a:r>
            <a:r>
              <a:rPr lang="fr-FR" altLang="zh-CN" sz="2800" b="1" i="1" baseline="-25000" smtClean="0">
                <a:latin typeface="Times New Roman" pitchFamily="18" charset="0"/>
              </a:rPr>
              <a:t>j</a:t>
            </a:r>
            <a:r>
              <a:rPr lang="fr-FR" altLang="zh-CN" sz="2800" b="1" smtClean="0">
                <a:latin typeface="Times New Roman" pitchFamily="18" charset="0"/>
              </a:rPr>
              <a:t>=max{</a:t>
            </a:r>
            <a:r>
              <a:rPr lang="fr-FR" altLang="zh-CN" sz="2800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fr-FR" altLang="zh-CN" sz="2800" b="1" i="1" baseline="-25000" smtClean="0">
                <a:latin typeface="Times New Roman" pitchFamily="18" charset="0"/>
              </a:rPr>
              <a:t>j</a:t>
            </a:r>
            <a:r>
              <a:rPr lang="fr-FR" altLang="zh-CN" sz="2800" b="1" smtClean="0">
                <a:latin typeface="Times New Roman" pitchFamily="18" charset="0"/>
              </a:rPr>
              <a:t>(</a:t>
            </a:r>
            <a:r>
              <a:rPr lang="fr-FR" altLang="zh-CN" sz="2800" b="1" i="1" smtClean="0">
                <a:latin typeface="Times New Roman" pitchFamily="18" charset="0"/>
              </a:rPr>
              <a:t>t</a:t>
            </a:r>
            <a:r>
              <a:rPr lang="fr-FR" altLang="zh-CN" sz="2800" b="1" i="1" baseline="-25000" smtClean="0">
                <a:latin typeface="Times New Roman" pitchFamily="18" charset="0"/>
              </a:rPr>
              <a:t>k</a:t>
            </a:r>
            <a:r>
              <a:rPr lang="fr-FR" altLang="zh-CN" sz="2800" b="1" smtClean="0">
                <a:latin typeface="Times New Roman" pitchFamily="18" charset="0"/>
              </a:rPr>
              <a:t>)| </a:t>
            </a:r>
            <a:r>
              <a:rPr lang="fr-FR" altLang="zh-CN" sz="2800" b="1" i="1" smtClean="0">
                <a:latin typeface="Times New Roman" pitchFamily="18" charset="0"/>
              </a:rPr>
              <a:t>t</a:t>
            </a:r>
            <a:r>
              <a:rPr lang="fr-FR" altLang="zh-CN" sz="2800" b="1" i="1" baseline="-25000" smtClean="0">
                <a:latin typeface="Times New Roman" pitchFamily="18" charset="0"/>
              </a:rPr>
              <a:t>k</a:t>
            </a:r>
            <a:r>
              <a:rPr lang="fr-FR" altLang="zh-CN" sz="28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800" b="1" i="1" smtClean="0">
                <a:latin typeface="Times New Roman" pitchFamily="18" charset="0"/>
              </a:rPr>
              <a:t>T</a:t>
            </a:r>
            <a:r>
              <a:rPr lang="fr-FR" altLang="zh-CN" sz="2800" b="1" i="1" baseline="-25000" smtClean="0">
                <a:latin typeface="Times New Roman" pitchFamily="18" charset="0"/>
              </a:rPr>
              <a:t>j</a:t>
            </a:r>
            <a:r>
              <a:rPr lang="fr-FR" altLang="zh-CN" sz="2800" b="1" smtClean="0">
                <a:latin typeface="Times New Roman" pitchFamily="18" charset="0"/>
              </a:rPr>
              <a:t>}+</a:t>
            </a:r>
            <a:r>
              <a:rPr lang="fr-FR" altLang="zh-CN" sz="2800" b="1" i="1" smtClean="0">
                <a:latin typeface="Times New Roman" pitchFamily="18" charset="0"/>
              </a:rPr>
              <a:t>l</a:t>
            </a:r>
            <a:r>
              <a:rPr lang="fr-FR" altLang="zh-CN" sz="2800" b="1" smtClean="0">
                <a:latin typeface="Times New Roman" pitchFamily="18" charset="0"/>
              </a:rPr>
              <a:t>(</a:t>
            </a:r>
            <a:r>
              <a:rPr lang="fr-FR" altLang="zh-CN" sz="2800" b="1" i="1" smtClean="0">
                <a:latin typeface="Times New Roman" pitchFamily="18" charset="0"/>
              </a:rPr>
              <a:t>t</a:t>
            </a:r>
            <a:r>
              <a:rPr lang="fr-FR" altLang="zh-CN" sz="2800" b="1" i="1" baseline="-25000" smtClean="0">
                <a:latin typeface="Times New Roman" pitchFamily="18" charset="0"/>
              </a:rPr>
              <a:t>k</a:t>
            </a:r>
            <a:r>
              <a:rPr lang="fr-FR" altLang="zh-CN" sz="2800" b="1" smtClean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z="2800" b="1" smtClean="0">
                <a:latin typeface="Times New Roman" pitchFamily="18" charset="0"/>
              </a:rPr>
              <a:t>所有任务的截止时间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z="2800" b="1" smtClean="0">
                <a:latin typeface="Times New Roman" pitchFamily="18" charset="0"/>
              </a:rPr>
              <a:t>             </a:t>
            </a:r>
            <a:r>
              <a:rPr lang="fr-FR" altLang="zh-CN" sz="2800" b="1" i="1" smtClean="0">
                <a:latin typeface="Times New Roman" pitchFamily="18" charset="0"/>
              </a:rPr>
              <a:t>D</a:t>
            </a:r>
            <a:r>
              <a:rPr lang="fr-FR" altLang="zh-CN" sz="2800" b="1" smtClean="0">
                <a:latin typeface="Times New Roman" pitchFamily="18" charset="0"/>
              </a:rPr>
              <a:t>=max{</a:t>
            </a:r>
            <a:r>
              <a:rPr lang="fr-FR" altLang="zh-CN" sz="2800" b="1" i="1" smtClean="0">
                <a:latin typeface="Times New Roman" pitchFamily="18" charset="0"/>
              </a:rPr>
              <a:t>D</a:t>
            </a:r>
            <a:r>
              <a:rPr lang="fr-FR" altLang="zh-CN" sz="2800" b="1" i="1" baseline="-25000" smtClean="0">
                <a:latin typeface="Times New Roman" pitchFamily="18" charset="0"/>
              </a:rPr>
              <a:t>j</a:t>
            </a:r>
            <a:r>
              <a:rPr lang="fr-FR" altLang="zh-CN" sz="2800" b="1" baseline="-25000" smtClean="0">
                <a:latin typeface="Times New Roman" pitchFamily="18" charset="0"/>
              </a:rPr>
              <a:t> </a:t>
            </a:r>
            <a:r>
              <a:rPr lang="fr-FR" altLang="zh-CN" sz="2800" b="1" smtClean="0">
                <a:latin typeface="Times New Roman" pitchFamily="18" charset="0"/>
              </a:rPr>
              <a:t>| </a:t>
            </a:r>
            <a:r>
              <a:rPr lang="fr-FR" altLang="zh-CN" sz="2800" b="1" i="1" smtClean="0">
                <a:latin typeface="Times New Roman" pitchFamily="18" charset="0"/>
              </a:rPr>
              <a:t>j</a:t>
            </a:r>
            <a:r>
              <a:rPr lang="fr-FR" altLang="zh-CN" sz="2800" b="1" smtClean="0">
                <a:latin typeface="Times New Roman" pitchFamily="18" charset="0"/>
              </a:rPr>
              <a:t>=1,2,...,</a:t>
            </a:r>
            <a:r>
              <a:rPr lang="fr-FR" altLang="zh-CN" sz="2800" b="1" i="1" smtClean="0">
                <a:latin typeface="Times New Roman" pitchFamily="18" charset="0"/>
              </a:rPr>
              <a:t>m</a:t>
            </a:r>
            <a:r>
              <a:rPr lang="fr-FR" altLang="zh-CN" sz="2800" b="1" smtClean="0">
                <a:latin typeface="Times New Roman" pitchFamily="18" charset="0"/>
              </a:rPr>
              <a:t>}. 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fr-FR" sz="2800" b="1" smtClean="0">
                <a:latin typeface="Times New Roman" pitchFamily="18" charset="0"/>
              </a:rPr>
              <a:t>我们的问题就是确定使得</a:t>
            </a:r>
            <a:r>
              <a:rPr lang="fr-FR" altLang="zh-CN" sz="2800" b="1" i="1" smtClean="0">
                <a:latin typeface="Times New Roman" pitchFamily="18" charset="0"/>
              </a:rPr>
              <a:t>D</a:t>
            </a:r>
            <a:r>
              <a:rPr lang="zh-CN" altLang="fr-FR" sz="2800" b="1" smtClean="0">
                <a:latin typeface="Times New Roman" pitchFamily="18" charset="0"/>
              </a:rPr>
              <a:t>达到最小的可行调度</a:t>
            </a:r>
            <a:r>
              <a:rPr lang="fr-FR" altLang="zh-CN" sz="2800" b="1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p102 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这个调度问题，到目前都还没找到有效算法）</a:t>
            </a:r>
            <a:r>
              <a:rPr lang="fr-FR" altLang="zh-CN" sz="2800" b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2800" b="1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9D7C3F-7553-4AA3-A7AB-48CFA4A72F33}" type="slidenum">
              <a:rPr lang="en-US" altLang="zh-CN" smtClean="0">
                <a:latin typeface="Arial Black" pitchFamily="34" charset="0"/>
              </a:rPr>
              <a:pPr eaLnBrk="1" hangingPunct="1"/>
              <a:t>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从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zh-CN" altLang="en-US" b="1" smtClean="0">
                <a:latin typeface="Times New Roman" pitchFamily="18" charset="0"/>
              </a:rPr>
              <a:t>到 </a:t>
            </a:r>
            <a:r>
              <a:rPr lang="en-US" altLang="zh-CN" b="1" i="1" smtClean="0">
                <a:latin typeface="Times New Roman" pitchFamily="18" charset="0"/>
              </a:rPr>
              <a:t>B </a:t>
            </a:r>
            <a:r>
              <a:rPr lang="zh-CN" altLang="en-US" b="1" smtClean="0"/>
              <a:t>的函数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900113" y="2133600"/>
            <a:ext cx="68881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为集合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如果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       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为函数  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dom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ran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f 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则称 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从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到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的函数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记作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 </a:t>
            </a:r>
          </a:p>
          <a:p>
            <a:pPr eaLnBrk="1" hangingPunct="1"/>
            <a:endParaRPr lang="en-US" altLang="zh-CN" sz="28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 </a:t>
            </a:r>
          </a:p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)=2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是从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到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的函数 </a:t>
            </a:r>
            <a:endParaRPr lang="zh-CN" altLang="en-US" sz="2800" b="1" i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800" b="1" i="1">
                <a:solidFill>
                  <a:schemeClr val="bg2"/>
                </a:solidFill>
                <a:latin typeface="Times New Roman" pitchFamily="18" charset="0"/>
              </a:rPr>
              <a:t>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)=2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也是从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到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A1FF0F-810B-4D05-99AB-AB6794393E4F}" type="slidenum">
              <a:rPr lang="en-US" altLang="zh-CN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zh-CN" altLang="en-US" b="1" smtClean="0">
                <a:latin typeface="Times New Roman" pitchFamily="18" charset="0"/>
              </a:rPr>
              <a:t>上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55650" y="1700213"/>
            <a:ext cx="7848600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   </a:t>
            </a:r>
            <a:r>
              <a:rPr lang="zh-CN" altLang="en-US" sz="2800" b="1">
                <a:latin typeface="Times New Roman" pitchFamily="18" charset="0"/>
              </a:rPr>
              <a:t> 所有从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到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B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的函数的集合</a:t>
            </a:r>
            <a:r>
              <a:rPr lang="zh-CN" altLang="en-US" sz="2800" b="1">
                <a:latin typeface="Times New Roman" pitchFamily="18" charset="0"/>
              </a:rPr>
              <a:t>记作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 sz="2800" b="1" i="1" baseline="3000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读作“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上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”</a:t>
            </a:r>
            <a:r>
              <a:rPr lang="zh-CN" altLang="en-US" sz="2800" b="1">
                <a:latin typeface="Times New Roman" pitchFamily="18" charset="0"/>
              </a:rPr>
              <a:t>，符号化表示为 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      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1" i="1" baseline="30000">
                <a:solidFill>
                  <a:srgbClr val="FF3300"/>
                </a:solidFill>
                <a:latin typeface="Times New Roman" pitchFamily="18" charset="0"/>
              </a:rPr>
              <a:t>A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={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 | 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B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}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计数：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        </a:t>
            </a:r>
            <a:r>
              <a:rPr lang="en-US" altLang="zh-CN" sz="2800" b="1">
                <a:latin typeface="Times New Roman" pitchFamily="18" charset="0"/>
              </a:rPr>
              <a:t>|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|=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, |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|=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且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&gt;0,  |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 i="1" baseline="30000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|=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 i="1" baseline="30000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.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p95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）</a:t>
            </a:r>
            <a:endParaRPr lang="en-US" altLang="zh-CN" sz="2800" b="1" i="1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i="1">
                <a:latin typeface="Times New Roman" pitchFamily="18" charset="0"/>
              </a:rPr>
              <a:t>         A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   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 i="1" baseline="30000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 baseline="3000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>
                <a:latin typeface="Times New Roman" pitchFamily="18" charset="0"/>
              </a:rPr>
              <a:t>}.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     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≠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</a:t>
            </a:r>
            <a:r>
              <a:rPr lang="zh-CN" altLang="en-US" sz="2800" b="1">
                <a:latin typeface="Times New Roman" pitchFamily="18" charset="0"/>
              </a:rPr>
              <a:t>且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  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 i="1" baseline="30000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 i="1" baseline="30000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endParaRPr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7A6373-B5A2-47FF-8F31-A487C55CE072}" type="slidenum">
              <a:rPr lang="en-US" altLang="zh-CN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84213" y="2060575"/>
            <a:ext cx="8153400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2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设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 {1, 2, 3},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 {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},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求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i="1" baseline="300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解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i="1" baseline="30000">
                <a:solidFill>
                  <a:schemeClr val="bg2"/>
                </a:solidFill>
                <a:latin typeface="Times New Roman" pitchFamily="18" charset="0"/>
              </a:rPr>
              <a:t>A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 {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… 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},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其中</a:t>
            </a: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可以按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的下标的二进制表示形式将其写出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/>
            </a:r>
            <a:b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 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&gt;}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&gt;},  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</a:rPr>
              <a:t>7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&gt;,&lt;2,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&gt;,&lt;3,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&gt;}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en-US" altLang="zh-CN" sz="2800" b="1">
                <a:solidFill>
                  <a:schemeClr val="bg2"/>
                </a:solidFill>
              </a:rPr>
              <a:t/>
            </a:r>
            <a:br>
              <a:rPr lang="en-US" altLang="zh-CN" sz="2800" b="1">
                <a:solidFill>
                  <a:schemeClr val="bg2"/>
                </a:solidFill>
              </a:rPr>
            </a:br>
            <a:r>
              <a:rPr lang="en-US" altLang="zh-CN" b="1"/>
              <a:t>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CF02CB-6805-41B5-A1E8-D776F9D361B7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函数的像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116013" y="1700213"/>
            <a:ext cx="67770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 </a:t>
            </a:r>
            <a:r>
              <a:rPr lang="zh-CN" altLang="en-US" sz="2800" b="1">
                <a:latin typeface="Times New Roman" pitchFamily="18" charset="0"/>
              </a:rPr>
              <a:t>  设函数 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    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itchFamily="18" charset="0"/>
              </a:rPr>
              <a:t>1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在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f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下的像</a:t>
            </a:r>
            <a:r>
              <a:rPr lang="zh-CN" altLang="en-US" sz="2800" b="1">
                <a:latin typeface="Times New Roman" pitchFamily="18" charset="0"/>
              </a:rPr>
              <a:t>：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) = {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|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 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</a:rPr>
              <a:t>      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函数的像</a:t>
            </a:r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)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p95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</a:rPr>
              <a:t/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注意：函数值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而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像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. </a:t>
            </a:r>
            <a:endParaRPr lang="en-US" altLang="zh-CN" sz="2800" b="1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900113" y="4105275"/>
            <a:ext cx="7208837" cy="1917700"/>
            <a:chOff x="567" y="2586"/>
            <a:chExt cx="4541" cy="1208"/>
          </a:xfrm>
        </p:grpSpPr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567" y="2614"/>
              <a:ext cx="4541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ct val="50000"/>
                </a:spcAft>
              </a:pPr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</a:rPr>
                <a:t>例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3  </a:t>
              </a:r>
              <a:r>
                <a:rPr lang="en-US" altLang="zh-CN" sz="2800" b="1">
                  <a:solidFill>
                    <a:schemeClr val="bg2"/>
                  </a:solidFill>
                </a:rPr>
                <a:t> </a:t>
              </a:r>
              <a:r>
                <a:rPr lang="zh-CN" altLang="en-US" sz="2800" b="1">
                  <a:solidFill>
                    <a:schemeClr val="bg2"/>
                  </a:solidFill>
                </a:rPr>
                <a:t>设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N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→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N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,</a:t>
              </a:r>
              <a:r>
                <a:rPr lang="en-US" altLang="zh-CN" sz="2800" b="1">
                  <a:solidFill>
                    <a:schemeClr val="bg2"/>
                  </a:solidFill>
                </a:rPr>
                <a:t> </a:t>
              </a:r>
              <a:r>
                <a:rPr lang="zh-CN" altLang="en-US" sz="2800" b="1">
                  <a:solidFill>
                    <a:schemeClr val="bg2"/>
                  </a:solidFill>
                </a:rPr>
                <a:t>且</a:t>
              </a:r>
            </a:p>
            <a:p>
              <a:pPr eaLnBrk="1" hangingPunct="1">
                <a:lnSpc>
                  <a:spcPct val="120000"/>
                </a:lnSpc>
                <a:spcAft>
                  <a:spcPct val="50000"/>
                </a:spcAft>
              </a:pPr>
              <a:r>
                <a:rPr lang="zh-CN" altLang="en-US" sz="2800" b="1">
                  <a:solidFill>
                    <a:schemeClr val="bg2"/>
                  </a:solidFill>
                </a:rPr>
                <a:t>        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</a:rPr>
                <a:t>令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={0,1},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={2},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</a:rPr>
                <a:t>那么有</a:t>
              </a:r>
              <a:b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</a:rPr>
              </a:br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</a:rPr>
                <a:t> 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(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) =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({0,1}) = {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(0),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(1) } = {0, 2}</a:t>
              </a:r>
            </a:p>
          </p:txBody>
        </p:sp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2699" y="2586"/>
            <a:ext cx="213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公式" r:id="rId3" imgW="1600200" imgH="419100" progId="Equation.3">
                    <p:embed/>
                  </p:oleObj>
                </mc:Choice>
                <mc:Fallback>
                  <p:oleObj name="公式" r:id="rId3" imgW="16002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586"/>
                          <a:ext cx="2132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1B5D1C-8063-4A4D-9E36-F6902753B57D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函数的性质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39750" y="1638300"/>
            <a:ext cx="8135938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设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）若</a:t>
            </a:r>
            <a:r>
              <a:rPr lang="en-US" altLang="zh-CN" sz="2800" b="1">
                <a:latin typeface="Times New Roman" pitchFamily="18" charset="0"/>
              </a:rPr>
              <a:t>ran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满射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）若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∈ran</a:t>
            </a: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都存在唯一的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使得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)=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单射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）若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既是满射又是单射的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双射</a:t>
            </a:r>
            <a:r>
              <a:rPr lang="zh-CN" altLang="en-US" sz="2800" b="1">
                <a:latin typeface="Times New Roman" pitchFamily="18" charset="0"/>
              </a:rPr>
              <a:t>的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满射意味着：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都存在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使得</a:t>
            </a:r>
            <a:r>
              <a:rPr lang="zh-CN" altLang="en-US" sz="2800" b="1" i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.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itchFamily="18" charset="0"/>
              </a:rPr>
              <a:t>f </a:t>
            </a:r>
            <a:r>
              <a:rPr lang="zh-CN" altLang="en-US" sz="2800" b="1">
                <a:latin typeface="Times New Roman" pitchFamily="18" charset="0"/>
              </a:rPr>
              <a:t>单射意味着：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baseline="-25000">
                <a:latin typeface="Times New Roman" pitchFamily="18" charset="0"/>
                <a:sym typeface="Symbol" pitchFamily="18" charset="2"/>
              </a:rPr>
              <a:t>                                         </a:t>
            </a:r>
            <a:endParaRPr lang="en-US" altLang="en-US" sz="2400" b="1" baseline="-25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63169D-B07A-4659-BBD0-943BEC726E78}" type="slidenum">
              <a:rPr lang="en-US" altLang="zh-CN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4213" y="1708150"/>
            <a:ext cx="7777162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4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判断下面函数是否为单射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满射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双射的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为什么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?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(1)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R→R,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 =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+2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1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(2)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Z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+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→R,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 = ln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Z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+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为正整数集</a:t>
            </a:r>
            <a:b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(3)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R→Z,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 =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/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(4)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R→R,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 = 2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+1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(5)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+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→R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+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)=(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+1)/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其中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itchFamily="18" charset="0"/>
              </a:rPr>
              <a:t>+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为正实数集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</a:rPr>
              <a:t> </a:t>
            </a:r>
            <a:endParaRPr lang="en-US" altLang="zh-CN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1381</TotalTime>
  <Words>1766</Words>
  <Application>Microsoft Office PowerPoint</Application>
  <PresentationFormat>全屏显示(4:3)</PresentationFormat>
  <Paragraphs>258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Arial Black</vt:lpstr>
      <vt:lpstr>Times New Roman</vt:lpstr>
      <vt:lpstr>Symbol</vt:lpstr>
      <vt:lpstr>黑体</vt:lpstr>
      <vt:lpstr>Lucida Sans Unicode</vt:lpstr>
      <vt:lpstr>1_Pixel</vt:lpstr>
      <vt:lpstr>Microsoft 公式 3.0</vt:lpstr>
      <vt:lpstr>4.6 函数的定义与性质</vt:lpstr>
      <vt:lpstr>函数定义</vt:lpstr>
      <vt:lpstr>函数相等</vt:lpstr>
      <vt:lpstr>从 A 到 B 的函数</vt:lpstr>
      <vt:lpstr>B上A</vt:lpstr>
      <vt:lpstr>实例</vt:lpstr>
      <vt:lpstr>函数的像</vt:lpstr>
      <vt:lpstr>函数的性质</vt:lpstr>
      <vt:lpstr>实例</vt:lpstr>
      <vt:lpstr>实例（续）</vt:lpstr>
      <vt:lpstr>构造从A到B的双射函数</vt:lpstr>
      <vt:lpstr>构造从A到B的双射函数（续）</vt:lpstr>
      <vt:lpstr>构造从A到B的双射函数（续）</vt:lpstr>
      <vt:lpstr>常函数、恒等函数、单调函数</vt:lpstr>
      <vt:lpstr>集合的特征函数</vt:lpstr>
      <vt:lpstr> 自然映射 （p97） </vt:lpstr>
      <vt:lpstr>实例</vt:lpstr>
      <vt:lpstr>4.7 函数的复合与反函数</vt:lpstr>
      <vt:lpstr>函数复合的定理（p98定理4.6）</vt:lpstr>
      <vt:lpstr>函数复合运算的性质</vt:lpstr>
      <vt:lpstr>函数复合运算的性质</vt:lpstr>
      <vt:lpstr>反函数存在的条件</vt:lpstr>
      <vt:lpstr>反函数</vt:lpstr>
      <vt:lpstr>反函数的定义及性质</vt:lpstr>
      <vt:lpstr>函数复合与反函数的计算</vt:lpstr>
      <vt:lpstr>问题描述——多机调度(p100例4.23)</vt:lpstr>
      <vt:lpstr>两个调度方案</vt:lpstr>
      <vt:lpstr>问题描述</vt:lpstr>
      <vt:lpstr>问题描述（续）</vt:lpstr>
      <vt:lpstr>问题描述（续）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谭舜泉</cp:lastModifiedBy>
  <cp:revision>94</cp:revision>
  <cp:lastPrinted>1601-01-01T00:00:00Z</cp:lastPrinted>
  <dcterms:created xsi:type="dcterms:W3CDTF">2004-11-29T12:10:45Z</dcterms:created>
  <dcterms:modified xsi:type="dcterms:W3CDTF">2017-05-10T03:01:07Z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