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76" r:id="rId2"/>
    <p:sldId id="368" r:id="rId3"/>
    <p:sldId id="577" r:id="rId4"/>
    <p:sldId id="578" r:id="rId5"/>
    <p:sldId id="579" r:id="rId6"/>
    <p:sldId id="580" r:id="rId7"/>
    <p:sldId id="539" r:id="rId8"/>
    <p:sldId id="581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600" r:id="rId17"/>
    <p:sldId id="590" r:id="rId18"/>
    <p:sldId id="591" r:id="rId19"/>
    <p:sldId id="592" r:id="rId20"/>
    <p:sldId id="594" r:id="rId21"/>
    <p:sldId id="595" r:id="rId22"/>
    <p:sldId id="601" r:id="rId23"/>
    <p:sldId id="596" r:id="rId24"/>
    <p:sldId id="597" r:id="rId25"/>
    <p:sldId id="598" r:id="rId26"/>
    <p:sldId id="599" r:id="rId27"/>
    <p:sldId id="603" r:id="rId28"/>
    <p:sldId id="602" r:id="rId29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000000"/>
    <a:srgbClr val="CCFFFF"/>
    <a:srgbClr val="9900FF"/>
    <a:srgbClr val="A50021"/>
    <a:srgbClr val="DDDDDD"/>
    <a:srgbClr val="663300"/>
    <a:srgbClr val="00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3456" autoAdjust="0"/>
  </p:normalViewPr>
  <p:slideViewPr>
    <p:cSldViewPr showGuides="1">
      <p:cViewPr varScale="1">
        <p:scale>
          <a:sx n="98" d="100"/>
          <a:sy n="98" d="100"/>
        </p:scale>
        <p:origin x="137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3A10BBC-E743-403D-AAEC-7B024ECACDD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9287C5-18DF-48B5-9D4E-77684C02DECC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李代数，研究无穷小群，在微分流形，物理中有应用。费马大定理，正文第一句话就是伽罗瓦表示的变形。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逆元，是针对单位元说的。现在还没有涉及到零元。讲的顺序是单位元，逆元，零元。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左逆、右逆本身无关系。需要添加额外条件，才会有关系。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前面讲的是左单位元和右单位元，这里是左逆、右逆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不是满同态，没有对应右侧的</a:t>
            </a:r>
            <a:r>
              <a:rPr lang="en-US" altLang="zh-CN" dirty="0"/>
              <a:t>R</a:t>
            </a:r>
            <a:r>
              <a:rPr lang="zh-CN" altLang="en-US"/>
              <a:t>的负数部分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9287C5-18DF-48B5-9D4E-77684C02DECC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73C-19C4-4337-AD1D-125264E298ED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4673-CCE8-4204-ADDE-DAEFC072A56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机械工业出版社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12B68-1CD0-407D-B5AC-AD5CF7C03892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4C28-886D-46EE-A9E2-0861B5A5700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6FC25-F801-4E33-8689-0A2D0C59E397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5E2D-A210-499B-924D-BA104220ECB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803D5-D054-42AD-B698-72B3C215A346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51CE-523C-4476-AE4B-B54A49132F42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0357F-56FC-4344-9433-EC84FA8FE4A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136-F739-49DD-BF6A-5B11A9F2E764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A232-1525-48BC-8EFA-1721D57DCA5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3652-81EE-4CC3-B1C3-91B8C43A556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EEDC9-EBE5-4D8C-95D3-1EBDD5AB2D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1DF2-91A5-491B-907F-B7AF34CEC82F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AD48E-F503-460E-9EED-3EBFF5FC51A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机械工业出版社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31F6E-CBB6-48E3-8468-3CDBC6A3250C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37B6-4D9C-4B8C-9DDB-062D6203E7C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804248" y="18864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机械工业出版社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402B6-0088-44AE-81BA-D7F59111C1C5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1F468-541D-4C48-B201-90E2CE92EF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FAF2-35A4-4DE6-A96A-B35ADE02A569}" type="datetime8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2024年9月13日11时38分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Chen Qiong,South China Univ.of Tech.</a:t>
            </a:r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D03B9-31D8-4071-8B96-E2B0F512AF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435280" cy="4713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EE32-A2D0-4C5A-9E72-89A1C2BB3363}" type="datetime8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2024年9月13日11时38分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zh-CN" altLang="en-US" dirty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Chen Qiong,South China Univ.of Tech.</a:t>
            </a:r>
            <a:endParaRPr kumimoji="1" lang="en-US" altLang="zh-CN" dirty="0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6F4FE-AC98-4EF6-A65E-2FEC03F644C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kumimoji="1"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00CC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3"/>
          <p:cNvSpPr>
            <a:spLocks noGrp="1"/>
          </p:cNvSpPr>
          <p:nvPr>
            <p:ph type="ctrTitle"/>
          </p:nvPr>
        </p:nvSpPr>
        <p:spPr>
          <a:xfrm>
            <a:off x="2051720" y="1916832"/>
            <a:ext cx="5256584" cy="1470025"/>
          </a:xfrm>
        </p:spPr>
        <p:txBody>
          <a:bodyPr>
            <a:noAutofit/>
          </a:bodyPr>
          <a:lstStyle/>
          <a:p>
            <a:pPr algn="ctr" eaLnBrk="1" hangingPunct="1">
              <a:buClr>
                <a:srgbClr val="6FB7D7"/>
              </a:buClr>
            </a:pPr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人工智能数学基础</a:t>
            </a:r>
          </a:p>
        </p:txBody>
      </p:sp>
      <p:sp>
        <p:nvSpPr>
          <p:cNvPr id="22531" name="副标题 1"/>
          <p:cNvSpPr>
            <a:spLocks noGrp="1"/>
          </p:cNvSpPr>
          <p:nvPr>
            <p:ph type="subTitle" idx="1"/>
          </p:nvPr>
        </p:nvSpPr>
        <p:spPr>
          <a:xfrm>
            <a:off x="2051720" y="4149080"/>
            <a:ext cx="5105400" cy="1600200"/>
          </a:xfrm>
        </p:spPr>
        <p:txBody>
          <a:bodyPr>
            <a:normAutofit/>
          </a:bodyPr>
          <a:lstStyle/>
          <a:p>
            <a:pPr>
              <a:buClr>
                <a:srgbClr val="6FB7D7"/>
              </a:buClr>
            </a:pPr>
            <a:r>
              <a:rPr lang="zh-CN" altLang="en-US" dirty="0"/>
              <a:t>王子贺</a:t>
            </a:r>
            <a:endParaRPr lang="en-US" altLang="zh-CN" dirty="0"/>
          </a:p>
          <a:p>
            <a:pPr eaLnBrk="1" hangingPunct="1">
              <a:buClr>
                <a:srgbClr val="6FB7D7"/>
              </a:buClr>
            </a:pPr>
            <a:endParaRPr lang="zh-CN" altLang="en-US" dirty="0">
              <a:solidFill>
                <a:srgbClr val="898989"/>
              </a:solidFill>
              <a:latin typeface="Perpetua" pitchFamily="18" charset="0"/>
            </a:endParaRPr>
          </a:p>
        </p:txBody>
      </p:sp>
      <p:sp>
        <p:nvSpPr>
          <p:cNvPr id="16387" name="灯片编号占位符 2"/>
          <p:cNvSpPr>
            <a:spLocks noGrp="1"/>
          </p:cNvSpPr>
          <p:nvPr>
            <p:ph type="sldNum" sz="quarter" idx="12"/>
          </p:nvPr>
        </p:nvSpPr>
        <p:spPr bwMode="auto">
          <a:xfrm>
            <a:off x="0" y="6249988"/>
            <a:ext cx="1162050" cy="365125"/>
          </a:xfrm>
          <a:ln>
            <a:miter lim="800000"/>
          </a:ln>
        </p:spPr>
        <p:txBody>
          <a:bodyPr/>
          <a:lstStyle/>
          <a:p>
            <a:pPr>
              <a:defRPr/>
            </a:pPr>
            <a:fld id="{E64766ED-27FE-4A1B-9342-7110E798E2B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en-US" altLang="zh-CN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上的运算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具有结合性定义为：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满足结合性，表达式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∘∘∘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可以在保持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先后次序不变的前提下按照任何顺序进行计算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  <a:blipFill rotWithShape="1">
                <a:blip r:embed="rId2"/>
                <a:stretch>
                  <a:fillRect l="-4" t="-9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结合性（</a:t>
            </a:r>
            <a:r>
              <a:rPr lang="en-US" altLang="zh-CN" dirty="0"/>
              <a:t>associativity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上的运算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具有交换性定义为：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同时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满足交换律和结合律，表达式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∘∘∘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可以按照任何顺序进行计算，包括任意排列顺序。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  <a:blipFill rotWithShape="1">
                <a:blip r:embed="rId2"/>
                <a:stretch>
                  <a:fillRect l="-4" t="-9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交换性（</a:t>
            </a:r>
            <a:r>
              <a:rPr lang="en-US" altLang="zh-CN" dirty="0"/>
              <a:t>commutativity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分配性涉及两个不同的运算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上的运算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满足分配性定义为：</a:t>
                </a:r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  <a:blipFill rotWithShape="1">
                <a:blip r:embed="rId2"/>
                <a:stretch>
                  <a:fillRect l="-4" t="-9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分配性（</a:t>
            </a:r>
            <a:r>
              <a:rPr lang="en-US" altLang="zh-CN" dirty="0"/>
              <a:t>distributivity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</p:spPr>
            <p:txBody>
              <a:bodyPr>
                <a:normAutofit/>
              </a:bodyPr>
              <a:lstStyle/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对于实数集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R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上的普通乘法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⋅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)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，实数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满足对任意实数𝑥∈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Bahnschrift SemiCondensed" panose="020B0502040204020203" pitchFamily="34" charset="0"/>
                  </a:rPr>
                  <a:t>ℝ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，有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1⋅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𝑥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𝑥⋅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1</a:t>
                </a:r>
              </a:p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元素𝒆是代数系统</a:t>
                </a:r>
                <a14:m>
                  <m:oMath xmlns:m="http://schemas.openxmlformats.org/officeDocument/2006/math">
                    <m:r>
                      <a:rPr lang="en-US" altLang="zh-CN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</m:oMath>
                </a14:m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𝑆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,∘</a:t>
                </a:r>
                <a14:m>
                  <m:oMath xmlns:m="http://schemas.openxmlformats.org/officeDocument/2006/math">
                    <m:r>
                      <a:rPr lang="en-US" altLang="zh-CN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的</a:t>
                </a:r>
                <a:r>
                  <a:rPr lang="zh-CN" altLang="en-US" sz="2400" b="0" i="0" u="none" strike="noStrike" baseline="0" dirty="0">
                    <a:solidFill>
                      <a:srgbClr val="C00000"/>
                    </a:solidFill>
                    <a:latin typeface="+mn-ea"/>
                  </a:rPr>
                  <a:t>单位元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当且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仅当</a:t>
                </a:r>
                <a:endParaRPr lang="en-US" altLang="zh-CN" sz="24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ctr"/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∀𝒙∈𝑺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𝒆∘𝒙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𝒙∘𝒆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=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𝒙</a:t>
                </a:r>
              </a:p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单位元可记为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，或简记为𝟏（读作幺）</a:t>
                </a:r>
              </a:p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代数系统不一定有单位元 </a:t>
                </a: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  <a:blipFill rotWithShape="1">
                <a:blip r:embed="rId2"/>
                <a:stretch>
                  <a:fillRect l="-4" t="-9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单位元（</a:t>
            </a:r>
            <a:r>
              <a:rPr lang="en-US" altLang="zh-CN" dirty="0"/>
              <a:t>identity element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4895998"/>
              </a:xfrm>
            </p:spPr>
            <p:txBody>
              <a:bodyPr>
                <a:normAutofit/>
              </a:bodyPr>
              <a:lstStyle/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称为系统的左单位元（或左幺）当且仅当</a:t>
                </a:r>
                <a:endParaRPr lang="en-US" altLang="zh-CN" sz="24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可以相应地定义系统的右单位元（右幺）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zh-CN" sz="24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左单位元和右单位元，有哪些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？</a:t>
                </a:r>
                <a:endParaRPr lang="zh-CN" altLang="en-US" sz="2400" b="0" i="0" u="none" strike="noStrike" baseline="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4895998"/>
              </a:xfrm>
              <a:blipFill rotWithShape="1">
                <a:blip r:embed="rId2"/>
                <a:stretch>
                  <a:fillRect l="-4" t="-6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左单位元和右单位元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698701"/>
            <a:ext cx="3070451" cy="28843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49" y="3795592"/>
            <a:ext cx="3200175" cy="28017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/>
              </a:bodyPr>
              <a:lstStyle/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左、右单位元不一定存在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左、右单位元不一定唯一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假设一个代数系统同时有左、右单位元，则左、右单位元必相等且唯一；即系统的单位元（幺元）（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？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）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系统若有单位元，必是唯一的（上式证明通用）</a:t>
                </a:r>
                <a:endParaRPr lang="zh-CN" altLang="en-US" sz="24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>
                <a:blip r:embed="rId3"/>
                <a:stretch>
                  <a:fillRect l="-1009" r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关于单位元的进一步讨论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848600" cy="5040014"/>
          </a:xfrm>
        </p:spPr>
        <p:txBody>
          <a:bodyPr>
            <a:normAutofit/>
          </a:bodyPr>
          <a:lstStyle/>
          <a:p>
            <a:pPr marR="0" algn="l"/>
            <a:r>
              <a:rPr lang="zh-CN" altLang="en-US" dirty="0">
                <a:solidFill>
                  <a:srgbClr val="000000"/>
                </a:solidFill>
                <a:latin typeface="+mn-ea"/>
              </a:rPr>
              <a:t>例 ：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(1)R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中的加法“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+”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运算：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是幺元；</a:t>
            </a:r>
          </a:p>
          <a:p>
            <a:pPr marR="0"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(2)R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中的乘法“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×”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运算：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是幺元；</a:t>
            </a:r>
          </a:p>
          <a:p>
            <a:pPr marR="0"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(3)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全集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的子集的并“∪”运算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+mn-ea"/>
              </a:rPr>
              <a:t>？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：</a:t>
            </a:r>
          </a:p>
          <a:p>
            <a:pPr marR="0" algn="l"/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(4)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全集</a:t>
            </a:r>
            <a:r>
              <a:rPr lang="en-US" altLang="zh-CN" b="0" i="0" u="none" strike="noStrike" baseline="0" dirty="0">
                <a:solidFill>
                  <a:srgbClr val="000000"/>
                </a:solidFill>
                <a:latin typeface="+mn-ea"/>
              </a:rPr>
              <a:t>E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的子集的交“∩”运算</a:t>
            </a:r>
            <a:r>
              <a:rPr lang="zh-CN" altLang="en-US" b="0" i="0" u="none" strike="noStrike" baseline="0" dirty="0">
                <a:solidFill>
                  <a:srgbClr val="FF0000"/>
                </a:solidFill>
                <a:latin typeface="+mn-ea"/>
              </a:rPr>
              <a:t>？</a:t>
            </a:r>
            <a:r>
              <a:rPr lang="zh-CN" altLang="en-US" b="0" i="0" u="none" strike="noStrike" baseline="0" dirty="0">
                <a:solidFill>
                  <a:srgbClr val="000000"/>
                </a:solidFill>
                <a:latin typeface="+mn-ea"/>
              </a:rPr>
              <a:t>：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关于单位元的进一步讨论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24128" y="2690336"/>
                <a:ext cx="376956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∅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是幺元；</a:t>
                </a:r>
              </a:p>
              <a:p>
                <a:pPr algn="l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400">
                    <a:solidFill>
                      <a:srgbClr val="000000"/>
                    </a:solidFill>
                    <a:latin typeface="+mn-ea"/>
                    <a:ea typeface="+mn-ea"/>
                  </a:rPr>
                  <a:t>E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  <a:ea typeface="+mn-ea"/>
                  </a:rPr>
                  <a:t>是幺元；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690336"/>
                <a:ext cx="3769568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" t="-32" r="12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/>
              </a:bodyPr>
              <a:lstStyle/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只对存在单位元的代数系统讨论逆元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给定系统𝑆中的元素𝑥，若存在𝑆中的元素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是𝑥的左逆元；若存在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是𝑥的右逆元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给定系统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中的元素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如果存在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中的元素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的逆元，一般记为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 rotWithShape="1">
                <a:blip r:embed="rId3"/>
                <a:stretch>
                  <a:fillRect l="-4" t="-6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逆元（</a:t>
            </a:r>
            <a:r>
              <a:rPr lang="en-US" altLang="zh-CN" dirty="0"/>
              <a:t>inverse element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848600" cy="5040014"/>
          </a:xfrm>
        </p:spPr>
        <p:txBody>
          <a:bodyPr>
            <a:normAutofit/>
          </a:bodyPr>
          <a:lstStyle/>
          <a:p>
            <a:pPr marR="0" algn="l"/>
            <a:r>
              <a:rPr lang="zh-CN" altLang="en-US" dirty="0">
                <a:solidFill>
                  <a:srgbClr val="000000"/>
                </a:solidFill>
                <a:latin typeface="+mn-ea"/>
              </a:rPr>
              <a:t>注意：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的左右逆不同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个右逆，无左逆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d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有左逆，无右逆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42900" marR="0" indent="-342900" algn="l">
              <a:buFont typeface="Arial" panose="020B0604020202020204" pitchFamily="34" charset="0"/>
              <a:buChar char="•"/>
            </a:pPr>
            <a:endParaRPr lang="zh-CN" altLang="en-US" sz="2400" b="0" i="0" u="none" strike="noStrike" baseline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一个关于逆元素的例子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295400"/>
            <a:ext cx="3705958" cy="34290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如果代数系统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,∘⟩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满足结合律：</a:t>
                </a:r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marR="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若给定的元素既有左逆，又有右逆，二者必相等且唯一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+mn-ea"/>
                  </a:rPr>
                  <a:t>?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</a:rPr>
                  <a:t>)</a:t>
                </a: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，右逆是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：</a:t>
                </a:r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p>
                            <m:sSupPr>
                              <m:ctrlP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若每个元素均有左逆，则左逆即右逆，且逆元唯一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en-US" altLang="zh-CN" sz="2000" b="0" i="0" u="none" strike="noStrike" baseline="0" dirty="0">
                    <a:solidFill>
                      <a:srgbClr val="FF0000"/>
                    </a:solidFill>
                    <a:latin typeface="+mn-ea"/>
                  </a:rPr>
                  <a:t>?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)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（证明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）</a:t>
                </a:r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（证明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）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的左逆是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的右逆是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同时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有左逆，所以根据上一结论，左逆右逆相等，逆元唯一。</a:t>
                </a:r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（证明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</a:rPr>
                  <a:t>2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）任给𝑆中元素𝑎，设𝑎的左逆是𝑏，𝑏的左逆是𝑐，则</a:t>
                </a:r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000" b="0" i="1" u="none" strike="noStrike" baseline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∘(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)∘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000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zh-CN" sz="2000" b="0" i="1" u="none" strike="noStrike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:b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</a:br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7229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>
                <a:blip r:embed="rId3"/>
                <a:stretch>
                  <a:fillRect l="-5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关于逆元素的进一步讨论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784"/>
            <a:ext cx="8305800" cy="4648200"/>
          </a:xfrm>
        </p:spPr>
        <p:txBody>
          <a:bodyPr>
            <a:noAutofit/>
          </a:bodyPr>
          <a:lstStyle/>
          <a:p>
            <a:pPr algn="l"/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在关系概念基础上，研究更为复杂的对象</a:t>
            </a:r>
            <a:r>
              <a:rPr lang="en-US" altLang="zh-CN" sz="2000" dirty="0"/>
              <a:t>——</a:t>
            </a:r>
            <a:r>
              <a:rPr lang="zh-CN" altLang="en-US" sz="2000" dirty="0">
                <a:latin typeface="宋体" panose="02010600030101010101" pitchFamily="2" charset="-122"/>
              </a:rPr>
              <a:t>代数系统，研究代数系统的性质和特殊的元素，代数系统与代数系统之间的关系。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000" dirty="0">
                <a:latin typeface="宋体" panose="02010600030101010101" pitchFamily="2" charset="-122"/>
              </a:rPr>
              <a:t>    </a:t>
            </a:r>
            <a:r>
              <a:rPr lang="zh-CN" altLang="en-US" sz="2000" dirty="0">
                <a:latin typeface="宋体" panose="02010600030101010101" pitchFamily="2" charset="-122"/>
              </a:rPr>
              <a:t>代数系统一般称为“抽象代数（</a:t>
            </a:r>
            <a:r>
              <a:rPr lang="en-US" altLang="zh-CN" sz="2000" dirty="0">
                <a:latin typeface="宋体" panose="02010600030101010101" pitchFamily="2" charset="-122"/>
              </a:rPr>
              <a:t>abstract algebra</a:t>
            </a:r>
            <a:r>
              <a:rPr lang="zh-CN" altLang="en-US" sz="2000" dirty="0">
                <a:latin typeface="宋体" panose="02010600030101010101" pitchFamily="2" charset="-122"/>
              </a:rPr>
              <a:t>）”或“近世代数”，</a:t>
            </a:r>
            <a:r>
              <a:rPr lang="en-US" altLang="zh-CN" sz="2000" dirty="0">
                <a:latin typeface="宋体" panose="02010600030101010101" pitchFamily="2" charset="-122"/>
              </a:rPr>
              <a:t>20</a:t>
            </a:r>
            <a:r>
              <a:rPr lang="zh-CN" altLang="en-US" sz="2000" dirty="0">
                <a:latin typeface="宋体" panose="02010600030101010101" pitchFamily="2" charset="-122"/>
              </a:rPr>
              <a:t>世纪初被命名，但其研究的主要内容却于</a:t>
            </a:r>
            <a:r>
              <a:rPr lang="en-US" altLang="zh-CN" sz="2000" dirty="0">
                <a:latin typeface="宋体" panose="02010600030101010101" pitchFamily="2" charset="-122"/>
              </a:rPr>
              <a:t>19</a:t>
            </a:r>
            <a:r>
              <a:rPr lang="zh-CN" altLang="en-US" sz="2000" dirty="0">
                <a:latin typeface="宋体" panose="02010600030101010101" pitchFamily="2" charset="-122"/>
              </a:rPr>
              <a:t>世纪便已开展。代数系统研究的主要内容：有代数结构、群、环、域、模、向量空间、格、布尔代数、李代数等等 。</a:t>
            </a:r>
          </a:p>
          <a:p>
            <a:pPr marR="0" algn="l"/>
            <a:endParaRPr lang="zh-CN" altLang="en-US" sz="2000" i="0" u="none" strike="noStrike" baseline="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528388" name="Rectangle 1028"/>
          <p:cNvSpPr>
            <a:spLocks noChangeArrowheads="1"/>
          </p:cNvSpPr>
          <p:nvPr/>
        </p:nvSpPr>
        <p:spPr bwMode="auto">
          <a:xfrm>
            <a:off x="683568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代数系统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对于实数集上的普通乘法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(⋅)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，实数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0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满足对任意实数𝑥，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0⋅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⋅0=0</m:t>
                      </m:r>
                    </m:oMath>
                  </m:oMathPara>
                </a14:m>
                <a:endParaRPr lang="en-US" altLang="zh-CN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是代数系统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,∘</m:t>
                        </m:r>
                      </m:e>
                    </m:d>
                  </m:oMath>
                </a14:m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的零元当且仅当</a:t>
                </a:r>
                <a:endParaRPr lang="en-US" altLang="zh-CN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零元可记为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，或简记为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一个代数系统不一定存在零元 </a:t>
                </a: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 rotWithShape="1">
                <a:blip r:embed="rId2"/>
                <a:stretch>
                  <a:fillRect l="-4" t="-6" r="-19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零元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557338"/>
                <a:ext cx="8424291" cy="504001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利用普通加减法和乘法定义实数集上的二元运算“∘”如下：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交换律：显然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结合律：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br>
                  <a:rPr lang="en-US" altLang="zh-CN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altLang="zh-CN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𝑥𝑦𝑧</m:t>
                    </m:r>
                  </m:oMath>
                </a14:m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单位元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零元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</a:rPr>
                  <a:t>?</a:t>
                </a: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单位元：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0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；零元：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的逆元为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无逆元</a:t>
                </a:r>
                <a:endParaRPr lang="zh-CN" altLang="en-US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557338"/>
                <a:ext cx="8424291" cy="5040014"/>
              </a:xfrm>
              <a:blipFill rotWithShape="1">
                <a:blip r:embed="rId2"/>
                <a:stretch>
                  <a:fillRect l="-4" t="-6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一个例子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848600" cy="504001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例</a:t>
            </a:r>
            <a:r>
              <a:rPr lang="zh-CN" altLang="en-US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：</a:t>
            </a:r>
            <a:r>
              <a:rPr lang="en-US" altLang="zh-CN" sz="1800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 ={</a:t>
            </a:r>
            <a:r>
              <a:rPr lang="en-US" altLang="zh-CN" b="0" i="0" u="none" strike="noStrike" baseline="0" dirty="0">
                <a:latin typeface="+mn-ea"/>
              </a:rPr>
              <a:t>a</a:t>
            </a:r>
            <a:r>
              <a:rPr lang="zh-CN" altLang="en-US" b="0" i="0" u="none" strike="noStrike" baseline="0" dirty="0">
                <a:latin typeface="+mn-ea"/>
              </a:rPr>
              <a:t>，</a:t>
            </a:r>
            <a:r>
              <a:rPr lang="en-US" altLang="zh-CN" b="0" i="0" u="none" strike="noStrike" baseline="0" dirty="0">
                <a:latin typeface="+mn-ea"/>
              </a:rPr>
              <a:t>b</a:t>
            </a:r>
            <a:r>
              <a:rPr lang="zh-CN" altLang="en-US" b="0" i="0" u="none" strike="noStrike" baseline="0" dirty="0">
                <a:latin typeface="+mn-ea"/>
              </a:rPr>
              <a:t>，</a:t>
            </a:r>
            <a:r>
              <a:rPr lang="en-US" altLang="zh-CN" b="0" i="0" u="none" strike="noStrike" baseline="0" dirty="0">
                <a:latin typeface="+mn-ea"/>
              </a:rPr>
              <a:t>c}</a:t>
            </a:r>
            <a:r>
              <a:rPr lang="zh-CN" altLang="en-US" b="0" i="0" u="none" strike="noStrike" baseline="0" dirty="0">
                <a:latin typeface="+mn-ea"/>
              </a:rPr>
              <a:t>，</a:t>
            </a:r>
            <a:r>
              <a:rPr lang="en-US" altLang="zh-CN" b="0" i="0" u="none" strike="noStrike" baseline="0" dirty="0">
                <a:latin typeface="+mn-ea"/>
              </a:rPr>
              <a:t>S</a:t>
            </a:r>
            <a:r>
              <a:rPr lang="zh-CN" altLang="en-US" b="0" i="0" u="none" strike="noStrike" baseline="0" dirty="0">
                <a:latin typeface="+mn-ea"/>
              </a:rPr>
              <a:t>上的*运算的运算表如下：</a:t>
            </a:r>
            <a:endParaRPr lang="zh-CN" altLang="en-US" sz="1600" b="0" i="0" u="none" strike="noStrike" baseline="0" dirty="0">
              <a:solidFill>
                <a:srgbClr val="000000"/>
              </a:solidFill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endParaRPr lang="en-US" altLang="zh-CN" b="0" i="0" u="none" strike="noStrike" baseline="0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b="0" i="0" u="none" strike="noStrike" baseline="0" dirty="0">
                <a:latin typeface="+mn-ea"/>
              </a:rPr>
              <a:t>则</a:t>
            </a:r>
            <a:r>
              <a:rPr lang="en-US" altLang="zh-CN" b="0" i="0" u="none" strike="noStrike" baseline="0" dirty="0">
                <a:latin typeface="+mn-ea"/>
              </a:rPr>
              <a:t>b</a:t>
            </a:r>
            <a:r>
              <a:rPr lang="zh-CN" altLang="en-US" b="0" i="0" u="none" strike="noStrike" baseline="0" dirty="0">
                <a:latin typeface="+mn-ea"/>
              </a:rPr>
              <a:t>是右零元，</a:t>
            </a:r>
            <a:r>
              <a:rPr lang="en-US" altLang="zh-CN" b="0" i="0" u="none" strike="noStrike" baseline="0" dirty="0">
                <a:latin typeface="+mn-ea"/>
              </a:rPr>
              <a:t>a</a:t>
            </a:r>
            <a:r>
              <a:rPr lang="zh-CN" altLang="en-US" b="0" i="0" u="none" strike="noStrike" baseline="0" dirty="0">
                <a:latin typeface="+mn-ea"/>
              </a:rPr>
              <a:t>是幺元。</a:t>
            </a:r>
            <a:endParaRPr lang="zh-CN" altLang="en-US" sz="3200" b="0" i="0" u="none" strike="noStrike" baseline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一个例子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26281"/>
            <a:ext cx="2734635" cy="1740222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设字母表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={0,1}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上的长度为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的字符串的集合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上的运算⊕如下：∀𝑥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𝑦∈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，𝑥⊕𝑦是长度为𝑛的二进数字串，第𝑖位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𝑖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=0,1,⋯,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𝑛−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1)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为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当且仅当𝑥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𝑦的相应位互异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,⊕⟩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是代数系统，该系统满足：结合律、交换律、有单位元、每个元素均有逆元</a:t>
                </a:r>
                <a:br>
                  <a:rPr lang="en-US" altLang="zh-CN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b="0" i="0" u="none" strike="noStrike" baseline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 rotWithShape="1">
                <a:blip r:embed="rId2"/>
                <a:stretch>
                  <a:fillRect l="-4" t="-6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一个与编码有关的代数系统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比较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,∨⟩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（逻辑或）与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,+⟩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（布尔和）两代数系统：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若不考虑符号的形式及其含义，则两系统的“本质”没有差别</a:t>
                </a:r>
                <a:br>
                  <a:rPr lang="en-US" altLang="zh-CN" dirty="0">
                    <a:solidFill>
                      <a:srgbClr val="000000"/>
                    </a:solidFill>
                    <a:latin typeface="+mn-ea"/>
                  </a:rPr>
                </a:b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 rotWithShape="1">
                <a:blip r:embed="rId2"/>
                <a:stretch>
                  <a:fillRect l="-4" t="-6" r="4" b="-9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“相似”的系统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132603"/>
            <a:ext cx="4949552" cy="293550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代数系统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,∘⟩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同构（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isomorphism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）（记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）当且仅当存在双射函数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。其中双射函数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称同构映射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同构关系是等价关系（自反，对称，传递）</a:t>
                </a:r>
                <a:br>
                  <a:rPr lang="en-US" altLang="zh-CN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b="0" i="0" u="none" strike="noStrike" baseline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 rotWithShape="1">
                <a:blip r:embed="rId2"/>
                <a:stretch>
                  <a:fillRect l="-4" t="-6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同构与同构映射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只有两个代数系统的集合等势，它们才可能同构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b="0" dirty="0">
                    <a:solidFill>
                      <a:srgbClr val="000000"/>
                    </a:solidFill>
                    <a:latin typeface="+mn-ea"/>
                  </a:rPr>
                  <a:t>代数系统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,∘⟩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同态（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homomorphism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）（记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）当且仅当存在函数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满足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特别地，若上述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是满射，则称两个系统满同态（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epimorphism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），当同态 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f 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为单射时，又称 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f 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为单一同态，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例：整数加系统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∼⟨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(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模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3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剩余加系统）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1085850" lvl="1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同态映射：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zh-CN" altLang="en-US" b="0" i="0" u="none" strike="noStrike" baseline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5040014"/>
              </a:xfrm>
              <a:blipFill rotWithShape="1">
                <a:blip r:embed="rId2"/>
                <a:stretch>
                  <a:fillRect l="-4" t="-6" r="4" b="-3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同态与同态映射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228" cy="5040014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1.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</m:oMath>
                </a14:m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,</a:t>
                </a:r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,+⟩</m:t>
                    </m:r>
                  </m:oMath>
                </a14:m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,⋅⟩</m:t>
                    </m:r>
                  </m:oMath>
                </a14:m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的单一同态，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u="none" strike="noStrike" baseline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0" u="none" strike="noStrike" baseline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  <a:p>
                <a:pPr algn="l"/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228" cy="5040014"/>
              </a:xfrm>
              <a:blipFill rotWithShape="1">
                <a:blip r:embed="rId3"/>
                <a:stretch>
                  <a:fillRect l="-4" t="-6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同态与同态映射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228" cy="5040014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例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  <a:sym typeface="Wingdings" panose="05000000000000000000" pitchFamily="2" charset="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.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设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A={</a:t>
                </a:r>
                <a:r>
                  <a:rPr lang="en-US" altLang="zh-CN" dirty="0" err="1">
                    <a:solidFill>
                      <a:srgbClr val="000000"/>
                    </a:solidFill>
                    <a:latin typeface="+mn-ea"/>
                  </a:rPr>
                  <a:t>a,b,c,d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},B={0,1,2,3},*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altLang="zh-CN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定义如下：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algn="l"/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algn="l"/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algn="l"/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algn="l"/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r>
                  <a:rPr lang="zh-CN" altLang="en-US" b="0" i="0" u="none" strike="noStrike" baseline="0" dirty="0">
                    <a:latin typeface="+mn-ea"/>
                  </a:rPr>
                  <a:t>设</a:t>
                </a:r>
                <a:r>
                  <a:rPr lang="en-US" altLang="zh-CN" b="0" i="0" u="none" strike="noStrike" baseline="0" dirty="0">
                    <a:latin typeface="+mn-ea"/>
                  </a:rPr>
                  <a:t>f:A→B</a:t>
                </a:r>
                <a:r>
                  <a:rPr lang="zh-CN" altLang="en-US" b="0" i="0" u="none" strike="noStrike" baseline="0" dirty="0">
                    <a:latin typeface="+mn-ea"/>
                  </a:rPr>
                  <a:t>，</a:t>
                </a:r>
                <a:r>
                  <a:rPr lang="en-US" altLang="zh-CN" b="0" i="0" u="none" strike="noStrike" baseline="0" dirty="0">
                    <a:latin typeface="+mn-ea"/>
                  </a:rPr>
                  <a:t>f(a)=0</a:t>
                </a:r>
                <a:r>
                  <a:rPr lang="zh-CN" altLang="en-US" b="0" i="0" u="none" strike="noStrike" baseline="0" dirty="0">
                    <a:latin typeface="+mn-ea"/>
                  </a:rPr>
                  <a:t>，</a:t>
                </a:r>
                <a:r>
                  <a:rPr lang="en-US" altLang="zh-CN" b="0" i="0" u="none" strike="noStrike" baseline="0" dirty="0">
                    <a:latin typeface="+mn-ea"/>
                  </a:rPr>
                  <a:t>f(b)=1</a:t>
                </a:r>
                <a:r>
                  <a:rPr lang="zh-CN" altLang="en-US" b="0" i="0" u="none" strike="noStrike" baseline="0" dirty="0">
                    <a:latin typeface="+mn-ea"/>
                  </a:rPr>
                  <a:t>，</a:t>
                </a:r>
                <a:r>
                  <a:rPr lang="en-US" altLang="zh-CN" b="0" i="0" u="none" strike="noStrike" baseline="0" dirty="0">
                    <a:latin typeface="+mn-ea"/>
                  </a:rPr>
                  <a:t>f(c)=2</a:t>
                </a:r>
                <a:r>
                  <a:rPr lang="zh-CN" altLang="en-US" b="0" i="0" u="none" strike="noStrike" baseline="0" dirty="0">
                    <a:latin typeface="+mn-ea"/>
                  </a:rPr>
                  <a:t>，</a:t>
                </a:r>
                <a:r>
                  <a:rPr lang="en-US" altLang="zh-CN" b="0" i="0" u="none" strike="noStrike" baseline="0" dirty="0">
                    <a:latin typeface="+mn-ea"/>
                  </a:rPr>
                  <a:t>f(d)=3</a:t>
                </a:r>
                <a:r>
                  <a:rPr lang="zh-CN" altLang="en-US" b="0" i="0" u="none" strike="noStrike" baseline="0" dirty="0">
                    <a:latin typeface="+mn-ea"/>
                  </a:rPr>
                  <a:t>显然</a:t>
                </a:r>
                <a:r>
                  <a:rPr lang="en-US" altLang="zh-CN" b="0" i="0" u="none" strike="noStrike" baseline="0" dirty="0">
                    <a:latin typeface="+mn-ea"/>
                  </a:rPr>
                  <a:t>f</a:t>
                </a:r>
                <a:r>
                  <a:rPr lang="zh-CN" altLang="en-US" b="0" i="0" u="none" strike="noStrike" baseline="0" dirty="0">
                    <a:latin typeface="+mn-ea"/>
                  </a:rPr>
                  <a:t>是双射，</a:t>
                </a:r>
                <a:r>
                  <a:rPr lang="zh-CN" altLang="en-US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≅⟨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228" cy="5040014"/>
              </a:xfrm>
              <a:blipFill rotWithShape="1">
                <a:blip r:embed="rId2"/>
                <a:stretch>
                  <a:fillRect l="-4" t="-6" r="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同态与同态映射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96" y="2348880"/>
            <a:ext cx="6444208" cy="1848874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12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484784"/>
                <a:ext cx="8305800" cy="464820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函数：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称为（从</a:t>
                </a:r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A</a:t>
                </a:r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到</a:t>
                </a:r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B</a:t>
                </a:r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的）</a:t>
                </a:r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n</a:t>
                </a:r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元运算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，我们主要讨论二元运算。用“*”</a:t>
                </a:r>
                <a:r>
                  <a:rPr lang="en-US" altLang="zh-CN" dirty="0">
                    <a:solidFill>
                      <a:srgbClr val="000000"/>
                    </a:solidFill>
                    <a:latin typeface="+mn-ea"/>
                  </a:rPr>
                  <a:t>,“·”,  “Δ”, “◇”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等等表示</a:t>
                </a:r>
                <a:endParaRPr lang="en-US" altLang="zh-CN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例如：利用普通四则运算定义实数集上的一个新运算“*”：</a:t>
                </a:r>
                <a:endParaRPr lang="en-US" altLang="zh-CN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u="none" strike="noStrike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altLang="zh-CN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则：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2∗3=−1</m:t>
                    </m:r>
                  </m:oMath>
                </a14:m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0.5∗0.7=0.85</m:t>
                    </m:r>
                  </m:oMath>
                </a14:m>
                <a:endParaRPr lang="en-US" altLang="zh-CN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有限集合上的</a:t>
                </a:r>
                <a:r>
                  <a:rPr lang="en-US" altLang="zh-CN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m</a:t>
                </a:r>
                <a:r>
                  <a:rPr lang="zh-CN" altLang="en-US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元运算的个数是确定的。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11299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484784"/>
                <a:ext cx="8305800" cy="4648200"/>
              </a:xfrm>
              <a:blipFill rotWithShape="1">
                <a:blip r:embed="rId2"/>
                <a:stretch>
                  <a:fillRect l="-4" t="-3" r="4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8388" name="Rectangle 1028"/>
          <p:cNvSpPr>
            <a:spLocks noChangeArrowheads="1"/>
          </p:cNvSpPr>
          <p:nvPr/>
        </p:nvSpPr>
        <p:spPr bwMode="auto">
          <a:xfrm>
            <a:off x="683568" y="260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</a:t>
            </a:r>
            <a:r>
              <a:rPr lang="zh-CN" altLang="en-US" sz="4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代数系统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006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 </a:t>
            </a:r>
            <a:r>
              <a:rPr lang="zh-CN" altLang="en-US" dirty="0"/>
              <a:t>运算表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395536" y="1628800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通常用于定义有限集合（一般元素很少）上的一元或二元运算（如在集合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{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</a:rPr>
              <a:t>a,b,c,d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上定义如下的运算*）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582907"/>
            <a:ext cx="4002087" cy="384398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006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运算的封闭性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5536" y="1628800"/>
                <a:ext cx="8424936" cy="363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对于运算：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⊆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则称该运算在集合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上封闭（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closeness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）</a:t>
                </a:r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l"/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zh-CN" altLang="en-US" sz="2800" dirty="0">
                    <a:solidFill>
                      <a:schemeClr val="tx1"/>
                    </a:solidFill>
                    <a:latin typeface="+mn-ea"/>
                    <a:ea typeface="+mn-ea"/>
                  </a:rPr>
                  <a:t>例：</a:t>
                </a:r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加法在自然数集上封闭，但减法在自然数集上不封闭</a:t>
                </a:r>
                <a:endParaRPr lang="en-US" altLang="zh-CN" sz="2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457200" marR="0" indent="-457200" algn="l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减法在整数集上封闭，但除法在整数集上不封闭</a:t>
                </a:r>
              </a:p>
              <a:p>
                <a:pPr marL="457200" marR="0" indent="-457200" algn="l"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对集合𝐴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={1,2,3,⋯,10}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，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+mn-ea"/>
                    <a:ea typeface="+mn-ea"/>
                  </a:rPr>
                  <a:t>gcd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运算封闭，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lcm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则否 </a:t>
                </a:r>
              </a:p>
              <a:p>
                <a:pPr marR="0" algn="l"/>
                <a:endParaRPr lang="zh-CN" altLang="en-US" sz="1800" b="0" i="0" u="none" strike="noStrike" baseline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8424936" cy="3631763"/>
              </a:xfrm>
              <a:prstGeom prst="rect">
                <a:avLst/>
              </a:prstGeom>
              <a:blipFill rotWithShape="1">
                <a:blip r:embed="rId3"/>
                <a:stretch>
                  <a:fillRect l="-7" t="-1" r="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006" name="Rectangle 1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证明运算封闭性的例子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5536" y="1628800"/>
                <a:ext cx="8424936" cy="4185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zh-CN" altLang="en-US" sz="1800" b="0" i="0" u="none" strike="noStrike" baseline="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marR="0" algn="l"/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普通加法在正整数集之子集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A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上封闭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={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|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9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21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l"/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algn="l"/>
                <a:r>
                  <a:rPr lang="zh-CN" altLang="en-US" sz="2400" dirty="0">
                    <a:solidFill>
                      <a:schemeClr val="tx1"/>
                    </a:solidFill>
                    <a:latin typeface="+mn-ea"/>
                    <a:ea typeface="+mn-ea"/>
                  </a:rPr>
                  <a:t>证明：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设𝑥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,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𝑦是𝐴中任意元素，存在</a:t>
                </a:r>
                <a14:m>
                  <m:oMath xmlns:m="http://schemas.openxmlformats.org/officeDocument/2006/math">
                    <m:r>
                      <a:rPr lang="en-US" altLang="zh-CN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en-US" altLang="zh-CN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r>
                      <a:rPr lang="en-US" altLang="zh-CN" sz="24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𝑍</m:t>
                        </m:r>
                      </m:e>
                      <m:sup>
                        <m:r>
                          <a:rPr lang="en-US" altLang="zh-CN" sz="24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，满足：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21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𝑥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=9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𝑝，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21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𝑦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=9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𝑞，则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21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𝑥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+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𝑦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=9(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𝑝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+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𝑞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)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，由于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p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𝑍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，故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9|21(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𝑥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+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𝑦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)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，即𝑥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+</a:t>
                </a:r>
                <a:r>
                  <a:rPr lang="zh-CN" altLang="en-US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𝑦∈𝐴</a:t>
                </a:r>
                <a:r>
                  <a:rPr lang="en-US" altLang="zh-CN" sz="2400" b="0" i="0" u="none" strike="noStrike" baseline="0" dirty="0">
                    <a:solidFill>
                      <a:srgbClr val="000000"/>
                    </a:solidFill>
                    <a:latin typeface="+mn-ea"/>
                    <a:ea typeface="+mn-ea"/>
                  </a:rPr>
                  <a:t>.</a:t>
                </a:r>
              </a:p>
              <a:p>
                <a:pPr marR="0" algn="l"/>
                <a:endParaRPr lang="zh-CN" altLang="en-US" sz="1800" b="0" i="0" u="none" strike="noStrike" baseline="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algn="l"/>
                <a:endParaRPr lang="en-US" altLang="zh-CN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R="0" algn="l"/>
                <a:endParaRPr lang="zh-CN" altLang="en-US" sz="1800" b="0" i="0" u="none" strike="noStrike" baseline="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pPr algn="l"/>
                <a:endParaRPr lang="zh-CN" altLang="en-US" sz="28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28800"/>
                <a:ext cx="8424936" cy="4185761"/>
              </a:xfrm>
              <a:prstGeom prst="rect">
                <a:avLst/>
              </a:prstGeom>
              <a:blipFill rotWithShape="1">
                <a:blip r:embed="rId3"/>
                <a:stretch>
                  <a:fillRect l="-7" t="-1" r="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</p:spPr>
            <p:txBody>
              <a:bodyPr>
                <a:normAutofit/>
              </a:bodyPr>
              <a:lstStyle/>
              <a:p>
                <a:pPr marR="0" algn="l"/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定义（代数系统）</a:t>
                </a:r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给定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个非空集合（其元素可以是任何对象）；</a:t>
                </a: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给定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个或者若干个运算（以下主要讨论存在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1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个二元运算的情况）；</a:t>
                </a: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运算对上述集合封闭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.</a:t>
                </a:r>
              </a:p>
              <a:p>
                <a:pPr marR="0" algn="l"/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记法：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,∘⟩</m:t>
                    </m:r>
                  </m:oMath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例子：整数集与普通加法：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lang="en-US" altLang="zh-CN" sz="2000" b="0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,+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构成代数系统</a:t>
                </a:r>
              </a:p>
              <a:p>
                <a:endParaRPr lang="en-US" altLang="zh-CN" sz="32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  <a:blipFill rotWithShape="1">
                <a:blip r:embed="rId2"/>
                <a:stretch>
                  <a:fillRect l="-4" t="-9" r="4" b="-15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代数系统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4823990"/>
              </a:xfrm>
            </p:spPr>
            <p:txBody>
              <a:bodyPr>
                <a:normAutofit/>
              </a:bodyPr>
              <a:lstStyle/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−{0,1}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上的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6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个函数如下：</a:t>
                </a:r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⟨{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},∘⟩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是代数系统，其中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是函数的复合运算</a:t>
                </a:r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只需要考虑运算的封闭性。例如：</a:t>
                </a:r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  <a:p>
                <a:pPr marR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4823990"/>
              </a:xfrm>
              <a:blipFill>
                <a:blip r:embed="rId2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一个较复杂的代数系统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229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</p:spPr>
            <p:txBody>
              <a:bodyPr>
                <a:normAutofit lnSpcReduction="10000"/>
              </a:bodyPr>
              <a:lstStyle/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−{0,1}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，定义</a:t>
                </a:r>
                <a14:m>
                  <m:oMath xmlns:m="http://schemas.openxmlformats.org/officeDocument/2006/math"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上的</a:t>
                </a:r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6</a:t>
                </a:r>
                <a:r>
                  <a:rPr lang="zh-CN" altLang="en-US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个函数如下：</a:t>
                </a:r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1028700"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000" b="0" i="0" u="none" strike="noStrike" baseline="0" dirty="0">
                    <a:solidFill>
                      <a:srgbClr val="000000"/>
                    </a:solidFill>
                    <a:latin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0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i="0" u="none" strike="noStrike" baseline="0" dirty="0">
                  <a:solidFill>
                    <a:srgbClr val="000000"/>
                  </a:solidFill>
                  <a:latin typeface="+mn-ea"/>
                </a:endParaRPr>
              </a:p>
              <a:p>
                <a:pPr marL="285750" marR="0" indent="-285750" algn="l">
                  <a:buFont typeface="Arial" panose="020B0604020202020204" pitchFamily="34" charset="0"/>
                  <a:buChar char="•"/>
                </a:pPr>
                <a:r>
                  <a:rPr lang="zh-CN" altLang="en-US" sz="2000" b="0" dirty="0">
                    <a:solidFill>
                      <a:srgbClr val="000000"/>
                    </a:solidFill>
                  </a:rPr>
                  <a:t>要证明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+mn-ea"/>
                  </a:rPr>
                  <a:t>，需证：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latin typeface="+mn-ea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  <a:latin typeface="+mn-ea"/>
                </a:endParaRPr>
              </a:p>
              <a:p>
                <a:pPr marR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0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rgbClr val="0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22946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4213" y="1557338"/>
                <a:ext cx="7848600" cy="3600450"/>
              </a:xfrm>
              <a:blipFill rotWithShape="1">
                <a:blip r:embed="rId2"/>
                <a:stretch>
                  <a:fillRect l="-4" t="-9" r="4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9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函数本身作为运算对象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23D52-7839-4F64-82E4-0775642404E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U3MjAzOGI1ZWM1NjI3YTE0MjIzZDIwNTMwM2NhZjEifQ=="/>
</p:tagLst>
</file>

<file path=ppt/theme/theme1.xml><?xml version="1.0" encoding="utf-8"?>
<a:theme xmlns:a="http://schemas.openxmlformats.org/drawingml/2006/main" name="2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29</TotalTime>
  <Words>2238</Words>
  <Application>Microsoft Office PowerPoint</Application>
  <PresentationFormat>全屏显示(4:3)</PresentationFormat>
  <Paragraphs>200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黑体</vt:lpstr>
      <vt:lpstr>华文行楷</vt:lpstr>
      <vt:lpstr>楷体</vt:lpstr>
      <vt:lpstr>宋体</vt:lpstr>
      <vt:lpstr>Arial</vt:lpstr>
      <vt:lpstr>Bahnschrift SemiCondensed</vt:lpstr>
      <vt:lpstr>Calibri</vt:lpstr>
      <vt:lpstr>Cambria Math</vt:lpstr>
      <vt:lpstr>Perpetua</vt:lpstr>
      <vt:lpstr>Tahoma</vt:lpstr>
      <vt:lpstr>Times New Roman</vt:lpstr>
      <vt:lpstr>2_PPT</vt:lpstr>
      <vt:lpstr>人工智能数学基础</vt:lpstr>
      <vt:lpstr>PowerPoint 演示文稿</vt:lpstr>
      <vt:lpstr>PowerPoint 演示文稿</vt:lpstr>
      <vt:lpstr> 运算表</vt:lpstr>
      <vt:lpstr>运算的封闭性</vt:lpstr>
      <vt:lpstr>证明运算封闭性的例子</vt:lpstr>
      <vt:lpstr>代数系统</vt:lpstr>
      <vt:lpstr>一个较复杂的代数系统</vt:lpstr>
      <vt:lpstr>函数本身作为运算对象</vt:lpstr>
      <vt:lpstr>结合性（associativity）</vt:lpstr>
      <vt:lpstr>交换性（commutativity）</vt:lpstr>
      <vt:lpstr>分配性（distributivity）</vt:lpstr>
      <vt:lpstr>单位元（identity element）</vt:lpstr>
      <vt:lpstr>左单位元和右单位元</vt:lpstr>
      <vt:lpstr>关于单位元的进一步讨论</vt:lpstr>
      <vt:lpstr>关于单位元的进一步讨论</vt:lpstr>
      <vt:lpstr>逆元（inverse element）</vt:lpstr>
      <vt:lpstr>一个关于逆元素的例子</vt:lpstr>
      <vt:lpstr>关于逆元素的进一步讨论</vt:lpstr>
      <vt:lpstr>零元</vt:lpstr>
      <vt:lpstr>一个例子</vt:lpstr>
      <vt:lpstr>一个例子</vt:lpstr>
      <vt:lpstr>一个与编码有关的代数系统</vt:lpstr>
      <vt:lpstr>“相似”的系统</vt:lpstr>
      <vt:lpstr>同构与同构映射</vt:lpstr>
      <vt:lpstr>同态与同态映射</vt:lpstr>
      <vt:lpstr>同态与同态映射</vt:lpstr>
      <vt:lpstr>同态与同态映射</vt:lpstr>
    </vt:vector>
  </TitlesOfParts>
  <Company>tup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zihe wang</cp:lastModifiedBy>
  <cp:revision>248</cp:revision>
  <cp:lastPrinted>2113-01-01T00:00:00Z</cp:lastPrinted>
  <dcterms:created xsi:type="dcterms:W3CDTF">2003-05-27T06:14:00Z</dcterms:created>
  <dcterms:modified xsi:type="dcterms:W3CDTF">2024-09-13T03:44:13Z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3895FEED699F47D0A8EF5B5B151CA31F_12</vt:lpwstr>
  </property>
  <property fmtid="{D5CDD505-2E9C-101B-9397-08002B2CF9AE}" pid="3" name="KSOProductBuildVer">
    <vt:lpwstr>2052-12.1.0.15712</vt:lpwstr>
  </property>
</Properties>
</file>