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17" r:id="rId2"/>
    <p:sldId id="401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9" r:id="rId14"/>
    <p:sldId id="283" r:id="rId15"/>
    <p:sldId id="285" r:id="rId16"/>
    <p:sldId id="378" r:id="rId17"/>
    <p:sldId id="618" r:id="rId18"/>
    <p:sldId id="379" r:id="rId19"/>
    <p:sldId id="380" r:id="rId20"/>
    <p:sldId id="382" r:id="rId21"/>
    <p:sldId id="383" r:id="rId22"/>
    <p:sldId id="387" r:id="rId23"/>
    <p:sldId id="619" r:id="rId24"/>
    <p:sldId id="388" r:id="rId25"/>
    <p:sldId id="620" r:id="rId26"/>
    <p:sldId id="404" r:id="rId27"/>
    <p:sldId id="40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tz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9900FF"/>
    <a:srgbClr val="A50021"/>
    <a:srgbClr val="DDDDDD"/>
    <a:srgbClr val="663300"/>
    <a:srgbClr val="000066"/>
    <a:srgbClr val="CC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3472" autoAdjust="0"/>
  </p:normalViewPr>
  <p:slideViewPr>
    <p:cSldViewPr showGuides="1">
      <p:cViewPr varScale="1">
        <p:scale>
          <a:sx n="86" d="100"/>
          <a:sy n="86" d="100"/>
        </p:scale>
        <p:origin x="1732" y="68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58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312" y="76"/>
      </p:cViewPr>
      <p:guideLst>
        <p:guide orient="horz" pos="288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A10BBC-E743-403D-AAEC-7B024ECACDD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9287C5-18DF-48B5-9D4E-77684C02DECC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EA0AD3-837B-439E-B659-EDF2CCD74D0D}" type="slidenum">
              <a:rPr lang="en-US" altLang="zh-CN" sz="1200"/>
              <a:t>2</a:t>
            </a:fld>
            <a:endParaRPr lang="en-US" altLang="zh-CN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8F0611-E986-46B1-9718-11D51D43EE1A}" type="slidenum">
              <a:rPr lang="en-US" altLang="zh-CN" sz="1200"/>
              <a:t>11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D29A25-7F27-4DAD-98C5-E59DF8241904}" type="slidenum">
              <a:rPr lang="en-US" altLang="zh-CN" sz="1200"/>
              <a:t>12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AC9ECA-FE87-4408-BFF6-2749A7641C35}" type="slidenum">
              <a:rPr lang="en-US" altLang="zh-CN" sz="1200"/>
              <a:t>13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5E966F-1DCA-482E-955E-6F5C07F95670}" type="slidenum">
              <a:rPr lang="en-US" altLang="zh-CN" sz="1200"/>
              <a:t>14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65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证   首先由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∈&lt;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  <a:r>
              <a:rPr lang="zh-CN" altLang="en-US" b="0" dirty="0">
                <a:latin typeface="Times New Roman" panose="02020603050405020304" pitchFamily="18" charset="0"/>
              </a:rPr>
              <a:t>知道</a:t>
            </a:r>
            <a:r>
              <a:rPr lang="en-US" altLang="zh-CN" b="0" dirty="0">
                <a:latin typeface="Times New Roman" panose="02020603050405020304" pitchFamily="18" charset="0"/>
              </a:rPr>
              <a:t>&lt;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&gt;≠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zh-CN" altLang="en-US" b="0" dirty="0">
                <a:latin typeface="Times New Roman" panose="02020603050405020304" pitchFamily="18" charset="0"/>
              </a:rPr>
              <a:t>任取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</a:rPr>
              <a:t>∈&lt;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  <a:r>
              <a:rPr lang="zh-CN" altLang="en-US" b="0" dirty="0">
                <a:latin typeface="Times New Roman" panose="02020603050405020304" pitchFamily="18" charset="0"/>
              </a:rPr>
              <a:t>，则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65000"/>
              </a:spcBef>
            </a:pPr>
            <a:r>
              <a:rPr lang="en-US" altLang="zh-CN" b="0" i="1" dirty="0">
                <a:latin typeface="Times New Roman" panose="02020603050405020304" pitchFamily="18" charset="0"/>
              </a:rPr>
              <a:t>			a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 = 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zh-CN" b="0" i="1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= 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b="0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</a:rPr>
              <a:t>∈&lt;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根据判定定理二可知</a:t>
            </a:r>
            <a:r>
              <a:rPr lang="en-US" altLang="zh-CN" b="0" dirty="0">
                <a:latin typeface="Times New Roman" panose="02020603050405020304" pitchFamily="18" charset="0"/>
              </a:rPr>
              <a:t>&lt;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&gt;≤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A5E8E6-FED7-4821-BCB3-9B58095A32D6}" type="slidenum">
              <a:rPr lang="en-US" altLang="zh-CN" sz="1200"/>
              <a:t>15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E5CF3E-F396-472A-8B30-D77A34007A98}" type="slidenum">
              <a:rPr lang="en-US" altLang="zh-CN" sz="1200"/>
              <a:t>16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E5CF3E-F396-472A-8B30-D77A34007A98}" type="slidenum">
              <a:rPr lang="en-US" altLang="zh-CN" sz="1200"/>
              <a:t>17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052712-CDE2-4311-BB5A-9F76AA133864}" type="slidenum">
              <a:rPr lang="en-US" altLang="zh-CN" sz="1200"/>
              <a:t>18</a:t>
            </a:fld>
            <a:endParaRPr lang="en-US" altLang="zh-CN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模</a:t>
            </a:r>
            <a:r>
              <a:rPr lang="en-US" altLang="zh-CN" dirty="0"/>
              <a:t>n</a:t>
            </a:r>
            <a:r>
              <a:rPr lang="zh-CN" altLang="en-US" dirty="0"/>
              <a:t>的整数环   和   整环是两个概念。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6E9925-A998-4019-B6E9-A36536593656}" type="slidenum">
              <a:rPr lang="en-US" altLang="zh-CN" sz="1200"/>
              <a:t>19</a:t>
            </a:fld>
            <a:endParaRPr lang="en-US" altLang="zh-CN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零元与乘法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856CE9-B41F-4A6F-9A5C-C741B4D6F91C}" type="slidenum">
              <a:rPr lang="en-US" altLang="zh-CN" sz="1200"/>
              <a:t>20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00B6AB-769E-411A-BE26-E2CFD467896D}" type="slidenum">
              <a:rPr lang="en-US" altLang="zh-CN" sz="1200"/>
              <a:t>3</a:t>
            </a:fld>
            <a:endParaRPr lang="en-US" altLang="zh-CN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44130E-A649-4AB5-B7D5-D448B9F3483D}" type="slidenum">
              <a:rPr lang="en-US" altLang="zh-CN" sz="1200"/>
              <a:t>21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7A0CC8-CEFB-45BB-81B9-37190B233879}" type="slidenum">
              <a:rPr lang="en-US" altLang="zh-CN" sz="1200"/>
              <a:t>22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zh-CN"/>
              <a:t>零元和单位元可能相同吗？只有一个元素的群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F56FDD-B462-4016-BA0F-A54A7EA18DFE}" type="slidenum">
              <a:rPr lang="en-US" altLang="zh-CN" sz="1200"/>
              <a:t>24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有理数（</a:t>
            </a:r>
            <a:r>
              <a:rPr lang="en-GB" altLang="zh-CN" b="0" i="0" dirty="0" err="1">
                <a:solidFill>
                  <a:srgbClr val="000000"/>
                </a:solidFill>
                <a:effectLst/>
                <a:latin typeface="Optima-Regular"/>
              </a:rPr>
              <a:t>Ratinal</a:t>
            </a:r>
            <a:r>
              <a:rPr lang="en-GB" altLang="zh-CN" b="0" i="0" dirty="0">
                <a:solidFill>
                  <a:srgbClr val="000000"/>
                </a:solidFill>
                <a:effectLst/>
                <a:latin typeface="Optima-Regular"/>
              </a:rPr>
              <a:t> Numbers</a:t>
            </a:r>
            <a:r>
              <a:rPr lang="zh-CN" altLang="en-GB" b="0" i="0" dirty="0">
                <a:solidFill>
                  <a:srgbClr val="000000"/>
                </a:solidFill>
                <a:effectLst/>
                <a:latin typeface="Optima-Regular"/>
              </a:rPr>
              <a:t>），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在数学中通常使用</a:t>
            </a:r>
            <a:r>
              <a:rPr lang="en-GB" altLang="zh-CN" b="0" i="0" dirty="0">
                <a:solidFill>
                  <a:srgbClr val="000000"/>
                </a:solidFill>
                <a:effectLst/>
                <a:latin typeface="Optima-Regular"/>
              </a:rPr>
              <a:t>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来表示。它是英语单词 </a:t>
            </a:r>
            <a:r>
              <a:rPr lang="en-GB" altLang="zh-CN" b="0" i="0" dirty="0">
                <a:solidFill>
                  <a:srgbClr val="000000"/>
                </a:solidFill>
                <a:effectLst/>
                <a:latin typeface="Optima-Regular"/>
              </a:rPr>
              <a:t>Quotients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的首字母，</a:t>
            </a:r>
            <a:r>
              <a:rPr lang="en-GB" altLang="zh-CN" b="0" i="0" dirty="0">
                <a:solidFill>
                  <a:srgbClr val="000000"/>
                </a:solidFill>
                <a:effectLst/>
                <a:latin typeface="Optima-Regular"/>
              </a:rPr>
              <a:t>Quotient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是指数学上的 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Optima-Regular"/>
              </a:rPr>
              <a:t>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，即两个整数的比值。</a:t>
            </a:r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表示整数的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</a:rPr>
              <a:t>Z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来自于德语单词  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Optima-Regular"/>
              </a:rPr>
              <a:t>Zahl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 </a:t>
            </a:r>
            <a:r>
              <a:rPr lang="en-US" altLang="zh-CN" dirty="0"/>
              <a:t>[</a:t>
            </a:r>
            <a:r>
              <a:rPr lang="en-US" altLang="zh-CN" dirty="0" err="1"/>
              <a:t>tsa:l</a:t>
            </a:r>
            <a:r>
              <a:rPr lang="en-US" altLang="zh-CN" dirty="0"/>
              <a:t>]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，它表示数字也就是所有数字集合。在德语中表示整型数域的单词对应  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Optima-Regular"/>
              </a:rPr>
              <a:t>ganze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Optima-Regular"/>
              </a:rPr>
              <a:t> 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Optima-Regular"/>
              </a:rPr>
              <a:t>Zahlen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 。</a:t>
            </a:r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eaLnBrk="1" hangingPunct="1"/>
            <a:endParaRPr lang="en-US" altLang="zh-CN" b="0" i="0" dirty="0">
              <a:solidFill>
                <a:srgbClr val="000000"/>
              </a:solidFill>
              <a:effectLst/>
              <a:latin typeface="Optima-Regular"/>
            </a:endParaRPr>
          </a:p>
          <a:p>
            <a:pPr eaLnBrk="1" hangingPunct="1"/>
            <a:r>
              <a:rPr lang="zh-CN" altLang="en-US" dirty="0"/>
              <a:t>群（</a:t>
            </a:r>
            <a:r>
              <a:rPr lang="en-US" altLang="zh-CN" dirty="0"/>
              <a:t>group</a:t>
            </a:r>
            <a:r>
              <a:rPr lang="zh-CN" altLang="en-US" dirty="0"/>
              <a:t>）这个术语最早由</a:t>
            </a:r>
            <a:r>
              <a:rPr lang="en-US" altLang="zh-CN" dirty="0"/>
              <a:t>Galois</a:t>
            </a:r>
            <a:r>
              <a:rPr lang="zh-CN" altLang="en-US" dirty="0"/>
              <a:t>引入，他使用这个词仅仅表示它是元素的聚集。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“环”（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ring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）是取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combination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的意思，意为有两种结合在一起的代数结构。有限环有循环？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eaLnBrk="1" hangingPunct="1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eaLnBrk="1" hangingPunct="1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用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K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表示域，是因为</a:t>
            </a:r>
            <a:r>
              <a:rPr lang="en-GB" altLang="zh-CN" b="0" i="1" dirty="0" err="1">
                <a:solidFill>
                  <a:srgbClr val="121212"/>
                </a:solidFill>
                <a:effectLst/>
                <a:latin typeface="-apple-system"/>
              </a:rPr>
              <a:t>Körper</a:t>
            </a:r>
            <a:r>
              <a:rPr lang="zh-CN" altLang="en-GB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在德语中是“</a:t>
            </a:r>
            <a:r>
              <a:rPr lang="en-GB" altLang="zh-CN" b="0" i="0" dirty="0">
                <a:solidFill>
                  <a:srgbClr val="121212"/>
                </a:solidFill>
                <a:effectLst/>
                <a:latin typeface="-apple-system"/>
              </a:rPr>
              <a:t>body”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意思，主要指实数或者复数。也用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表示域。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/>
              <a:t>）关于乘法不是代数系统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C24CA9-C508-4978-B1E6-FD4A5AD6F09E}" type="slidenum">
              <a:rPr lang="en-US" altLang="zh-CN" sz="1200"/>
              <a:t>26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群的练习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4E688A-C647-4503-86B5-E50DF0A9C9B4}" type="slidenum">
              <a:rPr lang="en-US" altLang="zh-CN" sz="1200"/>
              <a:t>27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01</a:t>
            </a:r>
            <a:r>
              <a:rPr lang="zh-CN" altLang="en-US" dirty="0"/>
              <a:t>字符串异或操作。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7F85B8-FF47-467C-9ED9-DB92990DCBA5}" type="slidenum">
              <a:rPr lang="en-US" altLang="zh-CN" sz="1200"/>
              <a:t>4</a:t>
            </a:fld>
            <a:endParaRPr lang="en-US" altLang="zh-CN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BEB182-32EA-4CC1-87E7-5F275B61FAB8}" type="slidenum">
              <a:rPr lang="en-US" altLang="zh-CN" sz="1200"/>
              <a:t>5</a:t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最小的非循环群，和四次方程有求根公式也有间接的关系。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8F185B-DDB1-4E87-B463-4BC1B0A0287D}" type="slidenum">
              <a:rPr lang="en-US" altLang="zh-CN" sz="1200"/>
              <a:t>6</a:t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007146-F48A-410F-8F70-46E94D58396E}" type="slidenum">
              <a:rPr lang="en-US" altLang="zh-CN" sz="1200"/>
              <a:t>7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FFB5B7-8123-4DEF-A556-0D84D2FE58FC}" type="slidenum">
              <a:rPr lang="en-US" altLang="zh-CN" sz="1200"/>
              <a:t>8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00FBB7-8CDE-4AAF-BA4B-BE89B65DF6B3}" type="slidenum">
              <a:rPr lang="en-US" altLang="zh-CN" sz="1200"/>
              <a:t>9</a:t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142DFE-9C88-44D2-A831-68F60F32D76E}" type="slidenum">
              <a:rPr lang="en-US" altLang="zh-CN" sz="1200"/>
              <a:t>10</a:t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3DAA-8751-4087-87A6-22256E7A0E58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51BE-6817-4A2C-945F-8FBEB5139A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04248" y="1166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机械工业出版社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5C55-C28B-447C-A373-44E0416C80AD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746B-2992-44B5-AD08-DF3A51F9EF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1434-ADA6-44E0-8A1E-84EDE12BA586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C6586-25A0-485B-BF61-3A4C2E7B0F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342900">
              <a:lnSpc>
                <a:spcPct val="150000"/>
              </a:lnSpc>
              <a:spcBef>
                <a:spcPts val="0"/>
              </a:spcBef>
              <a:buNone/>
              <a:defRPr sz="2400" baseline="0">
                <a:latin typeface="Times New Roman" panose="02020603050405020304" pitchFamily="18" charset="0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23E00-E9B2-426D-8BA8-3B9A4E710EDE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591FA-0B96-449E-B5BC-532392B85A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A106-EFD2-437A-ABC9-4828960AAF3C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F9BA8-7628-4B24-8891-F9D533CCED3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E5A6-6A36-4699-89E3-66F3C7C99234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2BE5-2CED-48F9-87D8-4DE47A84CC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0B92-88C6-447A-A809-6A4892F91BA0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328B-D8B4-4946-B46E-F013E429ABC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A209-0954-448A-80EE-C4028848B95F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4F1C-1325-4738-94DE-46EE54A7D1F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E2BE-6798-4C64-B37D-526B5BA25BFC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5D75-D41B-42A2-8EEC-D43AEA0E146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EBDA-8ED8-46EC-82C5-ADA7C87106C9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AC2-040A-4E2F-9EB8-757C77F9035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9881-7122-4E2D-B535-DB09F6574106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2024年9月20日9时17分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80EB-BE96-47EE-9AD4-D8449D33619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5EFF-2723-47AB-9795-94075C38D1FA}" type="datetime8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2024年9月20日9时17分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8BFD-DB9A-4891-AC8F-A2A23D0DB4F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00CC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人工智能数学基础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王子贺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A2786F-88BC-4945-BADD-C7F860C2A76F}" type="slidenum">
              <a:rPr lang="en-US" altLang="zh-CN" sz="1400"/>
              <a:t>10</a:t>
            </a:fld>
            <a:endParaRPr lang="en-US" altLang="zh-CN" sz="1400"/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群的性质：方程存在惟一解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683567" y="1629072"/>
            <a:ext cx="7776865" cy="43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为群，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，方程</a:t>
            </a:r>
            <a:r>
              <a:rPr lang="en-US" altLang="zh-CN" i="1" dirty="0"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中有解且仅有唯一解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algn="l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45000"/>
              </a:spcBef>
            </a:pPr>
            <a:r>
              <a:rPr lang="zh-CN" altLang="en-US" b="0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0" dirty="0">
                <a:latin typeface="Times New Roman" panose="02020603050405020304" pitchFamily="18" charset="0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</a:rPr>
              <a:t>设群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en-US" altLang="zh-CN" b="0" dirty="0">
                <a:latin typeface="Times New Roman" panose="02020603050405020304" pitchFamily="18" charset="0"/>
              </a:rPr>
              <a:t>=&lt;</a:t>
            </a:r>
            <a:r>
              <a:rPr lang="en-US" altLang="zh-CN" b="0" i="1" dirty="0">
                <a:latin typeface="Times New Roman" panose="02020603050405020304" pitchFamily="18" charset="0"/>
              </a:rPr>
              <a:t>P</a:t>
            </a:r>
            <a:r>
              <a:rPr lang="en-US" altLang="zh-CN" b="0" dirty="0">
                <a:latin typeface="Times New Roman" panose="02020603050405020304" pitchFamily="18" charset="0"/>
              </a:rPr>
              <a:t>({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}),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  <a:r>
              <a:rPr lang="zh-CN" altLang="en-US" b="0" dirty="0">
                <a:latin typeface="Times New Roman" panose="02020603050405020304" pitchFamily="18" charset="0"/>
              </a:rPr>
              <a:t>，其中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b="0" dirty="0">
                <a:latin typeface="Times New Roman" panose="02020603050405020304" pitchFamily="18" charset="0"/>
              </a:rPr>
              <a:t>为对称差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zh-CN" altLang="en-US" b="0" dirty="0">
                <a:latin typeface="Times New Roman" panose="02020603050405020304" pitchFamily="18" charset="0"/>
              </a:rPr>
              <a:t>解下列</a:t>
            </a:r>
            <a:r>
              <a:rPr lang="zh-CN" altLang="en-US" b="0">
                <a:latin typeface="Times New Roman" panose="02020603050405020304" pitchFamily="18" charset="0"/>
              </a:rPr>
              <a:t>群方程</a:t>
            </a:r>
            <a:br>
              <a:rPr lang="zh-CN" altLang="en-US" b="0" dirty="0">
                <a:latin typeface="Times New Roman" panose="02020603050405020304" pitchFamily="18" charset="0"/>
              </a:rPr>
            </a:br>
            <a:r>
              <a:rPr lang="zh-CN" altLang="en-US" b="0" dirty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b="0" dirty="0">
                <a:latin typeface="Times New Roman" panose="02020603050405020304" pitchFamily="18" charset="0"/>
              </a:rPr>
              <a:t>{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i="1" dirty="0">
                <a:latin typeface="Times New Roman" panose="02020603050405020304" pitchFamily="18" charset="0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</a:rPr>
              <a:t>=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i="1" dirty="0">
                <a:latin typeface="Times New Roman" panose="02020603050405020304" pitchFamily="18" charset="0"/>
              </a:rPr>
              <a:t>Y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}={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</a:p>
          <a:p>
            <a:pPr algn="l" eaLnBrk="1" hangingPunct="1">
              <a:spcBef>
                <a:spcPct val="45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解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45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            </a:t>
            </a:r>
            <a:r>
              <a:rPr lang="en-US" altLang="zh-CN" b="0" i="1" dirty="0">
                <a:latin typeface="Times New Roman" panose="02020603050405020304" pitchFamily="18" charset="0"/>
              </a:rPr>
              <a:t>X</a:t>
            </a:r>
            <a:r>
              <a:rPr lang="en-US" altLang="zh-CN" b="0" dirty="0">
                <a:latin typeface="Times New Roman" panose="02020603050405020304" pitchFamily="18" charset="0"/>
              </a:rPr>
              <a:t>={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</a:t>
            </a:r>
            <a:r>
              <a:rPr lang="en-US" altLang="zh-CN" b="0" dirty="0">
                <a:latin typeface="Times New Roman" panose="02020603050405020304" pitchFamily="18" charset="0"/>
              </a:rPr>
              <a:t>={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</a:t>
            </a:r>
            <a:r>
              <a:rPr lang="en-US" altLang="zh-CN" b="0" dirty="0">
                <a:latin typeface="Times New Roman" panose="02020603050405020304" pitchFamily="18" charset="0"/>
              </a:rPr>
              <a:t>={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b="0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b="0" i="1" dirty="0">
                <a:latin typeface="Times New Roman" panose="02020603050405020304" pitchFamily="18" charset="0"/>
              </a:rPr>
              <a:t>Y</a:t>
            </a:r>
            <a:r>
              <a:rPr lang="en-US" altLang="zh-CN" b="0" dirty="0">
                <a:latin typeface="Times New Roman" panose="02020603050405020304" pitchFamily="18" charset="0"/>
              </a:rPr>
              <a:t>={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={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}={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</a:p>
          <a:p>
            <a:pPr algn="l" eaLnBrk="1" hangingPunct="1"/>
            <a:endParaRPr lang="en-US" altLang="zh-CN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4E29B7-877D-413A-839A-455ADEE4D9B4}" type="slidenum">
              <a:rPr lang="en-US" altLang="zh-CN" sz="1400"/>
              <a:t>11</a:t>
            </a:fld>
            <a:endParaRPr lang="en-US" altLang="zh-CN" sz="1400"/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群的性质：消去律</a:t>
            </a:r>
          </a:p>
        </p:txBody>
      </p:sp>
      <p:sp>
        <p:nvSpPr>
          <p:cNvPr id="245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79863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为群，则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中适合消去律，即对任意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ab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ac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 err="1">
                <a:latin typeface="Times New Roman" panose="02020603050405020304" pitchFamily="18" charset="0"/>
              </a:rPr>
              <a:t>ba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ca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证明略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03D413-358D-4BA7-8315-0C75BA7316C2}" type="slidenum">
              <a:rPr lang="en-US" altLang="zh-CN" sz="1400"/>
              <a:t>12</a:t>
            </a:fld>
            <a:endParaRPr lang="en-US" altLang="zh-CN" sz="140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群的性质：元素的阶</a:t>
            </a:r>
          </a:p>
        </p:txBody>
      </p:sp>
      <p:sp>
        <p:nvSpPr>
          <p:cNvPr id="26628" name="Rectangle 9"/>
          <p:cNvSpPr>
            <a:spLocks noChangeArrowheads="1"/>
          </p:cNvSpPr>
          <p:nvPr/>
        </p:nvSpPr>
        <p:spPr bwMode="auto">
          <a:xfrm>
            <a:off x="468313" y="1124744"/>
            <a:ext cx="8002587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A50021"/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为群，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</a:rPr>
              <a:t>∈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且 </a:t>
            </a:r>
            <a:r>
              <a:rPr lang="en-US" altLang="zh-CN" b="0" dirty="0">
                <a:latin typeface="Times New Roman" panose="02020603050405020304" pitchFamily="18" charset="0"/>
              </a:rPr>
              <a:t>|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| = </a:t>
            </a:r>
            <a:r>
              <a:rPr lang="en-US" altLang="zh-CN" b="0" i="1" dirty="0">
                <a:latin typeface="Times New Roman" panose="02020603050405020304" pitchFamily="18" charset="0"/>
              </a:rPr>
              <a:t>r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zh-CN" altLang="en-US" b="0" dirty="0">
                <a:latin typeface="Times New Roman" panose="02020603050405020304" pitchFamily="18" charset="0"/>
              </a:rPr>
              <a:t>设</a:t>
            </a:r>
            <a:r>
              <a:rPr lang="en-US" altLang="zh-CN" b="0" i="1" dirty="0">
                <a:latin typeface="Times New Roman" panose="02020603050405020304" pitchFamily="18" charset="0"/>
              </a:rPr>
              <a:t>k</a:t>
            </a:r>
            <a:r>
              <a:rPr lang="zh-CN" altLang="en-US" b="0" dirty="0">
                <a:latin typeface="Times New Roman" panose="02020603050405020304" pitchFamily="18" charset="0"/>
              </a:rPr>
              <a:t>是整数，则 </a:t>
            </a:r>
          </a:p>
          <a:p>
            <a:pPr algn="l" eaLnBrk="1" hangingPunct="1"/>
            <a:r>
              <a:rPr lang="en-US" altLang="zh-CN" b="0" dirty="0">
                <a:latin typeface="Times New Roman" panose="02020603050405020304" pitchFamily="18" charset="0"/>
              </a:rPr>
              <a:t>(1) 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= </a:t>
            </a:r>
            <a:r>
              <a:rPr lang="en-US" altLang="zh-CN" b="0" i="1" dirty="0">
                <a:latin typeface="Times New Roman" panose="02020603050405020304" pitchFamily="18" charset="0"/>
              </a:rPr>
              <a:t>e</a:t>
            </a:r>
            <a:r>
              <a:rPr lang="zh-CN" altLang="en-US" b="0" dirty="0">
                <a:latin typeface="Times New Roman" panose="02020603050405020304" pitchFamily="18" charset="0"/>
              </a:rPr>
              <a:t>当且仅当</a:t>
            </a:r>
            <a:r>
              <a:rPr lang="en-US" altLang="zh-CN" b="0" i="1" dirty="0">
                <a:latin typeface="Times New Roman" panose="02020603050405020304" pitchFamily="18" charset="0"/>
              </a:rPr>
              <a:t>r </a:t>
            </a:r>
            <a:r>
              <a:rPr lang="en-US" altLang="zh-CN" b="0" dirty="0">
                <a:latin typeface="Times New Roman" panose="02020603050405020304" pitchFamily="18" charset="0"/>
              </a:rPr>
              <a:t>| </a:t>
            </a:r>
            <a:r>
              <a:rPr lang="en-US" altLang="zh-CN" b="0" i="1" dirty="0">
                <a:latin typeface="Times New Roman" panose="02020603050405020304" pitchFamily="18" charset="0"/>
              </a:rPr>
              <a:t>k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zh-CN" b="0" dirty="0">
                <a:latin typeface="Times New Roman" panose="02020603050405020304" pitchFamily="18" charset="0"/>
              </a:rPr>
              <a:t>(2 )|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| = |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|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24439A-CE41-46EC-ADE3-F7BAE55F803F}" type="slidenum">
              <a:rPr lang="en-US" altLang="zh-CN" sz="1400"/>
              <a:t>13</a:t>
            </a:fld>
            <a:endParaRPr lang="en-US" altLang="zh-CN" sz="140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</a:rPr>
              <a:t>子群</a:t>
            </a:r>
          </a:p>
        </p:txBody>
      </p:sp>
      <p:sp>
        <p:nvSpPr>
          <p:cNvPr id="327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35937" cy="216058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是群，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的非空子集，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关于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中的运算构成群，则称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子群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的子群，且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真子群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539750" y="3716338"/>
            <a:ext cx="82804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5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例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n</a:t>
            </a:r>
            <a:r>
              <a:rPr lang="en-US" altLang="zh-CN" b="0" dirty="0" err="1">
                <a:latin typeface="Times New Roman" panose="02020603050405020304" pitchFamily="18" charset="0"/>
              </a:rPr>
              <a:t>Z</a:t>
            </a:r>
            <a:r>
              <a:rPr lang="en-US" altLang="zh-CN" b="0" dirty="0">
                <a:latin typeface="Times New Roman" panose="02020603050405020304" pitchFamily="18" charset="0"/>
              </a:rPr>
              <a:t> (</a:t>
            </a:r>
            <a:r>
              <a:rPr lang="en-US" altLang="zh-CN" b="0" i="1" dirty="0">
                <a:latin typeface="Times New Roman" panose="02020603050405020304" pitchFamily="18" charset="0"/>
              </a:rPr>
              <a:t>n</a:t>
            </a:r>
            <a:r>
              <a:rPr lang="zh-CN" altLang="en-US" b="0" dirty="0">
                <a:latin typeface="Times New Roman" panose="02020603050405020304" pitchFamily="18" charset="0"/>
              </a:rPr>
              <a:t>是自然数</a:t>
            </a:r>
            <a:r>
              <a:rPr lang="en-US" altLang="zh-CN" b="0" dirty="0">
                <a:latin typeface="Times New Roman" panose="02020603050405020304" pitchFamily="18" charset="0"/>
              </a:rPr>
              <a:t>) </a:t>
            </a:r>
            <a:r>
              <a:rPr lang="zh-CN" altLang="en-US" b="0" dirty="0">
                <a:latin typeface="Times New Roman" panose="02020603050405020304" pitchFamily="18" charset="0"/>
              </a:rPr>
              <a:t>是整数加群</a:t>
            </a:r>
            <a:r>
              <a:rPr lang="en-US" altLang="zh-CN" b="0" dirty="0">
                <a:latin typeface="Times New Roman" panose="02020603050405020304" pitchFamily="18" charset="0"/>
              </a:rPr>
              <a:t>&lt;Z,+&gt; </a:t>
            </a:r>
            <a:r>
              <a:rPr lang="zh-CN" altLang="en-US" b="0" dirty="0">
                <a:latin typeface="Times New Roman" panose="02020603050405020304" pitchFamily="18" charset="0"/>
              </a:rPr>
              <a:t>的子群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zh-CN" altLang="en-US" b="0" dirty="0">
                <a:latin typeface="Times New Roman" panose="02020603050405020304" pitchFamily="18" charset="0"/>
              </a:rPr>
              <a:t>当</a:t>
            </a:r>
            <a:r>
              <a:rPr lang="en-US" altLang="zh-CN" b="0" i="1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≠1</a:t>
            </a:r>
            <a:r>
              <a:rPr lang="zh-CN" altLang="en-US" b="0" dirty="0">
                <a:latin typeface="Times New Roman" panose="02020603050405020304" pitchFamily="18" charset="0"/>
              </a:rPr>
              <a:t>时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endParaRPr lang="en-US" altLang="zh-CN" b="0" i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b="0" i="1" dirty="0" err="1">
                <a:latin typeface="Times New Roman" panose="02020603050405020304" pitchFamily="18" charset="0"/>
              </a:rPr>
              <a:t>n</a:t>
            </a:r>
            <a:r>
              <a:rPr lang="en-US" altLang="zh-CN" b="0" dirty="0" err="1">
                <a:latin typeface="Times New Roman" panose="02020603050405020304" pitchFamily="18" charset="0"/>
              </a:rPr>
              <a:t>Z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</a:rPr>
              <a:t>Z</a:t>
            </a:r>
            <a:r>
              <a:rPr lang="zh-CN" altLang="en-US" b="0" dirty="0">
                <a:latin typeface="Times New Roman" panose="02020603050405020304" pitchFamily="18" charset="0"/>
              </a:rPr>
              <a:t>的真子群</a:t>
            </a:r>
            <a:r>
              <a:rPr lang="en-US" altLang="zh-CN" b="0" dirty="0">
                <a:latin typeface="Times New Roman" panose="02020603050405020304" pitchFamily="18" charset="0"/>
              </a:rPr>
              <a:t>.</a:t>
            </a:r>
            <a:br>
              <a:rPr lang="en-US" altLang="zh-CN" b="0" dirty="0">
                <a:latin typeface="Times New Roman" panose="02020603050405020304" pitchFamily="18" charset="0"/>
              </a:rPr>
            </a:br>
            <a:endParaRPr lang="en-US" altLang="zh-CN" b="0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对任何群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都存在子群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和</a:t>
            </a:r>
            <a:r>
              <a:rPr lang="en-US" altLang="zh-CN" b="0" dirty="0">
                <a:latin typeface="Times New Roman" panose="02020603050405020304" pitchFamily="18" charset="0"/>
              </a:rPr>
              <a:t>{</a:t>
            </a:r>
            <a:r>
              <a:rPr lang="en-US" altLang="zh-CN" b="0" i="1" dirty="0">
                <a:latin typeface="Times New Roman" panose="02020603050405020304" pitchFamily="18" charset="0"/>
              </a:rPr>
              <a:t>e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zh-CN" altLang="en-US" b="0" dirty="0">
                <a:latin typeface="Times New Roman" panose="02020603050405020304" pitchFamily="18" charset="0"/>
              </a:rPr>
              <a:t>都是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的子群，称为</a:t>
            </a:r>
            <a:r>
              <a:rPr lang="en-US" altLang="zh-CN" b="0" i="1" dirty="0">
                <a:latin typeface="Times New Roman" panose="02020603050405020304" pitchFamily="18" charset="0"/>
              </a:rPr>
              <a:t>G</a:t>
            </a:r>
            <a:r>
              <a:rPr lang="zh-CN" altLang="en-US" b="0" dirty="0">
                <a:latin typeface="Times New Roman" panose="02020603050405020304" pitchFamily="18" charset="0"/>
              </a:rPr>
              <a:t>的</a:t>
            </a:r>
            <a:r>
              <a:rPr lang="zh-CN" altLang="en-US" b="0" dirty="0">
                <a:solidFill>
                  <a:srgbClr val="A50021"/>
                </a:solidFill>
                <a:latin typeface="Times New Roman" panose="02020603050405020304" pitchFamily="18" charset="0"/>
              </a:rPr>
              <a:t>平凡</a:t>
            </a:r>
          </a:p>
          <a:p>
            <a:pPr algn="l" eaLnBrk="1" hangingPunct="1"/>
            <a:r>
              <a:rPr lang="zh-CN" altLang="en-US" b="0" dirty="0">
                <a:solidFill>
                  <a:srgbClr val="A50021"/>
                </a:solidFill>
                <a:latin typeface="Times New Roman" panose="02020603050405020304" pitchFamily="18" charset="0"/>
              </a:rPr>
              <a:t>子群</a:t>
            </a:r>
            <a:r>
              <a:rPr lang="en-US" altLang="zh-CN" b="0" dirty="0">
                <a:latin typeface="Times New Roman" panose="02020603050405020304" pitchFamily="18" charset="0"/>
              </a:rPr>
              <a:t>. 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A1A4F-2F04-4D13-807D-DC19F99E92F2}" type="slidenum">
              <a:rPr lang="en-US" altLang="zh-CN" sz="1400"/>
              <a:t>14</a:t>
            </a:fld>
            <a:endParaRPr lang="en-US" altLang="zh-CN" sz="1400"/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典型子群的实例</a:t>
            </a:r>
            <a:r>
              <a:rPr lang="en-US" altLang="zh-CN"/>
              <a:t>:</a:t>
            </a:r>
            <a:r>
              <a:rPr lang="zh-CN" altLang="en-US"/>
              <a:t>生成子群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96975"/>
                <a:ext cx="8291513" cy="1439937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 eaLnBrk="1" hangingPunct="1"/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为群，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∈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，令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H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={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| 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∈Z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</a:p>
              <a:p>
                <a:pPr marL="457200" indent="-457200" eaLnBrk="1" hangingPunct="1"/>
                <a:r>
                  <a:rPr lang="zh-CN" altLang="en-US" dirty="0">
                    <a:latin typeface="Times New Roman" panose="02020603050405020304" pitchFamily="18" charset="0"/>
                  </a:rPr>
                  <a:t>则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H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的子群，称为由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 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生成的子群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，记作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&lt;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&gt;.</a:t>
                </a:r>
              </a:p>
              <a:p>
                <a:pPr marL="457200" indent="-457200"/>
                <a:r>
                  <a:rPr lang="zh-CN" altLang="en-US" dirty="0"/>
                  <a:t>若存在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称为</a:t>
                </a:r>
                <a:r>
                  <a:rPr lang="zh-CN" altLang="en-US" dirty="0">
                    <a:solidFill>
                      <a:srgbClr val="A50021"/>
                    </a:solidFill>
                  </a:rPr>
                  <a:t>循环群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indent="-457200" eaLnBrk="1" hangingPunct="1"/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64" name="Rectangle 8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6975"/>
                <a:ext cx="8291513" cy="1439937"/>
              </a:xfrm>
              <a:blipFill rotWithShape="1">
                <a:blip r:embed="rId3"/>
                <a:stretch>
                  <a:fillRect t="-2117" r="4" b="-18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468313" y="2691854"/>
            <a:ext cx="828040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例</a:t>
            </a:r>
            <a:r>
              <a:rPr lang="en-US" altLang="zh-CN" b="0" dirty="0">
                <a:latin typeface="Times New Roman" panose="02020603050405020304" pitchFamily="18" charset="0"/>
              </a:rPr>
              <a:t>: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整数加群，由</a:t>
            </a:r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</a:rPr>
              <a:t>生成的子群是 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</a:rPr>
              <a:t>&lt;2&gt;={2k</a:t>
            </a:r>
            <a:r>
              <a:rPr lang="en-US" altLang="zh-CN" b="0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| 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k</a:t>
            </a:r>
            <a:r>
              <a:rPr lang="en-US" altLang="zh-CN" b="0" dirty="0" err="1">
                <a:latin typeface="Times New Roman" panose="02020603050405020304" pitchFamily="18" charset="0"/>
              </a:rPr>
              <a:t>∈Z</a:t>
            </a:r>
            <a:r>
              <a:rPr lang="en-US" altLang="zh-CN" b="0" dirty="0">
                <a:latin typeface="Times New Roman" panose="02020603050405020304" pitchFamily="18" charset="0"/>
              </a:rPr>
              <a:t>}=2Z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</a:rPr>
              <a:t>&lt;Z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 &gt;</a:t>
            </a:r>
            <a:r>
              <a:rPr lang="zh-CN" altLang="en-US" b="0" dirty="0">
                <a:latin typeface="Times New Roman" panose="02020603050405020304" pitchFamily="18" charset="0"/>
              </a:rPr>
              <a:t>中，由</a:t>
            </a:r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</a:rPr>
              <a:t>生成的子群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</a:rPr>
              <a:t>&lt;2&gt;={0,2,4}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b="0" dirty="0">
                <a:latin typeface="Times New Roman" panose="02020603050405020304" pitchFamily="18" charset="0"/>
              </a:rPr>
              <a:t>Klein</a:t>
            </a:r>
            <a:r>
              <a:rPr lang="zh-CN" altLang="en-US" b="0" dirty="0">
                <a:latin typeface="Times New Roman" panose="02020603050405020304" pitchFamily="18" charset="0"/>
              </a:rPr>
              <a:t>四元群 </a:t>
            </a:r>
            <a:r>
              <a:rPr lang="en-US" altLang="zh-CN" b="0" i="1" dirty="0">
                <a:latin typeface="Times New Roman" panose="02020603050405020304" pitchFamily="18" charset="0"/>
              </a:rPr>
              <a:t>G </a:t>
            </a:r>
            <a:r>
              <a:rPr lang="en-US" altLang="zh-CN" b="0" dirty="0">
                <a:latin typeface="Times New Roman" panose="02020603050405020304" pitchFamily="18" charset="0"/>
              </a:rPr>
              <a:t>= 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c</a:t>
            </a:r>
            <a:r>
              <a:rPr lang="en-US" altLang="zh-CN" b="0" dirty="0">
                <a:latin typeface="Times New Roman" panose="02020603050405020304" pitchFamily="18" charset="0"/>
              </a:rPr>
              <a:t>}</a:t>
            </a:r>
            <a:r>
              <a:rPr lang="zh-CN" altLang="en-US" b="0" dirty="0">
                <a:latin typeface="Times New Roman" panose="02020603050405020304" pitchFamily="18" charset="0"/>
              </a:rPr>
              <a:t>的所有生成子群是：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                </a:t>
            </a:r>
            <a:r>
              <a:rPr lang="en-US" altLang="zh-CN" b="0" dirty="0">
                <a:latin typeface="Times New Roman" panose="02020603050405020304" pitchFamily="18" charset="0"/>
              </a:rPr>
              <a:t>&lt;</a:t>
            </a:r>
            <a:r>
              <a:rPr lang="en-US" altLang="zh-CN" b="0" i="1" dirty="0">
                <a:latin typeface="Times New Roman" panose="02020603050405020304" pitchFamily="18" charset="0"/>
              </a:rPr>
              <a:t>e</a:t>
            </a:r>
            <a:r>
              <a:rPr lang="en-US" altLang="zh-CN" b="0" dirty="0">
                <a:latin typeface="Times New Roman" panose="02020603050405020304" pitchFamily="18" charset="0"/>
              </a:rPr>
              <a:t>&gt;={</a:t>
            </a:r>
            <a:r>
              <a:rPr lang="en-US" altLang="zh-CN" b="0" i="1" dirty="0">
                <a:latin typeface="Times New Roman" panose="02020603050405020304" pitchFamily="18" charset="0"/>
              </a:rPr>
              <a:t>e</a:t>
            </a:r>
            <a:r>
              <a:rPr lang="en-US" altLang="zh-CN" b="0" dirty="0">
                <a:latin typeface="Times New Roman" panose="02020603050405020304" pitchFamily="18" charset="0"/>
              </a:rPr>
              <a:t>}, &lt;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&gt;={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}, &lt;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&gt;={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}, &lt;</a:t>
            </a:r>
            <a:r>
              <a:rPr lang="en-US" altLang="zh-CN" b="0" i="1" dirty="0">
                <a:latin typeface="Times New Roman" panose="02020603050405020304" pitchFamily="18" charset="0"/>
              </a:rPr>
              <a:t>c</a:t>
            </a:r>
            <a:r>
              <a:rPr lang="en-US" altLang="zh-CN" b="0" dirty="0">
                <a:latin typeface="Times New Roman" panose="02020603050405020304" pitchFamily="18" charset="0"/>
              </a:rPr>
              <a:t>&gt;={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e</a:t>
            </a:r>
            <a:r>
              <a:rPr lang="en-US" altLang="zh-CN" b="0" dirty="0" err="1">
                <a:latin typeface="Times New Roman" panose="02020603050405020304" pitchFamily="18" charset="0"/>
              </a:rPr>
              <a:t>,</a:t>
            </a:r>
            <a:r>
              <a:rPr lang="en-US" altLang="zh-CN" b="0" i="1" dirty="0" err="1">
                <a:latin typeface="Times New Roman" panose="02020603050405020304" pitchFamily="18" charset="0"/>
              </a:rPr>
              <a:t>c</a:t>
            </a:r>
            <a:r>
              <a:rPr lang="en-US" altLang="zh-CN" b="0" dirty="0">
                <a:latin typeface="Times New Roman" panose="02020603050405020304" pitchFamily="18" charset="0"/>
              </a:rPr>
              <a:t>}. </a:t>
            </a:r>
          </a:p>
        </p:txBody>
      </p:sp>
      <p:graphicFrame>
        <p:nvGraphicFramePr>
          <p:cNvPr id="6" name="Group 77"/>
          <p:cNvGraphicFramePr>
            <a:graphicFrameLocks noGrp="1"/>
          </p:cNvGraphicFramePr>
          <p:nvPr/>
        </p:nvGraphicFramePr>
        <p:xfrm>
          <a:off x="6516216" y="2391953"/>
          <a:ext cx="2519363" cy="216058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a    e    c   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b    c    e    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c    b    a    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F78D59-A52D-46DF-931D-ADC9545D6453}" type="slidenum">
              <a:rPr lang="en-US" altLang="zh-CN" sz="1400"/>
              <a:t>15</a:t>
            </a:fld>
            <a:endParaRPr lang="en-US" altLang="zh-CN" sz="1400"/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子群的交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450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629098"/>
            <a:ext cx="8218488" cy="14398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是群，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∩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∪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的子群当且仅当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B708AC-450C-42CD-8031-90D5D00EF76F}" type="slidenum">
              <a:rPr lang="en-US" altLang="zh-CN" sz="1400"/>
              <a:t>16</a:t>
            </a:fld>
            <a:endParaRPr lang="en-US" altLang="zh-CN" sz="140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环的定义</a:t>
            </a:r>
            <a:r>
              <a:rPr lang="zh-CN" altLang="en-US" dirty="0"/>
              <a:t> </a:t>
            </a:r>
          </a:p>
        </p:txBody>
      </p:sp>
      <p:sp>
        <p:nvSpPr>
          <p:cNvPr id="614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A50021"/>
                </a:solidFill>
                <a:latin typeface="+mn-ea"/>
              </a:rPr>
              <a:t>定义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设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i="1" dirty="0">
                <a:latin typeface="+mn-ea"/>
              </a:rPr>
              <a:t>R</a:t>
            </a:r>
            <a:r>
              <a:rPr lang="en-US" altLang="zh-CN" sz="2800" dirty="0">
                <a:latin typeface="+mn-ea"/>
              </a:rPr>
              <a:t>,+,·&gt;</a:t>
            </a:r>
            <a:r>
              <a:rPr lang="zh-CN" altLang="en-US" sz="2800" dirty="0">
                <a:latin typeface="+mn-ea"/>
              </a:rPr>
              <a:t>是代数系统，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是二元运算</a:t>
            </a:r>
            <a:r>
              <a:rPr lang="en-US" altLang="zh-CN" sz="2800" dirty="0">
                <a:latin typeface="+mn-ea"/>
              </a:rPr>
              <a:t>. </a:t>
            </a:r>
            <a:r>
              <a:rPr lang="zh-CN" altLang="en-US" sz="2800" dirty="0">
                <a:latin typeface="+mn-ea"/>
              </a:rPr>
              <a:t>如果满足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以下条件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(1) &lt;</a:t>
            </a:r>
            <a:r>
              <a:rPr lang="en-US" altLang="zh-CN" sz="2800" i="1" dirty="0">
                <a:latin typeface="+mn-ea"/>
              </a:rPr>
              <a:t>R</a:t>
            </a:r>
            <a:r>
              <a:rPr lang="en-US" altLang="zh-CN" sz="2800" dirty="0">
                <a:latin typeface="+mn-ea"/>
              </a:rPr>
              <a:t>,+&gt;</a:t>
            </a:r>
            <a:r>
              <a:rPr lang="zh-CN" altLang="en-US" sz="2800" dirty="0">
                <a:latin typeface="+mn-ea"/>
              </a:rPr>
              <a:t>构成交换群</a:t>
            </a: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Abel</a:t>
            </a:r>
            <a:r>
              <a:rPr lang="zh-CN" altLang="en-US" sz="2800" dirty="0">
                <a:latin typeface="+mn-ea"/>
              </a:rPr>
              <a:t>群）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(2) &lt;</a:t>
            </a:r>
            <a:r>
              <a:rPr lang="en-US" altLang="zh-CN" sz="2800" i="1" dirty="0">
                <a:latin typeface="+mn-ea"/>
              </a:rPr>
              <a:t>R</a:t>
            </a:r>
            <a:r>
              <a:rPr lang="en-US" altLang="zh-CN" sz="2800" dirty="0">
                <a:latin typeface="+mn-ea"/>
              </a:rPr>
              <a:t>,·&gt;</a:t>
            </a:r>
            <a:r>
              <a:rPr lang="zh-CN" altLang="en-US" sz="2800" dirty="0">
                <a:latin typeface="+mn-ea"/>
              </a:rPr>
              <a:t>构成半群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+mn-ea"/>
              </a:rPr>
              <a:t>(3) ·</a:t>
            </a:r>
            <a:r>
              <a:rPr lang="zh-CN" altLang="en-US" sz="2800" dirty="0">
                <a:latin typeface="+mn-ea"/>
              </a:rPr>
              <a:t>运算关于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运算适合分配律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则称</a:t>
            </a:r>
            <a:r>
              <a:rPr lang="en-US" altLang="zh-CN" sz="2800" dirty="0">
                <a:latin typeface="+mn-ea"/>
              </a:rPr>
              <a:t>&lt;</a:t>
            </a:r>
            <a:r>
              <a:rPr lang="en-US" altLang="zh-CN" sz="2800" i="1" dirty="0">
                <a:latin typeface="+mn-ea"/>
              </a:rPr>
              <a:t>R</a:t>
            </a:r>
            <a:r>
              <a:rPr lang="en-US" altLang="zh-CN" sz="2800" dirty="0">
                <a:latin typeface="+mn-ea"/>
              </a:rPr>
              <a:t>,+,·&gt;</a:t>
            </a:r>
            <a:r>
              <a:rPr lang="zh-CN" altLang="en-US" sz="2800" dirty="0">
                <a:latin typeface="+mn-ea"/>
              </a:rPr>
              <a:t>是一个</a:t>
            </a:r>
            <a:r>
              <a:rPr lang="zh-CN" altLang="en-US" sz="2800" dirty="0">
                <a:solidFill>
                  <a:srgbClr val="A50021"/>
                </a:solidFill>
                <a:latin typeface="+mn-ea"/>
              </a:rPr>
              <a:t>环</a:t>
            </a:r>
            <a:r>
              <a:rPr lang="en-US" altLang="zh-CN" sz="2800" dirty="0">
                <a:latin typeface="+mn-ea"/>
              </a:rPr>
              <a:t>.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B708AC-450C-42CD-8031-90D5D00EF76F}" type="slidenum">
              <a:rPr lang="en-US" altLang="zh-CN" sz="1400"/>
              <a:t>17</a:t>
            </a:fld>
            <a:endParaRPr lang="en-US" altLang="zh-CN" sz="140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418307"/>
            <a:ext cx="8229600" cy="850106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环的术语</a:t>
            </a:r>
            <a:r>
              <a:rPr lang="zh-CN" altLang="en-US" dirty="0"/>
              <a:t> </a:t>
            </a:r>
          </a:p>
        </p:txBody>
      </p:sp>
      <p:sp>
        <p:nvSpPr>
          <p:cNvPr id="6144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ct val="55000"/>
              </a:spcBef>
            </a:pPr>
            <a:r>
              <a:rPr lang="zh-CN" altLang="en-US" sz="2800" dirty="0">
                <a:latin typeface="+mn-ea"/>
              </a:rPr>
              <a:t>通常称</a:t>
            </a:r>
            <a:r>
              <a:rPr lang="en-US" altLang="zh-CN" sz="2800" dirty="0">
                <a:latin typeface="+mn-ea"/>
              </a:rPr>
              <a:t>+</a:t>
            </a:r>
            <a:r>
              <a:rPr lang="zh-CN" altLang="en-US" sz="2800" dirty="0">
                <a:latin typeface="+mn-ea"/>
              </a:rPr>
              <a:t>运算为环中的</a:t>
            </a:r>
            <a:r>
              <a:rPr lang="zh-CN" altLang="en-US" sz="2800" dirty="0">
                <a:solidFill>
                  <a:srgbClr val="A50021"/>
                </a:solidFill>
                <a:latin typeface="+mn-ea"/>
              </a:rPr>
              <a:t>加法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·</a:t>
            </a:r>
            <a:r>
              <a:rPr lang="zh-CN" altLang="en-US" sz="2800" dirty="0">
                <a:latin typeface="+mn-ea"/>
              </a:rPr>
              <a:t>运算为环中的</a:t>
            </a:r>
            <a:r>
              <a:rPr lang="zh-CN" altLang="en-US" sz="2800" dirty="0">
                <a:solidFill>
                  <a:srgbClr val="A50021"/>
                </a:solidFill>
                <a:latin typeface="+mn-ea"/>
              </a:rPr>
              <a:t>乘法</a:t>
            </a:r>
            <a:r>
              <a:rPr lang="en-US" altLang="zh-CN" sz="2800" dirty="0">
                <a:latin typeface="+mn-ea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环中加法单位元记作 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，乘法单位元（如果存在）记作</a:t>
            </a:r>
            <a:r>
              <a:rPr lang="en-US" altLang="zh-CN" sz="2800" dirty="0">
                <a:latin typeface="+mn-ea"/>
              </a:rPr>
              <a:t>1.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对任何元素 </a:t>
            </a:r>
            <a:r>
              <a:rPr lang="en-US" altLang="zh-CN" sz="2800" i="1" dirty="0">
                <a:latin typeface="+mn-ea"/>
              </a:rPr>
              <a:t>x</a:t>
            </a:r>
            <a:r>
              <a:rPr lang="zh-CN" altLang="en-US" sz="2800" dirty="0">
                <a:latin typeface="+mn-ea"/>
              </a:rPr>
              <a:t>，称 </a:t>
            </a:r>
            <a:r>
              <a:rPr lang="en-US" altLang="zh-CN" sz="2800" i="1" dirty="0">
                <a:latin typeface="+mn-ea"/>
              </a:rPr>
              <a:t>x </a:t>
            </a:r>
            <a:r>
              <a:rPr lang="zh-CN" altLang="en-US" sz="2800" dirty="0">
                <a:latin typeface="+mn-ea"/>
              </a:rPr>
              <a:t>的加法逆元为</a:t>
            </a:r>
            <a:r>
              <a:rPr lang="zh-CN" altLang="en-US" sz="2800" dirty="0">
                <a:solidFill>
                  <a:srgbClr val="A50021"/>
                </a:solidFill>
                <a:latin typeface="+mn-ea"/>
              </a:rPr>
              <a:t>负元</a:t>
            </a:r>
            <a:r>
              <a:rPr lang="zh-CN" altLang="en-US" sz="2800" dirty="0">
                <a:latin typeface="+mn-ea"/>
              </a:rPr>
              <a:t>，记作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+mn-ea"/>
              </a:rPr>
              <a:t>x</a:t>
            </a:r>
            <a:r>
              <a:rPr lang="en-US" altLang="zh-CN" sz="2800" dirty="0">
                <a:latin typeface="+mn-ea"/>
              </a:rPr>
              <a:t>. 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若 </a:t>
            </a:r>
            <a:r>
              <a:rPr lang="en-US" altLang="zh-CN" sz="2800" i="1" dirty="0">
                <a:latin typeface="+mn-ea"/>
              </a:rPr>
              <a:t>x </a:t>
            </a:r>
            <a:r>
              <a:rPr lang="zh-CN" altLang="en-US" sz="2800" dirty="0">
                <a:latin typeface="+mn-ea"/>
              </a:rPr>
              <a:t>存在乘法逆元的话，则称之为</a:t>
            </a:r>
            <a:r>
              <a:rPr lang="zh-CN" altLang="en-US" sz="2800" dirty="0">
                <a:solidFill>
                  <a:srgbClr val="A50021"/>
                </a:solidFill>
                <a:latin typeface="+mn-ea"/>
              </a:rPr>
              <a:t>逆元</a:t>
            </a:r>
            <a:r>
              <a:rPr lang="zh-CN" altLang="en-US" sz="2800" dirty="0">
                <a:latin typeface="+mn-ea"/>
              </a:rPr>
              <a:t>，记作</a:t>
            </a:r>
            <a:r>
              <a:rPr lang="en-US" altLang="zh-CN" sz="2800" i="1" dirty="0">
                <a:latin typeface="+mn-ea"/>
              </a:rPr>
              <a:t>x</a:t>
            </a:r>
            <a:r>
              <a:rPr lang="en-US" altLang="zh-CN" sz="2800" baseline="30000" dirty="0">
                <a:latin typeface="+mn-ea"/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.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DCFF1F-3D10-487F-A5E2-C827F5CC90D7}" type="slidenum">
              <a:rPr lang="en-US" altLang="zh-CN" sz="1400"/>
              <a:t>18</a:t>
            </a:fld>
            <a:endParaRPr lang="en-US" altLang="zh-CN" sz="1400"/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环的实例</a:t>
            </a:r>
          </a:p>
        </p:txBody>
      </p:sp>
      <p:sp>
        <p:nvSpPr>
          <p:cNvPr id="634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928670" cy="5328369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整数集、有理数集、实数集和复数集关于普通的加法和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乘法构成环，分别称为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整数环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有理数环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实数环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复数环</a:t>
            </a:r>
            <a:r>
              <a:rPr lang="en-US" altLang="zh-CN" dirty="0">
                <a:latin typeface="Times New Roman" panose="02020603050405020304" pitchFamily="18" charset="0"/>
              </a:rPr>
              <a:t>C.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集合的幂集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关于集合的对称差运算和交运算构成环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{0,1,...,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</a:rPr>
              <a:t>1}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zh-CN" altLang="en-US" dirty="0"/>
              <a:t>分别表示模</a:t>
            </a:r>
            <a:r>
              <a:rPr lang="en-US" altLang="zh-CN" dirty="0"/>
              <a:t>n</a:t>
            </a:r>
            <a:r>
              <a:rPr lang="zh-CN" altLang="en-US" dirty="0"/>
              <a:t>的加法和乘法，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则 </a:t>
            </a:r>
            <a:r>
              <a:rPr lang="en-US" altLang="zh-CN" sz="2400" b="1" dirty="0">
                <a:latin typeface="Times New Roman" panose="02020603050405020304" pitchFamily="18" charset="0"/>
              </a:rPr>
              <a:t>	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dirty="0"/>
              <a:t>构成环，称为模</a:t>
            </a:r>
            <a:r>
              <a:rPr lang="en-US" altLang="zh-CN" dirty="0"/>
              <a:t>n</a:t>
            </a:r>
            <a:r>
              <a:rPr lang="zh-CN" altLang="en-US" dirty="0"/>
              <a:t>的整数环</a:t>
            </a:r>
            <a:r>
              <a:rPr lang="en-US" altLang="zh-CN" dirty="0"/>
              <a:t>.  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C3E421-3C13-4967-9B79-9551C173FDF5}" type="slidenum">
              <a:rPr lang="en-US" altLang="zh-CN" sz="1400"/>
              <a:t>19</a:t>
            </a:fld>
            <a:endParaRPr lang="en-US" altLang="zh-CN" sz="1400"/>
          </a:p>
        </p:txBody>
      </p:sp>
      <p:sp>
        <p:nvSpPr>
          <p:cNvPr id="65539" name="Rectangle 8"/>
          <p:cNvSpPr>
            <a:spLocks noChangeArrowheads="1"/>
          </p:cNvSpPr>
          <p:nvPr/>
        </p:nvSpPr>
        <p:spPr bwMode="auto">
          <a:xfrm>
            <a:off x="468313" y="1125538"/>
            <a:ext cx="8135937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,+,·&gt;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是环，则 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= 0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 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(3)  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(4)  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,...,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,...,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≥2)</a:t>
            </a:r>
          </a:p>
        </p:txBody>
      </p:sp>
      <p:graphicFrame>
        <p:nvGraphicFramePr>
          <p:cNvPr id="65540" name="Object 7"/>
          <p:cNvGraphicFramePr>
            <a:graphicFrameLocks noChangeAspect="1"/>
          </p:cNvGraphicFramePr>
          <p:nvPr/>
        </p:nvGraphicFramePr>
        <p:xfrm>
          <a:off x="2700338" y="3213100"/>
          <a:ext cx="29940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28800" imgH="444500" progId="Equation.3">
                  <p:embed/>
                </p:oleObj>
              </mc:Choice>
              <mc:Fallback>
                <p:oleObj name="公式" r:id="rId3" imgW="18288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13100"/>
                        <a:ext cx="29940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9"/>
          <p:cNvSpPr>
            <a:spLocks noChangeArrowheads="1"/>
          </p:cNvSpPr>
          <p:nvPr/>
        </p:nvSpPr>
        <p:spPr bwMode="auto">
          <a:xfrm>
            <a:off x="2987675" y="3835400"/>
            <a:ext cx="1841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b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br>
              <a:rPr lang="en-US" altLang="zh-CN" sz="10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endParaRPr lang="en-US" altLang="zh-CN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542" name="Rectangle 10"/>
          <p:cNvSpPr>
            <a:spLocks noChangeArrowheads="1"/>
          </p:cNvSpPr>
          <p:nvPr/>
        </p:nvSpPr>
        <p:spPr bwMode="auto">
          <a:xfrm>
            <a:off x="1908175" y="185738"/>
            <a:ext cx="6192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环的运算性质 </a:t>
            </a:r>
          </a:p>
        </p:txBody>
      </p:sp>
      <p:sp>
        <p:nvSpPr>
          <p:cNvPr id="65543" name="Rectangle 11"/>
          <p:cNvSpPr>
            <a:spLocks noChangeArrowheads="1"/>
          </p:cNvSpPr>
          <p:nvPr/>
        </p:nvSpPr>
        <p:spPr bwMode="auto">
          <a:xfrm>
            <a:off x="468313" y="4170363"/>
            <a:ext cx="82089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证 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有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0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(0+0)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0+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由环中加法的消去律得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0=0. </a:t>
            </a:r>
            <a:r>
              <a:rPr lang="zh-CN" altLang="en-US" dirty="0">
                <a:latin typeface="Times New Roman" panose="02020603050405020304" pitchFamily="18" charset="0"/>
              </a:rPr>
              <a:t>同理可证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=0.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，有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	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 =(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0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0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+(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0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0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的负元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由负元惟一性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，同理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BAA28B-8AEB-4DC2-8F66-D8D994F58288}" type="slidenum">
              <a:rPr lang="en-US" altLang="zh-CN" sz="1400"/>
              <a:t>2</a:t>
            </a:fld>
            <a:endParaRPr lang="en-US" altLang="zh-CN" sz="14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半群、独异点与群的定义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半群、独异点、群的实例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群中的术语</a:t>
            </a:r>
          </a:p>
          <a:p>
            <a:pPr marL="342900" indent="-3429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群的基本性质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5652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dirty="0"/>
              <a:t>群的定义与性质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DD4CC6-ED81-4D7B-9382-9B22BF801014}" type="slidenum">
              <a:rPr lang="en-US" altLang="zh-CN" sz="2200"/>
              <a:t>20</a:t>
            </a:fld>
            <a:endParaRPr lang="en-US" altLang="zh-CN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Object 9"/>
              <p:cNvSpPr txBox="1"/>
              <p:nvPr/>
            </p:nvSpPr>
            <p:spPr bwMode="auto">
              <a:xfrm>
                <a:off x="2484438" y="1844674"/>
                <a:ext cx="3167682" cy="1296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758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438" y="1844674"/>
                <a:ext cx="3167682" cy="1296293"/>
              </a:xfrm>
              <a:prstGeom prst="rect">
                <a:avLst/>
              </a:prstGeom>
              <a:blipFill rotWithShape="1">
                <a:blip r:embed="rId4"/>
                <a:stretch>
                  <a:fillRect l="-10" t="-49" r="20" b="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88" name="Object 8"/>
              <p:cNvSpPr txBox="1"/>
              <p:nvPr/>
            </p:nvSpPr>
            <p:spPr bwMode="auto">
              <a:xfrm>
                <a:off x="2627313" y="3429000"/>
                <a:ext cx="3672879" cy="1296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75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313" y="3429000"/>
                <a:ext cx="3672879" cy="1296144"/>
              </a:xfrm>
              <a:prstGeom prst="rect">
                <a:avLst/>
              </a:prstGeom>
              <a:blipFill rotWithShape="1">
                <a:blip r:embed="rId5"/>
                <a:stretch>
                  <a:fillRect l="-9" r="10" b="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89" name="Object 7"/>
              <p:cNvSpPr txBox="1"/>
              <p:nvPr/>
            </p:nvSpPr>
            <p:spPr bwMode="auto">
              <a:xfrm>
                <a:off x="1692274" y="4508500"/>
                <a:ext cx="5904061" cy="1464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758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274" y="4508500"/>
                <a:ext cx="5904061" cy="1464588"/>
              </a:xfrm>
              <a:prstGeom prst="rect">
                <a:avLst/>
              </a:prstGeom>
              <a:blipFill rotWithShape="1">
                <a:blip r:embed="rId6"/>
                <a:stretch>
                  <a:fillRect l="-11" r="8" b="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0" name="Rectangle 11"/>
          <p:cNvSpPr>
            <a:spLocks noChangeArrowheads="1"/>
          </p:cNvSpPr>
          <p:nvPr/>
        </p:nvSpPr>
        <p:spPr bwMode="auto">
          <a:xfrm>
            <a:off x="250825" y="2810918"/>
            <a:ext cx="46085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同理可证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2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2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...,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200" i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b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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591" name="Rectangle 12"/>
          <p:cNvSpPr>
            <a:spLocks noChangeArrowheads="1"/>
          </p:cNvSpPr>
          <p:nvPr/>
        </p:nvSpPr>
        <p:spPr bwMode="auto">
          <a:xfrm>
            <a:off x="381108" y="4491495"/>
            <a:ext cx="14221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666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22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92" name="Rectangle 13"/>
          <p:cNvSpPr>
            <a:spLocks noChangeArrowheads="1"/>
          </p:cNvSpPr>
          <p:nvPr/>
        </p:nvSpPr>
        <p:spPr bwMode="auto">
          <a:xfrm>
            <a:off x="323850" y="1341438"/>
            <a:ext cx="79930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(4) 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证明思路：用归纳法证明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... 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</p:txBody>
      </p:sp>
      <p:sp>
        <p:nvSpPr>
          <p:cNvPr id="67593" name="Rectangle 14"/>
          <p:cNvSpPr>
            <a:spLocks noChangeArrowheads="1"/>
          </p:cNvSpPr>
          <p:nvPr/>
        </p:nvSpPr>
        <p:spPr bwMode="auto">
          <a:xfrm>
            <a:off x="563751" y="4652963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00"/>
                </a:solidFill>
              </a:rPr>
              <a:t>于是</a:t>
            </a:r>
          </a:p>
        </p:txBody>
      </p:sp>
      <p:sp>
        <p:nvSpPr>
          <p:cNvPr id="65542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8175" y="185738"/>
            <a:ext cx="61928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环的运算性质 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A0425B-620F-45DF-AB52-81C07BEA9D5D}" type="slidenum">
              <a:rPr lang="en-US" altLang="zh-CN" sz="1400"/>
              <a:t>21</a:t>
            </a:fld>
            <a:endParaRPr lang="en-US" altLang="zh-CN" sz="1400"/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实例</a:t>
            </a:r>
          </a:p>
        </p:txBody>
      </p:sp>
      <p:sp>
        <p:nvSpPr>
          <p:cNvPr id="696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6477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在环中计算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A50021"/>
                </a:solidFill>
                <a:sym typeface="+mn-ea"/>
              </a:rPr>
              <a:t>？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9637" name="Rectangle 9"/>
          <p:cNvSpPr>
            <a:spLocks noChangeArrowheads="1"/>
          </p:cNvSpPr>
          <p:nvPr/>
        </p:nvSpPr>
        <p:spPr bwMode="auto">
          <a:xfrm>
            <a:off x="468313" y="1989138"/>
            <a:ext cx="7848600" cy="251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解  ：</a:t>
            </a:r>
            <a:endParaRPr lang="en-US" altLang="zh-CN" dirty="0"/>
          </a:p>
          <a:p>
            <a:pPr algn="l" eaLnBrk="1" hangingPunct="1">
              <a:lnSpc>
                <a:spcPct val="13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	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	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aba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bab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C183D8-7653-4FDC-9B9A-D6A9B1FD0809}" type="slidenum">
              <a:rPr lang="en-US" altLang="zh-CN" sz="1400"/>
              <a:t>22</a:t>
            </a:fld>
            <a:endParaRPr lang="en-US" altLang="zh-CN" sz="140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特殊的环</a:t>
            </a:r>
          </a:p>
        </p:txBody>
      </p:sp>
      <p:sp>
        <p:nvSpPr>
          <p:cNvPr id="716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80400" cy="35274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,+,·&gt;</a:t>
            </a:r>
            <a:r>
              <a:rPr lang="zh-CN" altLang="en-US" dirty="0">
                <a:latin typeface="Times New Roman" panose="02020603050405020304" pitchFamily="18" charset="0"/>
              </a:rPr>
              <a:t>是环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若环中乘法 </a:t>
            </a:r>
            <a:r>
              <a:rPr lang="en-US" altLang="zh-CN" dirty="0">
                <a:latin typeface="Times New Roman" panose="02020603050405020304" pitchFamily="18" charset="0"/>
              </a:rPr>
              <a:t>· </a:t>
            </a:r>
            <a:r>
              <a:rPr lang="zh-CN" altLang="en-US" dirty="0">
                <a:latin typeface="Times New Roman" panose="02020603050405020304" pitchFamily="18" charset="0"/>
              </a:rPr>
              <a:t>适合交换律，则称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交换环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若环中乘法 </a:t>
            </a:r>
            <a:r>
              <a:rPr lang="en-US" altLang="zh-CN" dirty="0">
                <a:latin typeface="Times New Roman" panose="02020603050405020304" pitchFamily="18" charset="0"/>
              </a:rPr>
              <a:t>· </a:t>
            </a:r>
            <a:r>
              <a:rPr lang="zh-CN" altLang="en-US" dirty="0">
                <a:latin typeface="Times New Roman" panose="02020603050405020304" pitchFamily="18" charset="0"/>
              </a:rPr>
              <a:t>存在单位元，则称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含幺环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=0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=0∨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无零因子环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既是交换环、含幺环、无零因子环，则称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整环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是整环，且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中至少含有两个元素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*=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{0}</a:t>
            </a:r>
            <a:r>
              <a:rPr lang="zh-CN" altLang="en-US" dirty="0">
                <a:latin typeface="Times New Roman" panose="02020603050405020304" pitchFamily="18" charset="0"/>
              </a:rPr>
              <a:t>，都有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baseline="30000" dirty="0">
                <a:latin typeface="Times New Roman" panose="02020603050405020304" pitchFamily="18" charset="0"/>
              </a:rPr>
              <a:t>－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域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CECD3AA4-24F6-4516-B20F-9E050BA148C5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18488" cy="43275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零因子的定义与存在条件</a:t>
            </a:r>
          </a:p>
        </p:txBody>
      </p:sp>
      <p:sp>
        <p:nvSpPr>
          <p:cNvPr id="440324" name="Text Box 4"/>
          <p:cNvSpPr txBox="1">
            <a:spLocks noChangeArrowheads="1"/>
          </p:cNvSpPr>
          <p:nvPr/>
        </p:nvSpPr>
        <p:spPr bwMode="auto">
          <a:xfrm>
            <a:off x="611188" y="1916113"/>
            <a:ext cx="7653337" cy="27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,+,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&gt;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是环，若存在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=0,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且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0,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0,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称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为左零因子，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为右零因子，环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R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不是无零因子环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.  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实例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6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,,&gt;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，其中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23=0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3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都是零因子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. </a:t>
            </a:r>
          </a:p>
          <a:p>
            <a:pPr algn="l">
              <a:lnSpc>
                <a:spcPct val="120000"/>
              </a:lnSpc>
            </a:pPr>
            <a:endParaRPr lang="en-US" altLang="zh-CN" sz="2400" dirty="0">
              <a:solidFill>
                <a:schemeClr val="tx1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无零因子环的条件：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可以证明：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 0 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=0 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=0 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消去律 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03B4C1-815A-495A-B4E4-11BE8D66BCC8}" type="slidenum">
              <a:rPr lang="en-US" altLang="zh-CN" sz="1400"/>
              <a:t>24</a:t>
            </a:fld>
            <a:endParaRPr lang="en-US" altLang="zh-CN" sz="1400"/>
          </a:p>
        </p:txBody>
      </p:sp>
      <p:sp>
        <p:nvSpPr>
          <p:cNvPr id="73731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8958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整数环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、有理数环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、实数环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、复数环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都是交换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环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含幺环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无零因子环和整环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除了整数环以外都是域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</a:rPr>
              <a:t>2Z={2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z</a:t>
            </a:r>
            <a:r>
              <a:rPr lang="en-US" altLang="zh-CN" dirty="0" err="1">
                <a:latin typeface="Times New Roman" panose="02020603050405020304" pitchFamily="18" charset="0"/>
              </a:rPr>
              <a:t>∈Z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</a:rPr>
              <a:t>&lt;2Z,+,·&gt;</a:t>
            </a:r>
            <a:r>
              <a:rPr lang="zh-CN" altLang="en-US" dirty="0">
                <a:latin typeface="Times New Roman" panose="02020603050405020304" pitchFamily="18" charset="0"/>
              </a:rPr>
              <a:t>构成交换环和无零因子环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但不是含幺环和整环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3732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CECD3AA4-24F6-4516-B20F-9E050BA148C5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424862" cy="3313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判断下列集合和给定运算是否构成环、整环和域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？</a:t>
            </a:r>
            <a:r>
              <a:rPr lang="en-US" altLang="zh-CN" sz="2800" dirty="0">
                <a:latin typeface="+mn-ea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(1) </a:t>
            </a:r>
            <a:r>
              <a:rPr lang="en-US" altLang="zh-CN" sz="2800" i="1" dirty="0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={</a:t>
            </a:r>
            <a:r>
              <a:rPr lang="en-US" altLang="zh-CN" sz="2800" i="1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</a:rPr>
              <a:t>+</a:t>
            </a:r>
            <a:r>
              <a:rPr lang="en-US" altLang="zh-CN" sz="2800" i="1" dirty="0" err="1">
                <a:latin typeface="+mn-ea"/>
              </a:rPr>
              <a:t>bi</a:t>
            </a:r>
            <a:r>
              <a:rPr lang="en-US" altLang="zh-CN" sz="2800" dirty="0">
                <a:latin typeface="+mn-ea"/>
              </a:rPr>
              <a:t> |</a:t>
            </a:r>
            <a:r>
              <a:rPr lang="en-US" altLang="zh-CN" sz="2800" i="1" dirty="0" err="1">
                <a:latin typeface="+mn-ea"/>
              </a:rPr>
              <a:t>a</a:t>
            </a:r>
            <a:r>
              <a:rPr lang="en-US" altLang="zh-CN" sz="2800" dirty="0" err="1">
                <a:latin typeface="+mn-ea"/>
              </a:rPr>
              <a:t>,</a:t>
            </a:r>
            <a:r>
              <a:rPr lang="en-US" altLang="zh-CN" sz="2800" i="1" dirty="0" err="1">
                <a:latin typeface="+mn-ea"/>
              </a:rPr>
              <a:t>b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latin typeface="+mn-ea"/>
              </a:rPr>
              <a:t>Q</a:t>
            </a:r>
            <a:r>
              <a:rPr lang="en-US" altLang="zh-CN" sz="2800" dirty="0">
                <a:latin typeface="+mn-ea"/>
              </a:rPr>
              <a:t>}, </a:t>
            </a:r>
            <a:r>
              <a:rPr lang="en-US" altLang="zh-CN" sz="2800" i="1" dirty="0">
                <a:latin typeface="+mn-ea"/>
              </a:rPr>
              <a:t>i</a:t>
            </a:r>
            <a:r>
              <a:rPr lang="en-US" altLang="zh-CN" sz="2800" baseline="30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= 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+mn-ea"/>
              </a:rPr>
              <a:t>1, </a:t>
            </a:r>
            <a:r>
              <a:rPr lang="zh-CN" altLang="en-US" sz="2800" dirty="0">
                <a:latin typeface="+mn-ea"/>
              </a:rPr>
              <a:t>运算为复数加法和乘法</a:t>
            </a:r>
            <a:r>
              <a:rPr lang="en-US" altLang="zh-CN" sz="2800" dirty="0">
                <a:latin typeface="+mn-ea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(2) </a:t>
            </a:r>
            <a:r>
              <a:rPr lang="en-US" altLang="zh-CN" sz="2800" i="1" dirty="0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={2</a:t>
            </a:r>
            <a:r>
              <a:rPr lang="en-US" altLang="zh-CN" sz="2800" i="1" dirty="0">
                <a:latin typeface="+mn-ea"/>
              </a:rPr>
              <a:t>z</a:t>
            </a:r>
            <a:r>
              <a:rPr lang="en-US" altLang="zh-CN" sz="2800" dirty="0">
                <a:latin typeface="+mn-ea"/>
              </a:rPr>
              <a:t>+1 | </a:t>
            </a:r>
            <a:r>
              <a:rPr lang="en-US" altLang="zh-CN" sz="2800" i="1" dirty="0" err="1">
                <a:latin typeface="+mn-ea"/>
              </a:rPr>
              <a:t>z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latin typeface="+mn-ea"/>
              </a:rPr>
              <a:t>Z</a:t>
            </a:r>
            <a:r>
              <a:rPr lang="en-US" altLang="zh-CN" sz="2800" dirty="0">
                <a:latin typeface="+mn-ea"/>
              </a:rPr>
              <a:t>}, </a:t>
            </a:r>
            <a:r>
              <a:rPr lang="zh-CN" altLang="en-US" sz="2800" dirty="0">
                <a:latin typeface="+mn-ea"/>
              </a:rPr>
              <a:t>运算为普通加法和乘法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(3) </a:t>
            </a:r>
            <a:r>
              <a:rPr lang="en-US" altLang="zh-CN" sz="2800" i="1" dirty="0">
                <a:latin typeface="+mn-ea"/>
              </a:rPr>
              <a:t>A</a:t>
            </a:r>
            <a:r>
              <a:rPr lang="en-US" altLang="zh-CN" sz="2800" dirty="0">
                <a:latin typeface="+mn-ea"/>
              </a:rPr>
              <a:t>={2</a:t>
            </a:r>
            <a:r>
              <a:rPr lang="en-US" altLang="zh-CN" sz="2800" i="1" dirty="0">
                <a:latin typeface="+mn-ea"/>
              </a:rPr>
              <a:t>z</a:t>
            </a:r>
            <a:r>
              <a:rPr lang="en-US" altLang="zh-CN" sz="2800" dirty="0">
                <a:latin typeface="+mn-ea"/>
              </a:rPr>
              <a:t> | </a:t>
            </a:r>
            <a:r>
              <a:rPr lang="en-US" altLang="zh-CN" sz="2800" i="1" dirty="0" err="1">
                <a:latin typeface="+mn-ea"/>
              </a:rPr>
              <a:t>z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latin typeface="+mn-ea"/>
              </a:rPr>
              <a:t>Z</a:t>
            </a:r>
            <a:r>
              <a:rPr lang="en-US" altLang="zh-CN" sz="2800" dirty="0">
                <a:latin typeface="+mn-ea"/>
              </a:rPr>
              <a:t>}, </a:t>
            </a:r>
            <a:r>
              <a:rPr lang="zh-CN" altLang="en-US" sz="2800" dirty="0">
                <a:latin typeface="+mn-ea"/>
              </a:rPr>
              <a:t>运算为普通加法和乘法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+mn-ea"/>
              </a:rPr>
              <a:t> </a:t>
            </a:r>
            <a:r>
              <a:rPr lang="en-US" altLang="zh-CN" sz="2800" dirty="0">
                <a:latin typeface="+mn-ea"/>
              </a:rPr>
              <a:t>(4) </a:t>
            </a:r>
            <a:r>
              <a:rPr lang="en-US" altLang="zh-CN" sz="2800" i="1" dirty="0"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ea typeface="宋体" panose="02010600030101010101" pitchFamily="2" charset="-122"/>
              </a:rPr>
              <a:t>={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 | </a:t>
            </a:r>
            <a:r>
              <a:rPr lang="en-US" altLang="zh-CN" sz="2800" i="1" dirty="0"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ea typeface="宋体" panose="02010600030101010101" pitchFamily="2" charset="-122"/>
              </a:rPr>
              <a:t>≥0 ∧ </a:t>
            </a:r>
            <a:r>
              <a:rPr lang="en-US" altLang="zh-CN" sz="2800" i="1" dirty="0" err="1"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 err="1">
                <a:ea typeface="宋体" panose="02010600030101010101" pitchFamily="2" charset="-122"/>
              </a:rPr>
              <a:t>Z</a:t>
            </a:r>
            <a:r>
              <a:rPr lang="en-US" altLang="zh-CN" sz="2800" dirty="0">
                <a:ea typeface="宋体" panose="02010600030101010101" pitchFamily="2" charset="-122"/>
              </a:rPr>
              <a:t>},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运算为普通加法和乘法</a:t>
            </a:r>
            <a:r>
              <a:rPr lang="en-US" altLang="zh-CN" sz="2800" dirty="0">
                <a:latin typeface="+mn-ea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 (5)                  </a:t>
            </a:r>
            <a:r>
              <a:rPr lang="zh-CN" altLang="en-US" sz="2800" dirty="0">
                <a:latin typeface="+mn-ea"/>
              </a:rPr>
              <a:t>运算为普通加法和乘法</a:t>
            </a:r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684213" y="4868863"/>
            <a:ext cx="77755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解</a:t>
            </a:r>
            <a:r>
              <a:rPr lang="en-US" altLang="zh-CN" sz="2800" dirty="0"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</a:rPr>
              <a:t>是环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是整环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也是域</a:t>
            </a:r>
            <a:r>
              <a:rPr lang="en-US" altLang="zh-CN" sz="2800" dirty="0">
                <a:latin typeface="Times New Roman" panose="02020603050405020304" pitchFamily="18" charset="0"/>
              </a:rPr>
              <a:t>.  </a:t>
            </a: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</a:rPr>
              <a:t>不是环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 (3) </a:t>
            </a:r>
            <a:r>
              <a:rPr lang="zh-CN" altLang="en-US" sz="2800" dirty="0">
                <a:latin typeface="Times New Roman" panose="02020603050405020304" pitchFamily="18" charset="0"/>
              </a:rPr>
              <a:t>是环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不是整环和域</a:t>
            </a:r>
            <a:r>
              <a:rPr lang="en-US" altLang="zh-CN" sz="2800" dirty="0">
                <a:latin typeface="Times New Roman" panose="02020603050405020304" pitchFamily="18" charset="0"/>
              </a:rPr>
              <a:t>.   </a:t>
            </a:r>
          </a:p>
        </p:txBody>
      </p:sp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4421" name="Object 5"/>
              <p:cNvSpPr txBox="1"/>
              <p:nvPr/>
            </p:nvSpPr>
            <p:spPr bwMode="auto">
              <a:xfrm>
                <a:off x="1691680" y="3888778"/>
                <a:ext cx="3600400" cy="5524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ad>
                        <m:ra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4444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888778"/>
                <a:ext cx="3600400" cy="552450"/>
              </a:xfrm>
              <a:prstGeom prst="rect">
                <a:avLst/>
              </a:prstGeom>
              <a:blipFill rotWithShape="1">
                <a:blip r:embed="rId3"/>
                <a:stretch>
                  <a:fillRect l="-1" t="-7" r="1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652120" y="4941888"/>
            <a:ext cx="77755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 (4)</a:t>
            </a:r>
            <a:r>
              <a:rPr lang="zh-CN" altLang="en-US" sz="2800" dirty="0">
                <a:latin typeface="Times New Roman" panose="02020603050405020304" pitchFamily="18" charset="0"/>
              </a:rPr>
              <a:t>不是环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 (5) </a:t>
            </a:r>
            <a:r>
              <a:rPr lang="zh-CN" altLang="en-US" sz="2800" dirty="0">
                <a:latin typeface="Times New Roman" panose="02020603050405020304" pitchFamily="18" charset="0"/>
              </a:rPr>
              <a:t>不是环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0CA061-D1EE-431D-A3B7-43A8A3D61B39}" type="slidenum">
              <a:rPr lang="en-US" altLang="zh-CN" sz="1400"/>
              <a:t>26</a:t>
            </a:fld>
            <a:endParaRPr lang="en-US" altLang="zh-CN" sz="1400"/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1618952" y="347191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</a:t>
            </a:r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18716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判断下列集合和运算是否构成半群、独异点和群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是正整数，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运算是普通乘法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Q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是正有理数集，运算为普通加法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395288" y="3284538"/>
            <a:ext cx="79930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解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是半群、独异点和群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是半群但不是独异点和群</a:t>
            </a: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方法：根据定义验证，注意运算的封闭性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3308E1-B338-4ACD-9154-BEF9E52EA628}" type="slidenum">
              <a:rPr lang="en-US" altLang="zh-CN" sz="1400"/>
              <a:t>27</a:t>
            </a:fld>
            <a:endParaRPr lang="en-US" altLang="zh-CN" sz="140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539750" y="1125538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</a:rPr>
              <a:t>18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为模</a:t>
            </a:r>
            <a:r>
              <a:rPr lang="en-US" altLang="zh-CN" dirty="0">
                <a:latin typeface="Times New Roman" panose="02020603050405020304" pitchFamily="18" charset="0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</a:rPr>
              <a:t>整数加群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求所有元素的阶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auto">
          <a:xfrm>
            <a:off x="252413" y="169167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解：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|0| = 1,      |9| = 2</a:t>
            </a:r>
            <a:r>
              <a:rPr lang="zh-CN" altLang="en-US" dirty="0">
                <a:latin typeface="Times New Roman" panose="02020603050405020304" pitchFamily="18" charset="0"/>
              </a:rPr>
              <a:t>，   </a:t>
            </a:r>
            <a:r>
              <a:rPr lang="en-US" altLang="zh-CN" dirty="0">
                <a:latin typeface="Times New Roman" panose="02020603050405020304" pitchFamily="18" charset="0"/>
              </a:rPr>
              <a:t>|6| = |12| = 3,      |3| = |15| = 6, 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|2| = |4| = |8| = |10| = |14| = |16| = 9,       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|1| = |5| = |7| = |11| = |13| = |17| =18, </a:t>
            </a:r>
          </a:p>
        </p:txBody>
      </p:sp>
      <p:sp>
        <p:nvSpPr>
          <p:cNvPr id="661509" name="Rectangle 5"/>
          <p:cNvSpPr>
            <a:spLocks noChangeArrowheads="1"/>
          </p:cNvSpPr>
          <p:nvPr/>
        </p:nvSpPr>
        <p:spPr bwMode="auto">
          <a:xfrm>
            <a:off x="539750" y="3596670"/>
            <a:ext cx="8280400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b="0" dirty="0"/>
              <a:t>说明：</a:t>
            </a:r>
          </a:p>
          <a:p>
            <a:pPr algn="l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b="0" dirty="0"/>
              <a:t>群中元素的阶可能存在，也可能不存在</a:t>
            </a:r>
            <a:r>
              <a:rPr lang="en-US" altLang="zh-CN" b="0" dirty="0"/>
              <a:t>. </a:t>
            </a:r>
          </a:p>
          <a:p>
            <a:pPr algn="l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b="0" dirty="0"/>
              <a:t>对于有限群，每个元素的阶都存在，而且是群的阶的因子</a:t>
            </a:r>
            <a:r>
              <a:rPr lang="en-US" altLang="zh-CN" b="0" dirty="0"/>
              <a:t>.</a:t>
            </a:r>
          </a:p>
          <a:p>
            <a:pPr algn="l" eaLnBrk="1" hangingPunct="1">
              <a:buClrTx/>
              <a:buFont typeface="Arial" panose="020B0604020202020204" pitchFamily="34" charset="0"/>
              <a:buChar char="•"/>
            </a:pPr>
            <a:r>
              <a:rPr lang="zh-CN" altLang="en-US" b="0" dirty="0"/>
              <a:t>对于无限群，单位元的阶存在，是</a:t>
            </a:r>
            <a:r>
              <a:rPr lang="en-US" altLang="zh-CN" b="0" dirty="0"/>
              <a:t>1</a:t>
            </a:r>
            <a:r>
              <a:rPr lang="zh-CN" altLang="en-US" b="0" dirty="0"/>
              <a:t>；而其它元素的阶可能存在，也可能不存在</a:t>
            </a:r>
            <a:r>
              <a:rPr lang="en-US" altLang="zh-CN" b="0" dirty="0"/>
              <a:t>.</a:t>
            </a:r>
            <a:r>
              <a:rPr lang="zh-CN" altLang="en-US" b="0" dirty="0"/>
              <a:t>（可能所有元素的阶都存在，但是群还是无限群）</a:t>
            </a:r>
            <a:r>
              <a:rPr lang="en-US" altLang="zh-CN" b="0" dirty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6944" y="419199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练习</a:t>
            </a:r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E07185-E619-49A2-94C8-31A54A73EA43}" type="slidenum">
              <a:rPr lang="en-US" altLang="zh-CN" sz="1400"/>
              <a:t>3</a:t>
            </a:fld>
            <a:endParaRPr lang="en-US" altLang="zh-CN" sz="1400"/>
          </a:p>
        </p:txBody>
      </p:sp>
      <p:sp>
        <p:nvSpPr>
          <p:cNvPr id="270344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dirty="0"/>
              <a:t>半群、独异点与群的定义</a:t>
            </a:r>
          </a:p>
        </p:txBody>
      </p:sp>
      <p:sp>
        <p:nvSpPr>
          <p:cNvPr id="819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∘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是代数系统，∘为二元运算，如果∘运算是可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结合的，则称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半群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,∘&gt;</a:t>
            </a:r>
            <a:r>
              <a:rPr lang="zh-CN" altLang="en-US" dirty="0">
                <a:latin typeface="Times New Roman" panose="02020603050405020304" pitchFamily="18" charset="0"/>
              </a:rPr>
              <a:t>是半群，若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是关于∘运算的单位元，则称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含幺半群</a:t>
            </a:r>
            <a:r>
              <a:rPr lang="zh-CN" altLang="en-US" dirty="0">
                <a:latin typeface="Times New Roman" panose="02020603050405020304" pitchFamily="18" charset="0"/>
              </a:rPr>
              <a:t>，也叫做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独异点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有时也将独异点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</a:rPr>
              <a:t>,∘,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,∘&gt;</a:t>
            </a:r>
            <a:r>
              <a:rPr lang="zh-CN" altLang="en-US" dirty="0">
                <a:latin typeface="Times New Roman" panose="02020603050405020304" pitchFamily="18" charset="0"/>
              </a:rPr>
              <a:t>是独异点，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关于∘运算的单位元，若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通常将群记作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F2C386-9D06-4BF0-9816-F980384C09ED}" type="slidenum">
              <a:rPr lang="en-US" altLang="zh-CN" sz="1400"/>
              <a:t>4</a:t>
            </a:fld>
            <a:endParaRPr lang="en-US" altLang="zh-CN" sz="1400"/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971600" y="260350"/>
            <a:ext cx="7129413" cy="108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实例</a:t>
            </a:r>
          </a:p>
        </p:txBody>
      </p:sp>
      <p:sp>
        <p:nvSpPr>
          <p:cNvPr id="1024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25621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</a:rPr>
              <a:t>&lt;Z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,+&gt;,&lt;N,+&gt;,&lt;Z,+&gt;,&lt;Q,+&gt;,&lt;R</a:t>
            </a:r>
            <a:r>
              <a:rPr lang="en-US" altLang="zh-CN" dirty="0"/>
              <a:t>,+&gt; +</a:t>
            </a:r>
            <a:r>
              <a:rPr lang="zh-CN" altLang="en-US" dirty="0"/>
              <a:t>是普通加法</a:t>
            </a:r>
            <a:r>
              <a:rPr lang="en-US" altLang="zh-CN" dirty="0"/>
              <a:t>. </a:t>
            </a:r>
          </a:p>
          <a:p>
            <a:pPr indent="0"/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都是半群，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这些半群中除</a:t>
            </a:r>
            <a:r>
              <a:rPr lang="en-US" altLang="zh-CN" dirty="0">
                <a:latin typeface="Times New Roman" panose="02020603050405020304" pitchFamily="18" charset="0"/>
              </a:rPr>
              <a:t>&lt;Z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,+&gt;</a:t>
            </a:r>
            <a:r>
              <a:rPr lang="zh-CN" altLang="en-US" dirty="0">
                <a:latin typeface="Times New Roman" panose="02020603050405020304" pitchFamily="18" charset="0"/>
              </a:rPr>
              <a:t>外都是独异点</a:t>
            </a:r>
            <a:r>
              <a:rPr lang="zh-CN" altLang="en-US" dirty="0"/>
              <a:t>，</a:t>
            </a:r>
            <a:r>
              <a:rPr lang="en-US" altLang="zh-CN" dirty="0"/>
              <a:t>&lt;Z,+&gt;, &lt;Q,+&gt;, &lt;R,+&gt; </a:t>
            </a:r>
            <a:r>
              <a:rPr lang="zh-CN" altLang="en-US" dirty="0"/>
              <a:t>是群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/>
              <a:t>(2</a:t>
            </a:r>
            <a:r>
              <a:rPr lang="en-US" altLang="zh-CN" dirty="0">
                <a:latin typeface="Times New Roman" panose="02020603050405020304" pitchFamily="18" charset="0"/>
              </a:rPr>
              <a:t>) &lt;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/>
              <a:t>其中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为集合对称差运算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半群，也是独异点，是群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(3) &lt;Z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/>
              <a:t>其中</a:t>
            </a:r>
            <a:r>
              <a:rPr lang="en-US" altLang="zh-CN" dirty="0"/>
              <a:t>Z</a:t>
            </a:r>
            <a:r>
              <a:rPr lang="en-US" altLang="zh-CN" i="1" baseline="-25000" dirty="0"/>
              <a:t>n</a:t>
            </a:r>
            <a:r>
              <a:rPr lang="en-US" altLang="zh-CN" dirty="0"/>
              <a:t>={0,1,…,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1}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为模</a:t>
            </a:r>
            <a:r>
              <a:rPr lang="en-US" altLang="zh-CN" i="1" dirty="0"/>
              <a:t>n</a:t>
            </a:r>
            <a:r>
              <a:rPr lang="zh-CN" altLang="en-US" dirty="0"/>
              <a:t>加法 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半群，也是独异点，也是群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BCE38D-2094-4AB5-B39F-C28DB058CAA1}" type="slidenum">
              <a:rPr lang="en-US" altLang="zh-CN" sz="1400"/>
              <a:t>5</a:t>
            </a:fld>
            <a:endParaRPr lang="en-US" altLang="zh-CN" sz="14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250825" y="1181100"/>
            <a:ext cx="8497888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}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上的运算由下表给出，称为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Klein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四元群</a:t>
            </a:r>
          </a:p>
          <a:p>
            <a:pPr>
              <a:lnSpc>
                <a:spcPct val="12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</a:t>
            </a:r>
            <a:endParaRPr lang="zh-CN" altLang="en-US" sz="1800" dirty="0"/>
          </a:p>
        </p:txBody>
      </p:sp>
      <p:graphicFrame>
        <p:nvGraphicFramePr>
          <p:cNvPr id="288835" name="Group 67"/>
          <p:cNvGraphicFramePr>
            <a:graphicFrameLocks noGrp="1"/>
          </p:cNvGraphicFramePr>
          <p:nvPr/>
        </p:nvGraphicFramePr>
        <p:xfrm>
          <a:off x="0" y="2759075"/>
          <a:ext cx="2752725" cy="1889226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67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04" name="Rectangle 68"/>
          <p:cNvSpPr>
            <a:spLocks noChangeArrowheads="1"/>
          </p:cNvSpPr>
          <p:nvPr/>
        </p:nvSpPr>
        <p:spPr bwMode="auto">
          <a:xfrm>
            <a:off x="0" y="464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/>
          </a:p>
        </p:txBody>
      </p:sp>
      <p:graphicFrame>
        <p:nvGraphicFramePr>
          <p:cNvPr id="288845" name="Group 77"/>
          <p:cNvGraphicFramePr>
            <a:graphicFrameLocks noGrp="1"/>
          </p:cNvGraphicFramePr>
          <p:nvPr/>
        </p:nvGraphicFramePr>
        <p:xfrm>
          <a:off x="755650" y="2565400"/>
          <a:ext cx="2519363" cy="216058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a    e    c   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b    c    e    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c    b    a    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8838" name="Rectangle 70"/>
          <p:cNvSpPr>
            <a:spLocks noChangeArrowheads="1"/>
          </p:cNvSpPr>
          <p:nvPr/>
        </p:nvSpPr>
        <p:spPr bwMode="auto">
          <a:xfrm>
            <a:off x="1115616" y="260350"/>
            <a:ext cx="6985397" cy="84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</a:p>
        </p:txBody>
      </p:sp>
      <p:sp>
        <p:nvSpPr>
          <p:cNvPr id="12317" name="Text Box 78"/>
          <p:cNvSpPr txBox="1">
            <a:spLocks noChangeArrowheads="1"/>
          </p:cNvSpPr>
          <p:nvPr/>
        </p:nvSpPr>
        <p:spPr bwMode="auto">
          <a:xfrm>
            <a:off x="3832225" y="2420888"/>
            <a:ext cx="4556125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40000"/>
              </a:spcAft>
            </a:pPr>
            <a:r>
              <a:rPr lang="zh-CN" altLang="en-US" dirty="0">
                <a:latin typeface="Times New Roman" panose="02020603050405020304" pitchFamily="18" charset="0"/>
              </a:rPr>
              <a:t>特征：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满足交换律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每个元素都是自己的逆元</a:t>
            </a: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中任何两个元素运算结</a:t>
            </a:r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    果都等于剩下的第三个元素</a:t>
            </a:r>
          </a:p>
          <a:p>
            <a:pPr algn="l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517D85-DDB7-4BB0-85DC-B8AB5B946870}" type="slidenum">
              <a:rPr lang="en-US" altLang="zh-CN" sz="1400"/>
              <a:t>6</a:t>
            </a:fld>
            <a:endParaRPr lang="en-US" altLang="zh-CN" sz="140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有关群的术语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147248" cy="23050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是有穷集，则称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有限群</a:t>
            </a:r>
            <a:r>
              <a:rPr lang="zh-CN" altLang="en-US" dirty="0">
                <a:latin typeface="Times New Roman" panose="02020603050405020304" pitchFamily="18" charset="0"/>
              </a:rPr>
              <a:t>，否则称为无限群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的基数称为群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阶</a:t>
            </a:r>
            <a:r>
              <a:rPr lang="zh-CN" altLang="en-US" dirty="0">
                <a:latin typeface="Times New Roman" panose="02020603050405020304" pitchFamily="18" charset="0"/>
              </a:rPr>
              <a:t>，有限群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的阶记作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|.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只含单位元的群称为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平凡群</a:t>
            </a:r>
            <a:r>
              <a:rPr lang="en-US" altLang="zh-CN" dirty="0">
                <a:latin typeface="Times New Roman" panose="02020603050405020304" pitchFamily="18" charset="0"/>
              </a:rPr>
              <a:t>. 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中的二元运算是可交换的，则称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交换群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阿贝尔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(Abel)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468313" y="3789363"/>
            <a:ext cx="82804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5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例：</a:t>
            </a:r>
            <a:r>
              <a:rPr lang="en-US" altLang="zh-CN" b="0" dirty="0">
                <a:latin typeface="Times New Roman" panose="02020603050405020304" pitchFamily="18" charset="0"/>
              </a:rPr>
              <a:t>&lt;Z,+&gt;</a:t>
            </a:r>
            <a:r>
              <a:rPr lang="zh-CN" altLang="en-US" b="0" dirty="0">
                <a:latin typeface="Times New Roman" panose="02020603050405020304" pitchFamily="18" charset="0"/>
              </a:rPr>
              <a:t>和</a:t>
            </a:r>
            <a:r>
              <a:rPr lang="en-US" altLang="zh-CN" b="0" dirty="0">
                <a:latin typeface="Times New Roman" panose="02020603050405020304" pitchFamily="18" charset="0"/>
              </a:rPr>
              <a:t>&lt;R,+&gt;</a:t>
            </a:r>
            <a:r>
              <a:rPr lang="zh-CN" altLang="en-US" b="0" dirty="0">
                <a:latin typeface="Times New Roman" panose="02020603050405020304" pitchFamily="18" charset="0"/>
              </a:rPr>
              <a:t>是无限群，</a:t>
            </a:r>
            <a:r>
              <a:rPr lang="en-US" altLang="zh-CN" b="0" dirty="0">
                <a:latin typeface="Times New Roman" panose="02020603050405020304" pitchFamily="18" charset="0"/>
              </a:rPr>
              <a:t>&lt;Z</a:t>
            </a:r>
            <a:r>
              <a:rPr lang="en-US" altLang="zh-CN" b="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  <a:r>
              <a:rPr lang="zh-CN" altLang="en-US" b="0" dirty="0">
                <a:latin typeface="Times New Roman" panose="02020603050405020304" pitchFamily="18" charset="0"/>
              </a:rPr>
              <a:t>是有限群，也是 </a:t>
            </a:r>
            <a:r>
              <a:rPr lang="en-US" altLang="zh-CN" b="0" i="1" dirty="0">
                <a:latin typeface="Times New Roman" panose="02020603050405020304" pitchFamily="18" charset="0"/>
              </a:rPr>
              <a:t>n </a:t>
            </a:r>
            <a:r>
              <a:rPr lang="zh-CN" altLang="en-US" b="0" dirty="0">
                <a:latin typeface="Times New Roman" panose="02020603050405020304" pitchFamily="18" charset="0"/>
              </a:rPr>
              <a:t>阶群</a:t>
            </a:r>
            <a:r>
              <a:rPr lang="en-US" altLang="zh-CN" b="0" dirty="0">
                <a:latin typeface="Times New Roman" panose="02020603050405020304" pitchFamily="18" charset="0"/>
              </a:rPr>
              <a:t>. Klein</a:t>
            </a:r>
            <a:r>
              <a:rPr lang="zh-CN" altLang="en-US" b="0" dirty="0">
                <a:latin typeface="Times New Roman" panose="02020603050405020304" pitchFamily="18" charset="0"/>
              </a:rPr>
              <a:t>四元群是</a:t>
            </a:r>
            <a:r>
              <a:rPr lang="en-US" altLang="zh-CN" b="0" dirty="0">
                <a:latin typeface="Times New Roman" panose="02020603050405020304" pitchFamily="18" charset="0"/>
              </a:rPr>
              <a:t>4</a:t>
            </a:r>
            <a:r>
              <a:rPr lang="zh-CN" altLang="en-US" b="0" dirty="0">
                <a:latin typeface="Times New Roman" panose="02020603050405020304" pitchFamily="18" charset="0"/>
              </a:rPr>
              <a:t>阶群</a:t>
            </a:r>
            <a:r>
              <a:rPr lang="en-US" altLang="zh-CN" b="0" dirty="0">
                <a:latin typeface="Times New Roman" panose="02020603050405020304" pitchFamily="18" charset="0"/>
              </a:rPr>
              <a:t>.  &lt;{0},+&gt;</a:t>
            </a:r>
            <a:r>
              <a:rPr lang="zh-CN" altLang="en-US" b="0" dirty="0">
                <a:latin typeface="Times New Roman" panose="02020603050405020304" pitchFamily="18" charset="0"/>
              </a:rPr>
              <a:t>是平凡群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上述群都是交换群。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D0955A-D5C0-4989-B550-7BBC83A6A03A}" type="slidenum">
              <a:rPr lang="en-US" altLang="zh-CN" sz="1400"/>
              <a:t>7</a:t>
            </a:fld>
            <a:endParaRPr lang="en-US" altLang="zh-CN" sz="1400"/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447248" y="1193999"/>
            <a:ext cx="645721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是群，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次幂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</a:t>
            </a: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Object 7"/>
              <p:cNvSpPr txBox="1"/>
              <p:nvPr/>
            </p:nvSpPr>
            <p:spPr bwMode="auto">
              <a:xfrm>
                <a:off x="2124075" y="1844675"/>
                <a:ext cx="5472261" cy="16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    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=0  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&gt;0  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&lt;0,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38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4075" y="1844675"/>
                <a:ext cx="5472261" cy="1612900"/>
              </a:xfrm>
              <a:prstGeom prst="rect">
                <a:avLst/>
              </a:prstGeom>
              <a:blipFill rotWithShape="1">
                <a:blip r:embed="rId3"/>
                <a:stretch>
                  <a:fillRect r="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468313" y="3743325"/>
            <a:ext cx="7920037" cy="226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群中元素可以定义负整数次幂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中有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2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(2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1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1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 = 0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&lt;Z,+&gt;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中有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2+2+2 = 6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611560" y="404664"/>
            <a:ext cx="8229600" cy="85010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元素的幂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CCE52F-2408-4347-B0A6-F131C59B7066}" type="slidenum">
              <a:rPr lang="en-US" altLang="zh-CN" sz="1400"/>
              <a:t>8</a:t>
            </a:fld>
            <a:endParaRPr lang="en-US" altLang="zh-CN" sz="140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元素的阶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4398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是群，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，使得等式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zh-CN" altLang="en-US" dirty="0">
                <a:latin typeface="Times New Roman" panose="02020603050405020304" pitchFamily="18" charset="0"/>
              </a:rPr>
              <a:t>成立的最小正整数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的阶，记作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，称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阶元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若不存在这样的正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整数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，则称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无限阶元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539750" y="3068638"/>
            <a:ext cx="8208963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例，在</a:t>
            </a:r>
            <a:r>
              <a:rPr lang="en-US" altLang="zh-CN" b="0" dirty="0">
                <a:latin typeface="Times New Roman" panose="02020603050405020304" pitchFamily="18" charset="0"/>
              </a:rPr>
              <a:t>&lt;Z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0" dirty="0">
                <a:latin typeface="Times New Roman" panose="02020603050405020304" pitchFamily="18" charset="0"/>
              </a:rPr>
              <a:t>&gt;</a:t>
            </a:r>
            <a:r>
              <a:rPr lang="zh-CN" altLang="en-US" b="0" dirty="0">
                <a:latin typeface="Times New Roman" panose="02020603050405020304" pitchFamily="18" charset="0"/>
              </a:rPr>
              <a:t>中，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</a:rPr>
              <a:t>和</a:t>
            </a:r>
            <a:r>
              <a:rPr lang="en-US" altLang="zh-CN" b="0" dirty="0">
                <a:latin typeface="Times New Roman" panose="02020603050405020304" pitchFamily="18" charset="0"/>
              </a:rPr>
              <a:t>4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</a:rPr>
              <a:t>阶元，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en-US" altLang="zh-CN" b="0" dirty="0">
                <a:latin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</a:rPr>
              <a:t>阶元，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en-US" altLang="zh-CN" b="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和</a:t>
            </a:r>
            <a:r>
              <a:rPr lang="en-US" altLang="zh-CN" b="0" dirty="0">
                <a:latin typeface="Times New Roman" panose="02020603050405020304" pitchFamily="18" charset="0"/>
              </a:rPr>
              <a:t>5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</a:rPr>
              <a:t>6</a:t>
            </a:r>
            <a:r>
              <a:rPr lang="zh-CN" altLang="en-US" b="0" dirty="0">
                <a:latin typeface="Times New Roman" panose="02020603050405020304" pitchFamily="18" charset="0"/>
              </a:rPr>
              <a:t>阶元，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en-US" altLang="zh-CN" b="0" dirty="0">
                <a:latin typeface="Times New Roman" panose="02020603050405020304" pitchFamily="18" charset="0"/>
              </a:rPr>
              <a:t>0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阶元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在</a:t>
            </a:r>
            <a:r>
              <a:rPr lang="en-US" altLang="zh-CN" b="0" dirty="0">
                <a:latin typeface="Times New Roman" panose="02020603050405020304" pitchFamily="18" charset="0"/>
              </a:rPr>
              <a:t>&lt;Z,+&gt;</a:t>
            </a:r>
            <a:r>
              <a:rPr lang="zh-CN" altLang="en-US" b="0" dirty="0">
                <a:latin typeface="Times New Roman" panose="02020603050405020304" pitchFamily="18" charset="0"/>
              </a:rPr>
              <a:t>中，</a:t>
            </a:r>
            <a:r>
              <a:rPr lang="en-US" altLang="zh-CN" b="0" dirty="0">
                <a:latin typeface="Times New Roman" panose="02020603050405020304" pitchFamily="18" charset="0"/>
              </a:rPr>
              <a:t>0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阶元，其它整数的阶都不存在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AC26C-827B-43DF-A87D-75F23B1A0DEE}" type="slidenum">
              <a:rPr lang="en-US" altLang="zh-CN" sz="1400"/>
              <a:t>9</a:t>
            </a:fld>
            <a:endParaRPr lang="en-US" altLang="zh-CN" sz="140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群的性质：幂运算规则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18488" cy="27352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为群，则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中的幂运算满足：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∈Z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nm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∈Z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为交换群，则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485" name="Rectangle 9"/>
          <p:cNvSpPr>
            <a:spLocks noChangeArrowheads="1"/>
          </p:cNvSpPr>
          <p:nvPr/>
        </p:nvSpPr>
        <p:spPr bwMode="auto">
          <a:xfrm>
            <a:off x="539750" y="4005064"/>
            <a:ext cx="8208963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 eaLnBrk="1" hangingPunct="1">
              <a:spcBef>
                <a:spcPct val="7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证  </a:t>
            </a:r>
            <a:r>
              <a:rPr lang="en-US" altLang="zh-CN" b="0" dirty="0">
                <a:latin typeface="Times New Roman" panose="02020603050405020304" pitchFamily="18" charset="0"/>
              </a:rPr>
              <a:t>(1) (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的逆元，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</a:rPr>
              <a:t>也是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的逆元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zh-CN" altLang="en-US" b="0" dirty="0">
                <a:latin typeface="Times New Roman" panose="02020603050405020304" pitchFamily="18" charset="0"/>
              </a:rPr>
              <a:t>根据逆元唯一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性，等式得证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</a:p>
          <a:p>
            <a:pPr algn="l" eaLnBrk="1" hangingPunct="1"/>
            <a:r>
              <a:rPr lang="en-US" altLang="zh-CN" b="0" dirty="0">
                <a:latin typeface="Times New Roman" panose="02020603050405020304" pitchFamily="18" charset="0"/>
              </a:rPr>
              <a:t>(2)                   (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)(</a:t>
            </a:r>
            <a:r>
              <a:rPr lang="en-US" altLang="zh-CN" b="0" i="1" dirty="0">
                <a:latin typeface="Times New Roman" panose="02020603050405020304" pitchFamily="18" charset="0"/>
              </a:rPr>
              <a:t>ab</a:t>
            </a:r>
            <a:r>
              <a:rPr lang="en-US" altLang="zh-CN" b="0" dirty="0">
                <a:latin typeface="Times New Roman" panose="02020603050405020304" pitchFamily="18" charset="0"/>
              </a:rPr>
              <a:t>)= 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latin typeface="Times New Roman" panose="02020603050405020304" pitchFamily="18" charset="0"/>
              </a:rPr>
              <a:t>)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 = 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</a:rPr>
              <a:t> = </a:t>
            </a:r>
            <a:r>
              <a:rPr lang="en-US" altLang="zh-CN" b="0" i="1" dirty="0">
                <a:latin typeface="Times New Roman" panose="02020603050405020304" pitchFamily="18" charset="0"/>
              </a:rPr>
              <a:t>e</a:t>
            </a:r>
            <a:r>
              <a:rPr lang="en-US" altLang="zh-CN" b="0" dirty="0">
                <a:latin typeface="Times New Roman" panose="02020603050405020304" pitchFamily="18" charset="0"/>
              </a:rPr>
              <a:t>, 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同理                         </a:t>
            </a:r>
            <a:r>
              <a:rPr lang="en-US" altLang="zh-CN" b="0" dirty="0">
                <a:latin typeface="Times New Roman" panose="02020603050405020304" pitchFamily="18" charset="0"/>
              </a:rPr>
              <a:t>(</a:t>
            </a:r>
            <a:r>
              <a:rPr lang="en-US" altLang="zh-CN" b="0" i="1" dirty="0">
                <a:latin typeface="Times New Roman" panose="02020603050405020304" pitchFamily="18" charset="0"/>
              </a:rPr>
              <a:t>ab</a:t>
            </a:r>
            <a:r>
              <a:rPr lang="en-US" altLang="zh-CN" b="0" dirty="0">
                <a:latin typeface="Times New Roman" panose="02020603050405020304" pitchFamily="18" charset="0"/>
              </a:rPr>
              <a:t>)(</a:t>
            </a:r>
            <a:r>
              <a:rPr lang="en-US" altLang="zh-CN" b="0" i="1" dirty="0">
                <a:latin typeface="Times New Roman" panose="02020603050405020304" pitchFamily="18" charset="0"/>
              </a:rPr>
              <a:t> b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latin typeface="Times New Roman" panose="02020603050405020304" pitchFamily="18" charset="0"/>
              </a:rPr>
              <a:t>)=</a:t>
            </a:r>
            <a:r>
              <a:rPr lang="en-US" altLang="zh-CN" b="0" i="1" dirty="0">
                <a:latin typeface="Times New Roman" panose="02020603050405020304" pitchFamily="18" charset="0"/>
              </a:rPr>
              <a:t>e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</a:p>
          <a:p>
            <a:pPr algn="l" eaLnBrk="1" hangingPunct="1"/>
            <a:r>
              <a:rPr lang="zh-CN" altLang="en-US" b="0" dirty="0">
                <a:latin typeface="Times New Roman" panose="02020603050405020304" pitchFamily="18" charset="0"/>
              </a:rPr>
              <a:t>故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0" i="1" dirty="0">
                <a:latin typeface="Times New Roman" panose="02020603050405020304" pitchFamily="18" charset="0"/>
              </a:rPr>
              <a:t>a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</a:rPr>
              <a:t>是</a:t>
            </a:r>
            <a:r>
              <a:rPr lang="en-US" altLang="zh-CN" b="0" i="1" dirty="0">
                <a:latin typeface="Times New Roman" panose="02020603050405020304" pitchFamily="18" charset="0"/>
              </a:rPr>
              <a:t>ab</a:t>
            </a:r>
            <a:r>
              <a:rPr lang="zh-CN" altLang="en-US" b="0" dirty="0">
                <a:latin typeface="Times New Roman" panose="02020603050405020304" pitchFamily="18" charset="0"/>
              </a:rPr>
              <a:t>的逆元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  <a:r>
              <a:rPr lang="zh-CN" altLang="en-US" b="0" dirty="0">
                <a:latin typeface="Times New Roman" panose="02020603050405020304" pitchFamily="18" charset="0"/>
              </a:rPr>
              <a:t>根据逆元的唯一性等式得证</a:t>
            </a:r>
            <a:r>
              <a:rPr lang="en-US" altLang="zh-CN" b="0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U3MjAzOGI1ZWM1NjI3YTE0MjIzZDIwNTMwM2NhZj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3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35</TotalTime>
  <Words>3209</Words>
  <Application>Microsoft Office PowerPoint</Application>
  <PresentationFormat>全屏显示(4:3)</PresentationFormat>
  <Paragraphs>289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-apple-system</vt:lpstr>
      <vt:lpstr>Optima-Regular</vt:lpstr>
      <vt:lpstr>黑体</vt:lpstr>
      <vt:lpstr>华文行楷</vt:lpstr>
      <vt:lpstr>华文中宋</vt:lpstr>
      <vt:lpstr>楷体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3_PPT</vt:lpstr>
      <vt:lpstr>公式</vt:lpstr>
      <vt:lpstr>人工智能数学基础</vt:lpstr>
      <vt:lpstr>群的定义与性质</vt:lpstr>
      <vt:lpstr>半群、独异点与群的定义</vt:lpstr>
      <vt:lpstr>PowerPoint 演示文稿</vt:lpstr>
      <vt:lpstr>PowerPoint 演示文稿</vt:lpstr>
      <vt:lpstr>有关群的术语</vt:lpstr>
      <vt:lpstr>PowerPoint 演示文稿</vt:lpstr>
      <vt:lpstr>元素的阶</vt:lpstr>
      <vt:lpstr>群的性质：幂运算规则</vt:lpstr>
      <vt:lpstr>群的性质：方程存在惟一解</vt:lpstr>
      <vt:lpstr>群的性质：消去律</vt:lpstr>
      <vt:lpstr>群的性质：元素的阶</vt:lpstr>
      <vt:lpstr> 子群</vt:lpstr>
      <vt:lpstr>典型子群的实例:生成子群</vt:lpstr>
      <vt:lpstr>子群的交</vt:lpstr>
      <vt:lpstr>环的定义 </vt:lpstr>
      <vt:lpstr>环的术语 </vt:lpstr>
      <vt:lpstr>环的实例</vt:lpstr>
      <vt:lpstr>PowerPoint 演示文稿</vt:lpstr>
      <vt:lpstr>PowerPoint 演示文稿</vt:lpstr>
      <vt:lpstr>实例</vt:lpstr>
      <vt:lpstr>特殊的环</vt:lpstr>
      <vt:lpstr>零因子的定义与存在条件</vt:lpstr>
      <vt:lpstr>实例</vt:lpstr>
      <vt:lpstr>例题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zihe wang</cp:lastModifiedBy>
  <cp:revision>200</cp:revision>
  <cp:lastPrinted>2113-01-01T00:00:00Z</cp:lastPrinted>
  <dcterms:created xsi:type="dcterms:W3CDTF">2003-05-27T06:14:00Z</dcterms:created>
  <dcterms:modified xsi:type="dcterms:W3CDTF">2024-09-20T01:53:12Z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2C07860D54AC4B148E1C75461D279536</vt:lpwstr>
  </property>
  <property fmtid="{D5CDD505-2E9C-101B-9397-08002B2CF9AE}" pid="3" name="KSOProductBuildVer">
    <vt:lpwstr>2052-12.1.0.18276</vt:lpwstr>
  </property>
</Properties>
</file>