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722" r:id="rId3"/>
    <p:sldId id="41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5" autoAdjust="0"/>
  </p:normalViewPr>
  <p:slideViewPr>
    <p:cSldViewPr snapToGrid="0">
      <p:cViewPr varScale="1">
        <p:scale>
          <a:sx n="87" d="100"/>
          <a:sy n="87" d="100"/>
        </p:scale>
        <p:origin x="1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0F7D-C71A-4A58-A2E7-73F09B0358E3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D07C7-2EA2-4F17-BE7D-AB52DA56DE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7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E4283-BCEA-46DE-92C2-801014F3147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grep </a:t>
            </a:r>
            <a:r>
              <a:rPr lang="zh-CN" altLang="en-US" dirty="0"/>
              <a:t>是一种字符串匹配算法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均值，在</a:t>
            </a:r>
            <a:r>
              <a:rPr lang="en-US" altLang="zh-CN" dirty="0"/>
              <a:t>general</a:t>
            </a:r>
            <a:r>
              <a:rPr lang="zh-CN" altLang="en-US" dirty="0"/>
              <a:t>的维度下，</a:t>
            </a:r>
            <a:r>
              <a:rPr lang="en-US" altLang="zh-CN" dirty="0"/>
              <a:t>k=2</a:t>
            </a:r>
            <a:r>
              <a:rPr lang="zh-CN" altLang="en-US" dirty="0"/>
              <a:t>的时候也是</a:t>
            </a:r>
            <a:r>
              <a:rPr lang="en-US" altLang="zh-CN" dirty="0"/>
              <a:t>np-hard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D07C7-2EA2-4F17-BE7D-AB52DA56DE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2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73239"/>
                </a:solidFill>
                <a:effectLst/>
                <a:latin typeface="sofia-pro"/>
              </a:rPr>
              <a:t>3-Way Radix Quicksort</a:t>
            </a:r>
            <a:r>
              <a:rPr lang="zh-CN" altLang="en-US" b="1" i="0" dirty="0">
                <a:solidFill>
                  <a:srgbClr val="273239"/>
                </a:solidFill>
                <a:effectLst/>
                <a:latin typeface="sofia-pro"/>
              </a:rPr>
              <a:t>是字符串的一种排序方法</a:t>
            </a:r>
            <a:endParaRPr lang="en-US" altLang="zh-CN" b="1" i="0" dirty="0">
              <a:solidFill>
                <a:srgbClr val="273239"/>
              </a:solidFill>
              <a:effectLst/>
              <a:latin typeface="sofia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273239"/>
              </a:solidFill>
              <a:effectLst/>
              <a:latin typeface="sofia-pr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D07C7-2EA2-4F17-BE7D-AB52DA56DE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6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7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1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4A2C-7D32-49D2-9BF2-8C4D3367A9EE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《</a:t>
            </a:r>
            <a:r>
              <a:rPr lang="zh-CN" altLang="en-US" sz="5400" dirty="0"/>
              <a:t>人工智能的数学基础</a:t>
            </a:r>
            <a:r>
              <a:rPr lang="en-US" altLang="zh-CN" sz="5400" dirty="0"/>
              <a:t>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王子贺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08413-FE7B-ACBB-ED23-12A8A5B3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5DE-81CB-4440-8C3B-9A8802DA10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运行时间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处理器每秒执行一百万条高级指令时，不同算法在不断增大的输入上的运行时间（四舍五入）。在运行时间超过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25</m:t>
                        </m:r>
                      </m:sup>
                    </m:sSup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年的情况下，我们只把该算法记录为很长时间。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  <a:blipFill>
                <a:blip r:embed="rId2"/>
                <a:stretch>
                  <a:fillRect l="-100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F77F903-00A0-4065-9DA4-773CB71F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6" y="3140098"/>
            <a:ext cx="7633607" cy="28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4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</m:oMath>
                </a14:m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概念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上界：如果存在常量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=32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+17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=50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既不是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也不是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代表用法：插入排序对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个元素进行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次比较。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其他定义：如果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sup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  <a:blipFill>
                <a:blip r:embed="rId3"/>
                <a:stretch>
                  <a:fillRect l="-100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98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Ω</m:t>
                    </m:r>
                  </m:oMath>
                </a14:m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概念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下界：如果存在常量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=32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+17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=32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代表用法：任何基于比较的排序算法在最坏情况下都需要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次比较。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无意义说明：任何基于比较的排序算法在最坏的情况下至少需要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次比较。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  <a:blipFill>
                <a:blip r:embed="rId3"/>
                <a:stretch>
                  <a:fillRect l="-100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3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4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概念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紧致的界：如果存在常量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=32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+17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=32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50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代表用法：合并排序对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个元素排序进行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log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的比较。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799365"/>
              </a:xfrm>
              <a:blipFill>
                <a:blip r:embed="rId3"/>
                <a:stretch>
                  <a:fillRect l="-1005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84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有用的事实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命题：</a:t>
                </a:r>
                <a:r>
                  <a:rPr lang="zh-CN" altLang="en-US" sz="22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，但不是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200" b="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b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多项式：</a:t>
                </a:r>
                <a:r>
                  <a:rPr lang="zh-CN" altLang="en-US" sz="22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。那么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200" b="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证明：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𝑑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&gt;0</m:t>
                        </m:r>
                      </m:e>
                    </m:func>
                  </m:oMath>
                </a14:m>
                <a:endParaRPr lang="en-US" altLang="zh-CN" sz="2200" b="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2"/>
                <a:stretch>
                  <a:fillRect l="-964" r="-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48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线性时间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400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线性时间：运行时间与输入大小成正比。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计算最大值：计算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的最大值。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命题：计算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个数的最大值需要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3"/>
                <a:stretch>
                  <a:fillRect l="-964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1D3A24-5AEA-496B-B90E-DB4AAED20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02" y="2458130"/>
            <a:ext cx="3496447" cy="221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线性时间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400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合并：将两个已排序的列表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u="none" strike="noStrike" baseline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u="none" strike="noStrike" baseline="0" dirty="0">
                    <a:latin typeface="Cambria Math" panose="02040503050406030204" pitchFamily="18" charset="0"/>
                  </a:rPr>
                  <a:t>整合成有序的列表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。</a:t>
                </a: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命题：合并两个长度为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的列表需要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的时间。</a:t>
                </a: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证明：每次比较后，输出列表的长度增加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3"/>
                <a:stretch>
                  <a:fillRect l="-964" t="-254" b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0A37571-E220-4211-B740-93183503D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64" y="2285177"/>
            <a:ext cx="3789458" cy="11438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CBCA1F-D0E2-4A90-A4D1-0653A0AEE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697" y="3552744"/>
            <a:ext cx="5692820" cy="1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线性算术时间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func>
                      <m:funcPr>
                        <m:ctrlPr>
                          <a:rPr lang="en-US" altLang="zh-CN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40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400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时间：出现在分治算法中。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排序：归并排序和堆排序是执行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次比较的排序算法。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最大空间隔：给定文件副本到达服务器的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个时间戳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，当没有文件副本到达时，最大间隔是多少？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解决方案：对时间戳进行排序。按顺序扫描排序列表，确定连续时间戳之间的最大间隔。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3"/>
                <a:stretch>
                  <a:fillRect l="-964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0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400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平方时间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400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例：最近的一对点：给定平面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个点，找出彼此最接近的一对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en-US" altLang="zh-CN" sz="2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解决方案：遍历所有的点对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似乎是不可避免的，但这并不是不可能。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3"/>
                <a:stretch>
                  <a:fillRect l="-964" t="-254" r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C20E43F-DEAE-4486-B8D5-9019629E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22" y="2832225"/>
            <a:ext cx="4152964" cy="24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4000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次线性时间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𝑜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40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254343-BACB-4AD6-92A5-1082003E7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239259"/>
                <a:ext cx="7886700" cy="1056142"/>
              </a:xfr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在已排序数组中搜索：给定一个由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个数字组成的已排序数组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，数组中是否有给定的数字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解决方案：二分查找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>
                <a:blip r:embed="rId3"/>
                <a:stretch>
                  <a:fillRect l="-964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464113A-98B1-4257-B30D-D17A03AF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693" y="2912888"/>
            <a:ext cx="4534493" cy="23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7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课程介绍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内容覆盖：</a:t>
            </a:r>
            <a:endParaRPr lang="en-US" altLang="zh-CN" dirty="0"/>
          </a:p>
          <a:p>
            <a:r>
              <a:rPr lang="zh-CN" altLang="en-US" dirty="0"/>
              <a:t>代数系统</a:t>
            </a:r>
            <a:endParaRPr lang="en-US" altLang="zh-CN" dirty="0"/>
          </a:p>
          <a:p>
            <a:r>
              <a:rPr lang="zh-CN" altLang="en-US" dirty="0"/>
              <a:t>线性代数</a:t>
            </a:r>
            <a:endParaRPr lang="en-US" altLang="zh-CN" dirty="0"/>
          </a:p>
          <a:p>
            <a:r>
              <a:rPr lang="zh-CN" altLang="en-US" dirty="0"/>
              <a:t>向量与矩阵微分</a:t>
            </a:r>
            <a:endParaRPr lang="en-US" altLang="zh-CN" dirty="0"/>
          </a:p>
          <a:p>
            <a:r>
              <a:rPr lang="zh-CN" altLang="en-US" dirty="0"/>
              <a:t>优化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概率</a:t>
            </a:r>
            <a:endParaRPr lang="en-US" altLang="zh-CN" dirty="0"/>
          </a:p>
          <a:p>
            <a:r>
              <a:rPr lang="zh-CN" altLang="en-US" dirty="0"/>
              <a:t>应用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7BDA72D-6771-4124-8D2F-93DA4FE26A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基础算法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AF272-4C20-4091-A32A-CE616D98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14349"/>
            <a:ext cx="8218713" cy="479936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贪心算法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分治算法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近似算法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随机算法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7A09DC7-53C4-44B2-8AE3-005972DB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算法参考书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309B-C91D-D393-091A-6F190EB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5DE-81CB-4440-8C3B-9A8802DA100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BED9FD-9BAA-77C0-B05D-B82854DC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36" y="1628799"/>
            <a:ext cx="2715531" cy="3853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A0A838-E7F5-B048-1A16-14B7E459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01" y="1628799"/>
            <a:ext cx="2715531" cy="3829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一个引人注目的现代思想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AF272-4C20-4091-A32A-CE616D98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14349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“一旦分析引擎存在，它必然会指导未来的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科学进程。无论什么时候，只要借助它寻求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任何结果，就会出现这样一个问题：通过什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么样的计算过程，机器可以在最短的时间内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得出这些结果？”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—Charles Babbage (1864)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0FF99-0501-455D-B4DD-30200EEA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17" y="1681657"/>
            <a:ext cx="1767582" cy="20544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4D0EF0-4E52-4378-B76E-C1EAD215E1BB}"/>
              </a:ext>
            </a:extLst>
          </p:cNvPr>
          <p:cNvSpPr txBox="1"/>
          <p:nvPr/>
        </p:nvSpPr>
        <p:spPr>
          <a:xfrm>
            <a:off x="4746355" y="4343536"/>
            <a:ext cx="2430035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你要转多少次曲柄？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B898C8-4C9F-46DF-A83A-571AAC21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41" y="3780955"/>
            <a:ext cx="2562314" cy="20399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E60CD0A-3DC1-4223-8455-9E1C9146C81F}"/>
              </a:ext>
            </a:extLst>
          </p:cNvPr>
          <p:cNvSpPr txBox="1"/>
          <p:nvPr/>
        </p:nvSpPr>
        <p:spPr>
          <a:xfrm>
            <a:off x="2752534" y="5938592"/>
            <a:ext cx="1704057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分析引擎</a:t>
            </a:r>
          </a:p>
        </p:txBody>
      </p:sp>
    </p:spTree>
    <p:extLst>
      <p:ext uri="{BB962C8B-B14F-4D97-AF65-F5344CB8AC3E}">
        <p14:creationId xmlns:p14="http://schemas.microsoft.com/office/powerpoint/2010/main" val="812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暴力破解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暴力破解：对于许多非平凡的问题，有一种自然的暴力搜索算法，它检查每一个可能的解决方案。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对于大小为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的输入，通常需要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或更糟的时间。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在实践中是不可接受的。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  <a:blipFill>
                <a:blip r:embed="rId2"/>
                <a:stretch>
                  <a:fillRect l="-1005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6FDC55C-5A38-47E9-AD34-1EA84F60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37" y="3311370"/>
            <a:ext cx="2950636" cy="26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多项式运行时间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理想的缩放特性：当输入大小翻倍时，算法应该减慢至多某个常数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倍。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如果上述缩放特性成立，则算法是多时间的。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多项式时间：存在常数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&gt;0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，对于大小为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的每个输入，算法的运行时间由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个原始计算步骤界定。那么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  <a:blipFill>
                <a:blip r:embed="rId2"/>
                <a:stretch>
                  <a:fillRect l="-77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92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多项式运行时间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如果一个算法有一个多项式运行时间，那么我们称该算法是有效的。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理由：它在实践中确实有效！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228600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实际上，人们开发的多时间算法具有低常数和低指数。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228600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突破暴力的指数屏障通常会揭示出问题的一些关键结构。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例外情况：一些多项式时间算法确实具有高常数或指数，导致在实践中是无用的。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你更喜欢哪一种？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20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120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vs.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1+0.02</m:t>
                        </m:r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  <a:blipFill>
                <a:blip r:embed="rId2"/>
                <a:stretch>
                  <a:fillRect l="-1005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08B89E1-B331-4C70-9F20-399B85CE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21" y="4189166"/>
            <a:ext cx="2537067" cy="2527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C5FD8A-1951-4DDA-807D-0129CD52E5ED}"/>
                  </a:ext>
                </a:extLst>
              </p:cNvPr>
              <p:cNvSpPr txBox="1"/>
              <p:nvPr/>
            </p:nvSpPr>
            <p:spPr>
              <a:xfrm>
                <a:off x="5007429" y="5778993"/>
                <a:ext cx="71709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120</m:t>
                          </m:r>
                        </m:sup>
                      </m:sSup>
                    </m:oMath>
                  </m:oMathPara>
                </a14:m>
                <a:endParaRPr lang="zh-CN" altLang="en-US" sz="2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C5FD8A-1951-4DDA-807D-0129CD52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29" y="5778993"/>
                <a:ext cx="71709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F1EE76-5C05-4934-AF6D-6B61F7D2B21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24526" y="5452939"/>
            <a:ext cx="709595" cy="541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最坏情况分析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最坏的情况：对大小为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的任何输入的运行时间保证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228600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ja-JP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通常在实践中捕捉效率</a:t>
                </a:r>
              </a:p>
              <a:p>
                <a:pPr indent="228600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ja-JP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严酷的观点，但很难找到有效的替代方案</a:t>
                </a:r>
                <a:endParaRPr lang="en-US" altLang="ja-JP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例外的情况：一些指数时间的算法在实践中被广泛使用，因为最坏情况下的实例似乎很少。</a:t>
                </a:r>
                <a:endParaRPr lang="en-US" altLang="ja-JP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514349"/>
                <a:ext cx="7886700" cy="4351338"/>
              </a:xfrm>
              <a:blipFill>
                <a:blip r:embed="rId3"/>
                <a:stretch>
                  <a:fillRect l="-1005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2AA989E-796E-4406-AE4E-A801FB4EC45B}"/>
              </a:ext>
            </a:extLst>
          </p:cNvPr>
          <p:cNvSpPr txBox="1"/>
          <p:nvPr/>
        </p:nvSpPr>
        <p:spPr>
          <a:xfrm>
            <a:off x="1009650" y="5832349"/>
            <a:ext cx="1962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单纯形算法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2B72DE-4FC9-46F9-938D-E7B70BB69119}"/>
              </a:ext>
            </a:extLst>
          </p:cNvPr>
          <p:cNvSpPr txBox="1"/>
          <p:nvPr/>
        </p:nvSpPr>
        <p:spPr>
          <a:xfrm>
            <a:off x="6685189" y="5832348"/>
            <a:ext cx="15444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均值算法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3EE7B0-F689-4639-91CA-DED59030F652}"/>
              </a:ext>
            </a:extLst>
          </p:cNvPr>
          <p:cNvSpPr txBox="1"/>
          <p:nvPr/>
        </p:nvSpPr>
        <p:spPr>
          <a:xfrm>
            <a:off x="4141334" y="5832349"/>
            <a:ext cx="15444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Linux grep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BFBA5C1-6EFC-46C7-A5A9-0D3550FA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62" y="4207610"/>
            <a:ext cx="2811580" cy="14057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46EFF22-AB7F-4D5E-B5C3-12ED755B7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395" y="3887280"/>
            <a:ext cx="1728899" cy="17288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4D8765F-EFF9-4874-995F-7EAF174E3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01" y="3884501"/>
            <a:ext cx="2593349" cy="17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4343-BACB-4AD6-92A5-1082003E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类型分析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514349"/>
                <a:ext cx="8285851" cy="47993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最坏情况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(worst case)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：大小为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的任何输入的运行时间保证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例，堆排序最多需要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次比较才能对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个元素进行排序。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概率性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(Probabilistic)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：随机算法的期望运行时间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例，对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个元素运行快速排序进行比较的期望数量为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~2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摊还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(Amortized)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：任何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个操作序列的最坏情况运行时间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例，从一个空堆栈开始，使用重置大小的数组，对任何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个进栈和出栈操作序列都需要执行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个原始计算步骤。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平均情况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(Average-case)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：大小为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的随机输入的期望运行时间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例，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路基数快速排序对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个均匀随机字符串执行的字符比较的期望数量为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~2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还有，平滑分析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(Smoothed analysis)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，竞争分析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(competitive analysis)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...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AF272-4C20-4091-A32A-CE616D98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514349"/>
                <a:ext cx="8285851" cy="4799365"/>
              </a:xfrm>
              <a:blipFill>
                <a:blip r:embed="rId3"/>
                <a:stretch>
                  <a:fillRect l="-809" t="-254" r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23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1469</Words>
  <Application>Microsoft Office PowerPoint</Application>
  <PresentationFormat>全屏显示(4:3)</PresentationFormat>
  <Paragraphs>157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sofia-pro</vt:lpstr>
      <vt:lpstr>等线</vt:lpstr>
      <vt:lpstr>黑体</vt:lpstr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主题​​</vt:lpstr>
      <vt:lpstr>《人工智能的数学基础》</vt:lpstr>
      <vt:lpstr>课程介绍</vt:lpstr>
      <vt:lpstr>算法参考书</vt:lpstr>
      <vt:lpstr>一个引人注目的现代思想</vt:lpstr>
      <vt:lpstr>暴力破解</vt:lpstr>
      <vt:lpstr>多项式运行时间</vt:lpstr>
      <vt:lpstr>多项式运行时间</vt:lpstr>
      <vt:lpstr>最坏情况分析</vt:lpstr>
      <vt:lpstr>类型分析</vt:lpstr>
      <vt:lpstr>运行时间</vt:lpstr>
      <vt:lpstr>O概念</vt:lpstr>
      <vt:lpstr>Ω概念</vt:lpstr>
      <vt:lpstr>Θ概念</vt:lpstr>
      <vt:lpstr>有用的事实</vt:lpstr>
      <vt:lpstr>线性时间O(n)</vt:lpstr>
      <vt:lpstr>线性时间O(n)</vt:lpstr>
      <vt:lpstr>线性算术时间O(n log⁡n)</vt:lpstr>
      <vt:lpstr>平方时间O(n^2)</vt:lpstr>
      <vt:lpstr>次线性时间o(n)</vt:lpstr>
      <vt:lpstr>基础算法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岩</dc:creator>
  <cp:lastModifiedBy>zihe wang</cp:lastModifiedBy>
  <cp:revision>117</cp:revision>
  <dcterms:created xsi:type="dcterms:W3CDTF">2022-10-29T09:05:59Z</dcterms:created>
  <dcterms:modified xsi:type="dcterms:W3CDTF">2024-11-29T00:52:43Z</dcterms:modified>
</cp:coreProperties>
</file>