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629" r:id="rId3"/>
    <p:sldId id="273" r:id="rId4"/>
    <p:sldId id="624" r:id="rId5"/>
    <p:sldId id="618" r:id="rId6"/>
    <p:sldId id="274" r:id="rId7"/>
    <p:sldId id="275" r:id="rId8"/>
    <p:sldId id="276" r:id="rId9"/>
    <p:sldId id="277" r:id="rId10"/>
    <p:sldId id="278" r:id="rId11"/>
    <p:sldId id="625" r:id="rId12"/>
    <p:sldId id="279" r:id="rId13"/>
    <p:sldId id="280" r:id="rId14"/>
    <p:sldId id="281" r:id="rId15"/>
    <p:sldId id="282" r:id="rId16"/>
    <p:sldId id="283" r:id="rId17"/>
    <p:sldId id="619" r:id="rId18"/>
    <p:sldId id="399" r:id="rId19"/>
    <p:sldId id="626" r:id="rId20"/>
    <p:sldId id="504" r:id="rId21"/>
    <p:sldId id="483" r:id="rId22"/>
    <p:sldId id="498" r:id="rId23"/>
    <p:sldId id="391" r:id="rId24"/>
    <p:sldId id="463" r:id="rId25"/>
    <p:sldId id="464" r:id="rId26"/>
    <p:sldId id="466" r:id="rId27"/>
    <p:sldId id="456" r:id="rId28"/>
    <p:sldId id="627" r:id="rId29"/>
    <p:sldId id="392" r:id="rId30"/>
    <p:sldId id="495" r:id="rId31"/>
    <p:sldId id="446" r:id="rId32"/>
    <p:sldId id="450" r:id="rId33"/>
    <p:sldId id="451" r:id="rId34"/>
    <p:sldId id="452" r:id="rId35"/>
    <p:sldId id="455" r:id="rId36"/>
    <p:sldId id="497" r:id="rId37"/>
    <p:sldId id="628" r:id="rId38"/>
    <p:sldId id="442" r:id="rId39"/>
    <p:sldId id="505" r:id="rId40"/>
    <p:sldId id="622" r:id="rId41"/>
    <p:sldId id="623" r:id="rId42"/>
    <p:sldId id="445" r:id="rId43"/>
    <p:sldId id="444" r:id="rId44"/>
    <p:sldId id="630" r:id="rId45"/>
    <p:sldId id="488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95" autoAdjust="0"/>
  </p:normalViewPr>
  <p:slideViewPr>
    <p:cSldViewPr snapToGrid="0">
      <p:cViewPr varScale="1">
        <p:scale>
          <a:sx n="57" d="100"/>
          <a:sy n="57" d="100"/>
        </p:scale>
        <p:origin x="14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B0F7D-C71A-4A58-A2E7-73F09B0358E3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D07C7-2EA2-4F17-BE7D-AB52DA56DE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E4283-BCEA-46DE-92C2-801014F3147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1313" y="523875"/>
            <a:ext cx="3511550" cy="2633663"/>
          </a:xfrm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663" y="3332163"/>
            <a:ext cx="6796087" cy="3163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061" tIns="47531" rIns="95061" bIns="47531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amazon.com, launch.com, restaurants, movies, . . .</a:t>
            </a:r>
          </a:p>
          <a:p>
            <a:r>
              <a:rPr lang="en-US" altLang="zh-CN">
                <a:ea typeface="宋体" panose="02010600030101010101" pitchFamily="2" charset="-122"/>
              </a:rPr>
              <a:t>Note:  there can be a quadratic number of inversions.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Asymptotically faster algorithm must compute total number without even looking at each inversion individually.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优先队列的操作都是</a:t>
            </a:r>
            <a:r>
              <a:rPr lang="en-US" altLang="zh-CN" dirty="0"/>
              <a:t>O(1)</a:t>
            </a:r>
            <a:r>
              <a:rPr lang="zh-CN" altLang="en-US" dirty="0"/>
              <a:t>，或者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D07C7-2EA2-4F17-BE7D-AB52DA56DEE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1313" y="527050"/>
            <a:ext cx="3509962" cy="2632075"/>
          </a:xfrm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0" y="3335338"/>
            <a:ext cx="6796088" cy="3155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4488" y="525463"/>
            <a:ext cx="3506787" cy="2630487"/>
          </a:xfrm>
          <a:solidFill>
            <a:srgbClr val="FFFFFF"/>
          </a:solidFill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663" y="3332163"/>
            <a:ext cx="6796087" cy="31623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89891" tIns="44946" rIns="89891" bIns="44946"/>
          <a:lstStyle/>
          <a:p>
            <a:r>
              <a:rPr lang="en-US" altLang="zh-CN" dirty="0">
                <a:ea typeface="宋体" panose="02010600030101010101" pitchFamily="2" charset="-122"/>
              </a:rPr>
              <a:t>Reminder of why sorting is so important.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Once a set of items is sorted, many other problems become easy.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Data compression = burrows wheeler transform.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supply chain management = schedule jobs of varying length to minimize (weighted) completion time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Computer graphics = convex hull, collinear points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particle simulation usually involves sorting N keys in the range 1 to O(N), but might be done for huge inputs - can be N-body simulation (ala Barnes-Hut variant) or for collision detection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Computational biology = longest common substring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2900" y="523875"/>
            <a:ext cx="3511550" cy="2633663"/>
          </a:xfrm>
          <a:solidFill>
            <a:srgbClr val="FFFFFF"/>
          </a:solidFill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663" y="3332163"/>
            <a:ext cx="6796087" cy="31638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5061" tIns="47531" rIns="95061" bIns="47531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2900" y="523875"/>
            <a:ext cx="3511550" cy="2633663"/>
          </a:xfrm>
          <a:solidFill>
            <a:srgbClr val="FFFFFF"/>
          </a:solidFill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663" y="3332163"/>
            <a:ext cx="6796087" cy="3163887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5061" tIns="47531" rIns="95061" bIns="47531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1313" y="523875"/>
            <a:ext cx="3511550" cy="2633663"/>
          </a:xfrm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663" y="3332163"/>
            <a:ext cx="6796087" cy="3163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061" tIns="47531" rIns="95061" bIns="47531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81313" y="523875"/>
            <a:ext cx="3511550" cy="2633663"/>
          </a:xfrm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6663" y="3332163"/>
            <a:ext cx="6796087" cy="3163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061" tIns="47531" rIns="95061" bIns="47531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761D-80A9-47B4-9253-AAD7C2B7D0B2}" type="datetime1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BE06-369F-422D-A54D-09DD118155B0}" type="datetime1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54CD-996D-40DB-866D-7E51071E74DB}" type="datetime1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568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D947-6403-4EF4-989B-D1602B764B39}" type="datetime1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F09-7541-4E7D-BA91-F5E65DC52089}" type="datetime1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97CA-152A-4296-A054-D13A16809ABE}" type="datetime1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5AED-D290-46CB-BB12-F0A7BFE623B6}" type="datetime1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829F-8EA0-43B2-BF39-5B45771FA68C}" type="datetime1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BB07-440D-4231-B9C0-84B4BA9354E8}" type="datetime1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95C7-F72E-4225-8AA9-A08FF5CD2354}" type="datetime1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5AC1-C8F4-4F2F-BDE7-073B7520BC26}" type="datetime1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781A-A6D8-45F3-A45B-3CBFF9918EA9}" type="datetime1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D418-27BC-476F-AF0B-A85940C98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《</a:t>
            </a:r>
            <a:r>
              <a:rPr lang="zh-CN" altLang="en-US" sz="5400" dirty="0"/>
              <a:t>人工智能的数学基础</a:t>
            </a:r>
            <a:r>
              <a:rPr lang="en-US" altLang="zh-CN" sz="5400" dirty="0"/>
              <a:t>》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王子贺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5DE-81CB-4440-8C3B-9A8802DA100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区间调度</a:t>
            </a:r>
            <a:r>
              <a:rPr lang="en-US" altLang="zh-CN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定理：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贪心算法是最优的。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证明（反证法）：假设贪心不是最优的。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表示贪心算法选择的作业集。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表示最优解中的作业集，并且选择从头开始连续相同作业集个数最多的：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的最大可能值，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…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 rotWithShape="1">
                <a:blip r:embed="rId2"/>
                <a:stretch>
                  <a:fillRect t="-11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38939" y="4070268"/>
            <a:ext cx="8567842" cy="2515995"/>
            <a:chOff x="133246" y="3749675"/>
            <a:chExt cx="8567842" cy="2515995"/>
          </a:xfrm>
        </p:grpSpPr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1295400" y="5181600"/>
              <a:ext cx="9906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2514600" y="5181600"/>
              <a:ext cx="12954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267200" y="5181600"/>
              <a:ext cx="8382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1295400" y="4343400"/>
              <a:ext cx="9906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  <a:endPara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47"/>
            <p:cNvSpPr>
              <a:spLocks noChangeArrowheads="1"/>
            </p:cNvSpPr>
            <p:nvPr/>
          </p:nvSpPr>
          <p:spPr bwMode="auto">
            <a:xfrm>
              <a:off x="2514600" y="4343400"/>
              <a:ext cx="12954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4267200" y="4343400"/>
              <a:ext cx="8382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9" name="Rectangle 49"/>
            <p:cNvSpPr>
              <a:spLocks noChangeArrowheads="1"/>
            </p:cNvSpPr>
            <p:nvPr/>
          </p:nvSpPr>
          <p:spPr bwMode="auto">
            <a:xfrm>
              <a:off x="5334000" y="4343400"/>
              <a:ext cx="10668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r+1</a:t>
              </a:r>
            </a:p>
          </p:txBody>
        </p:sp>
        <p:sp>
          <p:nvSpPr>
            <p:cNvPr id="69" name="Rectangle 11"/>
            <p:cNvSpPr>
              <a:spLocks noChangeArrowheads="1"/>
            </p:cNvSpPr>
            <p:nvPr/>
          </p:nvSpPr>
          <p:spPr bwMode="auto">
            <a:xfrm>
              <a:off x="6858000" y="5181600"/>
              <a:ext cx="1447800" cy="3048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. . .</a:t>
              </a:r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134043" y="4294452"/>
              <a:ext cx="1006686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贪心算法</a:t>
              </a:r>
              <a:endParaRPr kumimoji="1" lang="en-US" altLang="zh-CN" sz="16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1" name="Text Box 13"/>
            <p:cNvSpPr txBox="1">
              <a:spLocks noChangeArrowheads="1"/>
            </p:cNvSpPr>
            <p:nvPr/>
          </p:nvSpPr>
          <p:spPr bwMode="auto">
            <a:xfrm>
              <a:off x="133246" y="5194565"/>
              <a:ext cx="1006686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最优算法</a:t>
              </a:r>
              <a:endParaRPr kumimoji="1" lang="en-US" altLang="zh-CN" sz="16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1295400" y="4652963"/>
              <a:ext cx="7405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6629400" y="4038600"/>
              <a:ext cx="0" cy="144780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2888316" y="5957893"/>
              <a:ext cx="49745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509905" defTabSz="1019175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529080" defTabSz="1019175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解仍然可行且最优，但与</a:t>
              </a:r>
              <a:r>
                <a:rPr lang="en-US" altLang="zh-CN" sz="20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r>
                <a:rPr lang="zh-CN" altLang="en-US" sz="20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的最大值相矛盾。</a:t>
              </a:r>
              <a:endParaRPr lang="en-US" altLang="zh-CN" sz="20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5" name="Rectangle 30"/>
            <p:cNvSpPr>
              <a:spLocks noChangeArrowheads="1"/>
            </p:cNvSpPr>
            <p:nvPr/>
          </p:nvSpPr>
          <p:spPr bwMode="auto">
            <a:xfrm>
              <a:off x="5334000" y="5181600"/>
              <a:ext cx="10668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r+1</a:t>
              </a:r>
              <a:endPara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" name="Line 24"/>
            <p:cNvSpPr>
              <a:spLocks noChangeShapeType="1"/>
            </p:cNvSpPr>
            <p:nvPr/>
          </p:nvSpPr>
          <p:spPr bwMode="auto">
            <a:xfrm>
              <a:off x="1295400" y="5486400"/>
              <a:ext cx="7405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881215" y="3749675"/>
                  <a:ext cx="2510186" cy="2462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509905"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019175"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529080"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38350"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49555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5275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0995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6715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作业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之前完成</a:t>
                  </a:r>
                  <a:endParaRPr lang="en-US" altLang="zh-CN" sz="1600" baseline="-25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7" name="Text 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81215" y="3749675"/>
                  <a:ext cx="2510186" cy="246221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Line 52"/>
            <p:cNvSpPr>
              <a:spLocks noChangeShapeType="1"/>
            </p:cNvSpPr>
            <p:nvPr/>
          </p:nvSpPr>
          <p:spPr bwMode="auto">
            <a:xfrm>
              <a:off x="5876925" y="4019550"/>
              <a:ext cx="0" cy="2286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79" name="Line 53"/>
            <p:cNvSpPr>
              <a:spLocks noChangeShapeType="1"/>
            </p:cNvSpPr>
            <p:nvPr/>
          </p:nvSpPr>
          <p:spPr bwMode="auto">
            <a:xfrm>
              <a:off x="5105400" y="4038600"/>
              <a:ext cx="0" cy="144780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80" name="Line 54"/>
            <p:cNvSpPr>
              <a:spLocks noChangeShapeType="1"/>
            </p:cNvSpPr>
            <p:nvPr/>
          </p:nvSpPr>
          <p:spPr bwMode="auto">
            <a:xfrm flipV="1">
              <a:off x="5851525" y="5608638"/>
              <a:ext cx="0" cy="2587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C4A81-52E1-EFFB-3D0B-BE55356E2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BFD1421-7334-6BB6-00A6-155AEE08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5839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2.</a:t>
            </a:r>
            <a:r>
              <a:rPr lang="zh-CN" altLang="en-US" dirty="0"/>
              <a:t>区间划分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D93C6-6FAA-65D8-C18B-2DD5FC3D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1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区间划分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区间划分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节课从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开始，到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结束。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目标：找到最少的教室来安排所有的课，这样就不会有两个课同时在同一个教室里上。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例：这个调度表用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个教室安排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10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个课程。</a:t>
                </a:r>
                <a:endParaRPr lang="en-US" altLang="zh-CN" sz="22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 rotWithShape="1">
                <a:blip r:embed="rId2"/>
                <a:stretch>
                  <a:fillRect t="-11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914400" y="3863975"/>
            <a:ext cx="7696200" cy="2754766"/>
            <a:chOff x="914400" y="3863975"/>
            <a:chExt cx="7597775" cy="2638425"/>
          </a:xfrm>
        </p:grpSpPr>
        <p:grpSp>
          <p:nvGrpSpPr>
            <p:cNvPr id="308" name="Group 2"/>
            <p:cNvGrpSpPr/>
            <p:nvPr/>
          </p:nvGrpSpPr>
          <p:grpSpPr bwMode="auto">
            <a:xfrm>
              <a:off x="1292225" y="3875088"/>
              <a:ext cx="4584700" cy="2259012"/>
              <a:chOff x="814" y="1926"/>
              <a:chExt cx="2888" cy="1938"/>
            </a:xfrm>
          </p:grpSpPr>
          <p:sp>
            <p:nvSpPr>
              <p:cNvPr id="309" name="Line 3"/>
              <p:cNvSpPr>
                <a:spLocks noChangeShapeType="1"/>
              </p:cNvSpPr>
              <p:nvPr/>
            </p:nvSpPr>
            <p:spPr bwMode="auto">
              <a:xfrm rot="-5400000">
                <a:off x="107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10" name="Line 4"/>
              <p:cNvSpPr>
                <a:spLocks noChangeShapeType="1"/>
              </p:cNvSpPr>
              <p:nvPr/>
            </p:nvSpPr>
            <p:spPr bwMode="auto">
              <a:xfrm rot="-5400000">
                <a:off x="-155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11" name="Line 5"/>
              <p:cNvSpPr>
                <a:spLocks noChangeShapeType="1"/>
              </p:cNvSpPr>
              <p:nvPr/>
            </p:nvSpPr>
            <p:spPr bwMode="auto">
              <a:xfrm rot="-5400000">
                <a:off x="633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12" name="Line 6"/>
              <p:cNvSpPr>
                <a:spLocks noChangeShapeType="1"/>
              </p:cNvSpPr>
              <p:nvPr/>
            </p:nvSpPr>
            <p:spPr bwMode="auto">
              <a:xfrm rot="-5400000">
                <a:off x="370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13" name="Line 7"/>
              <p:cNvSpPr>
                <a:spLocks noChangeShapeType="1"/>
              </p:cNvSpPr>
              <p:nvPr/>
            </p:nvSpPr>
            <p:spPr bwMode="auto">
              <a:xfrm rot="-5400000">
                <a:off x="895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14" name="Line 8"/>
              <p:cNvSpPr>
                <a:spLocks noChangeShapeType="1"/>
              </p:cNvSpPr>
              <p:nvPr/>
            </p:nvSpPr>
            <p:spPr bwMode="auto">
              <a:xfrm rot="-5400000">
                <a:off x="1682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15" name="Line 9"/>
              <p:cNvSpPr>
                <a:spLocks noChangeShapeType="1"/>
              </p:cNvSpPr>
              <p:nvPr/>
            </p:nvSpPr>
            <p:spPr bwMode="auto">
              <a:xfrm rot="-5400000">
                <a:off x="1420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16" name="Line 10"/>
              <p:cNvSpPr>
                <a:spLocks noChangeShapeType="1"/>
              </p:cNvSpPr>
              <p:nvPr/>
            </p:nvSpPr>
            <p:spPr bwMode="auto">
              <a:xfrm rot="-5400000">
                <a:off x="2207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17" name="Line 11"/>
              <p:cNvSpPr>
                <a:spLocks noChangeShapeType="1"/>
              </p:cNvSpPr>
              <p:nvPr/>
            </p:nvSpPr>
            <p:spPr bwMode="auto">
              <a:xfrm rot="-5400000">
                <a:off x="1945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18" name="Line 12"/>
              <p:cNvSpPr>
                <a:spLocks noChangeShapeType="1"/>
              </p:cNvSpPr>
              <p:nvPr/>
            </p:nvSpPr>
            <p:spPr bwMode="auto">
              <a:xfrm rot="-5400000">
                <a:off x="2733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19" name="Line 13"/>
              <p:cNvSpPr>
                <a:spLocks noChangeShapeType="1"/>
              </p:cNvSpPr>
              <p:nvPr/>
            </p:nvSpPr>
            <p:spPr bwMode="auto">
              <a:xfrm rot="-5400000">
                <a:off x="2470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320" name="Line 14"/>
              <p:cNvSpPr>
                <a:spLocks noChangeShapeType="1"/>
              </p:cNvSpPr>
              <p:nvPr/>
            </p:nvSpPr>
            <p:spPr bwMode="auto">
              <a:xfrm rot="-5400000">
                <a:off x="1158" y="2895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321" name="Line 15"/>
            <p:cNvSpPr>
              <a:spLocks noChangeShapeType="1"/>
            </p:cNvSpPr>
            <p:nvPr/>
          </p:nvSpPr>
          <p:spPr bwMode="auto">
            <a:xfrm rot="16200000">
              <a:off x="5168106" y="4993482"/>
              <a:ext cx="2259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22" name="Line 16"/>
            <p:cNvSpPr>
              <a:spLocks noChangeShapeType="1"/>
            </p:cNvSpPr>
            <p:nvPr/>
          </p:nvSpPr>
          <p:spPr bwMode="auto">
            <a:xfrm rot="16200000">
              <a:off x="6003131" y="4993482"/>
              <a:ext cx="2259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23" name="Line 17"/>
            <p:cNvSpPr>
              <a:spLocks noChangeShapeType="1"/>
            </p:cNvSpPr>
            <p:nvPr/>
          </p:nvSpPr>
          <p:spPr bwMode="auto">
            <a:xfrm rot="16200000">
              <a:off x="5585618" y="4993482"/>
              <a:ext cx="2259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24" name="Line 18"/>
            <p:cNvSpPr>
              <a:spLocks noChangeShapeType="1"/>
            </p:cNvSpPr>
            <p:nvPr/>
          </p:nvSpPr>
          <p:spPr bwMode="auto">
            <a:xfrm rot="16200000">
              <a:off x="6419056" y="4993482"/>
              <a:ext cx="2259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25" name="Line 21"/>
            <p:cNvSpPr>
              <a:spLocks noChangeShapeType="1"/>
            </p:cNvSpPr>
            <p:nvPr/>
          </p:nvSpPr>
          <p:spPr bwMode="auto">
            <a:xfrm>
              <a:off x="1292225" y="6134100"/>
              <a:ext cx="696436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26" name="Text Box 22"/>
            <p:cNvSpPr txBox="1">
              <a:spLocks noChangeArrowheads="1"/>
            </p:cNvSpPr>
            <p:nvPr/>
          </p:nvSpPr>
          <p:spPr bwMode="auto">
            <a:xfrm>
              <a:off x="3376613" y="6211888"/>
              <a:ext cx="13684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7" name="Text Box 23"/>
            <p:cNvSpPr txBox="1">
              <a:spLocks noChangeArrowheads="1"/>
            </p:cNvSpPr>
            <p:nvPr/>
          </p:nvSpPr>
          <p:spPr bwMode="auto">
            <a:xfrm>
              <a:off x="7856538" y="6227763"/>
              <a:ext cx="65563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2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Time</a:t>
              </a:r>
            </a:p>
          </p:txBody>
        </p:sp>
        <p:sp>
          <p:nvSpPr>
            <p:cNvPr id="328" name="Line 24"/>
            <p:cNvSpPr>
              <a:spLocks noChangeShapeType="1"/>
            </p:cNvSpPr>
            <p:nvPr/>
          </p:nvSpPr>
          <p:spPr bwMode="auto">
            <a:xfrm>
              <a:off x="5697538" y="6134100"/>
              <a:ext cx="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29" name="Text Box 25"/>
            <p:cNvSpPr txBox="1">
              <a:spLocks noChangeArrowheads="1"/>
            </p:cNvSpPr>
            <p:nvPr/>
          </p:nvSpPr>
          <p:spPr bwMode="auto">
            <a:xfrm>
              <a:off x="1173163" y="6134100"/>
              <a:ext cx="2619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30" name="Text Box 26"/>
            <p:cNvSpPr txBox="1">
              <a:spLocks noChangeArrowheads="1"/>
            </p:cNvSpPr>
            <p:nvPr/>
          </p:nvSpPr>
          <p:spPr bwMode="auto">
            <a:xfrm>
              <a:off x="1509713" y="6134100"/>
              <a:ext cx="4540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9:30</a:t>
              </a:r>
            </a:p>
          </p:txBody>
        </p:sp>
        <p:sp>
          <p:nvSpPr>
            <p:cNvPr id="331" name="Text Box 27"/>
            <p:cNvSpPr txBox="1">
              <a:spLocks noChangeArrowheads="1"/>
            </p:cNvSpPr>
            <p:nvPr/>
          </p:nvSpPr>
          <p:spPr bwMode="auto">
            <a:xfrm>
              <a:off x="1966913" y="6134100"/>
              <a:ext cx="31908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32" name="Text Box 28"/>
            <p:cNvSpPr txBox="1">
              <a:spLocks noChangeArrowheads="1"/>
            </p:cNvSpPr>
            <p:nvPr/>
          </p:nvSpPr>
          <p:spPr bwMode="auto">
            <a:xfrm>
              <a:off x="2341563" y="6134100"/>
              <a:ext cx="5111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10:30</a:t>
              </a:r>
            </a:p>
          </p:txBody>
        </p:sp>
        <p:sp>
          <p:nvSpPr>
            <p:cNvPr id="333" name="Text Box 29"/>
            <p:cNvSpPr txBox="1">
              <a:spLocks noChangeArrowheads="1"/>
            </p:cNvSpPr>
            <p:nvPr/>
          </p:nvSpPr>
          <p:spPr bwMode="auto">
            <a:xfrm>
              <a:off x="2841625" y="6134100"/>
              <a:ext cx="2984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34" name="Text Box 30"/>
            <p:cNvSpPr txBox="1">
              <a:spLocks noChangeArrowheads="1"/>
            </p:cNvSpPr>
            <p:nvPr/>
          </p:nvSpPr>
          <p:spPr bwMode="auto">
            <a:xfrm>
              <a:off x="3170238" y="6134100"/>
              <a:ext cx="4921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11:30</a:t>
              </a:r>
            </a:p>
          </p:txBody>
        </p:sp>
        <p:sp>
          <p:nvSpPr>
            <p:cNvPr id="335" name="Text Box 31"/>
            <p:cNvSpPr txBox="1">
              <a:spLocks noChangeArrowheads="1"/>
            </p:cNvSpPr>
            <p:nvPr/>
          </p:nvSpPr>
          <p:spPr bwMode="auto">
            <a:xfrm>
              <a:off x="3673475" y="6134100"/>
              <a:ext cx="319088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336" name="Text Box 32"/>
            <p:cNvSpPr txBox="1">
              <a:spLocks noChangeArrowheads="1"/>
            </p:cNvSpPr>
            <p:nvPr/>
          </p:nvSpPr>
          <p:spPr bwMode="auto">
            <a:xfrm>
              <a:off x="3987800" y="6134100"/>
              <a:ext cx="5111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12:30</a:t>
              </a:r>
            </a:p>
          </p:txBody>
        </p:sp>
        <p:sp>
          <p:nvSpPr>
            <p:cNvPr id="337" name="Text Box 33"/>
            <p:cNvSpPr txBox="1">
              <a:spLocks noChangeArrowheads="1"/>
            </p:cNvSpPr>
            <p:nvPr/>
          </p:nvSpPr>
          <p:spPr bwMode="auto">
            <a:xfrm>
              <a:off x="4506913" y="6134100"/>
              <a:ext cx="2413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8" name="Text Box 34"/>
            <p:cNvSpPr txBox="1">
              <a:spLocks noChangeArrowheads="1"/>
            </p:cNvSpPr>
            <p:nvPr/>
          </p:nvSpPr>
          <p:spPr bwMode="auto">
            <a:xfrm>
              <a:off x="4851400" y="6134100"/>
              <a:ext cx="4349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1:30</a:t>
              </a:r>
            </a:p>
          </p:txBody>
        </p:sp>
        <p:sp>
          <p:nvSpPr>
            <p:cNvPr id="339" name="Text Box 35"/>
            <p:cNvSpPr txBox="1">
              <a:spLocks noChangeArrowheads="1"/>
            </p:cNvSpPr>
            <p:nvPr/>
          </p:nvSpPr>
          <p:spPr bwMode="auto">
            <a:xfrm>
              <a:off x="5329238" y="6134100"/>
              <a:ext cx="2619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40" name="Text Box 36"/>
            <p:cNvSpPr txBox="1">
              <a:spLocks noChangeArrowheads="1"/>
            </p:cNvSpPr>
            <p:nvPr/>
          </p:nvSpPr>
          <p:spPr bwMode="auto">
            <a:xfrm>
              <a:off x="5703888" y="6134100"/>
              <a:ext cx="4540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2:30</a:t>
              </a:r>
            </a:p>
          </p:txBody>
        </p:sp>
        <p:sp>
          <p:nvSpPr>
            <p:cNvPr id="341" name="Rectangle 37"/>
            <p:cNvSpPr>
              <a:spLocks noChangeArrowheads="1"/>
            </p:cNvSpPr>
            <p:nvPr/>
          </p:nvSpPr>
          <p:spPr bwMode="auto">
            <a:xfrm>
              <a:off x="5464175" y="5156200"/>
              <a:ext cx="2085975" cy="2682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42" name="Rectangle 38"/>
            <p:cNvSpPr>
              <a:spLocks noChangeArrowheads="1"/>
            </p:cNvSpPr>
            <p:nvPr/>
          </p:nvSpPr>
          <p:spPr bwMode="auto">
            <a:xfrm>
              <a:off x="1295400" y="4752975"/>
              <a:ext cx="1258888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43" name="Rectangle 39"/>
            <p:cNvSpPr>
              <a:spLocks noChangeArrowheads="1"/>
            </p:cNvSpPr>
            <p:nvPr/>
          </p:nvSpPr>
          <p:spPr bwMode="auto">
            <a:xfrm>
              <a:off x="1304925" y="5154613"/>
              <a:ext cx="2908300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44" name="Rectangle 40"/>
            <p:cNvSpPr>
              <a:spLocks noChangeArrowheads="1"/>
            </p:cNvSpPr>
            <p:nvPr/>
          </p:nvSpPr>
          <p:spPr bwMode="auto">
            <a:xfrm>
              <a:off x="1301750" y="5554663"/>
              <a:ext cx="1244600" cy="26828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45" name="Rectangle 41"/>
            <p:cNvSpPr>
              <a:spLocks noChangeArrowheads="1"/>
            </p:cNvSpPr>
            <p:nvPr/>
          </p:nvSpPr>
          <p:spPr bwMode="auto">
            <a:xfrm>
              <a:off x="2959100" y="4244975"/>
              <a:ext cx="2505075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46" name="Rectangle 42"/>
            <p:cNvSpPr>
              <a:spLocks noChangeArrowheads="1"/>
            </p:cNvSpPr>
            <p:nvPr/>
          </p:nvSpPr>
          <p:spPr bwMode="auto">
            <a:xfrm>
              <a:off x="2967038" y="4752975"/>
              <a:ext cx="1246187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47" name="Rectangle 43"/>
            <p:cNvSpPr>
              <a:spLocks noChangeArrowheads="1"/>
            </p:cNvSpPr>
            <p:nvPr/>
          </p:nvSpPr>
          <p:spPr bwMode="auto">
            <a:xfrm>
              <a:off x="4632325" y="4748213"/>
              <a:ext cx="1246188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48" name="Rectangle 44"/>
            <p:cNvSpPr>
              <a:spLocks noChangeArrowheads="1"/>
            </p:cNvSpPr>
            <p:nvPr/>
          </p:nvSpPr>
          <p:spPr bwMode="auto">
            <a:xfrm>
              <a:off x="4629150" y="5567363"/>
              <a:ext cx="1255713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49" name="Line 45"/>
            <p:cNvSpPr>
              <a:spLocks noChangeShapeType="1"/>
            </p:cNvSpPr>
            <p:nvPr/>
          </p:nvSpPr>
          <p:spPr bwMode="auto">
            <a:xfrm rot="16200000">
              <a:off x="6836568" y="4993482"/>
              <a:ext cx="2259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50" name="Rectangle 46"/>
            <p:cNvSpPr>
              <a:spLocks noChangeArrowheads="1"/>
            </p:cNvSpPr>
            <p:nvPr/>
          </p:nvSpPr>
          <p:spPr bwMode="auto">
            <a:xfrm>
              <a:off x="6294438" y="5572125"/>
              <a:ext cx="1254125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51" name="Rectangle 47"/>
            <p:cNvSpPr>
              <a:spLocks noChangeArrowheads="1"/>
            </p:cNvSpPr>
            <p:nvPr/>
          </p:nvSpPr>
          <p:spPr bwMode="auto">
            <a:xfrm>
              <a:off x="6299200" y="4252913"/>
              <a:ext cx="1246188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52" name="Line 48"/>
            <p:cNvSpPr>
              <a:spLocks noChangeShapeType="1"/>
            </p:cNvSpPr>
            <p:nvPr/>
          </p:nvSpPr>
          <p:spPr bwMode="auto">
            <a:xfrm>
              <a:off x="7364413" y="6129338"/>
              <a:ext cx="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53" name="Text Box 49"/>
            <p:cNvSpPr txBox="1">
              <a:spLocks noChangeArrowheads="1"/>
            </p:cNvSpPr>
            <p:nvPr/>
          </p:nvSpPr>
          <p:spPr bwMode="auto">
            <a:xfrm>
              <a:off x="6173788" y="6129338"/>
              <a:ext cx="2619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54" name="Text Box 50"/>
            <p:cNvSpPr txBox="1">
              <a:spLocks noChangeArrowheads="1"/>
            </p:cNvSpPr>
            <p:nvPr/>
          </p:nvSpPr>
          <p:spPr bwMode="auto">
            <a:xfrm>
              <a:off x="6518275" y="6129338"/>
              <a:ext cx="4540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3:30</a:t>
              </a:r>
            </a:p>
          </p:txBody>
        </p:sp>
        <p:sp>
          <p:nvSpPr>
            <p:cNvPr id="355" name="Text Box 51"/>
            <p:cNvSpPr txBox="1">
              <a:spLocks noChangeArrowheads="1"/>
            </p:cNvSpPr>
            <p:nvPr/>
          </p:nvSpPr>
          <p:spPr bwMode="auto">
            <a:xfrm>
              <a:off x="6996113" y="6129338"/>
              <a:ext cx="2619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56" name="Text Box 52"/>
            <p:cNvSpPr txBox="1">
              <a:spLocks noChangeArrowheads="1"/>
            </p:cNvSpPr>
            <p:nvPr/>
          </p:nvSpPr>
          <p:spPr bwMode="auto">
            <a:xfrm>
              <a:off x="7370763" y="6129338"/>
              <a:ext cx="4540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4:30</a:t>
              </a:r>
            </a:p>
          </p:txBody>
        </p:sp>
        <p:sp>
          <p:nvSpPr>
            <p:cNvPr id="357" name="Rectangle 53"/>
            <p:cNvSpPr>
              <a:spLocks noChangeArrowheads="1"/>
            </p:cNvSpPr>
            <p:nvPr/>
          </p:nvSpPr>
          <p:spPr bwMode="auto">
            <a:xfrm>
              <a:off x="914400" y="5599113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00" b="1">
                  <a:solidFill>
                    <a:srgbClr val="4D4D4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58" name="Rectangle 54"/>
            <p:cNvSpPr>
              <a:spLocks noChangeArrowheads="1"/>
            </p:cNvSpPr>
            <p:nvPr/>
          </p:nvSpPr>
          <p:spPr bwMode="auto">
            <a:xfrm>
              <a:off x="914400" y="5178425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00" b="1">
                  <a:solidFill>
                    <a:srgbClr val="4D4D4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59" name="Rectangle 55"/>
            <p:cNvSpPr>
              <a:spLocks noChangeArrowheads="1"/>
            </p:cNvSpPr>
            <p:nvPr/>
          </p:nvSpPr>
          <p:spPr bwMode="auto">
            <a:xfrm>
              <a:off x="914400" y="4784725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00" b="1">
                  <a:solidFill>
                    <a:srgbClr val="4D4D4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60" name="Rectangle 56"/>
            <p:cNvSpPr>
              <a:spLocks noChangeArrowheads="1"/>
            </p:cNvSpPr>
            <p:nvPr/>
          </p:nvSpPr>
          <p:spPr bwMode="auto">
            <a:xfrm>
              <a:off x="914400" y="4287838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00" b="1">
                  <a:solidFill>
                    <a:srgbClr val="4D4D4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044242" y="3226279"/>
            <a:ext cx="235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是否有更优？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区间划分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区间划分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节课从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开始，到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结束。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目标：找到最少的教室来安排所有的课，这样就不会有两个课同时在同一个教室里上。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例：此调度表仅使用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个教室。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 rotWithShape="1">
                <a:blip r:embed="rId2"/>
                <a:stretch>
                  <a:fillRect t="-11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843868" y="4110823"/>
            <a:ext cx="7597775" cy="2054225"/>
            <a:chOff x="914400" y="4448175"/>
            <a:chExt cx="7597775" cy="2054225"/>
          </a:xfrm>
        </p:grpSpPr>
        <p:grpSp>
          <p:nvGrpSpPr>
            <p:cNvPr id="110" name="Group 4"/>
            <p:cNvGrpSpPr/>
            <p:nvPr/>
          </p:nvGrpSpPr>
          <p:grpSpPr bwMode="auto">
            <a:xfrm>
              <a:off x="1292225" y="4448175"/>
              <a:ext cx="6673850" cy="1685925"/>
              <a:chOff x="814" y="2434"/>
              <a:chExt cx="4204" cy="1430"/>
            </a:xfrm>
          </p:grpSpPr>
          <p:sp>
            <p:nvSpPr>
              <p:cNvPr id="111" name="Line 5"/>
              <p:cNvSpPr>
                <a:spLocks noChangeShapeType="1"/>
              </p:cNvSpPr>
              <p:nvPr/>
            </p:nvSpPr>
            <p:spPr bwMode="auto">
              <a:xfrm rot="-5400000">
                <a:off x="3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12" name="Line 6"/>
              <p:cNvSpPr>
                <a:spLocks noChangeShapeType="1"/>
              </p:cNvSpPr>
              <p:nvPr/>
            </p:nvSpPr>
            <p:spPr bwMode="auto">
              <a:xfrm rot="-5400000">
                <a:off x="1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 rot="-5400000">
                <a:off x="8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14" name="Line 8"/>
              <p:cNvSpPr>
                <a:spLocks noChangeShapeType="1"/>
              </p:cNvSpPr>
              <p:nvPr/>
            </p:nvSpPr>
            <p:spPr bwMode="auto">
              <a:xfrm rot="-5400000">
                <a:off x="6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15" name="Line 9"/>
              <p:cNvSpPr>
                <a:spLocks noChangeShapeType="1"/>
              </p:cNvSpPr>
              <p:nvPr/>
            </p:nvSpPr>
            <p:spPr bwMode="auto">
              <a:xfrm rot="-5400000">
                <a:off x="115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16" name="Line 10"/>
              <p:cNvSpPr>
                <a:spLocks noChangeShapeType="1"/>
              </p:cNvSpPr>
              <p:nvPr/>
            </p:nvSpPr>
            <p:spPr bwMode="auto">
              <a:xfrm rot="-5400000">
                <a:off x="1939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17" name="Line 11"/>
              <p:cNvSpPr>
                <a:spLocks noChangeShapeType="1"/>
              </p:cNvSpPr>
              <p:nvPr/>
            </p:nvSpPr>
            <p:spPr bwMode="auto">
              <a:xfrm rot="-5400000">
                <a:off x="167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18" name="Line 12"/>
              <p:cNvSpPr>
                <a:spLocks noChangeShapeType="1"/>
              </p:cNvSpPr>
              <p:nvPr/>
            </p:nvSpPr>
            <p:spPr bwMode="auto">
              <a:xfrm rot="-5400000">
                <a:off x="24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19" name="Line 13"/>
              <p:cNvSpPr>
                <a:spLocks noChangeShapeType="1"/>
              </p:cNvSpPr>
              <p:nvPr/>
            </p:nvSpPr>
            <p:spPr bwMode="auto">
              <a:xfrm rot="-5400000">
                <a:off x="22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20" name="Line 14"/>
              <p:cNvSpPr>
                <a:spLocks noChangeShapeType="1"/>
              </p:cNvSpPr>
              <p:nvPr/>
            </p:nvSpPr>
            <p:spPr bwMode="auto">
              <a:xfrm rot="-5400000">
                <a:off x="29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21" name="Line 15"/>
              <p:cNvSpPr>
                <a:spLocks noChangeShapeType="1"/>
              </p:cNvSpPr>
              <p:nvPr/>
            </p:nvSpPr>
            <p:spPr bwMode="auto">
              <a:xfrm rot="-5400000">
                <a:off x="27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22" name="Line 16"/>
              <p:cNvSpPr>
                <a:spLocks noChangeShapeType="1"/>
              </p:cNvSpPr>
              <p:nvPr/>
            </p:nvSpPr>
            <p:spPr bwMode="auto">
              <a:xfrm rot="-5400000">
                <a:off x="1415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" name="Line 17"/>
              <p:cNvSpPr>
                <a:spLocks noChangeShapeType="1"/>
              </p:cNvSpPr>
              <p:nvPr/>
            </p:nvSpPr>
            <p:spPr bwMode="auto">
              <a:xfrm rot="-5400000">
                <a:off x="3255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24" name="Line 18"/>
              <p:cNvSpPr>
                <a:spLocks noChangeShapeType="1"/>
              </p:cNvSpPr>
              <p:nvPr/>
            </p:nvSpPr>
            <p:spPr bwMode="auto">
              <a:xfrm rot="-5400000">
                <a:off x="3781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25" name="Line 19"/>
              <p:cNvSpPr>
                <a:spLocks noChangeShapeType="1"/>
              </p:cNvSpPr>
              <p:nvPr/>
            </p:nvSpPr>
            <p:spPr bwMode="auto">
              <a:xfrm rot="-5400000">
                <a:off x="3518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26" name="Line 20"/>
              <p:cNvSpPr>
                <a:spLocks noChangeShapeType="1"/>
              </p:cNvSpPr>
              <p:nvPr/>
            </p:nvSpPr>
            <p:spPr bwMode="auto">
              <a:xfrm rot="-5400000">
                <a:off x="4043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27" name="Line 21"/>
              <p:cNvSpPr>
                <a:spLocks noChangeShapeType="1"/>
              </p:cNvSpPr>
              <p:nvPr/>
            </p:nvSpPr>
            <p:spPr bwMode="auto">
              <a:xfrm rot="-5400000">
                <a:off x="4306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28" name="Line 22"/>
            <p:cNvSpPr>
              <a:spLocks noChangeShapeType="1"/>
            </p:cNvSpPr>
            <p:nvPr/>
          </p:nvSpPr>
          <p:spPr bwMode="auto">
            <a:xfrm>
              <a:off x="1292225" y="6134100"/>
              <a:ext cx="696436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29" name="Text Box 23"/>
            <p:cNvSpPr txBox="1">
              <a:spLocks noChangeArrowheads="1"/>
            </p:cNvSpPr>
            <p:nvPr/>
          </p:nvSpPr>
          <p:spPr bwMode="auto">
            <a:xfrm>
              <a:off x="3376613" y="6211888"/>
              <a:ext cx="13684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0" name="Text Box 24"/>
            <p:cNvSpPr txBox="1">
              <a:spLocks noChangeArrowheads="1"/>
            </p:cNvSpPr>
            <p:nvPr/>
          </p:nvSpPr>
          <p:spPr bwMode="auto">
            <a:xfrm>
              <a:off x="7856538" y="6227763"/>
              <a:ext cx="65563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2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Time</a:t>
              </a:r>
            </a:p>
          </p:txBody>
        </p:sp>
        <p:sp>
          <p:nvSpPr>
            <p:cNvPr id="131" name="Line 25"/>
            <p:cNvSpPr>
              <a:spLocks noChangeShapeType="1"/>
            </p:cNvSpPr>
            <p:nvPr/>
          </p:nvSpPr>
          <p:spPr bwMode="auto">
            <a:xfrm>
              <a:off x="5697538" y="6134100"/>
              <a:ext cx="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32" name="Text Box 26"/>
            <p:cNvSpPr txBox="1">
              <a:spLocks noChangeArrowheads="1"/>
            </p:cNvSpPr>
            <p:nvPr/>
          </p:nvSpPr>
          <p:spPr bwMode="auto">
            <a:xfrm>
              <a:off x="1173163" y="6134100"/>
              <a:ext cx="2619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33" name="Text Box 27"/>
            <p:cNvSpPr txBox="1">
              <a:spLocks noChangeArrowheads="1"/>
            </p:cNvSpPr>
            <p:nvPr/>
          </p:nvSpPr>
          <p:spPr bwMode="auto">
            <a:xfrm>
              <a:off x="1509713" y="6134100"/>
              <a:ext cx="4540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9:30</a:t>
              </a:r>
            </a:p>
          </p:txBody>
        </p:sp>
        <p:sp>
          <p:nvSpPr>
            <p:cNvPr id="134" name="Text Box 28"/>
            <p:cNvSpPr txBox="1">
              <a:spLocks noChangeArrowheads="1"/>
            </p:cNvSpPr>
            <p:nvPr/>
          </p:nvSpPr>
          <p:spPr bwMode="auto">
            <a:xfrm>
              <a:off x="1966913" y="6134100"/>
              <a:ext cx="31908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35" name="Text Box 29"/>
            <p:cNvSpPr txBox="1">
              <a:spLocks noChangeArrowheads="1"/>
            </p:cNvSpPr>
            <p:nvPr/>
          </p:nvSpPr>
          <p:spPr bwMode="auto">
            <a:xfrm>
              <a:off x="2341563" y="6134100"/>
              <a:ext cx="5111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10:30</a:t>
              </a:r>
            </a:p>
          </p:txBody>
        </p:sp>
        <p:sp>
          <p:nvSpPr>
            <p:cNvPr id="136" name="Text Box 30"/>
            <p:cNvSpPr txBox="1">
              <a:spLocks noChangeArrowheads="1"/>
            </p:cNvSpPr>
            <p:nvPr/>
          </p:nvSpPr>
          <p:spPr bwMode="auto">
            <a:xfrm>
              <a:off x="2841625" y="6134100"/>
              <a:ext cx="2984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37" name="Text Box 31"/>
            <p:cNvSpPr txBox="1">
              <a:spLocks noChangeArrowheads="1"/>
            </p:cNvSpPr>
            <p:nvPr/>
          </p:nvSpPr>
          <p:spPr bwMode="auto">
            <a:xfrm>
              <a:off x="3170238" y="6134100"/>
              <a:ext cx="4921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11:30</a:t>
              </a:r>
            </a:p>
          </p:txBody>
        </p:sp>
        <p:sp>
          <p:nvSpPr>
            <p:cNvPr id="138" name="Text Box 32"/>
            <p:cNvSpPr txBox="1">
              <a:spLocks noChangeArrowheads="1"/>
            </p:cNvSpPr>
            <p:nvPr/>
          </p:nvSpPr>
          <p:spPr bwMode="auto">
            <a:xfrm>
              <a:off x="3673475" y="6134100"/>
              <a:ext cx="319088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39" name="Text Box 33"/>
            <p:cNvSpPr txBox="1">
              <a:spLocks noChangeArrowheads="1"/>
            </p:cNvSpPr>
            <p:nvPr/>
          </p:nvSpPr>
          <p:spPr bwMode="auto">
            <a:xfrm>
              <a:off x="3987800" y="6134100"/>
              <a:ext cx="5111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12:30</a:t>
              </a:r>
            </a:p>
          </p:txBody>
        </p:sp>
        <p:sp>
          <p:nvSpPr>
            <p:cNvPr id="140" name="Text Box 34"/>
            <p:cNvSpPr txBox="1">
              <a:spLocks noChangeArrowheads="1"/>
            </p:cNvSpPr>
            <p:nvPr/>
          </p:nvSpPr>
          <p:spPr bwMode="auto">
            <a:xfrm>
              <a:off x="4506913" y="6134100"/>
              <a:ext cx="2413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1" name="Text Box 35"/>
            <p:cNvSpPr txBox="1">
              <a:spLocks noChangeArrowheads="1"/>
            </p:cNvSpPr>
            <p:nvPr/>
          </p:nvSpPr>
          <p:spPr bwMode="auto">
            <a:xfrm>
              <a:off x="4851400" y="6134100"/>
              <a:ext cx="4349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1:30</a:t>
              </a:r>
            </a:p>
          </p:txBody>
        </p:sp>
        <p:sp>
          <p:nvSpPr>
            <p:cNvPr id="142" name="Text Box 36"/>
            <p:cNvSpPr txBox="1">
              <a:spLocks noChangeArrowheads="1"/>
            </p:cNvSpPr>
            <p:nvPr/>
          </p:nvSpPr>
          <p:spPr bwMode="auto">
            <a:xfrm>
              <a:off x="5329238" y="6134100"/>
              <a:ext cx="2619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3" name="Text Box 37"/>
            <p:cNvSpPr txBox="1">
              <a:spLocks noChangeArrowheads="1"/>
            </p:cNvSpPr>
            <p:nvPr/>
          </p:nvSpPr>
          <p:spPr bwMode="auto">
            <a:xfrm>
              <a:off x="5703888" y="6134100"/>
              <a:ext cx="4540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2:30</a:t>
              </a:r>
            </a:p>
          </p:txBody>
        </p:sp>
        <p:sp>
          <p:nvSpPr>
            <p:cNvPr id="144" name="Rectangle 38"/>
            <p:cNvSpPr>
              <a:spLocks noChangeArrowheads="1"/>
            </p:cNvSpPr>
            <p:nvPr/>
          </p:nvSpPr>
          <p:spPr bwMode="auto">
            <a:xfrm>
              <a:off x="5464175" y="5565775"/>
              <a:ext cx="2085975" cy="26828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1295400" y="4752975"/>
              <a:ext cx="1258888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46" name="Rectangle 40"/>
            <p:cNvSpPr>
              <a:spLocks noChangeArrowheads="1"/>
            </p:cNvSpPr>
            <p:nvPr/>
          </p:nvSpPr>
          <p:spPr bwMode="auto">
            <a:xfrm>
              <a:off x="1301750" y="5554663"/>
              <a:ext cx="1244600" cy="26828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47" name="Rectangle 41"/>
            <p:cNvSpPr>
              <a:spLocks noChangeArrowheads="1"/>
            </p:cNvSpPr>
            <p:nvPr/>
          </p:nvSpPr>
          <p:spPr bwMode="auto">
            <a:xfrm>
              <a:off x="2959100" y="5567363"/>
              <a:ext cx="2505075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48" name="Rectangle 42"/>
            <p:cNvSpPr>
              <a:spLocks noChangeArrowheads="1"/>
            </p:cNvSpPr>
            <p:nvPr/>
          </p:nvSpPr>
          <p:spPr bwMode="auto">
            <a:xfrm>
              <a:off x="4632325" y="4748213"/>
              <a:ext cx="1246188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49" name="Rectangle 43"/>
            <p:cNvSpPr>
              <a:spLocks noChangeArrowheads="1"/>
            </p:cNvSpPr>
            <p:nvPr/>
          </p:nvSpPr>
          <p:spPr bwMode="auto">
            <a:xfrm>
              <a:off x="4629150" y="5157788"/>
              <a:ext cx="1255713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6299200" y="5143500"/>
              <a:ext cx="1254125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51" name="Rectangle 45"/>
            <p:cNvSpPr>
              <a:spLocks noChangeArrowheads="1"/>
            </p:cNvSpPr>
            <p:nvPr/>
          </p:nvSpPr>
          <p:spPr bwMode="auto">
            <a:xfrm>
              <a:off x="6307138" y="4754563"/>
              <a:ext cx="1246187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152" name="Line 46"/>
            <p:cNvSpPr>
              <a:spLocks noChangeShapeType="1"/>
            </p:cNvSpPr>
            <p:nvPr/>
          </p:nvSpPr>
          <p:spPr bwMode="auto">
            <a:xfrm>
              <a:off x="7364413" y="6129338"/>
              <a:ext cx="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53" name="Text Box 47"/>
            <p:cNvSpPr txBox="1">
              <a:spLocks noChangeArrowheads="1"/>
            </p:cNvSpPr>
            <p:nvPr/>
          </p:nvSpPr>
          <p:spPr bwMode="auto">
            <a:xfrm>
              <a:off x="6173788" y="6129338"/>
              <a:ext cx="2619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54" name="Text Box 48"/>
            <p:cNvSpPr txBox="1">
              <a:spLocks noChangeArrowheads="1"/>
            </p:cNvSpPr>
            <p:nvPr/>
          </p:nvSpPr>
          <p:spPr bwMode="auto">
            <a:xfrm>
              <a:off x="6518275" y="6129338"/>
              <a:ext cx="4540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3:30</a:t>
              </a:r>
            </a:p>
          </p:txBody>
        </p:sp>
        <p:sp>
          <p:nvSpPr>
            <p:cNvPr id="155" name="Text Box 49"/>
            <p:cNvSpPr txBox="1">
              <a:spLocks noChangeArrowheads="1"/>
            </p:cNvSpPr>
            <p:nvPr/>
          </p:nvSpPr>
          <p:spPr bwMode="auto">
            <a:xfrm>
              <a:off x="6996113" y="6129338"/>
              <a:ext cx="2619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56" name="Text Box 50"/>
            <p:cNvSpPr txBox="1">
              <a:spLocks noChangeArrowheads="1"/>
            </p:cNvSpPr>
            <p:nvPr/>
          </p:nvSpPr>
          <p:spPr bwMode="auto">
            <a:xfrm>
              <a:off x="7370763" y="6129338"/>
              <a:ext cx="4540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4:30</a:t>
              </a:r>
            </a:p>
          </p:txBody>
        </p:sp>
        <p:sp>
          <p:nvSpPr>
            <p:cNvPr id="157" name="Rectangle 51"/>
            <p:cNvSpPr>
              <a:spLocks noChangeArrowheads="1"/>
            </p:cNvSpPr>
            <p:nvPr/>
          </p:nvSpPr>
          <p:spPr bwMode="auto">
            <a:xfrm>
              <a:off x="2967038" y="4752975"/>
              <a:ext cx="1246187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58" name="Rectangle 52"/>
            <p:cNvSpPr>
              <a:spLocks noChangeArrowheads="1"/>
            </p:cNvSpPr>
            <p:nvPr/>
          </p:nvSpPr>
          <p:spPr bwMode="auto">
            <a:xfrm>
              <a:off x="1304925" y="5154613"/>
              <a:ext cx="2908300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59" name="Rectangle 53"/>
            <p:cNvSpPr>
              <a:spLocks noChangeArrowheads="1"/>
            </p:cNvSpPr>
            <p:nvPr/>
          </p:nvSpPr>
          <p:spPr bwMode="auto">
            <a:xfrm>
              <a:off x="914400" y="5599113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00" b="1">
                  <a:solidFill>
                    <a:srgbClr val="4D4D4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60" name="Rectangle 54"/>
            <p:cNvSpPr>
              <a:spLocks noChangeArrowheads="1"/>
            </p:cNvSpPr>
            <p:nvPr/>
          </p:nvSpPr>
          <p:spPr bwMode="auto">
            <a:xfrm>
              <a:off x="914400" y="5178425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00" b="1">
                  <a:solidFill>
                    <a:srgbClr val="4D4D4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61" name="Rectangle 55"/>
            <p:cNvSpPr>
              <a:spLocks noChangeArrowheads="1"/>
            </p:cNvSpPr>
            <p:nvPr/>
          </p:nvSpPr>
          <p:spPr bwMode="auto">
            <a:xfrm>
              <a:off x="914400" y="4784725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00" b="1">
                  <a:solidFill>
                    <a:srgbClr val="4D4D4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区间划分：最优解的下界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14349"/>
            <a:ext cx="8472577" cy="4799365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定义：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一组开放区间的</a:t>
            </a:r>
            <a:r>
              <a: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宽度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是包含某个时间点的区间个数的最大值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发现：需要的教室数量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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宽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度。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例：下面的调度表的宽度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= 3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下面的调度表是最佳的。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是否总是存在一个与区间宽度相等的调度表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3438877" y="2983089"/>
            <a:ext cx="174272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90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908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b, c </a:t>
            </a:r>
            <a:r>
              <a:rPr lang="zh-CN" altLang="en-US" sz="16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都包含</a:t>
            </a:r>
            <a:r>
              <a:rPr lang="en-US" altLang="zh-CN" sz="16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9:30</a:t>
            </a:r>
            <a:endParaRPr lang="en-US" altLang="zh-CN" sz="160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0" name="Line 54"/>
          <p:cNvSpPr>
            <a:spLocks noChangeShapeType="1"/>
          </p:cNvSpPr>
          <p:nvPr/>
        </p:nvSpPr>
        <p:spPr bwMode="auto">
          <a:xfrm flipH="1" flipV="1">
            <a:off x="4178652" y="2760839"/>
            <a:ext cx="95250" cy="200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7249" y="3424999"/>
            <a:ext cx="7597775" cy="2060575"/>
            <a:chOff x="914400" y="4441825"/>
            <a:chExt cx="7597775" cy="2060575"/>
          </a:xfrm>
        </p:grpSpPr>
        <p:grpSp>
          <p:nvGrpSpPr>
            <p:cNvPr id="166" name="Group 2"/>
            <p:cNvGrpSpPr/>
            <p:nvPr/>
          </p:nvGrpSpPr>
          <p:grpSpPr bwMode="auto">
            <a:xfrm>
              <a:off x="1292225" y="4448175"/>
              <a:ext cx="6673850" cy="1685925"/>
              <a:chOff x="814" y="2434"/>
              <a:chExt cx="4204" cy="1430"/>
            </a:xfrm>
          </p:grpSpPr>
          <p:sp>
            <p:nvSpPr>
              <p:cNvPr id="167" name="Line 3"/>
              <p:cNvSpPr>
                <a:spLocks noChangeShapeType="1"/>
              </p:cNvSpPr>
              <p:nvPr/>
            </p:nvSpPr>
            <p:spPr bwMode="auto">
              <a:xfrm rot="-5400000">
                <a:off x="3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68" name="Line 4"/>
              <p:cNvSpPr>
                <a:spLocks noChangeShapeType="1"/>
              </p:cNvSpPr>
              <p:nvPr/>
            </p:nvSpPr>
            <p:spPr bwMode="auto">
              <a:xfrm rot="-5400000">
                <a:off x="1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69" name="Line 5"/>
              <p:cNvSpPr>
                <a:spLocks noChangeShapeType="1"/>
              </p:cNvSpPr>
              <p:nvPr/>
            </p:nvSpPr>
            <p:spPr bwMode="auto">
              <a:xfrm rot="-5400000">
                <a:off x="8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70" name="Line 6"/>
              <p:cNvSpPr>
                <a:spLocks noChangeShapeType="1"/>
              </p:cNvSpPr>
              <p:nvPr/>
            </p:nvSpPr>
            <p:spPr bwMode="auto">
              <a:xfrm rot="-5400000">
                <a:off x="6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71" name="Line 7"/>
              <p:cNvSpPr>
                <a:spLocks noChangeShapeType="1"/>
              </p:cNvSpPr>
              <p:nvPr/>
            </p:nvSpPr>
            <p:spPr bwMode="auto">
              <a:xfrm rot="-5400000">
                <a:off x="115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72" name="Line 8"/>
              <p:cNvSpPr>
                <a:spLocks noChangeShapeType="1"/>
              </p:cNvSpPr>
              <p:nvPr/>
            </p:nvSpPr>
            <p:spPr bwMode="auto">
              <a:xfrm rot="-5400000">
                <a:off x="1939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73" name="Line 9"/>
              <p:cNvSpPr>
                <a:spLocks noChangeShapeType="1"/>
              </p:cNvSpPr>
              <p:nvPr/>
            </p:nvSpPr>
            <p:spPr bwMode="auto">
              <a:xfrm rot="-5400000">
                <a:off x="167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74" name="Line 10"/>
              <p:cNvSpPr>
                <a:spLocks noChangeShapeType="1"/>
              </p:cNvSpPr>
              <p:nvPr/>
            </p:nvSpPr>
            <p:spPr bwMode="auto">
              <a:xfrm rot="-5400000">
                <a:off x="2464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75" name="Line 11"/>
              <p:cNvSpPr>
                <a:spLocks noChangeShapeType="1"/>
              </p:cNvSpPr>
              <p:nvPr/>
            </p:nvSpPr>
            <p:spPr bwMode="auto">
              <a:xfrm rot="-5400000">
                <a:off x="2202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76" name="Line 12"/>
              <p:cNvSpPr>
                <a:spLocks noChangeShapeType="1"/>
              </p:cNvSpPr>
              <p:nvPr/>
            </p:nvSpPr>
            <p:spPr bwMode="auto">
              <a:xfrm rot="-5400000">
                <a:off x="2990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77" name="Line 13"/>
              <p:cNvSpPr>
                <a:spLocks noChangeShapeType="1"/>
              </p:cNvSpPr>
              <p:nvPr/>
            </p:nvSpPr>
            <p:spPr bwMode="auto">
              <a:xfrm rot="-5400000">
                <a:off x="2727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78" name="Line 14"/>
              <p:cNvSpPr>
                <a:spLocks noChangeShapeType="1"/>
              </p:cNvSpPr>
              <p:nvPr/>
            </p:nvSpPr>
            <p:spPr bwMode="auto">
              <a:xfrm rot="-5400000">
                <a:off x="1415" y="3153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79" name="Line 15"/>
              <p:cNvSpPr>
                <a:spLocks noChangeShapeType="1"/>
              </p:cNvSpPr>
              <p:nvPr/>
            </p:nvSpPr>
            <p:spPr bwMode="auto">
              <a:xfrm rot="-5400000">
                <a:off x="3255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80" name="Line 16"/>
              <p:cNvSpPr>
                <a:spLocks noChangeShapeType="1"/>
              </p:cNvSpPr>
              <p:nvPr/>
            </p:nvSpPr>
            <p:spPr bwMode="auto">
              <a:xfrm rot="-5400000">
                <a:off x="3781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81" name="Line 17"/>
              <p:cNvSpPr>
                <a:spLocks noChangeShapeType="1"/>
              </p:cNvSpPr>
              <p:nvPr/>
            </p:nvSpPr>
            <p:spPr bwMode="auto">
              <a:xfrm rot="-5400000">
                <a:off x="3518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82" name="Line 18"/>
              <p:cNvSpPr>
                <a:spLocks noChangeShapeType="1"/>
              </p:cNvSpPr>
              <p:nvPr/>
            </p:nvSpPr>
            <p:spPr bwMode="auto">
              <a:xfrm rot="-5400000">
                <a:off x="4043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  <p:sp>
            <p:nvSpPr>
              <p:cNvPr id="183" name="Line 19"/>
              <p:cNvSpPr>
                <a:spLocks noChangeShapeType="1"/>
              </p:cNvSpPr>
              <p:nvPr/>
            </p:nvSpPr>
            <p:spPr bwMode="auto">
              <a:xfrm rot="-5400000">
                <a:off x="4306" y="3146"/>
                <a:ext cx="1423" cy="0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84" name="Line 22"/>
            <p:cNvSpPr>
              <a:spLocks noChangeShapeType="1"/>
            </p:cNvSpPr>
            <p:nvPr/>
          </p:nvSpPr>
          <p:spPr bwMode="auto">
            <a:xfrm>
              <a:off x="1292225" y="6134100"/>
              <a:ext cx="696436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85" name="Text Box 23"/>
            <p:cNvSpPr txBox="1">
              <a:spLocks noChangeArrowheads="1"/>
            </p:cNvSpPr>
            <p:nvPr/>
          </p:nvSpPr>
          <p:spPr bwMode="auto">
            <a:xfrm>
              <a:off x="3376613" y="6211888"/>
              <a:ext cx="13684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1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6" name="Text Box 24"/>
            <p:cNvSpPr txBox="1">
              <a:spLocks noChangeArrowheads="1"/>
            </p:cNvSpPr>
            <p:nvPr/>
          </p:nvSpPr>
          <p:spPr bwMode="auto">
            <a:xfrm>
              <a:off x="7856538" y="6227763"/>
              <a:ext cx="65563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2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Time</a:t>
              </a:r>
            </a:p>
          </p:txBody>
        </p:sp>
        <p:sp>
          <p:nvSpPr>
            <p:cNvPr id="187" name="Line 25"/>
            <p:cNvSpPr>
              <a:spLocks noChangeShapeType="1"/>
            </p:cNvSpPr>
            <p:nvPr/>
          </p:nvSpPr>
          <p:spPr bwMode="auto">
            <a:xfrm>
              <a:off x="5697538" y="6134100"/>
              <a:ext cx="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188" name="Text Box 26"/>
            <p:cNvSpPr txBox="1">
              <a:spLocks noChangeArrowheads="1"/>
            </p:cNvSpPr>
            <p:nvPr/>
          </p:nvSpPr>
          <p:spPr bwMode="auto">
            <a:xfrm>
              <a:off x="1173163" y="6134100"/>
              <a:ext cx="2619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89" name="Text Box 27"/>
            <p:cNvSpPr txBox="1">
              <a:spLocks noChangeArrowheads="1"/>
            </p:cNvSpPr>
            <p:nvPr/>
          </p:nvSpPr>
          <p:spPr bwMode="auto">
            <a:xfrm>
              <a:off x="1509713" y="6134100"/>
              <a:ext cx="4540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9:30</a:t>
              </a:r>
            </a:p>
          </p:txBody>
        </p:sp>
        <p:sp>
          <p:nvSpPr>
            <p:cNvPr id="190" name="Text Box 28"/>
            <p:cNvSpPr txBox="1">
              <a:spLocks noChangeArrowheads="1"/>
            </p:cNvSpPr>
            <p:nvPr/>
          </p:nvSpPr>
          <p:spPr bwMode="auto">
            <a:xfrm>
              <a:off x="1966913" y="6134100"/>
              <a:ext cx="31908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91" name="Text Box 29"/>
            <p:cNvSpPr txBox="1">
              <a:spLocks noChangeArrowheads="1"/>
            </p:cNvSpPr>
            <p:nvPr/>
          </p:nvSpPr>
          <p:spPr bwMode="auto">
            <a:xfrm>
              <a:off x="2341563" y="6134100"/>
              <a:ext cx="5111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10:30</a:t>
              </a:r>
            </a:p>
          </p:txBody>
        </p:sp>
        <p:sp>
          <p:nvSpPr>
            <p:cNvPr id="192" name="Text Box 30"/>
            <p:cNvSpPr txBox="1">
              <a:spLocks noChangeArrowheads="1"/>
            </p:cNvSpPr>
            <p:nvPr/>
          </p:nvSpPr>
          <p:spPr bwMode="auto">
            <a:xfrm>
              <a:off x="2841625" y="6134100"/>
              <a:ext cx="2984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93" name="Text Box 31"/>
            <p:cNvSpPr txBox="1">
              <a:spLocks noChangeArrowheads="1"/>
            </p:cNvSpPr>
            <p:nvPr/>
          </p:nvSpPr>
          <p:spPr bwMode="auto">
            <a:xfrm>
              <a:off x="3170238" y="6134100"/>
              <a:ext cx="4921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11:30</a:t>
              </a:r>
            </a:p>
          </p:txBody>
        </p:sp>
        <p:sp>
          <p:nvSpPr>
            <p:cNvPr id="194" name="Text Box 32"/>
            <p:cNvSpPr txBox="1">
              <a:spLocks noChangeArrowheads="1"/>
            </p:cNvSpPr>
            <p:nvPr/>
          </p:nvSpPr>
          <p:spPr bwMode="auto">
            <a:xfrm>
              <a:off x="3673475" y="6134100"/>
              <a:ext cx="319088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95" name="Text Box 33"/>
            <p:cNvSpPr txBox="1">
              <a:spLocks noChangeArrowheads="1"/>
            </p:cNvSpPr>
            <p:nvPr/>
          </p:nvSpPr>
          <p:spPr bwMode="auto">
            <a:xfrm>
              <a:off x="3987800" y="6134100"/>
              <a:ext cx="5111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12:30</a:t>
              </a:r>
            </a:p>
          </p:txBody>
        </p:sp>
        <p:sp>
          <p:nvSpPr>
            <p:cNvPr id="196" name="Text Box 34"/>
            <p:cNvSpPr txBox="1">
              <a:spLocks noChangeArrowheads="1"/>
            </p:cNvSpPr>
            <p:nvPr/>
          </p:nvSpPr>
          <p:spPr bwMode="auto">
            <a:xfrm>
              <a:off x="4506913" y="6134100"/>
              <a:ext cx="2413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7" name="Text Box 35"/>
            <p:cNvSpPr txBox="1">
              <a:spLocks noChangeArrowheads="1"/>
            </p:cNvSpPr>
            <p:nvPr/>
          </p:nvSpPr>
          <p:spPr bwMode="auto">
            <a:xfrm>
              <a:off x="4851400" y="6134100"/>
              <a:ext cx="43497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1:30</a:t>
              </a:r>
            </a:p>
          </p:txBody>
        </p:sp>
        <p:sp>
          <p:nvSpPr>
            <p:cNvPr id="198" name="Text Box 36"/>
            <p:cNvSpPr txBox="1">
              <a:spLocks noChangeArrowheads="1"/>
            </p:cNvSpPr>
            <p:nvPr/>
          </p:nvSpPr>
          <p:spPr bwMode="auto">
            <a:xfrm>
              <a:off x="5329238" y="6134100"/>
              <a:ext cx="2619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9" name="Text Box 37"/>
            <p:cNvSpPr txBox="1">
              <a:spLocks noChangeArrowheads="1"/>
            </p:cNvSpPr>
            <p:nvPr/>
          </p:nvSpPr>
          <p:spPr bwMode="auto">
            <a:xfrm>
              <a:off x="5703888" y="6134100"/>
              <a:ext cx="4540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2:30</a:t>
              </a:r>
            </a:p>
          </p:txBody>
        </p:sp>
        <p:sp>
          <p:nvSpPr>
            <p:cNvPr id="200" name="Rectangle 38"/>
            <p:cNvSpPr>
              <a:spLocks noChangeArrowheads="1"/>
            </p:cNvSpPr>
            <p:nvPr/>
          </p:nvSpPr>
          <p:spPr bwMode="auto">
            <a:xfrm>
              <a:off x="5464175" y="5565775"/>
              <a:ext cx="2085975" cy="26828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01" name="Rectangle 39"/>
            <p:cNvSpPr>
              <a:spLocks noChangeArrowheads="1"/>
            </p:cNvSpPr>
            <p:nvPr/>
          </p:nvSpPr>
          <p:spPr bwMode="auto">
            <a:xfrm>
              <a:off x="1295400" y="4752975"/>
              <a:ext cx="1258888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02" name="Rectangle 40"/>
            <p:cNvSpPr>
              <a:spLocks noChangeArrowheads="1"/>
            </p:cNvSpPr>
            <p:nvPr/>
          </p:nvSpPr>
          <p:spPr bwMode="auto">
            <a:xfrm>
              <a:off x="1301750" y="5554663"/>
              <a:ext cx="1244600" cy="26828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3" name="Rectangle 41"/>
            <p:cNvSpPr>
              <a:spLocks noChangeArrowheads="1"/>
            </p:cNvSpPr>
            <p:nvPr/>
          </p:nvSpPr>
          <p:spPr bwMode="auto">
            <a:xfrm>
              <a:off x="2959100" y="5567363"/>
              <a:ext cx="2505075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04" name="Rectangle 42"/>
            <p:cNvSpPr>
              <a:spLocks noChangeArrowheads="1"/>
            </p:cNvSpPr>
            <p:nvPr/>
          </p:nvSpPr>
          <p:spPr bwMode="auto">
            <a:xfrm>
              <a:off x="4632325" y="4748213"/>
              <a:ext cx="1246188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05" name="Rectangle 43"/>
            <p:cNvSpPr>
              <a:spLocks noChangeArrowheads="1"/>
            </p:cNvSpPr>
            <p:nvPr/>
          </p:nvSpPr>
          <p:spPr bwMode="auto">
            <a:xfrm>
              <a:off x="4629150" y="5157788"/>
              <a:ext cx="1255713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206" name="Rectangle 44"/>
            <p:cNvSpPr>
              <a:spLocks noChangeArrowheads="1"/>
            </p:cNvSpPr>
            <p:nvPr/>
          </p:nvSpPr>
          <p:spPr bwMode="auto">
            <a:xfrm>
              <a:off x="6299200" y="5143500"/>
              <a:ext cx="1254125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07" name="Rectangle 45"/>
            <p:cNvSpPr>
              <a:spLocks noChangeArrowheads="1"/>
            </p:cNvSpPr>
            <p:nvPr/>
          </p:nvSpPr>
          <p:spPr bwMode="auto">
            <a:xfrm>
              <a:off x="6307138" y="4754563"/>
              <a:ext cx="1246187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08" name="Line 46"/>
            <p:cNvSpPr>
              <a:spLocks noChangeShapeType="1"/>
            </p:cNvSpPr>
            <p:nvPr/>
          </p:nvSpPr>
          <p:spPr bwMode="auto">
            <a:xfrm>
              <a:off x="7364413" y="6129338"/>
              <a:ext cx="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209" name="Text Box 47"/>
            <p:cNvSpPr txBox="1">
              <a:spLocks noChangeArrowheads="1"/>
            </p:cNvSpPr>
            <p:nvPr/>
          </p:nvSpPr>
          <p:spPr bwMode="auto">
            <a:xfrm>
              <a:off x="6173788" y="6129338"/>
              <a:ext cx="2619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0" name="Text Box 48"/>
            <p:cNvSpPr txBox="1">
              <a:spLocks noChangeArrowheads="1"/>
            </p:cNvSpPr>
            <p:nvPr/>
          </p:nvSpPr>
          <p:spPr bwMode="auto">
            <a:xfrm>
              <a:off x="6518275" y="6129338"/>
              <a:ext cx="4540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3:30</a:t>
              </a:r>
            </a:p>
          </p:txBody>
        </p:sp>
        <p:sp>
          <p:nvSpPr>
            <p:cNvPr id="211" name="Text Box 49"/>
            <p:cNvSpPr txBox="1">
              <a:spLocks noChangeArrowheads="1"/>
            </p:cNvSpPr>
            <p:nvPr/>
          </p:nvSpPr>
          <p:spPr bwMode="auto">
            <a:xfrm>
              <a:off x="6996113" y="6129338"/>
              <a:ext cx="261937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2" name="Text Box 50"/>
            <p:cNvSpPr txBox="1">
              <a:spLocks noChangeArrowheads="1"/>
            </p:cNvSpPr>
            <p:nvPr/>
          </p:nvSpPr>
          <p:spPr bwMode="auto">
            <a:xfrm>
              <a:off x="7370763" y="6129338"/>
              <a:ext cx="454025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0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4:30</a:t>
              </a:r>
            </a:p>
          </p:txBody>
        </p:sp>
        <p:sp>
          <p:nvSpPr>
            <p:cNvPr id="213" name="Rectangle 51"/>
            <p:cNvSpPr>
              <a:spLocks noChangeArrowheads="1"/>
            </p:cNvSpPr>
            <p:nvPr/>
          </p:nvSpPr>
          <p:spPr bwMode="auto">
            <a:xfrm>
              <a:off x="2967038" y="4752975"/>
              <a:ext cx="1246187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14" name="Rectangle 52"/>
            <p:cNvSpPr>
              <a:spLocks noChangeArrowheads="1"/>
            </p:cNvSpPr>
            <p:nvPr/>
          </p:nvSpPr>
          <p:spPr bwMode="auto">
            <a:xfrm>
              <a:off x="1304925" y="5154613"/>
              <a:ext cx="2908300" cy="266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15" name="Rectangle 55"/>
            <p:cNvSpPr>
              <a:spLocks noChangeArrowheads="1"/>
            </p:cNvSpPr>
            <p:nvPr/>
          </p:nvSpPr>
          <p:spPr bwMode="auto">
            <a:xfrm>
              <a:off x="1654175" y="4441825"/>
              <a:ext cx="104775" cy="1685925"/>
            </a:xfrm>
            <a:prstGeom prst="rect">
              <a:avLst/>
            </a:prstGeom>
            <a:solidFill>
              <a:srgbClr val="CC0000">
                <a:alpha val="2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216" name="Rectangle 56"/>
            <p:cNvSpPr>
              <a:spLocks noChangeArrowheads="1"/>
            </p:cNvSpPr>
            <p:nvPr/>
          </p:nvSpPr>
          <p:spPr bwMode="auto">
            <a:xfrm>
              <a:off x="914400" y="5599113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00" b="1">
                  <a:solidFill>
                    <a:srgbClr val="4D4D4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7" name="Rectangle 57"/>
            <p:cNvSpPr>
              <a:spLocks noChangeArrowheads="1"/>
            </p:cNvSpPr>
            <p:nvPr/>
          </p:nvSpPr>
          <p:spPr bwMode="auto">
            <a:xfrm>
              <a:off x="914400" y="5178425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00" b="1">
                  <a:solidFill>
                    <a:srgbClr val="4D4D4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914400" y="4784725"/>
              <a:ext cx="2603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000" b="1">
                  <a:solidFill>
                    <a:srgbClr val="4D4D4D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区间划分：贪心算法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贪心算法。 按照开始时间的递增顺序考虑课程：将课程分配到任何兼容的教室。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实现：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对于每个教室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，保持最后添加作业的完成时间。</a:t>
                </a: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将教室排在优先队列中。</a:t>
                </a: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 rotWithShape="1">
                <a:blip r:embed="rId3"/>
                <a:stretch>
                  <a:fillRect t="-11" r="7" b="-23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1686757" y="2373357"/>
            <a:ext cx="6923843" cy="255454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82880" tIns="91440" rIns="137160" bIns="9144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Sort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intervals by starting time so that s</a:t>
            </a:r>
            <a:r>
              <a:rPr kumimoji="1" lang="en-US" altLang="zh-CN" sz="1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s</a:t>
            </a:r>
            <a:r>
              <a:rPr kumimoji="1" lang="en-US" altLang="zh-CN" sz="1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... 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kumimoji="1" lang="en-US" altLang="zh-CN" sz="14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d 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0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j = 1 to n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if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(lecture j is compatible with some classroom k)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schedule lecture j in classroom k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else</a:t>
            </a:r>
            <a:endParaRPr kumimoji="1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allocate a new classroom d + 1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schedule lecture j in classroom d + 1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d 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 d + 1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}    </a:t>
            </a: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2815333" y="2719928"/>
            <a:ext cx="182742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1600">
                <a:ea typeface="宋体" panose="02010600030101010101" pitchFamily="2" charset="-122"/>
              </a:rPr>
              <a:t>已分配教室的数目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 flipH="1" flipV="1">
            <a:off x="2507132" y="2809319"/>
            <a:ext cx="333375" cy="802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区间划分：贪心算法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观察：贪心算法从不在同一个教室安排两个不兼容的课程。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定理：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贪心算法是最优的。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证明：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为贪心算法分配的教室数量。</a:t>
                </a: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个教室被使用，因为我们需要安排一个作业，比如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，这与所有其他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个教室都不兼容。</a:t>
                </a: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这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个作业都在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之后结束。</a:t>
                </a: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由于我们按开始时间排序，所有这些不兼容都是由不晚于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开始的课程引起的。</a:t>
                </a: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因此，我们有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门课在时间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𝜀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重叠。</a:t>
                </a: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观察 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 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所有调度方案使用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个教室。</a:t>
                </a: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 rotWithShape="1">
                <a:blip r:embed="rId2"/>
                <a:stretch>
                  <a:fillRect t="-11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贪心算法</a:t>
            </a:r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14349"/>
            <a:ext cx="8218713" cy="4799365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原理：按照某一个规则，做出符合条件的极端选择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优点：实现简单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难点：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选择规则，如何排除掉错误规则；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需要证明每步的选择的合理性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F3BB658-C602-4DEF-BA6C-1CF8A0707F8F}" type="slidenum">
              <a:rPr lang="en-US" altLang="zh-CN" sz="800" smtClean="0"/>
              <a:t>18</a:t>
            </a:fld>
            <a:endParaRPr lang="en-US" altLang="zh-CN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分治算法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42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zh-CN" altLang="en-US" dirty="0">
                    <a:ea typeface="宋体" panose="02010600030101010101" pitchFamily="2" charset="-122"/>
                  </a:rPr>
                  <a:t>分而治之</a:t>
                </a:r>
                <a:r>
                  <a:rPr lang="en-US" altLang="zh-CN" dirty="0">
                    <a:ea typeface="宋体" panose="02010600030101010101" pitchFamily="2" charset="-122"/>
                  </a:rPr>
                  <a:t>.</a:t>
                </a:r>
              </a:p>
              <a:p>
                <a:pPr lvl="1">
                  <a:defRPr/>
                </a:pPr>
                <a:r>
                  <a:rPr lang="zh-CN" altLang="en-US" dirty="0">
                    <a:ea typeface="宋体" panose="02010600030101010101" pitchFamily="2" charset="-122"/>
                  </a:rPr>
                  <a:t>将问题分解成几个部分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>
                  <a:defRPr/>
                </a:pPr>
                <a:r>
                  <a:rPr lang="zh-CN" altLang="en-US" dirty="0">
                    <a:ea typeface="宋体" panose="02010600030101010101" pitchFamily="2" charset="-122"/>
                  </a:rPr>
                  <a:t>递归地解决每个部分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>
                  <a:defRPr/>
                </a:pPr>
                <a:r>
                  <a:rPr lang="zh-CN" altLang="en-US" dirty="0">
                    <a:ea typeface="宋体" panose="02010600030101010101" pitchFamily="2" charset="-122"/>
                  </a:rPr>
                  <a:t>将子问题的解决方案合并为整体解决方案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marL="114300" lvl="1" indent="0">
                  <a:buFont typeface="Monotype Sorts" pitchFamily="-110" charset="2"/>
                  <a:buNone/>
                  <a:defRPr/>
                </a:pPr>
                <a:endParaRPr lang="en-US" altLang="zh-CN" dirty="0">
                  <a:ea typeface="宋体" panose="02010600030101010101" pitchFamily="2" charset="-122"/>
                </a:endParaRPr>
              </a:p>
              <a:p>
                <a:pPr>
                  <a:defRPr/>
                </a:pPr>
                <a:r>
                  <a:rPr lang="zh-CN" altLang="en-US" dirty="0">
                    <a:ea typeface="宋体" panose="02010600030101010101" pitchFamily="2" charset="-122"/>
                  </a:rPr>
                  <a:t>常见的用法</a:t>
                </a:r>
                <a:r>
                  <a:rPr lang="en-US" altLang="zh-CN" dirty="0">
                    <a:ea typeface="宋体" panose="02010600030101010101" pitchFamily="2" charset="-122"/>
                  </a:rPr>
                  <a:t>.</a:t>
                </a:r>
              </a:p>
              <a:p>
                <a:pPr lvl="1">
                  <a:defRPr/>
                </a:pPr>
                <a:r>
                  <a:rPr lang="zh-CN" altLang="en-US" dirty="0">
                    <a:ea typeface="宋体" panose="02010600030101010101" pitchFamily="2" charset="-122"/>
                  </a:rPr>
                  <a:t>将大小为</a:t>
                </a:r>
                <a:r>
                  <a:rPr lang="en-US" altLang="zh-CN" dirty="0">
                    <a:ea typeface="宋体" panose="02010600030101010101" pitchFamily="2" charset="-122"/>
                  </a:rPr>
                  <a:t>n</a:t>
                </a:r>
                <a:r>
                  <a:rPr lang="zh-CN" altLang="en-US" dirty="0">
                    <a:ea typeface="宋体" panose="02010600030101010101" pitchFamily="2" charset="-122"/>
                  </a:rPr>
                  <a:t>的问题分解成大小为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3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3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33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ea typeface="宋体" panose="02010600030101010101" pitchFamily="2" charset="-122"/>
                  </a:rPr>
                  <a:t>的两个相等的部分</a:t>
                </a:r>
                <a:r>
                  <a:rPr lang="en-US" altLang="zh-CN" dirty="0">
                    <a:ea typeface="宋体" panose="02010600030101010101" pitchFamily="2" charset="-122"/>
                  </a:rPr>
                  <a:t>.</a:t>
                </a:r>
              </a:p>
              <a:p>
                <a:pPr lvl="1">
                  <a:defRPr/>
                </a:pPr>
                <a:r>
                  <a:rPr lang="zh-CN" altLang="en-US" dirty="0">
                    <a:ea typeface="宋体" panose="02010600030101010101" pitchFamily="2" charset="-122"/>
                  </a:rPr>
                  <a:t>递归地解决每个部分</a:t>
                </a:r>
                <a:r>
                  <a:rPr lang="en-US" altLang="zh-CN" dirty="0">
                    <a:ea typeface="宋体" panose="02010600030101010101" pitchFamily="2" charset="-122"/>
                  </a:rPr>
                  <a:t>.</a:t>
                </a:r>
              </a:p>
              <a:p>
                <a:pPr lvl="1">
                  <a:defRPr/>
                </a:pPr>
                <a:r>
                  <a:rPr lang="zh-CN" altLang="en-US" dirty="0">
                    <a:ea typeface="宋体" panose="02010600030101010101" pitchFamily="2" charset="-122"/>
                  </a:rPr>
                  <a:t>在线性时间内将两个解决方案合并为整体解决方案</a:t>
                </a:r>
                <a:r>
                  <a:rPr lang="en-US" altLang="zh-CN" dirty="0">
                    <a:ea typeface="宋体" panose="02010600030101010101" pitchFamily="2" charset="-122"/>
                  </a:rPr>
                  <a:t>.</a:t>
                </a:r>
              </a:p>
              <a:p>
                <a:pPr>
                  <a:defRPr/>
                </a:pPr>
                <a:endParaRPr lang="en-US" altLang="zh-CN" dirty="0">
                  <a:ea typeface="宋体" panose="02010600030101010101" pitchFamily="2" charset="-122"/>
                </a:endParaRPr>
              </a:p>
              <a:p>
                <a:pPr>
                  <a:defRPr/>
                </a:pPr>
                <a:r>
                  <a:rPr lang="zh-CN" altLang="en-US" dirty="0">
                    <a:ea typeface="宋体" panose="02010600030101010101" pitchFamily="2" charset="-122"/>
                  </a:rPr>
                  <a:t>复杂度</a:t>
                </a:r>
                <a:r>
                  <a:rPr lang="en-US" altLang="zh-CN" dirty="0">
                    <a:ea typeface="宋体" panose="02010600030101010101" pitchFamily="2" charset="-122"/>
                  </a:rPr>
                  <a:t>.</a:t>
                </a:r>
              </a:p>
              <a:p>
                <a:pPr lvl="1">
                  <a:defRPr/>
                </a:pPr>
                <a:r>
                  <a:rPr lang="zh-CN" altLang="en-US" dirty="0">
                    <a:ea typeface="宋体" panose="02010600030101010101" pitchFamily="2" charset="-122"/>
                  </a:rPr>
                  <a:t>暴力求解</a:t>
                </a:r>
                <a:r>
                  <a:rPr lang="en-US" altLang="zh-CN" dirty="0">
                    <a:ea typeface="宋体" panose="02010600030101010101" pitchFamily="2" charset="-122"/>
                  </a:rPr>
                  <a:t>:  n</a:t>
                </a:r>
                <a:r>
                  <a:rPr lang="en-US" altLang="zh-CN" sz="2000" baseline="30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.</a:t>
                </a:r>
              </a:p>
              <a:p>
                <a:pPr lvl="1">
                  <a:defRPr/>
                </a:pPr>
                <a:r>
                  <a:rPr lang="zh-CN" altLang="en-US" dirty="0">
                    <a:ea typeface="宋体" panose="02010600030101010101" pitchFamily="2" charset="-122"/>
                  </a:rPr>
                  <a:t>分治</a:t>
                </a:r>
                <a:r>
                  <a:rPr lang="en-US" altLang="zh-CN" dirty="0">
                    <a:ea typeface="宋体" panose="02010600030101010101" pitchFamily="2" charset="-122"/>
                  </a:rPr>
                  <a:t>:  n log n.</a:t>
                </a:r>
              </a:p>
            </p:txBody>
          </p:sp>
        </mc:Choice>
        <mc:Fallback xmlns="">
          <p:sp>
            <p:nvSpPr>
              <p:cNvPr id="359427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112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0DC70-3601-FE54-4D52-760C6D202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09F6C0B-0442-EC3D-9B03-F46B6F50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5839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3.</a:t>
            </a:r>
            <a:r>
              <a:rPr lang="zh-CN" altLang="en-US" dirty="0"/>
              <a:t>排序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17F67-1821-7B20-0B0C-28CA9D19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7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9E31C-0A75-E19C-D2BE-D77B1B35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考试时间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C796B-EA7A-513B-57F6-68302D96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12</a:t>
            </a:r>
            <a:r>
              <a:rPr lang="zh-CN" altLang="en-US" sz="4800" dirty="0"/>
              <a:t>月</a:t>
            </a:r>
            <a:r>
              <a:rPr lang="en-US" altLang="zh-CN" sz="4800" dirty="0"/>
              <a:t>31</a:t>
            </a:r>
            <a:r>
              <a:rPr lang="zh-CN" altLang="en-US" sz="4800" dirty="0"/>
              <a:t>日周二下午第</a:t>
            </a:r>
            <a:r>
              <a:rPr lang="en-US" altLang="zh-CN" sz="4800" dirty="0"/>
              <a:t>1</a:t>
            </a:r>
            <a:r>
              <a:rPr lang="zh-CN" altLang="en-US" sz="4800" dirty="0"/>
              <a:t>场</a:t>
            </a:r>
            <a:endParaRPr lang="en-US" altLang="zh-CN" sz="4800" dirty="0"/>
          </a:p>
          <a:p>
            <a:pPr algn="ctr"/>
            <a:r>
              <a:rPr lang="en-US" altLang="zh-CN" sz="4800" dirty="0"/>
              <a:t>2024-12-31 14:00</a:t>
            </a:r>
          </a:p>
          <a:p>
            <a:pPr algn="ctr"/>
            <a:r>
              <a:rPr lang="zh-CN" altLang="en-US" sz="4800" dirty="0"/>
              <a:t>教一</a:t>
            </a:r>
            <a:r>
              <a:rPr lang="en-US" altLang="zh-CN" sz="4800" dirty="0"/>
              <a:t>1404</a:t>
            </a:r>
            <a:endParaRPr lang="zh-CN" altLang="en-US" sz="4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634E5-5276-ED3B-BA61-2ABE1EF2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91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41CAFB9-B3CC-4BFD-9415-8587FF01294A}" type="slidenum">
              <a:rPr lang="en-US" altLang="zh-CN" sz="800" smtClean="0"/>
              <a:t>20</a:t>
            </a:fld>
            <a:endParaRPr lang="en-US" altLang="zh-CN" sz="1400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280446" y="2007950"/>
            <a:ext cx="2230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ea typeface="宋体" panose="02010600030101010101" pitchFamily="2" charset="-122"/>
              </a:rPr>
              <a:t>明显的应用</a:t>
            </a:r>
            <a:endParaRPr lang="en-US" altLang="zh-CN" sz="2400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280446" y="3033892"/>
            <a:ext cx="2667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ea typeface="宋体" panose="02010600030101010101" pitchFamily="2" charset="-122"/>
              </a:rPr>
              <a:t>项目分类</a:t>
            </a:r>
            <a:endParaRPr lang="en-US" altLang="zh-CN" sz="24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ea typeface="宋体" panose="02010600030101010101" pitchFamily="2" charset="-122"/>
              </a:rPr>
              <a:t>简化问题</a:t>
            </a:r>
            <a:endParaRPr lang="en-US" altLang="zh-CN" sz="2400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280446" y="5208207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ea typeface="宋体" panose="02010600030101010101" pitchFamily="2" charset="-122"/>
              </a:rPr>
              <a:t>不明显的应用</a:t>
            </a:r>
            <a:endParaRPr lang="en-US" altLang="zh-CN" sz="2400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65707" y="1447800"/>
            <a:ext cx="6530035" cy="5410200"/>
          </a:xfrm>
        </p:spPr>
        <p:txBody>
          <a:bodyPr>
            <a:normAutofit fontScale="25000" lnSpcReduction="20000"/>
          </a:bodyPr>
          <a:lstStyle/>
          <a:p>
            <a:pPr>
              <a:defRPr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排序：给定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个元素，按升序重新排列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ts val="2000"/>
              </a:lnSpc>
              <a:defRPr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对一个名字列表进行排序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ts val="2000"/>
              </a:lnSpc>
              <a:defRPr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整理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MP3</a:t>
            </a: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音乐库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ts val="2000"/>
              </a:lnSpc>
              <a:defRPr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显示谷歌网页排名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(PageRank)</a:t>
            </a: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ts val="2000"/>
              </a:lnSpc>
              <a:defRPr/>
            </a:pPr>
            <a:endParaRPr lang="en-US" altLang="zh-CN" sz="9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2000"/>
              </a:lnSpc>
              <a:defRPr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找出中位数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9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2000"/>
              </a:lnSpc>
              <a:defRPr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在数据库中进行二进制搜索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9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2000"/>
              </a:lnSpc>
              <a:defRPr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识别统计学上的异常值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ts val="2000"/>
              </a:lnSpc>
              <a:defRPr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在邮件列表中查找重复的内容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114300" lvl="1" indent="0">
              <a:lnSpc>
                <a:spcPts val="2000"/>
              </a:lnSpc>
              <a:buFont typeface="Monotype Sorts" pitchFamily="-110" charset="2"/>
              <a:buNone/>
              <a:defRPr/>
            </a:pPr>
            <a:endParaRPr lang="en-US" altLang="zh-CN" sz="9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ts val="2000"/>
              </a:lnSpc>
              <a:defRPr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计算机图形学。</a:t>
            </a:r>
          </a:p>
          <a:p>
            <a:pPr lvl="1">
              <a:lnSpc>
                <a:spcPts val="2000"/>
              </a:lnSpc>
              <a:defRPr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计算生物学。</a:t>
            </a:r>
          </a:p>
          <a:p>
            <a:pPr lvl="1">
              <a:lnSpc>
                <a:spcPts val="2000"/>
              </a:lnSpc>
              <a:defRPr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供应链管理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ts val="2000"/>
              </a:lnSpc>
              <a:defRPr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亚马逊上的图书推荐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lvl="1">
              <a:lnSpc>
                <a:spcPts val="2000"/>
              </a:lnSpc>
              <a:defRPr/>
            </a:pPr>
            <a:r>
              <a:rPr lang="zh-CN" altLang="en-US" sz="9600" dirty="0">
                <a:latin typeface="宋体" panose="02010600030101010101" pitchFamily="2" charset="-122"/>
                <a:ea typeface="宋体" panose="02010600030101010101" pitchFamily="2" charset="-122"/>
              </a:rPr>
              <a:t>并行计算机上的负载平衡</a:t>
            </a:r>
            <a:r>
              <a:rPr lang="en-US" altLang="zh-CN" sz="9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0CD85D2-8D59-4465-8DAE-08871FA74D4F}" type="slidenum">
              <a:rPr lang="en-US" altLang="zh-CN" sz="800" smtClean="0"/>
              <a:t>21</a:t>
            </a:fld>
            <a:endParaRPr lang="en-US" altLang="zh-CN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归并排序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归并排序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将数组分成两半。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对每一半进行递归排序。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合并两个半数组，使其成为一个整体。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904037" y="5460073"/>
            <a:ext cx="1577489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400">
                <a:ea typeface="宋体" panose="02010600030101010101" pitchFamily="2" charset="-122"/>
              </a:rPr>
              <a:t>合并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904038" y="4817135"/>
            <a:ext cx="1334798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400">
                <a:ea typeface="宋体" panose="02010600030101010101" pitchFamily="2" charset="-122"/>
              </a:rPr>
              <a:t>排序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6904037" y="4194835"/>
            <a:ext cx="1577489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400">
                <a:ea typeface="宋体" panose="02010600030101010101" pitchFamily="2" charset="-122"/>
              </a:rPr>
              <a:t>分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  <p:grpSp>
        <p:nvGrpSpPr>
          <p:cNvPr id="11272" name="Group 50"/>
          <p:cNvGrpSpPr/>
          <p:nvPr/>
        </p:nvGrpSpPr>
        <p:grpSpPr bwMode="auto">
          <a:xfrm>
            <a:off x="1189038" y="3621810"/>
            <a:ext cx="5486400" cy="2251075"/>
            <a:chOff x="816" y="2400"/>
            <a:chExt cx="3744" cy="1536"/>
          </a:xfrm>
        </p:grpSpPr>
        <p:sp>
          <p:nvSpPr>
            <p:cNvPr id="11278" name="Rectangle 7"/>
            <p:cNvSpPr>
              <a:spLocks noChangeArrowheads="1"/>
            </p:cNvSpPr>
            <p:nvPr/>
          </p:nvSpPr>
          <p:spPr bwMode="auto">
            <a:xfrm>
              <a:off x="1008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279" name="Rectangle 8"/>
            <p:cNvSpPr>
              <a:spLocks noChangeArrowheads="1"/>
            </p:cNvSpPr>
            <p:nvPr/>
          </p:nvSpPr>
          <p:spPr bwMode="auto">
            <a:xfrm>
              <a:off x="1344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1280" name="Rectangle 9"/>
            <p:cNvSpPr>
              <a:spLocks noChangeArrowheads="1"/>
            </p:cNvSpPr>
            <p:nvPr/>
          </p:nvSpPr>
          <p:spPr bwMode="auto">
            <a:xfrm>
              <a:off x="1680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1281" name="Rectangle 10"/>
            <p:cNvSpPr>
              <a:spLocks noChangeArrowheads="1"/>
            </p:cNvSpPr>
            <p:nvPr/>
          </p:nvSpPr>
          <p:spPr bwMode="auto">
            <a:xfrm>
              <a:off x="2016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1282" name="Rectangle 11"/>
            <p:cNvSpPr>
              <a:spLocks noChangeArrowheads="1"/>
            </p:cNvSpPr>
            <p:nvPr/>
          </p:nvSpPr>
          <p:spPr bwMode="auto">
            <a:xfrm>
              <a:off x="2352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1283" name="Rectangle 12"/>
            <p:cNvSpPr>
              <a:spLocks noChangeArrowheads="1"/>
            </p:cNvSpPr>
            <p:nvPr/>
          </p:nvSpPr>
          <p:spPr bwMode="auto">
            <a:xfrm>
              <a:off x="2688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1284" name="Rectangle 13"/>
            <p:cNvSpPr>
              <a:spLocks noChangeArrowheads="1"/>
            </p:cNvSpPr>
            <p:nvPr/>
          </p:nvSpPr>
          <p:spPr bwMode="auto">
            <a:xfrm>
              <a:off x="3024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1285" name="Rectangle 14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1286" name="Rectangle 15"/>
            <p:cNvSpPr>
              <a:spLocks noChangeArrowheads="1"/>
            </p:cNvSpPr>
            <p:nvPr/>
          </p:nvSpPr>
          <p:spPr bwMode="auto">
            <a:xfrm>
              <a:off x="3696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1287" name="Rectangle 16"/>
            <p:cNvSpPr>
              <a:spLocks noChangeArrowheads="1"/>
            </p:cNvSpPr>
            <p:nvPr/>
          </p:nvSpPr>
          <p:spPr bwMode="auto">
            <a:xfrm>
              <a:off x="4032" y="2400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1288" name="Rectangle 18"/>
            <p:cNvSpPr>
              <a:spLocks noChangeArrowheads="1"/>
            </p:cNvSpPr>
            <p:nvPr/>
          </p:nvSpPr>
          <p:spPr bwMode="auto">
            <a:xfrm>
              <a:off x="816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289" name="Rectangle 19"/>
            <p:cNvSpPr>
              <a:spLocks noChangeArrowheads="1"/>
            </p:cNvSpPr>
            <p:nvPr/>
          </p:nvSpPr>
          <p:spPr bwMode="auto">
            <a:xfrm>
              <a:off x="1152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1290" name="Rectangle 20"/>
            <p:cNvSpPr>
              <a:spLocks noChangeArrowheads="1"/>
            </p:cNvSpPr>
            <p:nvPr/>
          </p:nvSpPr>
          <p:spPr bwMode="auto">
            <a:xfrm>
              <a:off x="1488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1291" name="Rectangle 21"/>
            <p:cNvSpPr>
              <a:spLocks noChangeArrowheads="1"/>
            </p:cNvSpPr>
            <p:nvPr/>
          </p:nvSpPr>
          <p:spPr bwMode="auto">
            <a:xfrm>
              <a:off x="1824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1292" name="Rectangle 22"/>
            <p:cNvSpPr>
              <a:spLocks noChangeArrowheads="1"/>
            </p:cNvSpPr>
            <p:nvPr/>
          </p:nvSpPr>
          <p:spPr bwMode="auto">
            <a:xfrm>
              <a:off x="2160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1293" name="Rectangle 23"/>
            <p:cNvSpPr>
              <a:spLocks noChangeArrowheads="1"/>
            </p:cNvSpPr>
            <p:nvPr/>
          </p:nvSpPr>
          <p:spPr bwMode="auto">
            <a:xfrm>
              <a:off x="2880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1294" name="Rectangle 24"/>
            <p:cNvSpPr>
              <a:spLocks noChangeArrowheads="1"/>
            </p:cNvSpPr>
            <p:nvPr/>
          </p:nvSpPr>
          <p:spPr bwMode="auto">
            <a:xfrm>
              <a:off x="3216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1295" name="Rectangle 25"/>
            <p:cNvSpPr>
              <a:spLocks noChangeArrowheads="1"/>
            </p:cNvSpPr>
            <p:nvPr/>
          </p:nvSpPr>
          <p:spPr bwMode="auto">
            <a:xfrm>
              <a:off x="3552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1296" name="Rectangle 26"/>
            <p:cNvSpPr>
              <a:spLocks noChangeArrowheads="1"/>
            </p:cNvSpPr>
            <p:nvPr/>
          </p:nvSpPr>
          <p:spPr bwMode="auto">
            <a:xfrm>
              <a:off x="3888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1297" name="Rectangle 27"/>
            <p:cNvSpPr>
              <a:spLocks noChangeArrowheads="1"/>
            </p:cNvSpPr>
            <p:nvPr/>
          </p:nvSpPr>
          <p:spPr bwMode="auto">
            <a:xfrm>
              <a:off x="4224" y="283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1298" name="Rectangle 28"/>
            <p:cNvSpPr>
              <a:spLocks noChangeArrowheads="1"/>
            </p:cNvSpPr>
            <p:nvPr/>
          </p:nvSpPr>
          <p:spPr bwMode="auto"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299" name="Rectangle 29"/>
            <p:cNvSpPr>
              <a:spLocks noChangeArrowheads="1"/>
            </p:cNvSpPr>
            <p:nvPr/>
          </p:nvSpPr>
          <p:spPr bwMode="auto"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1300" name="Rectangle 30"/>
            <p:cNvSpPr>
              <a:spLocks noChangeArrowheads="1"/>
            </p:cNvSpPr>
            <p:nvPr/>
          </p:nvSpPr>
          <p:spPr bwMode="auto"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1301" name="Rectangle 31"/>
            <p:cNvSpPr>
              <a:spLocks noChangeArrowheads="1"/>
            </p:cNvSpPr>
            <p:nvPr/>
          </p:nvSpPr>
          <p:spPr bwMode="auto"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1302" name="Rectangle 32"/>
            <p:cNvSpPr>
              <a:spLocks noChangeArrowheads="1"/>
            </p:cNvSpPr>
            <p:nvPr/>
          </p:nvSpPr>
          <p:spPr bwMode="auto"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1303" name="Rectangle 33"/>
            <p:cNvSpPr>
              <a:spLocks noChangeArrowheads="1"/>
            </p:cNvSpPr>
            <p:nvPr/>
          </p:nvSpPr>
          <p:spPr bwMode="auto"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1304" name="Rectangle 34"/>
            <p:cNvSpPr>
              <a:spLocks noChangeArrowheads="1"/>
            </p:cNvSpPr>
            <p:nvPr/>
          </p:nvSpPr>
          <p:spPr bwMode="auto"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1305" name="Rectangle 35"/>
            <p:cNvSpPr>
              <a:spLocks noChangeArrowheads="1"/>
            </p:cNvSpPr>
            <p:nvPr/>
          </p:nvSpPr>
          <p:spPr bwMode="auto"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1306" name="Rectangle 36"/>
            <p:cNvSpPr>
              <a:spLocks noChangeArrowheads="1"/>
            </p:cNvSpPr>
            <p:nvPr/>
          </p:nvSpPr>
          <p:spPr bwMode="auto"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1307" name="Rectangle 37"/>
            <p:cNvSpPr>
              <a:spLocks noChangeArrowheads="1"/>
            </p:cNvSpPr>
            <p:nvPr/>
          </p:nvSpPr>
          <p:spPr bwMode="auto"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1308" name="Rectangle 38"/>
            <p:cNvSpPr>
              <a:spLocks noChangeArrowheads="1"/>
            </p:cNvSpPr>
            <p:nvPr/>
          </p:nvSpPr>
          <p:spPr bwMode="auto">
            <a:xfrm>
              <a:off x="1008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309" name="Rectangle 39"/>
            <p:cNvSpPr>
              <a:spLocks noChangeArrowheads="1"/>
            </p:cNvSpPr>
            <p:nvPr/>
          </p:nvSpPr>
          <p:spPr bwMode="auto">
            <a:xfrm>
              <a:off x="1344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1310" name="Rectangle 40"/>
            <p:cNvSpPr>
              <a:spLocks noChangeArrowheads="1"/>
            </p:cNvSpPr>
            <p:nvPr/>
          </p:nvSpPr>
          <p:spPr bwMode="auto">
            <a:xfrm>
              <a:off x="1680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1311" name="Rectangle 41"/>
            <p:cNvSpPr>
              <a:spLocks noChangeArrowheads="1"/>
            </p:cNvSpPr>
            <p:nvPr/>
          </p:nvSpPr>
          <p:spPr bwMode="auto">
            <a:xfrm>
              <a:off x="2016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1312" name="Rectangle 42"/>
            <p:cNvSpPr>
              <a:spLocks noChangeArrowheads="1"/>
            </p:cNvSpPr>
            <p:nvPr/>
          </p:nvSpPr>
          <p:spPr bwMode="auto">
            <a:xfrm>
              <a:off x="2352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1313" name="Rectangle 43"/>
            <p:cNvSpPr>
              <a:spLocks noChangeArrowheads="1"/>
            </p:cNvSpPr>
            <p:nvPr/>
          </p:nvSpPr>
          <p:spPr bwMode="auto">
            <a:xfrm>
              <a:off x="2688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1314" name="Rectangle 44"/>
            <p:cNvSpPr>
              <a:spLocks noChangeArrowheads="1"/>
            </p:cNvSpPr>
            <p:nvPr/>
          </p:nvSpPr>
          <p:spPr bwMode="auto">
            <a:xfrm>
              <a:off x="3024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1315" name="Rectangle 45"/>
            <p:cNvSpPr>
              <a:spLocks noChangeArrowheads="1"/>
            </p:cNvSpPr>
            <p:nvPr/>
          </p:nvSpPr>
          <p:spPr bwMode="auto">
            <a:xfrm>
              <a:off x="3360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1316" name="Rectangle 46"/>
            <p:cNvSpPr>
              <a:spLocks noChangeArrowheads="1"/>
            </p:cNvSpPr>
            <p:nvPr/>
          </p:nvSpPr>
          <p:spPr bwMode="auto">
            <a:xfrm>
              <a:off x="3696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1317" name="Rectangle 47"/>
            <p:cNvSpPr>
              <a:spLocks noChangeArrowheads="1"/>
            </p:cNvSpPr>
            <p:nvPr/>
          </p:nvSpPr>
          <p:spPr bwMode="auto">
            <a:xfrm>
              <a:off x="4032" y="3696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kumimoji="0"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T</a:t>
              </a:r>
            </a:p>
          </p:txBody>
        </p:sp>
      </p:grpSp>
      <p:sp>
        <p:nvSpPr>
          <p:cNvPr id="11275" name="Text Box 51"/>
          <p:cNvSpPr txBox="1">
            <a:spLocks noChangeArrowheads="1"/>
          </p:cNvSpPr>
          <p:nvPr/>
        </p:nvSpPr>
        <p:spPr bwMode="auto">
          <a:xfrm>
            <a:off x="7753350" y="5464835"/>
            <a:ext cx="1122444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O(n)</a:t>
            </a:r>
          </a:p>
        </p:txBody>
      </p:sp>
      <p:sp>
        <p:nvSpPr>
          <p:cNvPr id="11276" name="Text Box 52"/>
          <p:cNvSpPr txBox="1">
            <a:spLocks noChangeArrowheads="1"/>
          </p:cNvSpPr>
          <p:nvPr/>
        </p:nvSpPr>
        <p:spPr bwMode="auto">
          <a:xfrm>
            <a:off x="7742237" y="4821898"/>
            <a:ext cx="1504175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2T(n/2)</a:t>
            </a:r>
          </a:p>
        </p:txBody>
      </p:sp>
      <p:sp>
        <p:nvSpPr>
          <p:cNvPr id="11277" name="Text Box 53"/>
          <p:cNvSpPr txBox="1">
            <a:spLocks noChangeArrowheads="1"/>
          </p:cNvSpPr>
          <p:nvPr/>
        </p:nvSpPr>
        <p:spPr bwMode="auto">
          <a:xfrm>
            <a:off x="7743825" y="4199598"/>
            <a:ext cx="1016267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400" dirty="0">
                <a:ea typeface="宋体" panose="02010600030101010101" pitchFamily="2" charset="-122"/>
              </a:rPr>
              <a:t>O(1)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0D7D670-B7EB-4ECD-9BB6-59AB4F7A0475}" type="slidenum">
              <a:rPr lang="en-US" altLang="zh-CN" sz="800" smtClean="0"/>
              <a:t>22</a:t>
            </a:fld>
            <a:endParaRPr lang="en-US" altLang="zh-CN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25625"/>
            <a:ext cx="8216301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ea typeface="宋体" panose="02010600030101010101" pitchFamily="2" charset="-122"/>
              </a:rPr>
              <a:t>合并：将两个预先排序的列表合并为一个排序的整体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如何高效合并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线性比较的数量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挑战：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原位置合并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chemeClr val="hlink"/>
                </a:solidFill>
                <a:ea typeface="宋体" panose="02010600030101010101" pitchFamily="2" charset="-122"/>
              </a:rPr>
              <a:t>Kronrud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, 1969]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只使用恒定数量的额外存储空间</a:t>
            </a:r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7" name="Rectangle 29"/>
          <p:cNvSpPr>
            <a:spLocks noChangeArrowheads="1"/>
          </p:cNvSpPr>
          <p:nvPr/>
        </p:nvSpPr>
        <p:spPr bwMode="auto">
          <a:xfrm>
            <a:off x="1512888" y="3959530"/>
            <a:ext cx="492125" cy="3508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3318" name="Rectangle 30"/>
          <p:cNvSpPr>
            <a:spLocks noChangeArrowheads="1"/>
          </p:cNvSpPr>
          <p:nvPr/>
        </p:nvSpPr>
        <p:spPr bwMode="auto">
          <a:xfrm>
            <a:off x="2005013" y="3959530"/>
            <a:ext cx="492125" cy="3508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13319" name="Rectangle 31"/>
          <p:cNvSpPr>
            <a:spLocks noChangeArrowheads="1"/>
          </p:cNvSpPr>
          <p:nvPr/>
        </p:nvSpPr>
        <p:spPr bwMode="auto">
          <a:xfrm>
            <a:off x="2497138" y="3959530"/>
            <a:ext cx="492125" cy="3508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3320" name="Rectangle 32"/>
          <p:cNvSpPr>
            <a:spLocks noChangeArrowheads="1"/>
          </p:cNvSpPr>
          <p:nvPr/>
        </p:nvSpPr>
        <p:spPr bwMode="auto">
          <a:xfrm>
            <a:off x="2989263" y="3959530"/>
            <a:ext cx="493712" cy="3508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3321" name="Rectangle 33"/>
          <p:cNvSpPr>
            <a:spLocks noChangeArrowheads="1"/>
          </p:cNvSpPr>
          <p:nvPr/>
        </p:nvSpPr>
        <p:spPr bwMode="auto">
          <a:xfrm>
            <a:off x="3482975" y="3959530"/>
            <a:ext cx="492125" cy="350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3322" name="Rectangle 34"/>
          <p:cNvSpPr>
            <a:spLocks noChangeArrowheads="1"/>
          </p:cNvSpPr>
          <p:nvPr/>
        </p:nvSpPr>
        <p:spPr bwMode="auto">
          <a:xfrm>
            <a:off x="4537075" y="3959530"/>
            <a:ext cx="492125" cy="3508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3323" name="Rectangle 35"/>
          <p:cNvSpPr>
            <a:spLocks noChangeArrowheads="1"/>
          </p:cNvSpPr>
          <p:nvPr/>
        </p:nvSpPr>
        <p:spPr bwMode="auto">
          <a:xfrm>
            <a:off x="5029200" y="3959530"/>
            <a:ext cx="493713" cy="3508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3324" name="Rectangle 36"/>
          <p:cNvSpPr>
            <a:spLocks noChangeArrowheads="1"/>
          </p:cNvSpPr>
          <p:nvPr/>
        </p:nvSpPr>
        <p:spPr bwMode="auto">
          <a:xfrm>
            <a:off x="5522913" y="3959530"/>
            <a:ext cx="492125" cy="3508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3325" name="Rectangle 37"/>
          <p:cNvSpPr>
            <a:spLocks noChangeArrowheads="1"/>
          </p:cNvSpPr>
          <p:nvPr/>
        </p:nvSpPr>
        <p:spPr bwMode="auto">
          <a:xfrm>
            <a:off x="6015038" y="3959530"/>
            <a:ext cx="492125" cy="350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3326" name="Rectangle 38"/>
          <p:cNvSpPr>
            <a:spLocks noChangeArrowheads="1"/>
          </p:cNvSpPr>
          <p:nvPr/>
        </p:nvSpPr>
        <p:spPr bwMode="auto">
          <a:xfrm>
            <a:off x="6507163" y="3959530"/>
            <a:ext cx="492125" cy="350838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3327" name="Rectangle 39"/>
          <p:cNvSpPr>
            <a:spLocks noChangeArrowheads="1"/>
          </p:cNvSpPr>
          <p:nvPr/>
        </p:nvSpPr>
        <p:spPr bwMode="auto">
          <a:xfrm>
            <a:off x="1793875" y="459135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3328" name="Rectangle 40"/>
          <p:cNvSpPr>
            <a:spLocks noChangeArrowheads="1"/>
          </p:cNvSpPr>
          <p:nvPr/>
        </p:nvSpPr>
        <p:spPr bwMode="auto">
          <a:xfrm>
            <a:off x="2286000" y="4591355"/>
            <a:ext cx="493713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13329" name="Rectangle 41"/>
          <p:cNvSpPr>
            <a:spLocks noChangeArrowheads="1"/>
          </p:cNvSpPr>
          <p:nvPr/>
        </p:nvSpPr>
        <p:spPr bwMode="auto">
          <a:xfrm>
            <a:off x="2779713" y="459135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3330" name="Rectangle 42"/>
          <p:cNvSpPr>
            <a:spLocks noChangeArrowheads="1"/>
          </p:cNvSpPr>
          <p:nvPr/>
        </p:nvSpPr>
        <p:spPr bwMode="auto">
          <a:xfrm>
            <a:off x="3271838" y="459135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3331" name="Rectangle 43"/>
          <p:cNvSpPr>
            <a:spLocks noChangeArrowheads="1"/>
          </p:cNvSpPr>
          <p:nvPr/>
        </p:nvSpPr>
        <p:spPr bwMode="auto">
          <a:xfrm>
            <a:off x="3763963" y="4591355"/>
            <a:ext cx="492125" cy="3524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kumimoji="0" lang="zh-CN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32" name="Rectangle 44"/>
          <p:cNvSpPr>
            <a:spLocks noChangeArrowheads="1"/>
          </p:cNvSpPr>
          <p:nvPr/>
        </p:nvSpPr>
        <p:spPr bwMode="auto">
          <a:xfrm>
            <a:off x="4256088" y="459135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kumimoji="0" lang="zh-CN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33" name="Rectangle 45"/>
          <p:cNvSpPr>
            <a:spLocks noChangeArrowheads="1"/>
          </p:cNvSpPr>
          <p:nvPr/>
        </p:nvSpPr>
        <p:spPr bwMode="auto">
          <a:xfrm>
            <a:off x="4748213" y="459135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kumimoji="0" lang="zh-CN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34" name="Rectangle 46"/>
          <p:cNvSpPr>
            <a:spLocks noChangeArrowheads="1"/>
          </p:cNvSpPr>
          <p:nvPr/>
        </p:nvSpPr>
        <p:spPr bwMode="auto">
          <a:xfrm>
            <a:off x="5240338" y="459135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kumimoji="0" lang="zh-CN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35" name="Rectangle 47"/>
          <p:cNvSpPr>
            <a:spLocks noChangeArrowheads="1"/>
          </p:cNvSpPr>
          <p:nvPr/>
        </p:nvSpPr>
        <p:spPr bwMode="auto">
          <a:xfrm>
            <a:off x="5732463" y="4591355"/>
            <a:ext cx="493712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kumimoji="0" lang="zh-CN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36" name="Rectangle 48"/>
          <p:cNvSpPr>
            <a:spLocks noChangeArrowheads="1"/>
          </p:cNvSpPr>
          <p:nvPr/>
        </p:nvSpPr>
        <p:spPr bwMode="auto">
          <a:xfrm>
            <a:off x="6226175" y="4591355"/>
            <a:ext cx="492125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kumimoji="0" lang="zh-CN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434393E-57F5-443A-B740-BF2569AAFFF2}" type="slidenum">
              <a:rPr lang="en-US" altLang="zh-CN" sz="800" smtClean="0"/>
              <a:t>23</a:t>
            </a:fld>
            <a:endParaRPr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有用的递归关系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25625"/>
            <a:ext cx="8227803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定义：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T(n)  =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对一个大小为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的输入进行合并排序的比较次数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归并排序的递归</a:t>
            </a:r>
            <a:r>
              <a:rPr lang="en-US" altLang="zh-CN" sz="2400" dirty="0">
                <a:ea typeface="宋体" panose="02010600030101010101" pitchFamily="2" charset="-122"/>
              </a:rPr>
              <a:t>.  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时间复杂度</a:t>
            </a:r>
            <a:r>
              <a:rPr lang="en-US" altLang="zh-CN" sz="2400" dirty="0">
                <a:ea typeface="宋体" panose="02010600030101010101" pitchFamily="2" charset="-122"/>
              </a:rPr>
              <a:t>. 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T(n) = O(n log</a:t>
            </a:r>
            <a:r>
              <a:rPr lang="en-US" altLang="zh-CN" sz="16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n). </a:t>
            </a: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多种证明</a:t>
            </a:r>
            <a:r>
              <a:rPr lang="en-US" altLang="zh-CN" sz="2400" dirty="0">
                <a:ea typeface="宋体" panose="02010600030101010101" pitchFamily="2" charset="-122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我们描述了几种证明这个递归的方法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首先我们假设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的幂，用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代替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.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5" name="Rectangle 10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66" name="Rectangle 10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367" name="Rectangle 107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</p:txBody>
      </p:sp>
      <p:pic>
        <p:nvPicPr>
          <p:cNvPr id="1536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96" y="2849179"/>
            <a:ext cx="6590435" cy="144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28650" y="6500126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0F10B41-750A-489E-A041-498995A788C7}" type="slidenum">
              <a:rPr lang="en-US" altLang="zh-CN" sz="800" smtClean="0"/>
              <a:t>24</a:t>
            </a:fld>
            <a:endParaRPr lang="en-US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递归树证明（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135313" y="2582175"/>
            <a:ext cx="952500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T(n)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495800" y="3385450"/>
            <a:ext cx="914400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T(n/2)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843088" y="3398150"/>
            <a:ext cx="900112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T(n/2)</a:t>
            </a:r>
          </a:p>
        </p:txBody>
      </p:sp>
      <p:cxnSp>
        <p:nvCxnSpPr>
          <p:cNvPr id="17415" name="AutoShape 6"/>
          <p:cNvCxnSpPr>
            <a:cxnSpLocks noChangeShapeType="1"/>
            <a:stCxn id="17412" idx="2"/>
            <a:endCxn id="17414" idx="0"/>
          </p:cNvCxnSpPr>
          <p:nvPr/>
        </p:nvCxnSpPr>
        <p:spPr bwMode="auto">
          <a:xfrm flipH="1">
            <a:off x="2293938" y="2918725"/>
            <a:ext cx="13176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6" name="AutoShape 7"/>
          <p:cNvCxnSpPr>
            <a:cxnSpLocks noChangeShapeType="1"/>
            <a:stCxn id="17412" idx="2"/>
            <a:endCxn id="17413" idx="0"/>
          </p:cNvCxnSpPr>
          <p:nvPr/>
        </p:nvCxnSpPr>
        <p:spPr bwMode="auto">
          <a:xfrm>
            <a:off x="3611563" y="2918725"/>
            <a:ext cx="1341437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108575" y="4147450"/>
            <a:ext cx="911225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T(n/4)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3810000" y="4160150"/>
            <a:ext cx="890588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T(n/4)</a:t>
            </a:r>
          </a:p>
        </p:txBody>
      </p:sp>
      <p:cxnSp>
        <p:nvCxnSpPr>
          <p:cNvPr id="17419" name="AutoShape 10"/>
          <p:cNvCxnSpPr>
            <a:cxnSpLocks noChangeShapeType="1"/>
            <a:stCxn id="17413" idx="2"/>
            <a:endCxn id="17418" idx="0"/>
          </p:cNvCxnSpPr>
          <p:nvPr/>
        </p:nvCxnSpPr>
        <p:spPr bwMode="auto">
          <a:xfrm flipH="1">
            <a:off x="4256088" y="3722000"/>
            <a:ext cx="696912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0" name="AutoShape 11"/>
          <p:cNvCxnSpPr>
            <a:cxnSpLocks noChangeShapeType="1"/>
            <a:stCxn id="17413" idx="2"/>
            <a:endCxn id="17417" idx="0"/>
          </p:cNvCxnSpPr>
          <p:nvPr/>
        </p:nvCxnSpPr>
        <p:spPr bwMode="auto">
          <a:xfrm>
            <a:off x="4953000" y="3722000"/>
            <a:ext cx="611188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914400" y="4147450"/>
            <a:ext cx="928688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T(n/4)</a:t>
            </a:r>
          </a:p>
        </p:txBody>
      </p:sp>
      <p:cxnSp>
        <p:nvCxnSpPr>
          <p:cNvPr id="17422" name="AutoShape 13"/>
          <p:cNvCxnSpPr>
            <a:cxnSpLocks noChangeShapeType="1"/>
            <a:stCxn id="17414" idx="2"/>
            <a:endCxn id="17421" idx="0"/>
          </p:cNvCxnSpPr>
          <p:nvPr/>
        </p:nvCxnSpPr>
        <p:spPr bwMode="auto">
          <a:xfrm flipH="1">
            <a:off x="1379538" y="3734700"/>
            <a:ext cx="9144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2454275" y="4147450"/>
            <a:ext cx="898525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T(n/4)</a:t>
            </a:r>
          </a:p>
        </p:txBody>
      </p:sp>
      <p:cxnSp>
        <p:nvCxnSpPr>
          <p:cNvPr id="17424" name="AutoShape 15"/>
          <p:cNvCxnSpPr>
            <a:cxnSpLocks noChangeShapeType="1"/>
            <a:stCxn id="17414" idx="2"/>
            <a:endCxn id="17423" idx="0"/>
          </p:cNvCxnSpPr>
          <p:nvPr/>
        </p:nvCxnSpPr>
        <p:spPr bwMode="auto">
          <a:xfrm>
            <a:off x="2293938" y="3734700"/>
            <a:ext cx="609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5" name="Text Box 16"/>
          <p:cNvSpPr txBox="1">
            <a:spLocks noChangeArrowheads="1"/>
          </p:cNvSpPr>
          <p:nvPr/>
        </p:nvSpPr>
        <p:spPr bwMode="auto">
          <a:xfrm>
            <a:off x="609600" y="5903225"/>
            <a:ext cx="620713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T(2)</a:t>
            </a:r>
          </a:p>
        </p:txBody>
      </p:sp>
      <p:cxnSp>
        <p:nvCxnSpPr>
          <p:cNvPr id="17426" name="AutoShape 17"/>
          <p:cNvCxnSpPr>
            <a:cxnSpLocks noChangeShapeType="1"/>
            <a:stCxn id="17421" idx="2"/>
            <a:endCxn id="17425" idx="0"/>
          </p:cNvCxnSpPr>
          <p:nvPr/>
        </p:nvCxnSpPr>
        <p:spPr bwMode="auto">
          <a:xfrm flipH="1">
            <a:off x="920750" y="4484000"/>
            <a:ext cx="458788" cy="1419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1295400" y="5903225"/>
            <a:ext cx="623888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T(2)</a:t>
            </a:r>
          </a:p>
        </p:txBody>
      </p:sp>
      <p:cxnSp>
        <p:nvCxnSpPr>
          <p:cNvPr id="17428" name="AutoShape 19"/>
          <p:cNvCxnSpPr>
            <a:cxnSpLocks noChangeShapeType="1"/>
            <a:stCxn id="17421" idx="2"/>
            <a:endCxn id="17427" idx="0"/>
          </p:cNvCxnSpPr>
          <p:nvPr/>
        </p:nvCxnSpPr>
        <p:spPr bwMode="auto">
          <a:xfrm>
            <a:off x="1379538" y="4484000"/>
            <a:ext cx="228600" cy="1419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9" name="Text Box 20"/>
          <p:cNvSpPr txBox="1">
            <a:spLocks noChangeArrowheads="1"/>
          </p:cNvSpPr>
          <p:nvPr/>
        </p:nvSpPr>
        <p:spPr bwMode="auto">
          <a:xfrm>
            <a:off x="2133600" y="5915925"/>
            <a:ext cx="644525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T(2)</a:t>
            </a:r>
          </a:p>
        </p:txBody>
      </p:sp>
      <p:cxnSp>
        <p:nvCxnSpPr>
          <p:cNvPr id="17430" name="AutoShape 21"/>
          <p:cNvCxnSpPr>
            <a:cxnSpLocks noChangeShapeType="1"/>
            <a:stCxn id="17423" idx="2"/>
            <a:endCxn id="17429" idx="0"/>
          </p:cNvCxnSpPr>
          <p:nvPr/>
        </p:nvCxnSpPr>
        <p:spPr bwMode="auto">
          <a:xfrm flipH="1">
            <a:off x="2455863" y="4484000"/>
            <a:ext cx="447675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2854325" y="5915925"/>
            <a:ext cx="650875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T(2)</a:t>
            </a:r>
          </a:p>
        </p:txBody>
      </p:sp>
      <p:cxnSp>
        <p:nvCxnSpPr>
          <p:cNvPr id="17432" name="AutoShape 23"/>
          <p:cNvCxnSpPr>
            <a:cxnSpLocks noChangeShapeType="1"/>
            <a:stCxn id="17423" idx="2"/>
            <a:endCxn id="17431" idx="0"/>
          </p:cNvCxnSpPr>
          <p:nvPr/>
        </p:nvCxnSpPr>
        <p:spPr bwMode="auto">
          <a:xfrm>
            <a:off x="2903538" y="4484000"/>
            <a:ext cx="276225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3581400" y="5915925"/>
            <a:ext cx="633413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T(2)</a:t>
            </a:r>
          </a:p>
        </p:txBody>
      </p:sp>
      <p:cxnSp>
        <p:nvCxnSpPr>
          <p:cNvPr id="17434" name="AutoShape 25"/>
          <p:cNvCxnSpPr>
            <a:cxnSpLocks noChangeShapeType="1"/>
            <a:stCxn id="17418" idx="2"/>
            <a:endCxn id="17433" idx="0"/>
          </p:cNvCxnSpPr>
          <p:nvPr/>
        </p:nvCxnSpPr>
        <p:spPr bwMode="auto">
          <a:xfrm flipH="1">
            <a:off x="3898900" y="4496700"/>
            <a:ext cx="357188" cy="1419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4267200" y="5915925"/>
            <a:ext cx="601663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T(2)</a:t>
            </a:r>
          </a:p>
        </p:txBody>
      </p:sp>
      <p:cxnSp>
        <p:nvCxnSpPr>
          <p:cNvPr id="17436" name="AutoShape 27"/>
          <p:cNvCxnSpPr>
            <a:cxnSpLocks noChangeShapeType="1"/>
            <a:stCxn id="17418" idx="2"/>
            <a:endCxn id="17435" idx="0"/>
          </p:cNvCxnSpPr>
          <p:nvPr/>
        </p:nvCxnSpPr>
        <p:spPr bwMode="auto">
          <a:xfrm>
            <a:off x="4256088" y="4496700"/>
            <a:ext cx="312737" cy="1419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5083175" y="5915925"/>
            <a:ext cx="631825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T(2)</a:t>
            </a:r>
          </a:p>
        </p:txBody>
      </p:sp>
      <p:cxnSp>
        <p:nvCxnSpPr>
          <p:cNvPr id="17438" name="AutoShape 29"/>
          <p:cNvCxnSpPr>
            <a:cxnSpLocks noChangeShapeType="1"/>
            <a:stCxn id="17417" idx="2"/>
            <a:endCxn id="17437" idx="0"/>
          </p:cNvCxnSpPr>
          <p:nvPr/>
        </p:nvCxnSpPr>
        <p:spPr bwMode="auto">
          <a:xfrm flipH="1">
            <a:off x="5399088" y="4484000"/>
            <a:ext cx="165100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5788025" y="5915925"/>
            <a:ext cx="612775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T(2)</a:t>
            </a:r>
          </a:p>
        </p:txBody>
      </p:sp>
      <p:cxnSp>
        <p:nvCxnSpPr>
          <p:cNvPr id="17440" name="AutoShape 31"/>
          <p:cNvCxnSpPr>
            <a:cxnSpLocks noChangeShapeType="1"/>
            <a:stCxn id="17417" idx="2"/>
            <a:endCxn id="17439" idx="0"/>
          </p:cNvCxnSpPr>
          <p:nvPr/>
        </p:nvCxnSpPr>
        <p:spPr bwMode="auto">
          <a:xfrm>
            <a:off x="5564188" y="4484000"/>
            <a:ext cx="530225" cy="1431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7148513" y="2650438"/>
            <a:ext cx="681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7442" name="Rectangle 33"/>
          <p:cNvSpPr>
            <a:spLocks noChangeArrowheads="1"/>
          </p:cNvSpPr>
          <p:nvPr/>
        </p:nvSpPr>
        <p:spPr bwMode="auto">
          <a:xfrm>
            <a:off x="754063" y="5018988"/>
            <a:ext cx="5510212" cy="271462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T(n / 2</a:t>
            </a:r>
            <a:r>
              <a:rPr lang="en-US" altLang="zh-CN" baseline="30000">
                <a:solidFill>
                  <a:schemeClr val="bg1"/>
                </a:solidFill>
                <a:ea typeface="宋体" panose="02010600030101010101" pitchFamily="2" charset="-122"/>
              </a:rPr>
              <a:t>k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7443" name="Text Box 34"/>
          <p:cNvSpPr txBox="1">
            <a:spLocks noChangeArrowheads="1"/>
          </p:cNvSpPr>
          <p:nvPr/>
        </p:nvSpPr>
        <p:spPr bwMode="auto">
          <a:xfrm>
            <a:off x="7148513" y="3342588"/>
            <a:ext cx="1157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2(n/2)</a:t>
            </a:r>
          </a:p>
        </p:txBody>
      </p:sp>
      <p:sp>
        <p:nvSpPr>
          <p:cNvPr id="17444" name="Text Box 35"/>
          <p:cNvSpPr txBox="1">
            <a:spLocks noChangeArrowheads="1"/>
          </p:cNvSpPr>
          <p:nvPr/>
        </p:nvSpPr>
        <p:spPr bwMode="auto">
          <a:xfrm>
            <a:off x="7148513" y="4147450"/>
            <a:ext cx="1157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4(n/4)</a:t>
            </a:r>
          </a:p>
        </p:txBody>
      </p:sp>
      <p:sp>
        <p:nvSpPr>
          <p:cNvPr id="17445" name="Text Box 36"/>
          <p:cNvSpPr txBox="1">
            <a:spLocks noChangeArrowheads="1"/>
          </p:cNvSpPr>
          <p:nvPr/>
        </p:nvSpPr>
        <p:spPr bwMode="auto">
          <a:xfrm>
            <a:off x="7148513" y="4976125"/>
            <a:ext cx="1614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en-US" altLang="zh-CN" baseline="30000">
                <a:ea typeface="宋体" panose="02010600030101010101" pitchFamily="2" charset="-122"/>
              </a:rPr>
              <a:t>k </a:t>
            </a:r>
            <a:r>
              <a:rPr lang="en-US" altLang="zh-CN">
                <a:ea typeface="宋体" panose="02010600030101010101" pitchFamily="2" charset="-122"/>
              </a:rPr>
              <a:t>(n / 2</a:t>
            </a:r>
            <a:r>
              <a:rPr lang="en-US" altLang="zh-CN" baseline="30000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7446" name="Text Box 37"/>
          <p:cNvSpPr txBox="1">
            <a:spLocks noChangeArrowheads="1"/>
          </p:cNvSpPr>
          <p:nvPr/>
        </p:nvSpPr>
        <p:spPr bwMode="auto">
          <a:xfrm>
            <a:off x="7081838" y="5928625"/>
            <a:ext cx="1223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n/2</a:t>
            </a:r>
            <a:r>
              <a:rPr lang="en-US" altLang="zh-CN" baseline="300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17447" name="Text Box 38"/>
          <p:cNvSpPr txBox="1">
            <a:spLocks noChangeArrowheads="1"/>
          </p:cNvSpPr>
          <p:nvPr/>
        </p:nvSpPr>
        <p:spPr bwMode="auto">
          <a:xfrm>
            <a:off x="7148513" y="5439675"/>
            <a:ext cx="1157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. . .</a:t>
            </a:r>
          </a:p>
        </p:txBody>
      </p:sp>
      <p:sp>
        <p:nvSpPr>
          <p:cNvPr id="17448" name="Text Box 39"/>
          <p:cNvSpPr txBox="1">
            <a:spLocks noChangeArrowheads="1"/>
          </p:cNvSpPr>
          <p:nvPr/>
        </p:nvSpPr>
        <p:spPr bwMode="auto">
          <a:xfrm>
            <a:off x="7148513" y="4622113"/>
            <a:ext cx="1157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. . .</a:t>
            </a:r>
          </a:p>
        </p:txBody>
      </p:sp>
      <p:sp>
        <p:nvSpPr>
          <p:cNvPr id="17449" name="Line 40"/>
          <p:cNvSpPr>
            <a:spLocks noChangeShapeType="1"/>
          </p:cNvSpPr>
          <p:nvPr/>
        </p:nvSpPr>
        <p:spPr bwMode="auto">
          <a:xfrm>
            <a:off x="6740525" y="2718700"/>
            <a:ext cx="0" cy="3536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7450" name="Text Box 41"/>
          <p:cNvSpPr txBox="1">
            <a:spLocks noChangeArrowheads="1"/>
          </p:cNvSpPr>
          <p:nvPr/>
        </p:nvSpPr>
        <p:spPr bwMode="auto">
          <a:xfrm>
            <a:off x="6400800" y="4363350"/>
            <a:ext cx="747713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log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endParaRPr lang="en-US" altLang="zh-CN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sp>
        <p:nvSpPr>
          <p:cNvPr id="17451" name="Line 42"/>
          <p:cNvSpPr>
            <a:spLocks noChangeShapeType="1"/>
          </p:cNvSpPr>
          <p:nvPr/>
        </p:nvSpPr>
        <p:spPr bwMode="auto">
          <a:xfrm flipH="1">
            <a:off x="7081838" y="6392175"/>
            <a:ext cx="1087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7452" name="Text Box 43"/>
          <p:cNvSpPr txBox="1">
            <a:spLocks noChangeArrowheads="1"/>
          </p:cNvSpPr>
          <p:nvPr/>
        </p:nvSpPr>
        <p:spPr bwMode="auto">
          <a:xfrm>
            <a:off x="7148513" y="6473138"/>
            <a:ext cx="1157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en-US" altLang="zh-CN" baseline="300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log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n</a:t>
            </a:r>
          </a:p>
        </p:txBody>
      </p:sp>
      <p:pic>
        <p:nvPicPr>
          <p:cNvPr id="17453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16039"/>
            <a:ext cx="4416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4EEAEC4-6735-45DF-B8C7-BDCC46E7AE4D}" type="slidenum">
              <a:rPr lang="en-US" altLang="zh-CN" sz="800" smtClean="0"/>
              <a:t>25</a:t>
            </a:fld>
            <a:endParaRPr lang="en-US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变形证明（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定理：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T(n)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满足这个递推关系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			T(n) = n log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n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证明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对于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n &gt; 1:</a:t>
            </a:r>
          </a:p>
        </p:txBody>
      </p: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6136407" y="2398662"/>
            <a:ext cx="1574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假设</a:t>
            </a:r>
            <a:r>
              <a:rPr lang="en-US" altLang="zh-CN" sz="2000" dirty="0"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ea typeface="宋体" panose="02010600030101010101" pitchFamily="2" charset="-122"/>
              </a:rPr>
              <a:t>为</a:t>
            </a:r>
            <a:r>
              <a:rPr lang="en-US" altLang="zh-CN" sz="2000" dirty="0"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ea typeface="宋体" panose="02010600030101010101" pitchFamily="2" charset="-122"/>
              </a:rPr>
              <a:t>的幂</a:t>
            </a:r>
            <a:endParaRPr lang="en-US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19464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74" y="3230413"/>
            <a:ext cx="37623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206" y="3279476"/>
            <a:ext cx="451008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08766E0-9C52-40C6-A8F3-04813E15D0CC}" type="slidenum">
              <a:rPr lang="en-US" altLang="zh-CN" sz="800" smtClean="0"/>
              <a:t>26</a:t>
            </a:fld>
            <a:endParaRPr lang="en-US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归纳证明（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定理：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T(n)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满足这个递推关系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T(n) = n log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n.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证明</a:t>
            </a:r>
            <a:r>
              <a:rPr lang="en-US" altLang="zh-CN" dirty="0">
                <a:ea typeface="宋体" panose="02010600030101010101" pitchFamily="2" charset="-122"/>
              </a:rPr>
              <a:t>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hlink"/>
                </a:solidFill>
                <a:ea typeface="宋体" panose="02010600030101010101" pitchFamily="2" charset="-122"/>
              </a:rPr>
              <a:t>通过对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hlink"/>
                </a:solidFill>
                <a:ea typeface="宋体" panose="02010600030101010101" pitchFamily="2" charset="-122"/>
              </a:rPr>
              <a:t>归纳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基本情况</a:t>
            </a:r>
            <a:r>
              <a:rPr lang="en-US" altLang="zh-CN" dirty="0">
                <a:ea typeface="宋体" panose="02010600030101010101" pitchFamily="2" charset="-122"/>
              </a:rPr>
              <a:t>:  n = 1.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归纳假设</a:t>
            </a:r>
            <a:r>
              <a:rPr lang="en-US" altLang="zh-CN" dirty="0">
                <a:ea typeface="宋体" panose="02010600030101010101" pitchFamily="2" charset="-122"/>
              </a:rPr>
              <a:t>:  T(n) =  n log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n.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目标</a:t>
            </a:r>
            <a:r>
              <a:rPr lang="en-US" altLang="zh-CN" dirty="0">
                <a:ea typeface="宋体" panose="02010600030101010101" pitchFamily="2" charset="-122"/>
              </a:rPr>
              <a:t>:  T(2n) =  2n log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(2n).</a:t>
            </a:r>
          </a:p>
        </p:txBody>
      </p:sp>
      <p:pic>
        <p:nvPicPr>
          <p:cNvPr id="21511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80" y="2666908"/>
            <a:ext cx="43068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图片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4468659"/>
            <a:ext cx="45529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52C01B5-EAD3-4BF4-9226-551D8A420B90}" type="slidenum">
              <a:rPr lang="en-US" altLang="zh-CN" sz="800" smtClean="0"/>
              <a:t>27</a:t>
            </a:fld>
            <a:endParaRPr lang="en-US" altLang="zh-CN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递归合并排序的分析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77047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声明：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如果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T(n)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满足下列的递归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T(n) 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n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lg</a:t>
            </a:r>
            <a:r>
              <a:rPr lang="en-US" altLang="zh-CN" sz="2400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n.</a:t>
            </a: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证明：</a:t>
            </a:r>
            <a:r>
              <a:rPr lang="en-US" altLang="zh-CN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chemeClr val="hlink"/>
                </a:solidFill>
                <a:ea typeface="宋体" panose="02010600030101010101" pitchFamily="2" charset="-122"/>
              </a:rPr>
              <a:t>通过对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hlink"/>
                </a:solidFill>
                <a:ea typeface="宋体" panose="02010600030101010101" pitchFamily="2" charset="-122"/>
              </a:rPr>
              <a:t>归纳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基本情况</a:t>
            </a:r>
            <a:r>
              <a:rPr lang="en-US" altLang="zh-CN" sz="2000" dirty="0">
                <a:ea typeface="宋体" panose="02010600030101010101" pitchFamily="2" charset="-122"/>
              </a:rPr>
              <a:t>:  n = 1.</a:t>
            </a: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定义</a:t>
            </a:r>
            <a:r>
              <a:rPr lang="en-US" altLang="zh-CN" sz="2000" dirty="0">
                <a:ea typeface="宋体" panose="02010600030101010101" pitchFamily="2" charset="-122"/>
              </a:rPr>
              <a:t> n</a:t>
            </a:r>
            <a:r>
              <a:rPr lang="en-US" altLang="zh-CN" sz="1800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n / 2 ,  </a:t>
            </a:r>
            <a:r>
              <a:rPr lang="en-US" altLang="zh-CN" sz="2000" dirty="0">
                <a:ea typeface="宋体" panose="02010600030101010101" pitchFamily="2" charset="-122"/>
              </a:rPr>
              <a:t>n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</a:rPr>
              <a:t> =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n / 2.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>
                <a:ea typeface="宋体" panose="02010600030101010101" pitchFamily="2" charset="-122"/>
              </a:rPr>
              <a:t>归纳步骤</a:t>
            </a:r>
            <a:r>
              <a:rPr lang="en-US" altLang="zh-CN" sz="2000" dirty="0">
                <a:ea typeface="宋体" panose="02010600030101010101" pitchFamily="2" charset="-122"/>
              </a:rPr>
              <a:t>: </a:t>
            </a:r>
            <a:r>
              <a:rPr lang="zh-CN" altLang="en-US" sz="2000" dirty="0">
                <a:ea typeface="宋体" panose="02010600030101010101" pitchFamily="2" charset="-122"/>
              </a:rPr>
              <a:t>假设对于</a:t>
            </a:r>
            <a:r>
              <a:rPr lang="en-US" altLang="zh-CN" sz="2000" dirty="0">
                <a:ea typeface="宋体" panose="02010600030101010101" pitchFamily="2" charset="-122"/>
              </a:rPr>
              <a:t> 1, 2, ... , n–1 </a:t>
            </a:r>
            <a:r>
              <a:rPr lang="zh-CN" altLang="en-US" sz="2000" dirty="0">
                <a:ea typeface="宋体" panose="02010600030101010101" pitchFamily="2" charset="-122"/>
              </a:rPr>
              <a:t>是真的</a:t>
            </a:r>
            <a:r>
              <a:rPr lang="en-US" altLang="zh-CN" sz="2000" dirty="0">
                <a:ea typeface="宋体" panose="02010600030101010101" pitchFamily="2" charset="-122"/>
              </a:rPr>
              <a:t>.</a:t>
            </a:r>
          </a:p>
        </p:txBody>
      </p:sp>
      <p:pic>
        <p:nvPicPr>
          <p:cNvPr id="23559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1768024"/>
            <a:ext cx="55721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图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68" y="4497024"/>
            <a:ext cx="225742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图片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07" y="4419120"/>
            <a:ext cx="34385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930B4-04ED-8B34-8EAC-ED15C0305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5EF2689-F6F0-946C-BD48-327A39AC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5839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4.</a:t>
            </a:r>
            <a:r>
              <a:rPr lang="zh-CN" altLang="en-US" dirty="0"/>
              <a:t>颠倒数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FBA2C-D730-2007-6CA2-D8131ECA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88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6DBBE3B-2000-478F-AB35-F5C920406FB7}" type="slidenum">
              <a:rPr lang="en-US" altLang="zh-CN" sz="800" smtClean="0"/>
              <a:t>29</a:t>
            </a:fld>
            <a:endParaRPr lang="en-US" altLang="zh-CN" sz="14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音乐网站试图将你的歌曲偏好与其他人相匹配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你对 </a:t>
            </a:r>
            <a:r>
              <a:rPr lang="en-US" altLang="zh-CN" dirty="0">
                <a:ea typeface="宋体" panose="02010600030101010101" pitchFamily="2" charset="-122"/>
              </a:rPr>
              <a:t>n </a:t>
            </a:r>
            <a:r>
              <a:rPr lang="zh-CN" altLang="en-US" dirty="0">
                <a:ea typeface="宋体" panose="02010600030101010101" pitchFamily="2" charset="-122"/>
              </a:rPr>
              <a:t>个歌曲进行排序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音乐网站查询数据库以寻找口味相近的人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相似性度量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两个排名之间的倒置次数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排名</a:t>
            </a:r>
            <a:r>
              <a:rPr lang="en-US" altLang="zh-CN" dirty="0">
                <a:ea typeface="宋体" panose="02010600030101010101" pitchFamily="2" charset="-122"/>
              </a:rPr>
              <a:t>:  1, 2, …, n.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zh-CN" altLang="en-US" dirty="0">
                <a:ea typeface="宋体" panose="02010600030101010101" pitchFamily="2" charset="-122"/>
              </a:rPr>
              <a:t>排名</a:t>
            </a:r>
            <a:r>
              <a:rPr lang="en-US" altLang="zh-CN" dirty="0">
                <a:ea typeface="宋体" panose="02010600030101010101" pitchFamily="2" charset="-122"/>
              </a:rPr>
              <a:t>:  a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a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a</a:t>
            </a:r>
            <a:r>
              <a:rPr lang="en-US" altLang="zh-CN" sz="2000" baseline="-25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歌曲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 j </a:t>
            </a:r>
            <a:r>
              <a:rPr lang="zh-CN" altLang="en-US" dirty="0">
                <a:ea typeface="宋体" panose="02010600030101010101" pitchFamily="2" charset="-122"/>
              </a:rPr>
              <a:t>是倒置的，当 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&lt; j, </a:t>
            </a:r>
            <a:r>
              <a:rPr lang="zh-CN" altLang="en-US" dirty="0">
                <a:ea typeface="宋体" panose="02010600030101010101" pitchFamily="2" charset="-122"/>
              </a:rPr>
              <a:t>且</a:t>
            </a:r>
            <a:r>
              <a:rPr lang="en-US" altLang="zh-CN" dirty="0">
                <a:ea typeface="宋体" panose="02010600030101010101" pitchFamily="2" charset="-122"/>
              </a:rPr>
              <a:t> a</a:t>
            </a:r>
            <a:r>
              <a:rPr lang="en-US" altLang="zh-CN" sz="2000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&gt; </a:t>
            </a:r>
            <a:r>
              <a:rPr lang="en-US" altLang="zh-CN" dirty="0" err="1">
                <a:ea typeface="宋体" panose="02010600030101010101" pitchFamily="2" charset="-122"/>
              </a:rPr>
              <a:t>a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暴力求解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检查所有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(n</a:t>
            </a:r>
            <a:r>
              <a:rPr lang="en-US" altLang="zh-CN" sz="2000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个</a:t>
            </a:r>
            <a:r>
              <a:rPr lang="en-US" altLang="zh-CN" dirty="0" err="1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的配对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cxnSp>
        <p:nvCxnSpPr>
          <p:cNvPr id="25604" name="AutoShape 50"/>
          <p:cNvCxnSpPr>
            <a:cxnSpLocks noChangeShapeType="1"/>
            <a:stCxn id="25608" idx="4"/>
            <a:endCxn id="25606" idx="4"/>
          </p:cNvCxnSpPr>
          <p:nvPr/>
        </p:nvCxnSpPr>
        <p:spPr bwMode="auto">
          <a:xfrm rot="16200000" flipH="1">
            <a:off x="4649788" y="4844124"/>
            <a:ext cx="1587" cy="1379537"/>
          </a:xfrm>
          <a:prstGeom prst="bentConnector3">
            <a:avLst>
              <a:gd name="adj1" fmla="val 22599995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05" name="Oval 52"/>
          <p:cNvSpPr>
            <a:spLocks noChangeArrowheads="1"/>
          </p:cNvSpPr>
          <p:nvPr/>
        </p:nvSpPr>
        <p:spPr bwMode="auto">
          <a:xfrm>
            <a:off x="4572000" y="5456899"/>
            <a:ext cx="76200" cy="76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6" name="Oval 53"/>
          <p:cNvSpPr>
            <a:spLocks noChangeArrowheads="1"/>
          </p:cNvSpPr>
          <p:nvPr/>
        </p:nvSpPr>
        <p:spPr bwMode="auto">
          <a:xfrm>
            <a:off x="5302250" y="5456899"/>
            <a:ext cx="76200" cy="76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7" name="Oval 54"/>
          <p:cNvSpPr>
            <a:spLocks noChangeArrowheads="1"/>
          </p:cNvSpPr>
          <p:nvPr/>
        </p:nvSpPr>
        <p:spPr bwMode="auto">
          <a:xfrm>
            <a:off x="5113338" y="5456899"/>
            <a:ext cx="76200" cy="76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8" name="Oval 56"/>
          <p:cNvSpPr>
            <a:spLocks noChangeArrowheads="1"/>
          </p:cNvSpPr>
          <p:nvPr/>
        </p:nvSpPr>
        <p:spPr bwMode="auto">
          <a:xfrm>
            <a:off x="3922713" y="5456899"/>
            <a:ext cx="76200" cy="76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5609" name="AutoShape 57"/>
          <p:cNvCxnSpPr>
            <a:cxnSpLocks noChangeShapeType="1"/>
            <a:stCxn id="25605" idx="4"/>
            <a:endCxn id="25607" idx="4"/>
          </p:cNvCxnSpPr>
          <p:nvPr/>
        </p:nvCxnSpPr>
        <p:spPr bwMode="auto">
          <a:xfrm rot="16200000" flipH="1">
            <a:off x="4879975" y="5263224"/>
            <a:ext cx="1587" cy="541338"/>
          </a:xfrm>
          <a:prstGeom prst="bentConnector3">
            <a:avLst>
              <a:gd name="adj1" fmla="val 12899995"/>
            </a:avLst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 type="triangl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610" name="Rectangle 23"/>
          <p:cNvSpPr>
            <a:spLocks noChangeAspect="1" noChangeArrowheads="1"/>
          </p:cNvSpPr>
          <p:nvPr/>
        </p:nvSpPr>
        <p:spPr bwMode="auto">
          <a:xfrm>
            <a:off x="2286000" y="5172736"/>
            <a:ext cx="747713" cy="3603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5611" name="Rectangle 29"/>
          <p:cNvSpPr>
            <a:spLocks noChangeAspect="1" noChangeArrowheads="1"/>
          </p:cNvSpPr>
          <p:nvPr/>
        </p:nvSpPr>
        <p:spPr bwMode="auto">
          <a:xfrm>
            <a:off x="2286000" y="4812374"/>
            <a:ext cx="747713" cy="3603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5612" name="Rectangle 24"/>
          <p:cNvSpPr>
            <a:spLocks noChangeAspect="1" noChangeArrowheads="1"/>
          </p:cNvSpPr>
          <p:nvPr/>
        </p:nvSpPr>
        <p:spPr bwMode="auto">
          <a:xfrm>
            <a:off x="3033713" y="5172736"/>
            <a:ext cx="628650" cy="3603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613" name="Rectangle 25"/>
          <p:cNvSpPr>
            <a:spLocks noChangeAspect="1" noChangeArrowheads="1"/>
          </p:cNvSpPr>
          <p:nvPr/>
        </p:nvSpPr>
        <p:spPr bwMode="auto">
          <a:xfrm>
            <a:off x="4289425" y="5172736"/>
            <a:ext cx="627063" cy="3603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5614" name="Rectangle 26"/>
          <p:cNvSpPr>
            <a:spLocks noChangeAspect="1" noChangeArrowheads="1"/>
          </p:cNvSpPr>
          <p:nvPr/>
        </p:nvSpPr>
        <p:spPr bwMode="auto">
          <a:xfrm>
            <a:off x="3662363" y="5172736"/>
            <a:ext cx="627062" cy="3603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5615" name="Rectangle 27"/>
          <p:cNvSpPr>
            <a:spLocks noChangeAspect="1" noChangeArrowheads="1"/>
          </p:cNvSpPr>
          <p:nvPr/>
        </p:nvSpPr>
        <p:spPr bwMode="auto">
          <a:xfrm>
            <a:off x="4916488" y="5172736"/>
            <a:ext cx="627062" cy="3603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5616" name="Rectangle 28"/>
          <p:cNvSpPr>
            <a:spLocks noChangeAspect="1" noChangeArrowheads="1"/>
          </p:cNvSpPr>
          <p:nvPr/>
        </p:nvSpPr>
        <p:spPr bwMode="auto">
          <a:xfrm>
            <a:off x="5543550" y="5172736"/>
            <a:ext cx="628650" cy="3603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5617" name="Rectangle 30"/>
          <p:cNvSpPr>
            <a:spLocks noChangeAspect="1" noChangeArrowheads="1"/>
          </p:cNvSpPr>
          <p:nvPr/>
        </p:nvSpPr>
        <p:spPr bwMode="auto">
          <a:xfrm>
            <a:off x="3033713" y="4812374"/>
            <a:ext cx="628650" cy="3603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618" name="Rectangle 31"/>
          <p:cNvSpPr>
            <a:spLocks noChangeAspect="1" noChangeArrowheads="1"/>
          </p:cNvSpPr>
          <p:nvPr/>
        </p:nvSpPr>
        <p:spPr bwMode="auto">
          <a:xfrm>
            <a:off x="4289425" y="4812374"/>
            <a:ext cx="627063" cy="3603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5619" name="Rectangle 32"/>
          <p:cNvSpPr>
            <a:spLocks noChangeAspect="1" noChangeArrowheads="1"/>
          </p:cNvSpPr>
          <p:nvPr/>
        </p:nvSpPr>
        <p:spPr bwMode="auto">
          <a:xfrm>
            <a:off x="3662363" y="4812374"/>
            <a:ext cx="627062" cy="3603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5620" name="Rectangle 33"/>
          <p:cNvSpPr>
            <a:spLocks noChangeAspect="1" noChangeArrowheads="1"/>
          </p:cNvSpPr>
          <p:nvPr/>
        </p:nvSpPr>
        <p:spPr bwMode="auto">
          <a:xfrm>
            <a:off x="4916488" y="4812374"/>
            <a:ext cx="627062" cy="3603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5621" name="Rectangle 34"/>
          <p:cNvSpPr>
            <a:spLocks noChangeAspect="1" noChangeArrowheads="1"/>
          </p:cNvSpPr>
          <p:nvPr/>
        </p:nvSpPr>
        <p:spPr bwMode="auto">
          <a:xfrm>
            <a:off x="5543550" y="4812374"/>
            <a:ext cx="628650" cy="36036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5622" name="Rectangle 36"/>
          <p:cNvSpPr>
            <a:spLocks noChangeAspect="1" noChangeArrowheads="1"/>
          </p:cNvSpPr>
          <p:nvPr/>
        </p:nvSpPr>
        <p:spPr bwMode="auto">
          <a:xfrm>
            <a:off x="3033713" y="4453599"/>
            <a:ext cx="628650" cy="35877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5623" name="Rectangle 37"/>
          <p:cNvSpPr>
            <a:spLocks noChangeAspect="1" noChangeArrowheads="1"/>
          </p:cNvSpPr>
          <p:nvPr/>
        </p:nvSpPr>
        <p:spPr bwMode="auto">
          <a:xfrm>
            <a:off x="3662363" y="4453599"/>
            <a:ext cx="627062" cy="35877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5624" name="Rectangle 38"/>
          <p:cNvSpPr>
            <a:spLocks noChangeAspect="1" noChangeArrowheads="1"/>
          </p:cNvSpPr>
          <p:nvPr/>
        </p:nvSpPr>
        <p:spPr bwMode="auto">
          <a:xfrm>
            <a:off x="4289425" y="4453599"/>
            <a:ext cx="627063" cy="35877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625" name="Rectangle 39"/>
          <p:cNvSpPr>
            <a:spLocks noChangeAspect="1" noChangeArrowheads="1"/>
          </p:cNvSpPr>
          <p:nvPr/>
        </p:nvSpPr>
        <p:spPr bwMode="auto">
          <a:xfrm>
            <a:off x="4916488" y="4453599"/>
            <a:ext cx="627062" cy="35877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5626" name="Rectangle 40"/>
          <p:cNvSpPr>
            <a:spLocks noChangeAspect="1" noChangeArrowheads="1"/>
          </p:cNvSpPr>
          <p:nvPr/>
        </p:nvSpPr>
        <p:spPr bwMode="auto">
          <a:xfrm>
            <a:off x="5543550" y="4453599"/>
            <a:ext cx="628650" cy="35877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5627" name="Rectangle 41"/>
          <p:cNvSpPr>
            <a:spLocks noChangeAspect="1" noChangeArrowheads="1"/>
          </p:cNvSpPr>
          <p:nvPr/>
        </p:nvSpPr>
        <p:spPr bwMode="auto">
          <a:xfrm>
            <a:off x="3033713" y="4093236"/>
            <a:ext cx="313848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zh-CN" altLang="en-US" sz="1800" i="1" dirty="0">
                <a:ea typeface="宋体" panose="02010600030101010101" pitchFamily="2" charset="-122"/>
              </a:rPr>
              <a:t>歌曲</a:t>
            </a:r>
            <a:endParaRPr kumimoji="0" lang="en-US" altLang="zh-CN" sz="1800" i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计算颠倒数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29" name="Text Box 47"/>
          <p:cNvSpPr txBox="1">
            <a:spLocks noChangeArrowheads="1"/>
          </p:cNvSpPr>
          <p:nvPr/>
        </p:nvSpPr>
        <p:spPr bwMode="auto">
          <a:xfrm>
            <a:off x="7008813" y="4715881"/>
            <a:ext cx="1075615" cy="6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800" u="sng" dirty="0">
                <a:ea typeface="宋体" panose="02010600030101010101" pitchFamily="2" charset="-122"/>
              </a:rPr>
              <a:t>倒置</a:t>
            </a:r>
            <a:endParaRPr lang="en-US" altLang="zh-CN" sz="1800" u="sng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3-2, 4-2</a:t>
            </a:r>
          </a:p>
        </p:txBody>
      </p:sp>
      <p:sp>
        <p:nvSpPr>
          <p:cNvPr id="25630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5631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14349"/>
            <a:ext cx="8218713" cy="4799365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贪心算法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分治算法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动态规划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近似算法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随机算法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56038" y="6313488"/>
            <a:ext cx="1592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2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F6646BB-B108-4F88-BD68-5B9FF66E4EDC}" type="slidenum">
              <a:rPr lang="en-US" altLang="zh-CN" sz="800" smtClean="0"/>
              <a:t>30</a:t>
            </a:fld>
            <a:endParaRPr lang="en-US" altLang="zh-CN" sz="1400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应用：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协同过滤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测量数组的 </a:t>
            </a:r>
            <a:r>
              <a:rPr lang="en-US" altLang="zh-CN" dirty="0">
                <a:ea typeface="宋体" panose="02010600030101010101" pitchFamily="2" charset="-122"/>
              </a:rPr>
              <a:t>"</a:t>
            </a:r>
            <a:r>
              <a:rPr lang="zh-CN" altLang="en-US" dirty="0">
                <a:ea typeface="宋体" panose="02010600030101010101" pitchFamily="2" charset="-122"/>
              </a:rPr>
              <a:t>排序性</a:t>
            </a:r>
            <a:r>
              <a:rPr lang="en-US" altLang="zh-CN" dirty="0">
                <a:ea typeface="宋体" panose="02010600030101010101" pitchFamily="2" charset="-122"/>
              </a:rPr>
              <a:t>".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谷歌排名功能的敏感度分析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非参数统计</a:t>
            </a:r>
            <a:r>
              <a:rPr lang="en-US" altLang="zh-CN" dirty="0">
                <a:ea typeface="宋体" panose="02010600030101010101" pitchFamily="2" charset="-122"/>
              </a:rPr>
              <a:t>  (e.g., Kendall's Tau distance)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89E9AE0-E82E-4E8C-886B-EF41A8BC914F}" type="slidenum">
              <a:rPr lang="en-US" altLang="zh-CN" sz="800" smtClean="0"/>
              <a:t>31</a:t>
            </a:fld>
            <a:endParaRPr lang="en-US" altLang="zh-CN" sz="1400"/>
          </a:p>
        </p:txBody>
      </p:sp>
      <p:sp>
        <p:nvSpPr>
          <p:cNvPr id="29699" name="Rectangle 4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计算颠倒数：分治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0" name="Rectangle 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分治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6" name="Rectangle 109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7" name="Rectangle 110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8" name="Rectangle 111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9" name="Rectangle 112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" name="Rectangle 113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" name="Rectangle 114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2" name="Rectangle 115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3" name="Rectangle 116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4" name="Rectangle 117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" name="Rectangle 118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6" name="Rectangle 119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7" name="Rectangle 120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432A483-30F5-4A4A-9988-D1564EE99B7E}" type="slidenum">
              <a:rPr lang="en-US" altLang="zh-CN" sz="800" smtClean="0"/>
              <a:t>32</a:t>
            </a:fld>
            <a:endParaRPr lang="en-US" altLang="zh-CN" sz="1400"/>
          </a:p>
        </p:txBody>
      </p:sp>
      <p:sp>
        <p:nvSpPr>
          <p:cNvPr id="31747" name="Rectangle 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计算颠倒数：分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48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05646" y="1532324"/>
            <a:ext cx="78867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ea typeface="宋体" panose="02010600030101010101" pitchFamily="2" charset="-122"/>
              </a:rPr>
              <a:t>分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r>
              <a:rPr lang="zh-CN" altLang="en-US" dirty="0">
                <a:ea typeface="宋体" panose="02010600030101010101" pitchFamily="2" charset="-122"/>
              </a:rPr>
              <a:t>将整个数组分为两部分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1761" name="Rectangle 124"/>
          <p:cNvSpPr>
            <a:spLocks noChangeAspect="1" noChangeArrowheads="1"/>
          </p:cNvSpPr>
          <p:nvPr/>
        </p:nvSpPr>
        <p:spPr bwMode="auto">
          <a:xfrm>
            <a:off x="1614488" y="4003675"/>
            <a:ext cx="427037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1762" name="Rectangle 125"/>
          <p:cNvSpPr>
            <a:spLocks noChangeAspect="1" noChangeArrowheads="1"/>
          </p:cNvSpPr>
          <p:nvPr/>
        </p:nvSpPr>
        <p:spPr bwMode="auto">
          <a:xfrm>
            <a:off x="2041525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1763" name="Rectangle 126"/>
          <p:cNvSpPr>
            <a:spLocks noChangeAspect="1" noChangeArrowheads="1"/>
          </p:cNvSpPr>
          <p:nvPr/>
        </p:nvSpPr>
        <p:spPr bwMode="auto">
          <a:xfrm>
            <a:off x="2466975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1764" name="Rectangle 127"/>
          <p:cNvSpPr>
            <a:spLocks noChangeAspect="1" noChangeArrowheads="1"/>
          </p:cNvSpPr>
          <p:nvPr/>
        </p:nvSpPr>
        <p:spPr bwMode="auto">
          <a:xfrm>
            <a:off x="2894013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1765" name="Rectangle 128"/>
          <p:cNvSpPr>
            <a:spLocks noChangeAspect="1" noChangeArrowheads="1"/>
          </p:cNvSpPr>
          <p:nvPr/>
        </p:nvSpPr>
        <p:spPr bwMode="auto">
          <a:xfrm>
            <a:off x="762000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766" name="Rectangle 129"/>
          <p:cNvSpPr>
            <a:spLocks noChangeAspect="1" noChangeArrowheads="1"/>
          </p:cNvSpPr>
          <p:nvPr/>
        </p:nvSpPr>
        <p:spPr bwMode="auto">
          <a:xfrm>
            <a:off x="1189038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1767" name="Rectangle 130"/>
          <p:cNvSpPr>
            <a:spLocks noChangeAspect="1" noChangeArrowheads="1"/>
          </p:cNvSpPr>
          <p:nvPr/>
        </p:nvSpPr>
        <p:spPr bwMode="auto">
          <a:xfrm>
            <a:off x="4314825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1768" name="Rectangle 131"/>
          <p:cNvSpPr>
            <a:spLocks noChangeAspect="1" noChangeArrowheads="1"/>
          </p:cNvSpPr>
          <p:nvPr/>
        </p:nvSpPr>
        <p:spPr bwMode="auto">
          <a:xfrm>
            <a:off x="4740275" y="4003675"/>
            <a:ext cx="427038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1769" name="Rectangle 132"/>
          <p:cNvSpPr>
            <a:spLocks noChangeAspect="1" noChangeArrowheads="1"/>
          </p:cNvSpPr>
          <p:nvPr/>
        </p:nvSpPr>
        <p:spPr bwMode="auto">
          <a:xfrm>
            <a:off x="5167313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1770" name="Rectangle 133"/>
          <p:cNvSpPr>
            <a:spLocks noChangeAspect="1" noChangeArrowheads="1"/>
          </p:cNvSpPr>
          <p:nvPr/>
        </p:nvSpPr>
        <p:spPr bwMode="auto">
          <a:xfrm>
            <a:off x="5592763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1771" name="Rectangle 134"/>
          <p:cNvSpPr>
            <a:spLocks noChangeAspect="1" noChangeArrowheads="1"/>
          </p:cNvSpPr>
          <p:nvPr/>
        </p:nvSpPr>
        <p:spPr bwMode="auto">
          <a:xfrm>
            <a:off x="3462338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1772" name="Rectangle 135"/>
          <p:cNvSpPr>
            <a:spLocks noChangeAspect="1" noChangeArrowheads="1"/>
          </p:cNvSpPr>
          <p:nvPr/>
        </p:nvSpPr>
        <p:spPr bwMode="auto">
          <a:xfrm>
            <a:off x="3887788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1773" name="Text Box 138"/>
          <p:cNvSpPr txBox="1">
            <a:spLocks noChangeArrowheads="1"/>
          </p:cNvSpPr>
          <p:nvPr/>
        </p:nvSpPr>
        <p:spPr bwMode="auto">
          <a:xfrm>
            <a:off x="6553200" y="3244014"/>
            <a:ext cx="136525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分</a:t>
            </a:r>
            <a:r>
              <a:rPr lang="en-US" altLang="zh-CN" sz="1800" dirty="0">
                <a:ea typeface="宋体" panose="02010600030101010101" pitchFamily="2" charset="-122"/>
              </a:rPr>
              <a:t>:  O(1).</a:t>
            </a:r>
          </a:p>
        </p:txBody>
      </p:sp>
      <p:sp>
        <p:nvSpPr>
          <p:cNvPr id="2" name="Rectangle 109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" name="Rectangle 110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" name="Rectangle 111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5" name="Rectangle 112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" name="Rectangle 113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" name="Rectangle 114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" name="Rectangle 115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9" name="Rectangle 116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" name="Rectangle 117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" name="Rectangle 118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2" name="Rectangle 119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3" name="Rectangle 120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C79B5AD-6337-4543-BC8B-01A4DBC8DCA4}" type="slidenum">
              <a:rPr lang="en-US" altLang="zh-CN" sz="800" smtClean="0"/>
              <a:t>33</a:t>
            </a:fld>
            <a:endParaRPr lang="en-US" altLang="zh-CN" sz="1400"/>
          </a:p>
        </p:txBody>
      </p:sp>
      <p:sp>
        <p:nvSpPr>
          <p:cNvPr id="33795" name="Rectangle 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计算颠倒数：治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796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09600" y="1552759"/>
            <a:ext cx="7848600" cy="2227263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分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将整个数组分为两部分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r>
              <a:rPr lang="zh-CN" altLang="en-US" dirty="0">
                <a:solidFill>
                  <a:schemeClr val="accent1"/>
                </a:solidFill>
                <a:ea typeface="宋体" panose="02010600030101010101" pitchFamily="2" charset="-122"/>
              </a:rPr>
              <a:t>治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递归地计算每一半的倒置情况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809" name="Rectangle 100"/>
          <p:cNvSpPr>
            <a:spLocks noChangeAspect="1" noChangeArrowheads="1"/>
          </p:cNvSpPr>
          <p:nvPr/>
        </p:nvSpPr>
        <p:spPr bwMode="auto">
          <a:xfrm>
            <a:off x="1614488" y="4003675"/>
            <a:ext cx="427037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810" name="Rectangle 101"/>
          <p:cNvSpPr>
            <a:spLocks noChangeAspect="1" noChangeArrowheads="1"/>
          </p:cNvSpPr>
          <p:nvPr/>
        </p:nvSpPr>
        <p:spPr bwMode="auto">
          <a:xfrm>
            <a:off x="2041525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3811" name="Rectangle 102"/>
          <p:cNvSpPr>
            <a:spLocks noChangeAspect="1" noChangeArrowheads="1"/>
          </p:cNvSpPr>
          <p:nvPr/>
        </p:nvSpPr>
        <p:spPr bwMode="auto">
          <a:xfrm>
            <a:off x="2466975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3812" name="Rectangle 103"/>
          <p:cNvSpPr>
            <a:spLocks noChangeAspect="1" noChangeArrowheads="1"/>
          </p:cNvSpPr>
          <p:nvPr/>
        </p:nvSpPr>
        <p:spPr bwMode="auto">
          <a:xfrm>
            <a:off x="2894013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3813" name="Rectangle 104"/>
          <p:cNvSpPr>
            <a:spLocks noChangeAspect="1" noChangeArrowheads="1"/>
          </p:cNvSpPr>
          <p:nvPr/>
        </p:nvSpPr>
        <p:spPr bwMode="auto">
          <a:xfrm>
            <a:off x="762000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3814" name="Rectangle 105"/>
          <p:cNvSpPr>
            <a:spLocks noChangeAspect="1" noChangeArrowheads="1"/>
          </p:cNvSpPr>
          <p:nvPr/>
        </p:nvSpPr>
        <p:spPr bwMode="auto">
          <a:xfrm>
            <a:off x="1189038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3815" name="Rectangle 106"/>
          <p:cNvSpPr>
            <a:spLocks noChangeAspect="1" noChangeArrowheads="1"/>
          </p:cNvSpPr>
          <p:nvPr/>
        </p:nvSpPr>
        <p:spPr bwMode="auto">
          <a:xfrm>
            <a:off x="4314825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3816" name="Rectangle 107"/>
          <p:cNvSpPr>
            <a:spLocks noChangeAspect="1" noChangeArrowheads="1"/>
          </p:cNvSpPr>
          <p:nvPr/>
        </p:nvSpPr>
        <p:spPr bwMode="auto">
          <a:xfrm>
            <a:off x="4740275" y="4003675"/>
            <a:ext cx="427038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3817" name="Rectangle 108"/>
          <p:cNvSpPr>
            <a:spLocks noChangeAspect="1" noChangeArrowheads="1"/>
          </p:cNvSpPr>
          <p:nvPr/>
        </p:nvSpPr>
        <p:spPr bwMode="auto">
          <a:xfrm>
            <a:off x="5167313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3818" name="Rectangle 109"/>
          <p:cNvSpPr>
            <a:spLocks noChangeAspect="1" noChangeArrowheads="1"/>
          </p:cNvSpPr>
          <p:nvPr/>
        </p:nvSpPr>
        <p:spPr bwMode="auto">
          <a:xfrm>
            <a:off x="5592763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3819" name="Rectangle 110"/>
          <p:cNvSpPr>
            <a:spLocks noChangeAspect="1" noChangeArrowheads="1"/>
          </p:cNvSpPr>
          <p:nvPr/>
        </p:nvSpPr>
        <p:spPr bwMode="auto">
          <a:xfrm>
            <a:off x="3462338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3820" name="Rectangle 111"/>
          <p:cNvSpPr>
            <a:spLocks noChangeAspect="1" noChangeArrowheads="1"/>
          </p:cNvSpPr>
          <p:nvPr/>
        </p:nvSpPr>
        <p:spPr bwMode="auto">
          <a:xfrm>
            <a:off x="3887788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3821" name="Text Box 113"/>
          <p:cNvSpPr txBox="1">
            <a:spLocks noChangeArrowheads="1"/>
          </p:cNvSpPr>
          <p:nvPr/>
        </p:nvSpPr>
        <p:spPr bwMode="auto">
          <a:xfrm>
            <a:off x="1304715" y="4402403"/>
            <a:ext cx="119263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5 </a:t>
            </a:r>
            <a:r>
              <a:rPr lang="zh-CN" altLang="en-US" dirty="0">
                <a:ea typeface="宋体" panose="02010600030101010101" pitchFamily="2" charset="-122"/>
              </a:rPr>
              <a:t>蓝蓝倒置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822" name="Text Box 114"/>
          <p:cNvSpPr txBox="1">
            <a:spLocks noChangeArrowheads="1"/>
          </p:cNvSpPr>
          <p:nvPr/>
        </p:nvSpPr>
        <p:spPr bwMode="auto">
          <a:xfrm>
            <a:off x="4200315" y="4402403"/>
            <a:ext cx="119263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8 </a:t>
            </a:r>
            <a:r>
              <a:rPr lang="zh-CN" altLang="en-US" dirty="0">
                <a:ea typeface="宋体" panose="02010600030101010101" pitchFamily="2" charset="-122"/>
              </a:rPr>
              <a:t>绿绿倒置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823" name="Text Box 116"/>
          <p:cNvSpPr txBox="1">
            <a:spLocks noChangeArrowheads="1"/>
          </p:cNvSpPr>
          <p:nvPr/>
        </p:nvSpPr>
        <p:spPr bwMode="auto">
          <a:xfrm>
            <a:off x="6553200" y="3244014"/>
            <a:ext cx="136525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分</a:t>
            </a:r>
            <a:r>
              <a:rPr lang="en-US" altLang="zh-CN" sz="1800" dirty="0">
                <a:ea typeface="宋体" panose="02010600030101010101" pitchFamily="2" charset="-122"/>
              </a:rPr>
              <a:t>:  O(1).</a:t>
            </a:r>
          </a:p>
        </p:txBody>
      </p:sp>
      <p:sp>
        <p:nvSpPr>
          <p:cNvPr id="33824" name="Text Box 117"/>
          <p:cNvSpPr txBox="1">
            <a:spLocks noChangeArrowheads="1"/>
          </p:cNvSpPr>
          <p:nvPr/>
        </p:nvSpPr>
        <p:spPr bwMode="auto">
          <a:xfrm>
            <a:off x="6553200" y="4021889"/>
            <a:ext cx="1981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>
                <a:ea typeface="宋体" panose="02010600030101010101" pitchFamily="2" charset="-122"/>
              </a:rPr>
              <a:t>治</a:t>
            </a:r>
            <a:r>
              <a:rPr lang="en-US" altLang="zh-CN" sz="1800">
                <a:ea typeface="宋体" panose="02010600030101010101" pitchFamily="2" charset="-122"/>
              </a:rPr>
              <a:t>:  2T(n / 2)</a:t>
            </a:r>
          </a:p>
        </p:txBody>
      </p:sp>
      <p:sp>
        <p:nvSpPr>
          <p:cNvPr id="33825" name="Text Box 118"/>
          <p:cNvSpPr txBox="1">
            <a:spLocks noChangeArrowheads="1"/>
          </p:cNvSpPr>
          <p:nvPr/>
        </p:nvSpPr>
        <p:spPr bwMode="auto">
          <a:xfrm>
            <a:off x="762000" y="4764413"/>
            <a:ext cx="2438400" cy="36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5-4, 5-2, 4-2, 8-2, 10-2</a:t>
            </a:r>
          </a:p>
        </p:txBody>
      </p:sp>
      <p:sp>
        <p:nvSpPr>
          <p:cNvPr id="33826" name="Text Box 119"/>
          <p:cNvSpPr txBox="1">
            <a:spLocks noChangeArrowheads="1"/>
          </p:cNvSpPr>
          <p:nvPr/>
        </p:nvSpPr>
        <p:spPr bwMode="auto">
          <a:xfrm>
            <a:off x="3200399" y="4773938"/>
            <a:ext cx="4793411" cy="36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6-3, 9-3, 9-7, 12-3, 12-7, 12-11, 11-3, 11-7</a:t>
            </a:r>
          </a:p>
        </p:txBody>
      </p:sp>
      <p:sp>
        <p:nvSpPr>
          <p:cNvPr id="2" name="Rectangle 109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" name="Rectangle 110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" name="Rectangle 111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5" name="Rectangle 112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" name="Rectangle 113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" name="Rectangle 114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" name="Rectangle 115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9" name="Rectangle 116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" name="Rectangle 117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" name="Rectangle 118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2" name="Rectangle 119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3" name="Rectangle 120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F4ECD2C-3C4E-4AD1-BD59-AFA1D4F1B47E}" type="slidenum">
              <a:rPr lang="en-US" altLang="zh-CN" sz="800" smtClean="0"/>
              <a:t>34</a:t>
            </a:fld>
            <a:endParaRPr lang="en-US" altLang="zh-CN" sz="1400"/>
          </a:p>
        </p:txBody>
      </p:sp>
      <p:sp>
        <p:nvSpPr>
          <p:cNvPr id="35843" name="Rectangle 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计算颠倒数：组合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4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09600" y="1426239"/>
            <a:ext cx="7848600" cy="19653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分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ea typeface="宋体" panose="02010600030101010101" pitchFamily="2" charset="-122"/>
              </a:rPr>
              <a:t>将整个数组分为两部分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治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ea typeface="宋体" panose="02010600030101010101" pitchFamily="2" charset="-122"/>
              </a:rPr>
              <a:t>递归地计算每一半的倒置情况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1"/>
                </a:solidFill>
                <a:ea typeface="宋体" panose="02010600030101010101" pitchFamily="2" charset="-122"/>
              </a:rPr>
              <a:t>合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ea typeface="宋体" panose="02010600030101010101" pitchFamily="2" charset="-122"/>
              </a:rPr>
              <a:t>计算 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en-US" altLang="zh-CN" sz="2000" baseline="-25000" dirty="0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a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在不同区域的倒置情况，并且返回三个部分的总和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5857" name="Rectangle 53"/>
          <p:cNvSpPr>
            <a:spLocks noChangeAspect="1" noChangeArrowheads="1"/>
          </p:cNvSpPr>
          <p:nvPr/>
        </p:nvSpPr>
        <p:spPr bwMode="auto">
          <a:xfrm>
            <a:off x="1614488" y="4003675"/>
            <a:ext cx="427037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5858" name="Rectangle 54"/>
          <p:cNvSpPr>
            <a:spLocks noChangeAspect="1" noChangeArrowheads="1"/>
          </p:cNvSpPr>
          <p:nvPr/>
        </p:nvSpPr>
        <p:spPr bwMode="auto">
          <a:xfrm>
            <a:off x="2041525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5859" name="Rectangle 55"/>
          <p:cNvSpPr>
            <a:spLocks noChangeAspect="1" noChangeArrowheads="1"/>
          </p:cNvSpPr>
          <p:nvPr/>
        </p:nvSpPr>
        <p:spPr bwMode="auto">
          <a:xfrm>
            <a:off x="2466975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5860" name="Rectangle 56"/>
          <p:cNvSpPr>
            <a:spLocks noChangeAspect="1" noChangeArrowheads="1"/>
          </p:cNvSpPr>
          <p:nvPr/>
        </p:nvSpPr>
        <p:spPr bwMode="auto">
          <a:xfrm>
            <a:off x="2894013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5861" name="Rectangle 57"/>
          <p:cNvSpPr>
            <a:spLocks noChangeAspect="1" noChangeArrowheads="1"/>
          </p:cNvSpPr>
          <p:nvPr/>
        </p:nvSpPr>
        <p:spPr bwMode="auto">
          <a:xfrm>
            <a:off x="762000" y="4003675"/>
            <a:ext cx="427038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862" name="Rectangle 58"/>
          <p:cNvSpPr>
            <a:spLocks noChangeAspect="1" noChangeArrowheads="1"/>
          </p:cNvSpPr>
          <p:nvPr/>
        </p:nvSpPr>
        <p:spPr bwMode="auto">
          <a:xfrm>
            <a:off x="1189038" y="4003675"/>
            <a:ext cx="425450" cy="385763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5863" name="Rectangle 59"/>
          <p:cNvSpPr>
            <a:spLocks noChangeAspect="1" noChangeArrowheads="1"/>
          </p:cNvSpPr>
          <p:nvPr/>
        </p:nvSpPr>
        <p:spPr bwMode="auto">
          <a:xfrm>
            <a:off x="4314825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5864" name="Rectangle 60"/>
          <p:cNvSpPr>
            <a:spLocks noChangeAspect="1" noChangeArrowheads="1"/>
          </p:cNvSpPr>
          <p:nvPr/>
        </p:nvSpPr>
        <p:spPr bwMode="auto">
          <a:xfrm>
            <a:off x="4740275" y="4003675"/>
            <a:ext cx="427038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5865" name="Rectangle 61"/>
          <p:cNvSpPr>
            <a:spLocks noChangeAspect="1" noChangeArrowheads="1"/>
          </p:cNvSpPr>
          <p:nvPr/>
        </p:nvSpPr>
        <p:spPr bwMode="auto">
          <a:xfrm>
            <a:off x="5167313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866" name="Rectangle 62"/>
          <p:cNvSpPr>
            <a:spLocks noChangeAspect="1" noChangeArrowheads="1"/>
          </p:cNvSpPr>
          <p:nvPr/>
        </p:nvSpPr>
        <p:spPr bwMode="auto">
          <a:xfrm>
            <a:off x="5592763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5867" name="Rectangle 63"/>
          <p:cNvSpPr>
            <a:spLocks noChangeAspect="1" noChangeArrowheads="1"/>
          </p:cNvSpPr>
          <p:nvPr/>
        </p:nvSpPr>
        <p:spPr bwMode="auto">
          <a:xfrm>
            <a:off x="3462338" y="4003675"/>
            <a:ext cx="425450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5868" name="Rectangle 64"/>
          <p:cNvSpPr>
            <a:spLocks noChangeAspect="1" noChangeArrowheads="1"/>
          </p:cNvSpPr>
          <p:nvPr/>
        </p:nvSpPr>
        <p:spPr bwMode="auto">
          <a:xfrm>
            <a:off x="3887788" y="4003675"/>
            <a:ext cx="427037" cy="385763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35869" name="Text Box 66"/>
          <p:cNvSpPr txBox="1">
            <a:spLocks noChangeArrowheads="1"/>
          </p:cNvSpPr>
          <p:nvPr/>
        </p:nvSpPr>
        <p:spPr bwMode="auto">
          <a:xfrm>
            <a:off x="1241396" y="4387014"/>
            <a:ext cx="13192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5 </a:t>
            </a:r>
            <a:r>
              <a:rPr lang="zh-CN" altLang="en-US" sz="1800" dirty="0">
                <a:ea typeface="宋体" panose="02010600030101010101" pitchFamily="2" charset="-122"/>
              </a:rPr>
              <a:t>蓝蓝倒置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5870" name="Text Box 67"/>
          <p:cNvSpPr txBox="1">
            <a:spLocks noChangeArrowheads="1"/>
          </p:cNvSpPr>
          <p:nvPr/>
        </p:nvSpPr>
        <p:spPr bwMode="auto">
          <a:xfrm>
            <a:off x="4136996" y="4387014"/>
            <a:ext cx="13192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>
                <a:ea typeface="宋体" panose="02010600030101010101" pitchFamily="2" charset="-122"/>
              </a:rPr>
              <a:t>8 </a:t>
            </a:r>
            <a:r>
              <a:rPr lang="zh-CN" altLang="en-US" sz="1800">
                <a:ea typeface="宋体" panose="02010600030101010101" pitchFamily="2" charset="-122"/>
              </a:rPr>
              <a:t>绿绿倒置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5871" name="Text Box 69"/>
          <p:cNvSpPr txBox="1">
            <a:spLocks noChangeArrowheads="1"/>
          </p:cNvSpPr>
          <p:nvPr/>
        </p:nvSpPr>
        <p:spPr bwMode="auto">
          <a:xfrm>
            <a:off x="6553200" y="3244014"/>
            <a:ext cx="136525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分</a:t>
            </a:r>
            <a:r>
              <a:rPr lang="en-US" altLang="zh-CN" sz="1800" dirty="0">
                <a:ea typeface="宋体" panose="02010600030101010101" pitchFamily="2" charset="-122"/>
              </a:rPr>
              <a:t>:  O(1).</a:t>
            </a:r>
          </a:p>
        </p:txBody>
      </p:sp>
      <p:sp>
        <p:nvSpPr>
          <p:cNvPr id="35872" name="Text Box 70"/>
          <p:cNvSpPr txBox="1">
            <a:spLocks noChangeArrowheads="1"/>
          </p:cNvSpPr>
          <p:nvPr/>
        </p:nvSpPr>
        <p:spPr bwMode="auto">
          <a:xfrm>
            <a:off x="6553200" y="4021889"/>
            <a:ext cx="1981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>
                <a:ea typeface="宋体" panose="02010600030101010101" pitchFamily="2" charset="-122"/>
              </a:rPr>
              <a:t>治</a:t>
            </a:r>
            <a:r>
              <a:rPr lang="en-US" altLang="zh-CN" sz="1800">
                <a:ea typeface="宋体" panose="02010600030101010101" pitchFamily="2" charset="-122"/>
              </a:rPr>
              <a:t>:  2T(n / 2)</a:t>
            </a:r>
          </a:p>
        </p:txBody>
      </p:sp>
      <p:sp>
        <p:nvSpPr>
          <p:cNvPr id="35873" name="Text Box 72"/>
          <p:cNvSpPr txBox="1">
            <a:spLocks noChangeArrowheads="1"/>
          </p:cNvSpPr>
          <p:nvPr/>
        </p:nvSpPr>
        <p:spPr bwMode="auto">
          <a:xfrm>
            <a:off x="6553200" y="5118851"/>
            <a:ext cx="1676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chemeClr val="accent1"/>
                </a:solidFill>
                <a:ea typeface="宋体" panose="02010600030101010101" pitchFamily="2" charset="-122"/>
              </a:rPr>
              <a:t>合</a:t>
            </a:r>
            <a:r>
              <a:rPr lang="en-US" altLang="zh-CN" sz="1800">
                <a:solidFill>
                  <a:schemeClr val="accent1"/>
                </a:solidFill>
                <a:ea typeface="宋体" panose="02010600030101010101" pitchFamily="2" charset="-122"/>
              </a:rPr>
              <a:t>:  ???</a:t>
            </a:r>
          </a:p>
        </p:txBody>
      </p:sp>
      <p:sp>
        <p:nvSpPr>
          <p:cNvPr id="35874" name="Text Box 73"/>
          <p:cNvSpPr txBox="1">
            <a:spLocks noChangeArrowheads="1"/>
          </p:cNvSpPr>
          <p:nvPr/>
        </p:nvSpPr>
        <p:spPr bwMode="auto">
          <a:xfrm>
            <a:off x="904875" y="4972477"/>
            <a:ext cx="5181600" cy="73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9 </a:t>
            </a:r>
            <a:r>
              <a:rPr lang="zh-CN" altLang="en-US" sz="1800" dirty="0">
                <a:ea typeface="宋体" panose="02010600030101010101" pitchFamily="2" charset="-122"/>
              </a:rPr>
              <a:t>蓝绿倒置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5-3, 4-3, 8-6, 8-3, 8-7, 10-6, 10-9, 10-3, 10-7</a:t>
            </a:r>
          </a:p>
        </p:txBody>
      </p:sp>
      <p:sp>
        <p:nvSpPr>
          <p:cNvPr id="35875" name="Text Box 74"/>
          <p:cNvSpPr txBox="1">
            <a:spLocks noChangeArrowheads="1"/>
          </p:cNvSpPr>
          <p:nvPr/>
        </p:nvSpPr>
        <p:spPr bwMode="auto">
          <a:xfrm>
            <a:off x="1524000" y="6041380"/>
            <a:ext cx="25908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lIns="92075" tIns="91440" rIns="92075" bIns="91440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共计</a:t>
            </a:r>
            <a:r>
              <a:rPr lang="en-US" altLang="zh-CN" sz="1800" dirty="0">
                <a:ea typeface="宋体" panose="02010600030101010101" pitchFamily="2" charset="-122"/>
              </a:rPr>
              <a:t> = 5 + 8 + 9 = 22.</a:t>
            </a:r>
          </a:p>
        </p:txBody>
      </p:sp>
      <p:sp>
        <p:nvSpPr>
          <p:cNvPr id="2" name="Rectangle 109"/>
          <p:cNvSpPr>
            <a:spLocks noChangeAspect="1" noChangeArrowheads="1"/>
          </p:cNvSpPr>
          <p:nvPr/>
        </p:nvSpPr>
        <p:spPr bwMode="auto">
          <a:xfrm>
            <a:off x="1685925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" name="Rectangle 110"/>
          <p:cNvSpPr>
            <a:spLocks noChangeAspect="1" noChangeArrowheads="1"/>
          </p:cNvSpPr>
          <p:nvPr/>
        </p:nvSpPr>
        <p:spPr bwMode="auto">
          <a:xfrm>
            <a:off x="2111375" y="3322638"/>
            <a:ext cx="427038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" name="Rectangle 111"/>
          <p:cNvSpPr>
            <a:spLocks noChangeAspect="1" noChangeArrowheads="1"/>
          </p:cNvSpPr>
          <p:nvPr/>
        </p:nvSpPr>
        <p:spPr bwMode="auto">
          <a:xfrm>
            <a:off x="2538413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5" name="Rectangle 112"/>
          <p:cNvSpPr>
            <a:spLocks noChangeAspect="1" noChangeArrowheads="1"/>
          </p:cNvSpPr>
          <p:nvPr/>
        </p:nvSpPr>
        <p:spPr bwMode="auto">
          <a:xfrm>
            <a:off x="2963863" y="3322638"/>
            <a:ext cx="427037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" name="Rectangle 113"/>
          <p:cNvSpPr>
            <a:spLocks noChangeAspect="1" noChangeArrowheads="1"/>
          </p:cNvSpPr>
          <p:nvPr/>
        </p:nvSpPr>
        <p:spPr bwMode="auto">
          <a:xfrm>
            <a:off x="833438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" name="Rectangle 114"/>
          <p:cNvSpPr>
            <a:spLocks noChangeAspect="1" noChangeArrowheads="1"/>
          </p:cNvSpPr>
          <p:nvPr/>
        </p:nvSpPr>
        <p:spPr bwMode="auto">
          <a:xfrm>
            <a:off x="1258888" y="3322638"/>
            <a:ext cx="427037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" name="Rectangle 115"/>
          <p:cNvSpPr>
            <a:spLocks noChangeAspect="1" noChangeArrowheads="1"/>
          </p:cNvSpPr>
          <p:nvPr/>
        </p:nvSpPr>
        <p:spPr bwMode="auto">
          <a:xfrm>
            <a:off x="4243388" y="3322638"/>
            <a:ext cx="427037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9" name="Rectangle 116"/>
          <p:cNvSpPr>
            <a:spLocks noChangeAspect="1" noChangeArrowheads="1"/>
          </p:cNvSpPr>
          <p:nvPr/>
        </p:nvSpPr>
        <p:spPr bwMode="auto">
          <a:xfrm>
            <a:off x="4670425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0" name="Rectangle 117"/>
          <p:cNvSpPr>
            <a:spLocks noChangeAspect="1" noChangeArrowheads="1"/>
          </p:cNvSpPr>
          <p:nvPr/>
        </p:nvSpPr>
        <p:spPr bwMode="auto">
          <a:xfrm>
            <a:off x="5095875" y="3322638"/>
            <a:ext cx="427038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" name="Rectangle 118"/>
          <p:cNvSpPr>
            <a:spLocks noChangeAspect="1" noChangeArrowheads="1"/>
          </p:cNvSpPr>
          <p:nvPr/>
        </p:nvSpPr>
        <p:spPr bwMode="auto">
          <a:xfrm>
            <a:off x="5522913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2" name="Rectangle 119"/>
          <p:cNvSpPr>
            <a:spLocks noChangeAspect="1" noChangeArrowheads="1"/>
          </p:cNvSpPr>
          <p:nvPr/>
        </p:nvSpPr>
        <p:spPr bwMode="auto">
          <a:xfrm>
            <a:off x="3390900" y="3322638"/>
            <a:ext cx="427038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3" name="Rectangle 120"/>
          <p:cNvSpPr>
            <a:spLocks noChangeAspect="1" noChangeArrowheads="1"/>
          </p:cNvSpPr>
          <p:nvPr/>
        </p:nvSpPr>
        <p:spPr bwMode="auto">
          <a:xfrm>
            <a:off x="3817938" y="3322638"/>
            <a:ext cx="425450" cy="385762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4498852-76F2-481A-83E6-0BCE8F6B2A6A}" type="slidenum">
              <a:rPr lang="en-US" altLang="zh-CN" sz="800" smtClean="0"/>
              <a:t>35</a:t>
            </a:fld>
            <a:endParaRPr lang="en-US" altLang="zh-CN" sz="1400"/>
          </a:p>
        </p:txBody>
      </p:sp>
      <p:sp>
        <p:nvSpPr>
          <p:cNvPr id="37891" name="Text Box 28"/>
          <p:cNvSpPr txBox="1">
            <a:spLocks noChangeArrowheads="1"/>
          </p:cNvSpPr>
          <p:nvPr/>
        </p:nvSpPr>
        <p:spPr bwMode="auto">
          <a:xfrm>
            <a:off x="838200" y="3959976"/>
            <a:ext cx="5638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13 </a:t>
            </a:r>
            <a:r>
              <a:rPr lang="zh-CN" altLang="en-US" sz="1800" dirty="0">
                <a:ea typeface="宋体" panose="02010600030101010101" pitchFamily="2" charset="-122"/>
              </a:rPr>
              <a:t>蓝绿倒置</a:t>
            </a:r>
            <a:r>
              <a:rPr lang="en-US" altLang="zh-CN" sz="1800" dirty="0">
                <a:ea typeface="宋体" panose="02010600030101010101" pitchFamily="2" charset="-122"/>
              </a:rPr>
              <a:t>:  </a:t>
            </a:r>
            <a:r>
              <a:rPr kumimoji="0" lang="en-US" altLang="zh-CN" sz="1800" dirty="0">
                <a:ea typeface="宋体" panose="02010600030101010101" pitchFamily="2" charset="-122"/>
              </a:rPr>
              <a:t>6 + 3 + 2 + 2 + 0 + 0 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37892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计算颠倒数：组合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3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09600" y="1408986"/>
            <a:ext cx="7848600" cy="2700338"/>
          </a:xfrm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组合</a:t>
            </a:r>
            <a:r>
              <a:rPr lang="en-US" altLang="zh-CN" dirty="0">
                <a:ea typeface="宋体" panose="02010600030101010101" pitchFamily="2" charset="-122"/>
              </a:rPr>
              <a:t>: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计算蓝绿倒置情况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假设每一半已排序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en-US" altLang="zh-CN" dirty="0">
                <a:ea typeface="宋体" panose="02010600030101010101" pitchFamily="2" charset="-122"/>
              </a:rPr>
              <a:t> a</a:t>
            </a:r>
            <a:r>
              <a:rPr lang="en-US" altLang="zh-CN" sz="2000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a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组合的倒置情况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合并两个区域，并且进行排序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894" name="Text Box 31"/>
          <p:cNvSpPr txBox="1">
            <a:spLocks noChangeArrowheads="1"/>
          </p:cNvSpPr>
          <p:nvPr/>
        </p:nvSpPr>
        <p:spPr bwMode="auto">
          <a:xfrm>
            <a:off x="7010400" y="3947276"/>
            <a:ext cx="168116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>
                <a:ea typeface="宋体" panose="02010600030101010101" pitchFamily="2" charset="-122"/>
              </a:rPr>
              <a:t>计算</a:t>
            </a:r>
            <a:r>
              <a:rPr lang="en-US" altLang="zh-CN" sz="1800">
                <a:ea typeface="宋体" panose="02010600030101010101" pitchFamily="2" charset="-122"/>
              </a:rPr>
              <a:t>:  O(n)</a:t>
            </a:r>
          </a:p>
        </p:txBody>
      </p:sp>
      <p:sp>
        <p:nvSpPr>
          <p:cNvPr id="37895" name="Text Box 32"/>
          <p:cNvSpPr txBox="1">
            <a:spLocks noChangeArrowheads="1"/>
          </p:cNvSpPr>
          <p:nvPr/>
        </p:nvSpPr>
        <p:spPr bwMode="auto">
          <a:xfrm>
            <a:off x="7010400" y="4721976"/>
            <a:ext cx="168116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>
                <a:ea typeface="宋体" panose="02010600030101010101" pitchFamily="2" charset="-122"/>
              </a:rPr>
              <a:t>合并</a:t>
            </a:r>
            <a:r>
              <a:rPr lang="en-US" altLang="zh-CN" sz="1800">
                <a:ea typeface="宋体" panose="02010600030101010101" pitchFamily="2" charset="-122"/>
              </a:rPr>
              <a:t>:  O(n)</a:t>
            </a:r>
          </a:p>
        </p:txBody>
      </p:sp>
      <p:sp>
        <p:nvSpPr>
          <p:cNvPr id="37896" name="Rectangle 36"/>
          <p:cNvSpPr>
            <a:spLocks noChangeAspect="1" noChangeArrowheads="1"/>
          </p:cNvSpPr>
          <p:nvPr/>
        </p:nvSpPr>
        <p:spPr bwMode="auto">
          <a:xfrm>
            <a:off x="1600200" y="3200400"/>
            <a:ext cx="457200" cy="414338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7897" name="Rectangle 37"/>
          <p:cNvSpPr>
            <a:spLocks noChangeAspect="1" noChangeArrowheads="1"/>
          </p:cNvSpPr>
          <p:nvPr/>
        </p:nvSpPr>
        <p:spPr bwMode="auto">
          <a:xfrm>
            <a:off x="2057400" y="3200400"/>
            <a:ext cx="457200" cy="414338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37898" name="Rectangle 38"/>
          <p:cNvSpPr>
            <a:spLocks noChangeAspect="1" noChangeArrowheads="1"/>
          </p:cNvSpPr>
          <p:nvPr/>
        </p:nvSpPr>
        <p:spPr bwMode="auto">
          <a:xfrm>
            <a:off x="2514600" y="3200400"/>
            <a:ext cx="457200" cy="414338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7899" name="Rectangle 39"/>
          <p:cNvSpPr>
            <a:spLocks noChangeAspect="1" noChangeArrowheads="1"/>
          </p:cNvSpPr>
          <p:nvPr/>
        </p:nvSpPr>
        <p:spPr bwMode="auto">
          <a:xfrm>
            <a:off x="2971800" y="3200400"/>
            <a:ext cx="457200" cy="414338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37900" name="Rectangle 40"/>
          <p:cNvSpPr>
            <a:spLocks noChangeAspect="1" noChangeArrowheads="1"/>
          </p:cNvSpPr>
          <p:nvPr/>
        </p:nvSpPr>
        <p:spPr bwMode="auto">
          <a:xfrm>
            <a:off x="685800" y="3200400"/>
            <a:ext cx="457200" cy="414338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901" name="Rectangle 41"/>
          <p:cNvSpPr>
            <a:spLocks noChangeAspect="1" noChangeArrowheads="1"/>
          </p:cNvSpPr>
          <p:nvPr/>
        </p:nvSpPr>
        <p:spPr bwMode="auto">
          <a:xfrm>
            <a:off x="1143000" y="3200400"/>
            <a:ext cx="457200" cy="414338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7902" name="Rectangle 42"/>
          <p:cNvSpPr>
            <a:spLocks noChangeAspect="1" noChangeArrowheads="1"/>
          </p:cNvSpPr>
          <p:nvPr/>
        </p:nvSpPr>
        <p:spPr bwMode="auto">
          <a:xfrm>
            <a:off x="4800600" y="3200400"/>
            <a:ext cx="457200" cy="414338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37903" name="Rectangle 43"/>
          <p:cNvSpPr>
            <a:spLocks noChangeAspect="1" noChangeArrowheads="1"/>
          </p:cNvSpPr>
          <p:nvPr/>
        </p:nvSpPr>
        <p:spPr bwMode="auto">
          <a:xfrm>
            <a:off x="5257800" y="3200400"/>
            <a:ext cx="457200" cy="414338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37904" name="Rectangle 44"/>
          <p:cNvSpPr>
            <a:spLocks noChangeAspect="1" noChangeArrowheads="1"/>
          </p:cNvSpPr>
          <p:nvPr/>
        </p:nvSpPr>
        <p:spPr bwMode="auto">
          <a:xfrm>
            <a:off x="5715000" y="3200400"/>
            <a:ext cx="457200" cy="414338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37905" name="Rectangle 45"/>
          <p:cNvSpPr>
            <a:spLocks noChangeAspect="1" noChangeArrowheads="1"/>
          </p:cNvSpPr>
          <p:nvPr/>
        </p:nvSpPr>
        <p:spPr bwMode="auto">
          <a:xfrm>
            <a:off x="6172200" y="3200400"/>
            <a:ext cx="457200" cy="414338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7906" name="Rectangle 46"/>
          <p:cNvSpPr>
            <a:spLocks noChangeAspect="1" noChangeArrowheads="1"/>
          </p:cNvSpPr>
          <p:nvPr/>
        </p:nvSpPr>
        <p:spPr bwMode="auto">
          <a:xfrm>
            <a:off x="3886200" y="3200400"/>
            <a:ext cx="457200" cy="414338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907" name="Rectangle 47"/>
          <p:cNvSpPr>
            <a:spLocks noChangeAspect="1" noChangeArrowheads="1"/>
          </p:cNvSpPr>
          <p:nvPr/>
        </p:nvSpPr>
        <p:spPr bwMode="auto">
          <a:xfrm>
            <a:off x="4343400" y="3200400"/>
            <a:ext cx="457200" cy="414338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37920" name="Text Box 63"/>
          <p:cNvSpPr txBox="1">
            <a:spLocks noChangeArrowheads="1"/>
          </p:cNvSpPr>
          <p:nvPr/>
        </p:nvSpPr>
        <p:spPr bwMode="auto">
          <a:xfrm>
            <a:off x="3990975" y="3576638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7921" name="Text Box 64"/>
          <p:cNvSpPr txBox="1">
            <a:spLocks noChangeArrowheads="1"/>
          </p:cNvSpPr>
          <p:nvPr/>
        </p:nvSpPr>
        <p:spPr bwMode="auto">
          <a:xfrm>
            <a:off x="4438650" y="3576638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7922" name="Text Box 65"/>
          <p:cNvSpPr txBox="1">
            <a:spLocks noChangeArrowheads="1"/>
          </p:cNvSpPr>
          <p:nvPr/>
        </p:nvSpPr>
        <p:spPr bwMode="auto">
          <a:xfrm>
            <a:off x="4895850" y="3576638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923" name="Text Box 66"/>
          <p:cNvSpPr txBox="1">
            <a:spLocks noChangeArrowheads="1"/>
          </p:cNvSpPr>
          <p:nvPr/>
        </p:nvSpPr>
        <p:spPr bwMode="auto">
          <a:xfrm>
            <a:off x="5381625" y="3576638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924" name="Text Box 67"/>
          <p:cNvSpPr txBox="1">
            <a:spLocks noChangeArrowheads="1"/>
          </p:cNvSpPr>
          <p:nvPr/>
        </p:nvSpPr>
        <p:spPr bwMode="auto">
          <a:xfrm>
            <a:off x="5811838" y="3578225"/>
            <a:ext cx="271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7925" name="Text Box 68"/>
          <p:cNvSpPr txBox="1">
            <a:spLocks noChangeArrowheads="1"/>
          </p:cNvSpPr>
          <p:nvPr/>
        </p:nvSpPr>
        <p:spPr bwMode="auto">
          <a:xfrm>
            <a:off x="6257925" y="3579813"/>
            <a:ext cx="271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CN">
                <a:ea typeface="宋体" panose="02010600030101010101" pitchFamily="2" charset="-122"/>
              </a:rPr>
              <a:t>0</a:t>
            </a:r>
          </a:p>
        </p:txBody>
      </p:sp>
      <p:pic>
        <p:nvPicPr>
          <p:cNvPr id="3792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5799138"/>
            <a:ext cx="74612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8"/>
          <p:cNvSpPr>
            <a:spLocks noChangeAspect="1" noChangeArrowheads="1"/>
          </p:cNvSpPr>
          <p:nvPr/>
        </p:nvSpPr>
        <p:spPr bwMode="auto">
          <a:xfrm>
            <a:off x="1752600" y="4691063"/>
            <a:ext cx="457200" cy="41433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5" name="Rectangle 49"/>
          <p:cNvSpPr>
            <a:spLocks noChangeAspect="1" noChangeArrowheads="1"/>
          </p:cNvSpPr>
          <p:nvPr/>
        </p:nvSpPr>
        <p:spPr bwMode="auto">
          <a:xfrm>
            <a:off x="2209800" y="4691063"/>
            <a:ext cx="457200" cy="41433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6" name="Rectangle 50"/>
          <p:cNvSpPr>
            <a:spLocks noChangeAspect="1" noChangeArrowheads="1"/>
          </p:cNvSpPr>
          <p:nvPr/>
        </p:nvSpPr>
        <p:spPr bwMode="auto">
          <a:xfrm>
            <a:off x="2667000" y="4691063"/>
            <a:ext cx="457200" cy="41433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7" name="Rectangle 51"/>
          <p:cNvSpPr>
            <a:spLocks noChangeAspect="1" noChangeArrowheads="1"/>
          </p:cNvSpPr>
          <p:nvPr/>
        </p:nvSpPr>
        <p:spPr bwMode="auto">
          <a:xfrm>
            <a:off x="3124200" y="4691063"/>
            <a:ext cx="457200" cy="41433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18" name="Rectangle 52"/>
          <p:cNvSpPr>
            <a:spLocks noChangeAspect="1" noChangeArrowheads="1"/>
          </p:cNvSpPr>
          <p:nvPr/>
        </p:nvSpPr>
        <p:spPr bwMode="auto">
          <a:xfrm>
            <a:off x="838200" y="4691063"/>
            <a:ext cx="457200" cy="41433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" name="Rectangle 53"/>
          <p:cNvSpPr>
            <a:spLocks noChangeAspect="1" noChangeArrowheads="1"/>
          </p:cNvSpPr>
          <p:nvPr/>
        </p:nvSpPr>
        <p:spPr bwMode="auto">
          <a:xfrm>
            <a:off x="1295400" y="4691063"/>
            <a:ext cx="457200" cy="41433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0" name="Rectangle 54"/>
          <p:cNvSpPr>
            <a:spLocks noChangeAspect="1" noChangeArrowheads="1"/>
          </p:cNvSpPr>
          <p:nvPr/>
        </p:nvSpPr>
        <p:spPr bwMode="auto">
          <a:xfrm>
            <a:off x="4495800" y="4691063"/>
            <a:ext cx="457200" cy="41433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21" name="Rectangle 55"/>
          <p:cNvSpPr>
            <a:spLocks noChangeAspect="1" noChangeArrowheads="1"/>
          </p:cNvSpPr>
          <p:nvPr/>
        </p:nvSpPr>
        <p:spPr bwMode="auto">
          <a:xfrm>
            <a:off x="4953000" y="4691063"/>
            <a:ext cx="457200" cy="41433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22" name="Rectangle 56"/>
          <p:cNvSpPr>
            <a:spLocks noChangeAspect="1" noChangeArrowheads="1"/>
          </p:cNvSpPr>
          <p:nvPr/>
        </p:nvSpPr>
        <p:spPr bwMode="auto">
          <a:xfrm>
            <a:off x="5410200" y="4691063"/>
            <a:ext cx="457200" cy="41433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23" name="Rectangle 57"/>
          <p:cNvSpPr>
            <a:spLocks noChangeAspect="1" noChangeArrowheads="1"/>
          </p:cNvSpPr>
          <p:nvPr/>
        </p:nvSpPr>
        <p:spPr bwMode="auto">
          <a:xfrm>
            <a:off x="5867400" y="4691063"/>
            <a:ext cx="457200" cy="41433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24" name="Rectangle 58"/>
          <p:cNvSpPr>
            <a:spLocks noChangeAspect="1" noChangeArrowheads="1"/>
          </p:cNvSpPr>
          <p:nvPr/>
        </p:nvSpPr>
        <p:spPr bwMode="auto">
          <a:xfrm>
            <a:off x="3581400" y="4691063"/>
            <a:ext cx="457200" cy="41433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25" name="Rectangle 59"/>
          <p:cNvSpPr>
            <a:spLocks noChangeAspect="1" noChangeArrowheads="1"/>
          </p:cNvSpPr>
          <p:nvPr/>
        </p:nvSpPr>
        <p:spPr bwMode="auto">
          <a:xfrm>
            <a:off x="4038600" y="4691063"/>
            <a:ext cx="457200" cy="414337"/>
          </a:xfrm>
          <a:prstGeom prst="rect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rPr>
              <a:t>17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46FE5F6-AECC-4D59-BB69-B335380B8360}" type="slidenum">
              <a:rPr lang="en-US" altLang="zh-CN" sz="800" smtClean="0"/>
              <a:t>36</a:t>
            </a:fld>
            <a:endParaRPr lang="en-US" altLang="zh-CN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计算颠倒数：实现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前提条件：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B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已排序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完成目标：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已排序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371600" y="2960302"/>
            <a:ext cx="7165512" cy="323165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82880" tIns="91440" rIns="137160" bIns="9144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Sort-and-Count(L)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 L has one element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 and the list L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Divide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the list into two halves A and B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(</a:t>
            </a: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kumimoji="0" lang="en-US" altLang="zh-CN" b="1" i="0" u="none" strike="noStrike" kern="0" cap="none" spc="0" normalizeH="0" baseline="-25000" noProof="0" dirty="0" err="1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A)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 Sort-and-Count(A)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(</a:t>
            </a: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kumimoji="0" lang="en-US" altLang="zh-CN" b="1" i="0" u="none" strike="noStrike" kern="0" cap="none" spc="0" normalizeH="0" baseline="-25000" noProof="0" dirty="0" err="1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B)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 Sort-and-Count(B)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(</a:t>
            </a: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kumimoji="0" lang="en-US" altLang="zh-CN" b="1" i="0" u="none" strike="noStrike" kern="0" cap="none" spc="0" normalizeH="0" baseline="-25000" noProof="0" dirty="0" err="1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L)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 Merge-and-Count(A, B)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r = </a:t>
            </a: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kumimoji="0" lang="en-US" altLang="zh-CN" b="1" i="0" u="none" strike="noStrike" kern="0" cap="none" spc="0" normalizeH="0" baseline="-25000" noProof="0" dirty="0" err="1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</a:t>
            </a: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</a:t>
            </a:r>
            <a:r>
              <a:rPr kumimoji="0" lang="en-US" altLang="zh-CN" b="1" i="0" u="none" strike="noStrike" kern="0" cap="none" spc="0" normalizeH="0" baseline="-25000" noProof="0" dirty="0" err="1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+ r and the sorted list L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D1427-2040-B10E-21E0-27902736D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0A27912-8E19-DD89-FBD4-8F146BC6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5839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5.</a:t>
            </a:r>
            <a:r>
              <a:rPr lang="zh-CN" altLang="en-US" dirty="0"/>
              <a:t>整数乘法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1D489-9F20-1701-2DAF-905BB4BC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05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整数的快速乘法</a:t>
            </a:r>
            <a:endParaRPr lang="en-US" sz="4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44159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位整数的快速乘法算法（假设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是偶数）首先将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位整数分成两个块，每个块有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位。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是长度为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的二进制展开的整数。设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= (a</a:t>
            </a:r>
            <a:r>
              <a:rPr lang="en-US" altLang="zh-CN" sz="2200" baseline="-250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aseline="-250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−1</a:t>
            </a:r>
            <a:r>
              <a:rPr lang="en-US" altLang="zh-CN" sz="22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a</a:t>
            </a:r>
            <a:r>
              <a:rPr lang="en-US" altLang="zh-CN" sz="2200" baseline="-250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2n−2 </a:t>
            </a:r>
            <a:r>
              <a:rPr lang="en-US" altLang="zh-CN" sz="22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… a</a:t>
            </a:r>
            <a:r>
              <a:rPr lang="en-US" altLang="zh-CN" sz="2200" baseline="-250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a</a:t>
            </a:r>
            <a:r>
              <a:rPr lang="en-US" altLang="zh-CN" sz="2200" baseline="-250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0</a:t>
            </a:r>
            <a:r>
              <a:rPr lang="en-US" altLang="zh-CN" sz="22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)</a:t>
            </a:r>
            <a:r>
              <a:rPr lang="en-US" altLang="zh-CN" sz="2200" baseline="-250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2</a:t>
            </a:r>
            <a:r>
              <a:rPr lang="zh-CN" altLang="en-US" sz="22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，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b = (b</a:t>
            </a:r>
            <a:r>
              <a:rPr lang="en-US" altLang="zh-CN" sz="2200" baseline="-250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aseline="-250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−1</a:t>
            </a:r>
            <a:r>
              <a:rPr lang="en-US" altLang="zh-CN" sz="22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b</a:t>
            </a:r>
            <a:r>
              <a:rPr lang="en-US" altLang="zh-CN" sz="2200" baseline="-250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2n−2 </a:t>
            </a:r>
            <a:r>
              <a:rPr lang="en-US" altLang="zh-CN" sz="22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… b</a:t>
            </a:r>
            <a:r>
              <a:rPr lang="en-US" altLang="zh-CN" sz="2200" baseline="-250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b</a:t>
            </a:r>
            <a:r>
              <a:rPr lang="en-US" altLang="zh-CN" sz="2200" baseline="-250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0</a:t>
            </a:r>
            <a:r>
              <a:rPr lang="en-US" altLang="zh-CN" sz="22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)</a:t>
            </a:r>
            <a:r>
              <a:rPr lang="en-US" altLang="zh-CN" sz="2200" baseline="-2500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2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b = 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其中</a:t>
            </a:r>
            <a:endParaRPr lang="en-US" sz="2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−1 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… a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n+1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)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−1 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… a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)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 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(b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−1 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… b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n+1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b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)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(b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−1 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… b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b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)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整数的快速乘法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44159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该算法基于这样一个事实：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可以被改写为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−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)(B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 −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+(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en-US" sz="2200" baseline="-250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baseline="-250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这个特性表明，两个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位整数的乘法可以用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位整数的乘法来进行，同时还有加法、减法和移位。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因此，如果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位整数相乘所需的总操作数，那么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/>
              <p:cNvSpPr txBox="1"/>
              <p:nvPr/>
            </p:nvSpPr>
            <p:spPr>
              <a:xfrm>
                <a:off x="3200400" y="3886200"/>
                <a:ext cx="3048000" cy="64193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86200"/>
                <a:ext cx="3048000" cy="641930"/>
              </a:xfrm>
              <a:prstGeom prst="rect">
                <a:avLst/>
              </a:prstGeom>
              <a:blipFill rotWithShape="1">
                <a:blip r:embed="rId2"/>
                <a:stretch>
                  <a:fillRect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>
                <a:spLocks noGrp="1"/>
              </p:cNvSpPr>
              <p:nvPr>
                <p:ph idx="13"/>
              </p:nvPr>
            </p:nvSpPr>
            <p:spPr>
              <a:xfrm>
                <a:off x="446314" y="4634810"/>
                <a:ext cx="8088086" cy="71535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表示位操作的总数；加法、减法和移位是</a:t>
                </a:r>
                <a:r>
                  <a:rPr lang="en-US" altLang="zh-CN" sz="22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2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位操作的常数倍。</a:t>
                </a:r>
              </a:p>
              <a:p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46314" y="4634810"/>
                <a:ext cx="8088086" cy="715356"/>
              </a:xfrm>
              <a:blipFill rotWithShape="1">
                <a:blip r:embed="rId3"/>
                <a:stretch>
                  <a:fillRect l="-7" t="-81" b="-36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216BC06-1F04-3451-8DE9-D212E3F7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5839"/>
          </a:xfrm>
        </p:spPr>
        <p:txBody>
          <a:bodyPr/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1.</a:t>
            </a:r>
            <a:r>
              <a:rPr lang="zh-CN" altLang="en-US" dirty="0"/>
              <a:t>区间调度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C3E7E-2A51-CE9E-015D-5746999B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49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矩阵乘法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29104"/>
            <a:ext cx="7886700" cy="3344379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-51840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整数乘法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57" y="1068206"/>
            <a:ext cx="5763685" cy="565327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估算分治函数的大小</a:t>
            </a:r>
            <a:endParaRPr lang="en-US" sz="4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63322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主定理：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是一个递增函数，满足递推关系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/>
              <p:cNvSpPr txBox="1"/>
              <p:nvPr/>
            </p:nvSpPr>
            <p:spPr>
              <a:xfrm>
                <a:off x="2971800" y="1910660"/>
                <a:ext cx="3200400" cy="63322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910660"/>
                <a:ext cx="3200400" cy="633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/>
          <p:cNvSpPr>
            <a:spLocks noGrp="1"/>
          </p:cNvSpPr>
          <p:nvPr>
            <p:ph idx="13"/>
          </p:nvPr>
        </p:nvSpPr>
        <p:spPr>
          <a:xfrm>
            <a:off x="457200" y="2796703"/>
            <a:ext cx="8229600" cy="116569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只要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b</a:t>
            </a:r>
            <a:r>
              <a:rPr lang="en-US" altLang="zh-CN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是大于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的正整数，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是实数，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为正，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为非负。那么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/>
              <p:cNvSpPr txBox="1"/>
              <p:nvPr/>
            </p:nvSpPr>
            <p:spPr>
              <a:xfrm>
                <a:off x="2340882" y="3810000"/>
                <a:ext cx="4462236" cy="158686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2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CN" altLang="en-US" sz="2200" i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200" b="0" i="0" smtClean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200" b="0" i="0" smtClean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200" b="0" i="0" smtClean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</m:e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82" y="3810000"/>
                <a:ext cx="4462236" cy="15868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247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二分查找的复杂性</a:t>
            </a:r>
            <a:endParaRPr lang="en-US" sz="4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495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二分查找举例：对二分搜索所使用的比较次数给出一个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估计。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解：由于二分搜索使用的比较次数为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f(n)=f(n/2)+2，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为偶数，由上诉定理可知，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f(n)=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 n)。</a:t>
            </a:r>
            <a:endParaRPr lang="en-US" sz="2200" dirty="0">
              <a:latin typeface="Times New Roman" panose="02020603050405020304" pitchFamily="18" charset="0"/>
              <a:ea typeface="Cambria Math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286172C2-F95A-CEBA-646F-70F068C8CB88}"/>
                  </a:ext>
                </a:extLst>
              </p:cNvPr>
              <p:cNvSpPr txBox="1"/>
              <p:nvPr/>
            </p:nvSpPr>
            <p:spPr>
              <a:xfrm>
                <a:off x="2971800" y="3329178"/>
                <a:ext cx="3200400" cy="63322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286172C2-F95A-CEBA-646F-70F068C8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329178"/>
                <a:ext cx="3200400" cy="633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ACA9B017-CF66-FD65-462B-84726E9F6AB2}"/>
                  </a:ext>
                </a:extLst>
              </p:cNvPr>
              <p:cNvSpPr txBox="1"/>
              <p:nvPr/>
            </p:nvSpPr>
            <p:spPr>
              <a:xfrm>
                <a:off x="2340882" y="4356735"/>
                <a:ext cx="4462236" cy="158686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2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CN" altLang="en-US" sz="2200" i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200" b="0" i="0" smtClean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200" b="0" i="0" smtClean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200" b="0" i="0" smtClean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</m:e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ACA9B017-CF66-FD65-462B-84726E9F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82" y="4356735"/>
                <a:ext cx="4462236" cy="1586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24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归并排序的复杂性</a:t>
            </a:r>
            <a:endParaRPr lang="en-US" sz="4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归并排序举例：对归并排序所使用的比较次数给出一个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的估计。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解：由于归并排序用于对一个有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个元素的列表进行排序的比较次数小于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M(n)，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M(n) = </a:t>
            </a:r>
            <a:r>
              <a:rPr lang="en-US" altLang="zh-CN" sz="220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M(n/</a:t>
            </a:r>
            <a:r>
              <a:rPr lang="en-US" altLang="zh-CN" sz="220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sz="220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n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根据主定理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M(n)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14FDA1D4-556D-D000-7DDA-66A67CF8F7DD}"/>
                  </a:ext>
                </a:extLst>
              </p:cNvPr>
              <p:cNvSpPr txBox="1"/>
              <p:nvPr/>
            </p:nvSpPr>
            <p:spPr>
              <a:xfrm>
                <a:off x="2971800" y="3329178"/>
                <a:ext cx="3200400" cy="63322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14FDA1D4-556D-D000-7DDA-66A67CF8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329178"/>
                <a:ext cx="3200400" cy="633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B30CF135-0193-D0FA-3045-FA721CA805E5}"/>
                  </a:ext>
                </a:extLst>
              </p:cNvPr>
              <p:cNvSpPr txBox="1"/>
              <p:nvPr/>
            </p:nvSpPr>
            <p:spPr>
              <a:xfrm>
                <a:off x="2340882" y="4356735"/>
                <a:ext cx="4462236" cy="158686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2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CN" altLang="en-US" sz="2200" i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200" b="0" i="0" smtClean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200" b="0" i="0" smtClean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200" b="0" i="0" smtClean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</m:e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B30CF135-0193-D0FA-3045-FA721CA8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82" y="4356735"/>
                <a:ext cx="4462236" cy="1586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671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快速整数乘法算法的复杂性</a:t>
            </a:r>
            <a:endParaRPr lang="en-US" sz="4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257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整数乘法举例：对使用快速乘法算法将两个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位整数相乘所需的位操作的数量给出一个大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的估计。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为偶数时，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f(n)=3f(n/2)+Cn，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位整数相乘所需的位操作数。因此，根据主定理，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a=3，b=2，c=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C，d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=1（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因此我们有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&gt; b</a:t>
            </a:r>
            <a:r>
              <a:rPr lang="en-US" altLang="zh-CN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的情况），可以得出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请注意，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3≈1.6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。因此，快速乘法算法比使用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位操作的传统算法有了很大的改进。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32A2C31C-A0B1-12AE-DADA-1D06B1150FDB}"/>
                  </a:ext>
                </a:extLst>
              </p:cNvPr>
              <p:cNvSpPr txBox="1"/>
              <p:nvPr/>
            </p:nvSpPr>
            <p:spPr>
              <a:xfrm>
                <a:off x="2916918" y="4243578"/>
                <a:ext cx="3200400" cy="63322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32A2C31C-A0B1-12AE-DADA-1D06B1150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18" y="4243578"/>
                <a:ext cx="3200400" cy="633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84562462-3B94-5A84-7DE0-FB7F2262CA6B}"/>
                  </a:ext>
                </a:extLst>
              </p:cNvPr>
              <p:cNvSpPr txBox="1"/>
              <p:nvPr/>
            </p:nvSpPr>
            <p:spPr>
              <a:xfrm>
                <a:off x="2286000" y="5271135"/>
                <a:ext cx="4462236" cy="158686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2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CN" altLang="en-US" sz="2200" i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2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200" b="0" i="0" smtClean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200" b="0" i="0" smtClean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200" b="0" i="0" smtClean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if</m:t>
                                </m:r>
                              </m:e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bject 5">
                <a:extLst>
                  <a:ext uri="{FF2B5EF4-FFF2-40B4-BE49-F238E27FC236}">
                    <a16:creationId xmlns:a16="http://schemas.microsoft.com/office/drawing/2014/main" id="{84562462-3B94-5A84-7DE0-FB7F2262C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71135"/>
                <a:ext cx="4462236" cy="15868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91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区间调度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区间调度：</a:t>
                </a:r>
                <a:endParaRPr lang="en-US" altLang="zh-CN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作业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</m:oMath>
                </a14:m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开始于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，结束于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如果两项作业不重叠，则它们是兼容的。</a:t>
                </a:r>
                <a:endParaRPr lang="en-US" altLang="zh-CN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>
                    <a:latin typeface="宋体" panose="02010600030101010101" pitchFamily="2" charset="-122"/>
                    <a:ea typeface="宋体" panose="02010600030101010101" pitchFamily="2" charset="-122"/>
                  </a:rPr>
                  <a:t>目标：找到相互兼容作业的最大子集。</a:t>
                </a:r>
                <a:endParaRPr lang="en-US" altLang="zh-CN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 rotWithShape="1">
                <a:blip r:embed="rId2"/>
                <a:stretch>
                  <a:fillRect t="-11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56038" y="6313488"/>
            <a:ext cx="1592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2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79990" y="3429000"/>
            <a:ext cx="6188476" cy="3080551"/>
            <a:chOff x="1295400" y="3048000"/>
            <a:chExt cx="6781800" cy="3459163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433513" y="6232525"/>
              <a:ext cx="58816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315200" y="6024563"/>
              <a:ext cx="762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Time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554788" y="6232525"/>
              <a:ext cx="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295400" y="6232525"/>
              <a:ext cx="4159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rot="16200000">
              <a:off x="325437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rot="16200000">
              <a:off x="-158750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rot="16200000">
              <a:off x="1295400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rot="16200000">
              <a:off x="809625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rot="16200000">
              <a:off x="1779587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rot="16200000">
              <a:off x="3232150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rot="16200000">
              <a:off x="2747962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rot="16200000">
              <a:off x="4200525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16200000">
              <a:off x="3716337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16200000">
              <a:off x="5170487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rot="16200000">
              <a:off x="4686300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779588" y="6232525"/>
              <a:ext cx="4159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263775" y="6232525"/>
              <a:ext cx="4159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747963" y="6232525"/>
              <a:ext cx="4159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233738" y="6232525"/>
              <a:ext cx="41433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717925" y="6232525"/>
              <a:ext cx="4143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4202113" y="6232525"/>
              <a:ext cx="41433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686300" y="6232525"/>
              <a:ext cx="4159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5170488" y="6232525"/>
              <a:ext cx="4159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5654675" y="6232525"/>
              <a:ext cx="4159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070600" y="6232525"/>
              <a:ext cx="41433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624638" y="6232525"/>
              <a:ext cx="41433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856038" y="5124450"/>
              <a:ext cx="1936750" cy="276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340225" y="5540375"/>
              <a:ext cx="1938338" cy="276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rot="16200000">
              <a:off x="2263775" y="4640263"/>
              <a:ext cx="3184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308600" y="5943600"/>
              <a:ext cx="1454150" cy="277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371850" y="4708525"/>
              <a:ext cx="1452563" cy="277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433513" y="3048000"/>
              <a:ext cx="2906712" cy="276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917700" y="3463925"/>
              <a:ext cx="1454150" cy="276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887663" y="3878263"/>
              <a:ext cx="968375" cy="277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887663" y="4294188"/>
              <a:ext cx="2420937" cy="276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zh-CN" b="1"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区间调度</a:t>
            </a:r>
            <a:r>
              <a:rPr lang="en-US" altLang="zh-CN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贪心算法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贪心模板：按照某个顺序考虑工作。只要每一份工作都与已经完成的工作兼容，就选择它。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[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最早开始时间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]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的升序考虑作业。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[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最早完成时间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]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的升序考虑作业。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[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最短间隔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]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的升序考虑作业。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[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冲突最少</a:t>
                </a:r>
                <a:r>
                  <a:rPr lang="en-US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]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对于每个作业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，计算冲突作业的数量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升序排列。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 rotWithShape="1">
                <a:blip r:embed="rId2"/>
                <a:stretch>
                  <a:fillRect t="-11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56038" y="6313488"/>
            <a:ext cx="1592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2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区间调度</a:t>
            </a:r>
            <a:r>
              <a:rPr lang="en-US" altLang="zh-CN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贪心算法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14349"/>
            <a:ext cx="8218713" cy="4799365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贪心：按照某个顺序考虑工作。只要每一份工作都与已经完成的工作兼容，就选择它。错误规则的反例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56038" y="6313488"/>
            <a:ext cx="1592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2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31" name="Group 4"/>
          <p:cNvGrpSpPr/>
          <p:nvPr/>
        </p:nvGrpSpPr>
        <p:grpSpPr bwMode="auto">
          <a:xfrm>
            <a:off x="848018" y="2792299"/>
            <a:ext cx="7296150" cy="444500"/>
            <a:chOff x="768" y="1584"/>
            <a:chExt cx="4596" cy="280"/>
          </a:xfrm>
        </p:grpSpPr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2016" y="1584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1488" y="1584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960" y="1584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2583" y="1584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768" y="1728"/>
              <a:ext cx="2352" cy="96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3647" y="1592"/>
              <a:ext cx="17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最早开始时间的反例</a:t>
              </a:r>
              <a:endPara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Group 11"/>
          <p:cNvGrpSpPr/>
          <p:nvPr/>
        </p:nvGrpSpPr>
        <p:grpSpPr bwMode="auto">
          <a:xfrm>
            <a:off x="1152818" y="3719396"/>
            <a:ext cx="6426200" cy="444499"/>
            <a:chOff x="960" y="2168"/>
            <a:chExt cx="4048" cy="280"/>
          </a:xfrm>
        </p:grpSpPr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960" y="2208"/>
              <a:ext cx="912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2064" y="2208"/>
              <a:ext cx="912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1680" y="2352"/>
              <a:ext cx="528" cy="96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3647" y="2168"/>
              <a:ext cx="136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最短间隔的反例</a:t>
              </a:r>
              <a:endPara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Group 16"/>
          <p:cNvGrpSpPr/>
          <p:nvPr/>
        </p:nvGrpSpPr>
        <p:grpSpPr bwMode="auto">
          <a:xfrm>
            <a:off x="1152818" y="4884627"/>
            <a:ext cx="6426200" cy="838200"/>
            <a:chOff x="960" y="2902"/>
            <a:chExt cx="4048" cy="528"/>
          </a:xfrm>
        </p:grpSpPr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2016" y="2902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1488" y="2902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960" y="2902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2583" y="2902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1239" y="3046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49" name="Rectangle 22"/>
            <p:cNvSpPr>
              <a:spLocks noChangeArrowheads="1"/>
            </p:cNvSpPr>
            <p:nvPr/>
          </p:nvSpPr>
          <p:spPr bwMode="auto">
            <a:xfrm>
              <a:off x="1248" y="3190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1248" y="3334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51" name="Rectangle 24"/>
            <p:cNvSpPr>
              <a:spLocks noChangeArrowheads="1"/>
            </p:cNvSpPr>
            <p:nvPr/>
          </p:nvSpPr>
          <p:spPr bwMode="auto">
            <a:xfrm>
              <a:off x="2343" y="3046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2343" y="3190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2343" y="3334"/>
              <a:ext cx="393" cy="9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1758" y="3046"/>
              <a:ext cx="393" cy="96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3647" y="2954"/>
              <a:ext cx="136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冲突最少的反例</a:t>
              </a:r>
              <a:endPara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区间调度</a:t>
            </a:r>
            <a:r>
              <a:rPr lang="en-US" altLang="zh-CN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贪心算法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贪心模板：按照某个顺序考虑工作。只要每一份工作都与已经完成的工作兼容，就选择它。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实现：</a:t>
                </a: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func>
                      <m:func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2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log</m:t>
                        </m:r>
                      </m:fName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func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标记最后添加到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的作业是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p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，那么作业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就与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兼容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 rotWithShape="1">
                <a:blip r:embed="rId2"/>
                <a:stretch>
                  <a:fillRect t="-11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56038" y="6313488"/>
            <a:ext cx="1592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2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1357489" y="2489200"/>
            <a:ext cx="7010400" cy="23844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Sort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jobs by finish times so that f</a:t>
            </a:r>
            <a:r>
              <a:rPr kumimoji="1" lang="en-US" altLang="zh-CN" sz="16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f</a:t>
            </a:r>
            <a:r>
              <a:rPr kumimoji="1" lang="en-US" altLang="zh-CN" sz="16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... 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f</a:t>
            </a:r>
            <a:r>
              <a:rPr kumimoji="1" lang="en-US" altLang="zh-CN" sz="16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A 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endParaRPr kumimoji="1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j = 1 to n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(job j compatible with A)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A 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 A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{j}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kumimoji="1" lang="en-US" altLang="zh-C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A  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991959" y="2968818"/>
            <a:ext cx="13673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90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908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chemeClr val="hlink"/>
                </a:solidFill>
                <a:ea typeface="宋体" panose="02010600030101010101" pitchFamily="2" charset="-122"/>
              </a:rPr>
              <a:t>选择的作业集</a:t>
            </a:r>
            <a:endParaRPr lang="en-US" altLang="zh-CN" sz="1600">
              <a:solidFill>
                <a:schemeClr val="hlink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" name="Line 5"/>
          <p:cNvSpPr>
            <a:spLocks noChangeShapeType="1"/>
          </p:cNvSpPr>
          <p:nvPr/>
        </p:nvSpPr>
        <p:spPr bwMode="auto">
          <a:xfrm flipH="1">
            <a:off x="1607735" y="3091929"/>
            <a:ext cx="335668" cy="2462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9259"/>
            <a:ext cx="7886700" cy="105614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区间调度</a:t>
            </a:r>
            <a:r>
              <a:rPr lang="en-US" altLang="zh-CN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4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定理：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贪心算法是最优的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？</a:t>
                </a:r>
                <a:endParaRPr lang="en-US" altLang="zh-CN" sz="22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证明（反证法）：假设贪心不是最优的。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表示贪心算法选择的作业集。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表示最优解中的作业集，并且选择从头开始连续相同作业集个数最多的：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的最大可能值，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…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en-US" altLang="zh-CN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514349"/>
                <a:ext cx="8218713" cy="4799365"/>
              </a:xfrm>
              <a:blipFill rotWithShape="1">
                <a:blip r:embed="rId2"/>
                <a:stretch>
                  <a:fillRect t="-11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34171" y="3906175"/>
            <a:ext cx="7976429" cy="2625881"/>
            <a:chOff x="93414" y="3633955"/>
            <a:chExt cx="8607674" cy="2634281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1295400" y="5181600"/>
              <a:ext cx="9906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2514600" y="5181600"/>
              <a:ext cx="12954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4267200" y="5181600"/>
              <a:ext cx="8382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1295400" y="4343400"/>
              <a:ext cx="9906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  <a:endPara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2514600" y="4343400"/>
              <a:ext cx="12954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4267200" y="4343400"/>
              <a:ext cx="8382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5334000" y="4343400"/>
              <a:ext cx="1066800" cy="304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1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r+1</a:t>
              </a: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6858000" y="5181600"/>
              <a:ext cx="1447800" cy="3048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. . .</a:t>
              </a: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94211" y="4293910"/>
              <a:ext cx="1086354" cy="340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贪心算法</a:t>
              </a:r>
              <a:endParaRPr kumimoji="1" lang="en-US" altLang="zh-CN" sz="16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93414" y="5194024"/>
              <a:ext cx="1086354" cy="340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最优算法</a:t>
              </a:r>
              <a:endParaRPr kumimoji="1" lang="en-US" altLang="zh-CN" sz="16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35"/>
            <p:cNvSpPr>
              <a:spLocks noChangeArrowheads="1"/>
            </p:cNvSpPr>
            <p:nvPr/>
          </p:nvSpPr>
          <p:spPr bwMode="auto">
            <a:xfrm>
              <a:off x="5943600" y="5181600"/>
              <a:ext cx="685800" cy="3048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rgbClr val="FFFF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1600" b="0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</a:rPr>
                <a:t>r+1</a:t>
              </a:r>
              <a:endPara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119461" y="5959475"/>
                  <a:ext cx="4314628" cy="3087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509905"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019175"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529080"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38350"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49555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5275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0995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6715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zh-CN" altLang="en-US" sz="2000" dirty="0">
                      <a:solidFill>
                        <a:srgbClr val="CC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为什么不用作业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2000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solidFill>
                        <a:srgbClr val="CC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替换作业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2000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solidFill>
                        <a:srgbClr val="CC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？</a:t>
                  </a:r>
                  <a:endParaRPr lang="en-US" altLang="zh-CN" sz="2000" dirty="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1" name="Text 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19461" y="5959475"/>
                  <a:ext cx="4314628" cy="308761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Line 43"/>
            <p:cNvSpPr>
              <a:spLocks noChangeShapeType="1"/>
            </p:cNvSpPr>
            <p:nvPr/>
          </p:nvSpPr>
          <p:spPr bwMode="auto">
            <a:xfrm flipV="1">
              <a:off x="6296025" y="5608638"/>
              <a:ext cx="0" cy="2587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>
              <a:off x="1295400" y="4652963"/>
              <a:ext cx="7405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4" name="Line 46"/>
            <p:cNvSpPr>
              <a:spLocks noChangeShapeType="1"/>
            </p:cNvSpPr>
            <p:nvPr/>
          </p:nvSpPr>
          <p:spPr bwMode="auto">
            <a:xfrm>
              <a:off x="1295400" y="5486400"/>
              <a:ext cx="74056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926897" y="3633955"/>
                  <a:ext cx="2929188" cy="2642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509905"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019175"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529080"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38350" defTabSz="1019175"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49555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5275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0995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67150" defTabSz="101917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eaLnBrk="0" fontAlgn="base" hangingPunct="0">
                    <a:spcAft>
                      <a:spcPct val="0"/>
                    </a:spcAft>
                  </a:pPr>
                  <a:r>
                    <a:rPr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作业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𝑟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之前完成</a:t>
                  </a:r>
                  <a:endParaRPr lang="en-US" altLang="zh-CN" sz="1600" baseline="-250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5" name="Text 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26897" y="3633955"/>
                  <a:ext cx="2929188" cy="264277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5876925" y="4019550"/>
              <a:ext cx="0" cy="2286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7" name="Line 52"/>
            <p:cNvSpPr>
              <a:spLocks noChangeShapeType="1"/>
            </p:cNvSpPr>
            <p:nvPr/>
          </p:nvSpPr>
          <p:spPr bwMode="auto">
            <a:xfrm>
              <a:off x="6629400" y="4038600"/>
              <a:ext cx="0" cy="144780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8" name="Line 53"/>
            <p:cNvSpPr>
              <a:spLocks noChangeShapeType="1"/>
            </p:cNvSpPr>
            <p:nvPr/>
          </p:nvSpPr>
          <p:spPr bwMode="auto">
            <a:xfrm>
              <a:off x="5105400" y="4038600"/>
              <a:ext cx="0" cy="144780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prstDash val="lgDash"/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418-27BC-476F-AF0B-A85940C98D9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3365</Words>
  <Application>Microsoft Office PowerPoint</Application>
  <PresentationFormat>全屏显示(4:3)</PresentationFormat>
  <Paragraphs>724</Paragraphs>
  <Slides>45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Monotype Sorts</vt:lpstr>
      <vt:lpstr>等线</vt:lpstr>
      <vt:lpstr>黑体</vt:lpstr>
      <vt:lpstr>宋体</vt:lpstr>
      <vt:lpstr>Arial</vt:lpstr>
      <vt:lpstr>Calibri</vt:lpstr>
      <vt:lpstr>Calibri Light</vt:lpstr>
      <vt:lpstr>Cambria Math</vt:lpstr>
      <vt:lpstr>Comic Sans MS</vt:lpstr>
      <vt:lpstr>Courier New</vt:lpstr>
      <vt:lpstr>Times New Roman</vt:lpstr>
      <vt:lpstr>Office 主题​​</vt:lpstr>
      <vt:lpstr>《人工智能的数学基础》</vt:lpstr>
      <vt:lpstr>考试时间</vt:lpstr>
      <vt:lpstr>基础算法</vt:lpstr>
      <vt:lpstr>问题1.区间调度</vt:lpstr>
      <vt:lpstr>区间调度</vt:lpstr>
      <vt:lpstr>区间调度:贪心算法</vt:lpstr>
      <vt:lpstr>区间调度:贪心算法</vt:lpstr>
      <vt:lpstr>区间调度:贪心算法</vt:lpstr>
      <vt:lpstr>区间调度:分析</vt:lpstr>
      <vt:lpstr>区间调度:分析</vt:lpstr>
      <vt:lpstr>问题2.区间划分</vt:lpstr>
      <vt:lpstr>区间划分</vt:lpstr>
      <vt:lpstr>区间划分</vt:lpstr>
      <vt:lpstr>区间划分：最优解的下界</vt:lpstr>
      <vt:lpstr>区间划分：贪心算法</vt:lpstr>
      <vt:lpstr>区间划分：贪心算法</vt:lpstr>
      <vt:lpstr>贪心算法:总结</vt:lpstr>
      <vt:lpstr>分治算法</vt:lpstr>
      <vt:lpstr>问题3.排序</vt:lpstr>
      <vt:lpstr>排序</vt:lpstr>
      <vt:lpstr>归并排序</vt:lpstr>
      <vt:lpstr>合并</vt:lpstr>
      <vt:lpstr>有用的递归关系</vt:lpstr>
      <vt:lpstr>递归树证明（1）</vt:lpstr>
      <vt:lpstr>变形证明（2）</vt:lpstr>
      <vt:lpstr>归纳证明（3）</vt:lpstr>
      <vt:lpstr>递归合并排序的分析</vt:lpstr>
      <vt:lpstr>问题4.颠倒数</vt:lpstr>
      <vt:lpstr>计算颠倒数</vt:lpstr>
      <vt:lpstr>应用</vt:lpstr>
      <vt:lpstr>计算颠倒数：分治</vt:lpstr>
      <vt:lpstr>计算颠倒数：分</vt:lpstr>
      <vt:lpstr>计算颠倒数：治</vt:lpstr>
      <vt:lpstr>计算颠倒数：组合</vt:lpstr>
      <vt:lpstr>计算颠倒数：组合</vt:lpstr>
      <vt:lpstr>计算颠倒数：实现</vt:lpstr>
      <vt:lpstr>问题5.整数乘法</vt:lpstr>
      <vt:lpstr>整数的快速乘法</vt:lpstr>
      <vt:lpstr>整数的快速乘法</vt:lpstr>
      <vt:lpstr>矩阵乘法</vt:lpstr>
      <vt:lpstr>整数乘法</vt:lpstr>
      <vt:lpstr>估算分治函数的大小</vt:lpstr>
      <vt:lpstr>二分查找的复杂性</vt:lpstr>
      <vt:lpstr>归并排序的复杂性</vt:lpstr>
      <vt:lpstr>快速整数乘法算法的复杂性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岩</dc:creator>
  <cp:lastModifiedBy>zihe wang</cp:lastModifiedBy>
  <cp:revision>131</cp:revision>
  <dcterms:created xsi:type="dcterms:W3CDTF">2022-10-29T09:05:00Z</dcterms:created>
  <dcterms:modified xsi:type="dcterms:W3CDTF">2024-12-06T01:49:17Z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A167D3DBCD904A1D8D06624B11D69ABE_12</vt:lpwstr>
  </property>
  <property fmtid="{D5CDD505-2E9C-101B-9397-08002B2CF9AE}" pid="3" name="KSOProductBuildVer">
    <vt:lpwstr>2052-12.1.0.18912</vt:lpwstr>
  </property>
</Properties>
</file>