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4"/>
  </p:notesMasterIdLst>
  <p:sldIdLst>
    <p:sldId id="256" r:id="rId3"/>
    <p:sldId id="372" r:id="rId4"/>
    <p:sldId id="261" r:id="rId5"/>
    <p:sldId id="262" r:id="rId6"/>
    <p:sldId id="385" r:id="rId7"/>
    <p:sldId id="286" r:id="rId8"/>
    <p:sldId id="386" r:id="rId9"/>
    <p:sldId id="387" r:id="rId10"/>
    <p:sldId id="388" r:id="rId11"/>
    <p:sldId id="282" r:id="rId12"/>
    <p:sldId id="263" r:id="rId13"/>
    <p:sldId id="389" r:id="rId14"/>
    <p:sldId id="329" r:id="rId15"/>
    <p:sldId id="283" r:id="rId16"/>
    <p:sldId id="321" r:id="rId17"/>
    <p:sldId id="322" r:id="rId18"/>
    <p:sldId id="290" r:id="rId19"/>
    <p:sldId id="264" r:id="rId20"/>
    <p:sldId id="382" r:id="rId21"/>
    <p:sldId id="280" r:id="rId22"/>
    <p:sldId id="341" r:id="rId23"/>
    <p:sldId id="342" r:id="rId25"/>
    <p:sldId id="323" r:id="rId26"/>
    <p:sldId id="324" r:id="rId27"/>
    <p:sldId id="325" r:id="rId28"/>
    <p:sldId id="334" r:id="rId29"/>
    <p:sldId id="343" r:id="rId30"/>
    <p:sldId id="338" r:id="rId31"/>
    <p:sldId id="339" r:id="rId32"/>
    <p:sldId id="294" r:id="rId33"/>
    <p:sldId id="273" r:id="rId34"/>
    <p:sldId id="390" r:id="rId35"/>
    <p:sldId id="391" r:id="rId36"/>
    <p:sldId id="376" r:id="rId37"/>
    <p:sldId id="276" r:id="rId38"/>
    <p:sldId id="298" r:id="rId39"/>
    <p:sldId id="364" r:id="rId40"/>
    <p:sldId id="366" r:id="rId41"/>
    <p:sldId id="311" r:id="rId42"/>
    <p:sldId id="312" r:id="rId43"/>
    <p:sldId id="313" r:id="rId44"/>
    <p:sldId id="345" r:id="rId45"/>
    <p:sldId id="346" r:id="rId46"/>
    <p:sldId id="347" r:id="rId47"/>
    <p:sldId id="362" r:id="rId48"/>
    <p:sldId id="383" r:id="rId49"/>
    <p:sldId id="377" r:id="rId50"/>
    <p:sldId id="380" r:id="rId51"/>
    <p:sldId id="348" r:id="rId52"/>
    <p:sldId id="349" r:id="rId53"/>
    <p:sldId id="350" r:id="rId54"/>
    <p:sldId id="315" r:id="rId55"/>
    <p:sldId id="314" r:id="rId56"/>
    <p:sldId id="316" r:id="rId57"/>
    <p:sldId id="384" r:id="rId58"/>
    <p:sldId id="272" r:id="rId59"/>
    <p:sldId id="271" r:id="rId60"/>
    <p:sldId id="374" r:id="rId61"/>
    <p:sldId id="274" r:id="rId62"/>
    <p:sldId id="318" r:id="rId63"/>
    <p:sldId id="317" r:id="rId64"/>
    <p:sldId id="319" r:id="rId65"/>
    <p:sldId id="320" r:id="rId66"/>
    <p:sldId id="267" r:id="rId67"/>
    <p:sldId id="375" r:id="rId68"/>
    <p:sldId id="268" r:id="rId69"/>
    <p:sldId id="269" r:id="rId70"/>
    <p:sldId id="275" r:id="rId71"/>
    <p:sldId id="277" r:id="rId72"/>
    <p:sldId id="302" r:id="rId73"/>
    <p:sldId id="303" r:id="rId74"/>
    <p:sldId id="370" r:id="rId75"/>
    <p:sldId id="371" r:id="rId76"/>
    <p:sldId id="381" r:id="rId77"/>
    <p:sldId id="304" r:id="rId78"/>
  </p:sldIdLst>
  <p:sldSz cx="12192000" cy="6858000"/>
  <p:notesSz cx="6858000" cy="9144000"/>
  <p:custDataLst>
    <p:tags r:id="rId8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697"/>
    <p:restoredTop sz="94648"/>
  </p:normalViewPr>
  <p:slideViewPr>
    <p:cSldViewPr snapToGrid="0">
      <p:cViewPr varScale="1">
        <p:scale>
          <a:sx n="121" d="100"/>
          <a:sy n="121" d="100"/>
        </p:scale>
        <p:origin x="2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2" Type="http://schemas.openxmlformats.org/officeDocument/2006/relationships/tags" Target="tags/tag1.xml"/><Relationship Id="rId81" Type="http://schemas.openxmlformats.org/officeDocument/2006/relationships/tableStyles" Target="tableStyles.xml"/><Relationship Id="rId80" Type="http://schemas.openxmlformats.org/officeDocument/2006/relationships/viewProps" Target="viewProps.xml"/><Relationship Id="rId8" Type="http://schemas.openxmlformats.org/officeDocument/2006/relationships/slide" Target="slides/slide6.xml"/><Relationship Id="rId79" Type="http://schemas.openxmlformats.org/officeDocument/2006/relationships/presProps" Target="presProps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5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4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notesMaster" Target="notesMasters/notesMaster1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7" Type="http://schemas.openxmlformats.org/officeDocument/2006/relationships/image" Target="../media/image10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wmf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wmf"/><Relationship Id="rId11" Type="http://schemas.openxmlformats.org/officeDocument/2006/relationships/image" Target="../media/image72.wmf"/><Relationship Id="rId10" Type="http://schemas.openxmlformats.org/officeDocument/2006/relationships/image" Target="../media/image71.wmf"/><Relationship Id="rId1" Type="http://schemas.openxmlformats.org/officeDocument/2006/relationships/image" Target="../media/image6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0.wmf"/><Relationship Id="rId7" Type="http://schemas.openxmlformats.org/officeDocument/2006/relationships/image" Target="../media/image79.wmf"/><Relationship Id="rId6" Type="http://schemas.openxmlformats.org/officeDocument/2006/relationships/image" Target="../media/image78.wmf"/><Relationship Id="rId5" Type="http://schemas.openxmlformats.org/officeDocument/2006/relationships/image" Target="../media/image77.wmf"/><Relationship Id="rId4" Type="http://schemas.openxmlformats.org/officeDocument/2006/relationships/image" Target="../media/image76.wmf"/><Relationship Id="rId3" Type="http://schemas.openxmlformats.org/officeDocument/2006/relationships/image" Target="../media/image75.wmf"/><Relationship Id="rId2" Type="http://schemas.openxmlformats.org/officeDocument/2006/relationships/image" Target="../media/image74.emf"/><Relationship Id="rId1" Type="http://schemas.openxmlformats.org/officeDocument/2006/relationships/image" Target="../media/image73.wmf"/></Relationships>
</file>

<file path=ppt/drawings/_rels/vmlDrawing12.vml.rels><?xml version="1.0" encoding="UTF-8" standalone="yes"?>
<Relationships xmlns="http://schemas.openxmlformats.org/package/2006/relationships"><Relationship Id="rId5" Type="http://schemas.openxmlformats.org/officeDocument/2006/relationships/image" Target="../media/image84.wmf"/><Relationship Id="rId4" Type="http://schemas.openxmlformats.org/officeDocument/2006/relationships/image" Target="../media/image13.png"/><Relationship Id="rId3" Type="http://schemas.openxmlformats.org/officeDocument/2006/relationships/image" Target="../media/image83.wmf"/><Relationship Id="rId2" Type="http://schemas.openxmlformats.org/officeDocument/2006/relationships/image" Target="../media/image82.wmf"/><Relationship Id="rId1" Type="http://schemas.openxmlformats.org/officeDocument/2006/relationships/image" Target="../media/image81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7.wmf"/><Relationship Id="rId2" Type="http://schemas.openxmlformats.org/officeDocument/2006/relationships/image" Target="../media/image86.wmf"/><Relationship Id="rId1" Type="http://schemas.openxmlformats.org/officeDocument/2006/relationships/image" Target="../media/image85.wmf"/></Relationships>
</file>

<file path=ppt/drawings/_rels/vmlDrawing14.vml.rels><?xml version="1.0" encoding="UTF-8" standalone="yes"?>
<Relationships xmlns="http://schemas.openxmlformats.org/package/2006/relationships"><Relationship Id="rId6" Type="http://schemas.openxmlformats.org/officeDocument/2006/relationships/image" Target="../media/image93.emf"/><Relationship Id="rId5" Type="http://schemas.openxmlformats.org/officeDocument/2006/relationships/image" Target="../media/image92.emf"/><Relationship Id="rId4" Type="http://schemas.openxmlformats.org/officeDocument/2006/relationships/image" Target="../media/image91.emf"/><Relationship Id="rId3" Type="http://schemas.openxmlformats.org/officeDocument/2006/relationships/image" Target="../media/image90.emf"/><Relationship Id="rId2" Type="http://schemas.openxmlformats.org/officeDocument/2006/relationships/image" Target="../media/image89.wmf"/><Relationship Id="rId1" Type="http://schemas.openxmlformats.org/officeDocument/2006/relationships/image" Target="../media/image8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1.wmf"/><Relationship Id="rId8" Type="http://schemas.openxmlformats.org/officeDocument/2006/relationships/image" Target="../media/image100.wmf"/><Relationship Id="rId7" Type="http://schemas.openxmlformats.org/officeDocument/2006/relationships/image" Target="../media/image99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3" Type="http://schemas.openxmlformats.org/officeDocument/2006/relationships/image" Target="../media/image95.wmf"/><Relationship Id="rId2" Type="http://schemas.openxmlformats.org/officeDocument/2006/relationships/image" Target="../media/image89.wmf"/><Relationship Id="rId11" Type="http://schemas.openxmlformats.org/officeDocument/2006/relationships/image" Target="../media/image103.wmf"/><Relationship Id="rId10" Type="http://schemas.openxmlformats.org/officeDocument/2006/relationships/image" Target="../media/image102.wmf"/><Relationship Id="rId1" Type="http://schemas.openxmlformats.org/officeDocument/2006/relationships/image" Target="../media/image94.wmf"/></Relationships>
</file>

<file path=ppt/drawings/_rels/vmlDrawing16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7.wmf"/><Relationship Id="rId3" Type="http://schemas.openxmlformats.org/officeDocument/2006/relationships/image" Target="../media/image106.wmf"/><Relationship Id="rId2" Type="http://schemas.openxmlformats.org/officeDocument/2006/relationships/image" Target="../media/image105.wmf"/><Relationship Id="rId1" Type="http://schemas.openxmlformats.org/officeDocument/2006/relationships/image" Target="../media/image13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8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wmf"/><Relationship Id="rId1" Type="http://schemas.openxmlformats.org/officeDocument/2006/relationships/image" Target="../media/image110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0.wmf"/><Relationship Id="rId8" Type="http://schemas.openxmlformats.org/officeDocument/2006/relationships/image" Target="../media/image119.wmf"/><Relationship Id="rId7" Type="http://schemas.openxmlformats.org/officeDocument/2006/relationships/image" Target="../media/image118.wmf"/><Relationship Id="rId6" Type="http://schemas.openxmlformats.org/officeDocument/2006/relationships/image" Target="../media/image117.wmf"/><Relationship Id="rId5" Type="http://schemas.openxmlformats.org/officeDocument/2006/relationships/image" Target="../media/image116.wmf"/><Relationship Id="rId4" Type="http://schemas.openxmlformats.org/officeDocument/2006/relationships/image" Target="../media/image115.wmf"/><Relationship Id="rId3" Type="http://schemas.openxmlformats.org/officeDocument/2006/relationships/image" Target="../media/image114.wmf"/><Relationship Id="rId2" Type="http://schemas.openxmlformats.org/officeDocument/2006/relationships/image" Target="../media/image113.wmf"/><Relationship Id="rId16" Type="http://schemas.openxmlformats.org/officeDocument/2006/relationships/image" Target="../media/image127.wmf"/><Relationship Id="rId15" Type="http://schemas.openxmlformats.org/officeDocument/2006/relationships/image" Target="../media/image126.wmf"/><Relationship Id="rId14" Type="http://schemas.openxmlformats.org/officeDocument/2006/relationships/image" Target="../media/image125.wmf"/><Relationship Id="rId13" Type="http://schemas.openxmlformats.org/officeDocument/2006/relationships/image" Target="../media/image124.wmf"/><Relationship Id="rId12" Type="http://schemas.openxmlformats.org/officeDocument/2006/relationships/image" Target="../media/image123.wmf"/><Relationship Id="rId11" Type="http://schemas.openxmlformats.org/officeDocument/2006/relationships/image" Target="../media/image122.wmf"/><Relationship Id="rId10" Type="http://schemas.openxmlformats.org/officeDocument/2006/relationships/image" Target="../media/image121.wmf"/><Relationship Id="rId1" Type="http://schemas.openxmlformats.org/officeDocument/2006/relationships/image" Target="../media/image112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20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Relationship Id="rId3" Type="http://schemas.openxmlformats.org/officeDocument/2006/relationships/image" Target="../media/image134.wmf"/><Relationship Id="rId2" Type="http://schemas.openxmlformats.org/officeDocument/2006/relationships/image" Target="../media/image13.png"/><Relationship Id="rId1" Type="http://schemas.openxmlformats.org/officeDocument/2006/relationships/image" Target="../media/image133.wmf"/></Relationships>
</file>

<file path=ppt/drawings/_rels/vmlDrawing21.vml.rels><?xml version="1.0" encoding="UTF-8" standalone="yes"?>
<Relationships xmlns="http://schemas.openxmlformats.org/package/2006/relationships"><Relationship Id="rId5" Type="http://schemas.openxmlformats.org/officeDocument/2006/relationships/image" Target="../media/image141.wmf"/><Relationship Id="rId4" Type="http://schemas.openxmlformats.org/officeDocument/2006/relationships/image" Target="../media/image13.png"/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22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145.wmf"/><Relationship Id="rId3" Type="http://schemas.openxmlformats.org/officeDocument/2006/relationships/image" Target="../media/image144.wmf"/><Relationship Id="rId2" Type="http://schemas.openxmlformats.org/officeDocument/2006/relationships/image" Target="../media/image143.wmf"/><Relationship Id="rId1" Type="http://schemas.openxmlformats.org/officeDocument/2006/relationships/image" Target="../media/image142.wmf"/></Relationships>
</file>

<file path=ppt/drawings/_rels/vmlDrawing23.vml.rels><?xml version="1.0" encoding="UTF-8" standalone="yes"?>
<Relationships xmlns="http://schemas.openxmlformats.org/package/2006/relationships"><Relationship Id="rId6" Type="http://schemas.openxmlformats.org/officeDocument/2006/relationships/image" Target="../media/image150.wmf"/><Relationship Id="rId5" Type="http://schemas.openxmlformats.org/officeDocument/2006/relationships/image" Target="../media/image149.wmf"/><Relationship Id="rId4" Type="http://schemas.openxmlformats.org/officeDocument/2006/relationships/image" Target="../media/image148.wmf"/><Relationship Id="rId3" Type="http://schemas.openxmlformats.org/officeDocument/2006/relationships/image" Target="../media/image147.wmf"/><Relationship Id="rId2" Type="http://schemas.openxmlformats.org/officeDocument/2006/relationships/image" Target="../media/image146.wmf"/><Relationship Id="rId1" Type="http://schemas.openxmlformats.org/officeDocument/2006/relationships/image" Target="../media/image13.png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1.wmf"/></Relationships>
</file>

<file path=ppt/drawings/_rels/vmlDrawing25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3.wmf"/></Relationships>
</file>

<file path=ppt/drawings/_rels/vmlDrawing27.vml.rels><?xml version="1.0" encoding="UTF-8" standalone="yes"?>
<Relationships xmlns="http://schemas.openxmlformats.org/package/2006/relationships"><Relationship Id="rId4" Type="http://schemas.openxmlformats.org/officeDocument/2006/relationships/image" Target="../media/image174.wmf"/><Relationship Id="rId3" Type="http://schemas.openxmlformats.org/officeDocument/2006/relationships/image" Target="../media/image173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/Relationships>
</file>

<file path=ppt/drawings/_rels/vmlDrawing28.vml.rels><?xml version="1.0" encoding="UTF-8" standalone="yes"?>
<Relationships xmlns="http://schemas.openxmlformats.org/package/2006/relationships"><Relationship Id="rId7" Type="http://schemas.openxmlformats.org/officeDocument/2006/relationships/image" Target="../media/image158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emf"/></Relationships>
</file>

<file path=ppt/drawings/_rels/vmlDrawing29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wmf"/><Relationship Id="rId7" Type="http://schemas.openxmlformats.org/officeDocument/2006/relationships/image" Target="../media/image180.wmf"/><Relationship Id="rId6" Type="http://schemas.openxmlformats.org/officeDocument/2006/relationships/image" Target="../media/image179.wmf"/><Relationship Id="rId5" Type="http://schemas.openxmlformats.org/officeDocument/2006/relationships/image" Target="../media/image178.wmf"/><Relationship Id="rId4" Type="http://schemas.openxmlformats.org/officeDocument/2006/relationships/image" Target="../media/image177.wmf"/><Relationship Id="rId3" Type="http://schemas.openxmlformats.org/officeDocument/2006/relationships/image" Target="../media/image176.wmf"/><Relationship Id="rId2" Type="http://schemas.openxmlformats.org/officeDocument/2006/relationships/image" Target="../media/image175.wmf"/><Relationship Id="rId1" Type="http://schemas.openxmlformats.org/officeDocument/2006/relationships/image" Target="../media/image13.png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7.wmf"/><Relationship Id="rId4" Type="http://schemas.openxmlformats.org/officeDocument/2006/relationships/image" Target="../media/image16.wmf"/><Relationship Id="rId3" Type="http://schemas.openxmlformats.org/officeDocument/2006/relationships/image" Target="../media/image15.emf"/><Relationship Id="rId2" Type="http://schemas.openxmlformats.org/officeDocument/2006/relationships/image" Target="../media/image14.wmf"/><Relationship Id="rId1" Type="http://schemas.openxmlformats.org/officeDocument/2006/relationships/image" Target="../media/image13.png"/></Relationships>
</file>

<file path=ppt/drawings/_rels/vmlDrawing30.vml.rels><?xml version="1.0" encoding="UTF-8" standalone="yes"?>
<Relationships xmlns="http://schemas.openxmlformats.org/package/2006/relationships"><Relationship Id="rId5" Type="http://schemas.openxmlformats.org/officeDocument/2006/relationships/image" Target="../media/image13.png"/><Relationship Id="rId4" Type="http://schemas.openxmlformats.org/officeDocument/2006/relationships/image" Target="../media/image186.wmf"/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/Relationships>
</file>

<file path=ppt/drawings/_rels/vmlDrawing3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7" Type="http://schemas.openxmlformats.org/officeDocument/2006/relationships/image" Target="../media/image193.wmf"/><Relationship Id="rId6" Type="http://schemas.openxmlformats.org/officeDocument/2006/relationships/image" Target="../media/image192.wmf"/><Relationship Id="rId5" Type="http://schemas.openxmlformats.org/officeDocument/2006/relationships/image" Target="../media/image191.wmf"/><Relationship Id="rId4" Type="http://schemas.openxmlformats.org/officeDocument/2006/relationships/image" Target="../media/image190.wmf"/><Relationship Id="rId3" Type="http://schemas.openxmlformats.org/officeDocument/2006/relationships/image" Target="../media/image189.wmf"/><Relationship Id="rId2" Type="http://schemas.openxmlformats.org/officeDocument/2006/relationships/image" Target="../media/image188.wmf"/><Relationship Id="rId1" Type="http://schemas.openxmlformats.org/officeDocument/2006/relationships/image" Target="../media/image187.wmf"/></Relationships>
</file>

<file path=ppt/drawings/_rels/vmlDrawing32.vml.rels><?xml version="1.0" encoding="UTF-8" standalone="yes"?>
<Relationships xmlns="http://schemas.openxmlformats.org/package/2006/relationships"><Relationship Id="rId7" Type="http://schemas.openxmlformats.org/officeDocument/2006/relationships/image" Target="../media/image199.wmf"/><Relationship Id="rId6" Type="http://schemas.openxmlformats.org/officeDocument/2006/relationships/image" Target="../media/image13.png"/><Relationship Id="rId5" Type="http://schemas.openxmlformats.org/officeDocument/2006/relationships/image" Target="../media/image198.wmf"/><Relationship Id="rId4" Type="http://schemas.openxmlformats.org/officeDocument/2006/relationships/image" Target="../media/image197.wmf"/><Relationship Id="rId3" Type="http://schemas.openxmlformats.org/officeDocument/2006/relationships/image" Target="../media/image196.wmf"/><Relationship Id="rId2" Type="http://schemas.openxmlformats.org/officeDocument/2006/relationships/image" Target="../media/image195.wmf"/><Relationship Id="rId1" Type="http://schemas.openxmlformats.org/officeDocument/2006/relationships/image" Target="../media/image194.wmf"/></Relationships>
</file>

<file path=ppt/drawings/_rels/vmlDrawing33.vml.rels><?xml version="1.0" encoding="UTF-8" standalone="yes"?>
<Relationships xmlns="http://schemas.openxmlformats.org/package/2006/relationships"><Relationship Id="rId7" Type="http://schemas.openxmlformats.org/officeDocument/2006/relationships/image" Target="../media/image205.wmf"/><Relationship Id="rId6" Type="http://schemas.openxmlformats.org/officeDocument/2006/relationships/image" Target="../media/image204.wmf"/><Relationship Id="rId5" Type="http://schemas.openxmlformats.org/officeDocument/2006/relationships/image" Target="../media/image203.wmf"/><Relationship Id="rId4" Type="http://schemas.openxmlformats.org/officeDocument/2006/relationships/image" Target="../media/image13.png"/><Relationship Id="rId3" Type="http://schemas.openxmlformats.org/officeDocument/2006/relationships/image" Target="../media/image202.wmf"/><Relationship Id="rId2" Type="http://schemas.openxmlformats.org/officeDocument/2006/relationships/image" Target="../media/image201.wmf"/><Relationship Id="rId1" Type="http://schemas.openxmlformats.org/officeDocument/2006/relationships/image" Target="../media/image200.wmf"/></Relationships>
</file>

<file path=ppt/drawings/_rels/vmlDrawing34.vml.rels><?xml version="1.0" encoding="UTF-8" standalone="yes"?>
<Relationships xmlns="http://schemas.openxmlformats.org/package/2006/relationships"><Relationship Id="rId6" Type="http://schemas.openxmlformats.org/officeDocument/2006/relationships/image" Target="../media/image13.png"/><Relationship Id="rId5" Type="http://schemas.openxmlformats.org/officeDocument/2006/relationships/image" Target="../media/image210.wmf"/><Relationship Id="rId4" Type="http://schemas.openxmlformats.org/officeDocument/2006/relationships/image" Target="../media/image209.wmf"/><Relationship Id="rId3" Type="http://schemas.openxmlformats.org/officeDocument/2006/relationships/image" Target="../media/image208.wmf"/><Relationship Id="rId2" Type="http://schemas.openxmlformats.org/officeDocument/2006/relationships/image" Target="../media/image207.wmf"/><Relationship Id="rId1" Type="http://schemas.openxmlformats.org/officeDocument/2006/relationships/image" Target="../media/image206.wmf"/></Relationships>
</file>

<file path=ppt/drawings/_rels/vmlDrawing3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2.wmf"/><Relationship Id="rId1" Type="http://schemas.openxmlformats.org/officeDocument/2006/relationships/image" Target="../media/image211.w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4.wmf"/></Relationships>
</file>

<file path=ppt/drawings/_rels/vmlDrawing37.vml.rels><?xml version="1.0" encoding="UTF-8" standalone="yes"?>
<Relationships xmlns="http://schemas.openxmlformats.org/package/2006/relationships"><Relationship Id="rId4" Type="http://schemas.openxmlformats.org/officeDocument/2006/relationships/image" Target="../media/image217.wmf"/><Relationship Id="rId3" Type="http://schemas.openxmlformats.org/officeDocument/2006/relationships/image" Target="../media/image216.wmf"/><Relationship Id="rId2" Type="http://schemas.openxmlformats.org/officeDocument/2006/relationships/image" Target="../media/image152.emf"/><Relationship Id="rId1" Type="http://schemas.openxmlformats.org/officeDocument/2006/relationships/image" Target="../media/image215.wmf"/></Relationships>
</file>

<file path=ppt/drawings/_rels/vmlDrawing3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25.wmf"/><Relationship Id="rId8" Type="http://schemas.openxmlformats.org/officeDocument/2006/relationships/image" Target="../media/image224.wmf"/><Relationship Id="rId7" Type="http://schemas.openxmlformats.org/officeDocument/2006/relationships/image" Target="../media/image223.wmf"/><Relationship Id="rId6" Type="http://schemas.openxmlformats.org/officeDocument/2006/relationships/image" Target="../media/image222.wmf"/><Relationship Id="rId5" Type="http://schemas.openxmlformats.org/officeDocument/2006/relationships/image" Target="../media/image221.wmf"/><Relationship Id="rId4" Type="http://schemas.openxmlformats.org/officeDocument/2006/relationships/image" Target="../media/image13.png"/><Relationship Id="rId3" Type="http://schemas.openxmlformats.org/officeDocument/2006/relationships/image" Target="../media/image220.wmf"/><Relationship Id="rId2" Type="http://schemas.openxmlformats.org/officeDocument/2006/relationships/image" Target="../media/image219.wmf"/><Relationship Id="rId1" Type="http://schemas.openxmlformats.org/officeDocument/2006/relationships/image" Target="../media/image218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6.emf"/><Relationship Id="rId1" Type="http://schemas.openxmlformats.org/officeDocument/2006/relationships/image" Target="../media/image13.png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.wmf"/><Relationship Id="rId8" Type="http://schemas.openxmlformats.org/officeDocument/2006/relationships/image" Target="../media/image25.wmf"/><Relationship Id="rId7" Type="http://schemas.openxmlformats.org/officeDocument/2006/relationships/image" Target="../media/image24.wmf"/><Relationship Id="rId6" Type="http://schemas.openxmlformats.org/officeDocument/2006/relationships/image" Target="../media/image23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1" Type="http://schemas.openxmlformats.org/officeDocument/2006/relationships/image" Target="../media/image28.wmf"/><Relationship Id="rId10" Type="http://schemas.openxmlformats.org/officeDocument/2006/relationships/image" Target="../media/image27.wmf"/><Relationship Id="rId1" Type="http://schemas.openxmlformats.org/officeDocument/2006/relationships/image" Target="../media/image18.wmf"/></Relationships>
</file>

<file path=ppt/drawings/_rels/vmlDrawing4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33.emf"/><Relationship Id="rId7" Type="http://schemas.openxmlformats.org/officeDocument/2006/relationships/image" Target="../media/image232.emf"/><Relationship Id="rId6" Type="http://schemas.openxmlformats.org/officeDocument/2006/relationships/image" Target="../media/image231.emf"/><Relationship Id="rId5" Type="http://schemas.openxmlformats.org/officeDocument/2006/relationships/image" Target="../media/image230.wmf"/><Relationship Id="rId4" Type="http://schemas.openxmlformats.org/officeDocument/2006/relationships/image" Target="../media/image13.png"/><Relationship Id="rId3" Type="http://schemas.openxmlformats.org/officeDocument/2006/relationships/image" Target="../media/image229.emf"/><Relationship Id="rId2" Type="http://schemas.openxmlformats.org/officeDocument/2006/relationships/image" Target="../media/image228.emf"/><Relationship Id="rId1" Type="http://schemas.openxmlformats.org/officeDocument/2006/relationships/image" Target="../media/image227.emf"/></Relationships>
</file>

<file path=ppt/drawings/_rels/vmlDrawing41.vml.rels><?xml version="1.0" encoding="UTF-8" standalone="yes"?>
<Relationships xmlns="http://schemas.openxmlformats.org/package/2006/relationships"><Relationship Id="rId5" Type="http://schemas.openxmlformats.org/officeDocument/2006/relationships/image" Target="../media/image237.wmf"/><Relationship Id="rId4" Type="http://schemas.openxmlformats.org/officeDocument/2006/relationships/image" Target="../media/image13.png"/><Relationship Id="rId3" Type="http://schemas.openxmlformats.org/officeDocument/2006/relationships/image" Target="../media/image236.wmf"/><Relationship Id="rId2" Type="http://schemas.openxmlformats.org/officeDocument/2006/relationships/image" Target="../media/image235.wmf"/><Relationship Id="rId1" Type="http://schemas.openxmlformats.org/officeDocument/2006/relationships/image" Target="../media/image234.wmf"/></Relationships>
</file>

<file path=ppt/drawings/_rels/vmlDrawing42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240.wmf"/><Relationship Id="rId2" Type="http://schemas.openxmlformats.org/officeDocument/2006/relationships/image" Target="../media/image239.wmf"/><Relationship Id="rId1" Type="http://schemas.openxmlformats.org/officeDocument/2006/relationships/image" Target="../media/image238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2.wmf"/><Relationship Id="rId2" Type="http://schemas.openxmlformats.org/officeDocument/2006/relationships/image" Target="../media/image13.png"/><Relationship Id="rId1" Type="http://schemas.openxmlformats.org/officeDocument/2006/relationships/image" Target="../media/image241.wmf"/></Relationships>
</file>

<file path=ppt/drawings/_rels/vmlDrawing44.vml.rels><?xml version="1.0" encoding="UTF-8" standalone="yes"?>
<Relationships xmlns="http://schemas.openxmlformats.org/package/2006/relationships"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45.vml.rels><?xml version="1.0" encoding="UTF-8" standalone="yes"?>
<Relationships xmlns="http://schemas.openxmlformats.org/package/2006/relationships"><Relationship Id="rId6" Type="http://schemas.openxmlformats.org/officeDocument/2006/relationships/image" Target="../media/image255.wmf"/><Relationship Id="rId5" Type="http://schemas.openxmlformats.org/officeDocument/2006/relationships/image" Target="../media/image254.wmf"/><Relationship Id="rId4" Type="http://schemas.openxmlformats.org/officeDocument/2006/relationships/image" Target="../media/image253.wmf"/><Relationship Id="rId3" Type="http://schemas.openxmlformats.org/officeDocument/2006/relationships/image" Target="../media/image252.wmf"/><Relationship Id="rId2" Type="http://schemas.openxmlformats.org/officeDocument/2006/relationships/image" Target="../media/image251.wmf"/><Relationship Id="rId1" Type="http://schemas.openxmlformats.org/officeDocument/2006/relationships/image" Target="../media/image250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8.e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60.wmf"/><Relationship Id="rId1" Type="http://schemas.openxmlformats.org/officeDocument/2006/relationships/image" Target="../media/image259.wmf"/></Relationships>
</file>

<file path=ppt/drawings/_rels/vmlDrawing48.vml.rels><?xml version="1.0" encoding="UTF-8" standalone="yes"?>
<Relationships xmlns="http://schemas.openxmlformats.org/package/2006/relationships"><Relationship Id="rId4" Type="http://schemas.openxmlformats.org/officeDocument/2006/relationships/image" Target="../media/image13.png"/><Relationship Id="rId3" Type="http://schemas.openxmlformats.org/officeDocument/2006/relationships/image" Target="../media/image263.wmf"/><Relationship Id="rId2" Type="http://schemas.openxmlformats.org/officeDocument/2006/relationships/image" Target="../media/image262.wmf"/><Relationship Id="rId1" Type="http://schemas.openxmlformats.org/officeDocument/2006/relationships/image" Target="../media/image261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5.wmf"/><Relationship Id="rId2" Type="http://schemas.openxmlformats.org/officeDocument/2006/relationships/image" Target="../media/image264.wmf"/><Relationship Id="rId1" Type="http://schemas.openxmlformats.org/officeDocument/2006/relationships/image" Target="../media/image13.png"/></Relationships>
</file>

<file path=ppt/drawings/_rels/vmlDrawing5.vml.rels><?xml version="1.0" encoding="UTF-8" standalone="yes"?>
<Relationships xmlns="http://schemas.openxmlformats.org/package/2006/relationships"><Relationship Id="rId7" Type="http://schemas.openxmlformats.org/officeDocument/2006/relationships/image" Target="../media/image31.wmf"/><Relationship Id="rId6" Type="http://schemas.openxmlformats.org/officeDocument/2006/relationships/image" Target="../media/image30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9.wmf"/></Relationships>
</file>

<file path=ppt/drawings/_rels/vmlDrawing5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72.wmf"/><Relationship Id="rId7" Type="http://schemas.openxmlformats.org/officeDocument/2006/relationships/image" Target="../media/image271.wmf"/><Relationship Id="rId6" Type="http://schemas.openxmlformats.org/officeDocument/2006/relationships/image" Target="../media/image270.wmf"/><Relationship Id="rId5" Type="http://schemas.openxmlformats.org/officeDocument/2006/relationships/image" Target="../media/image269.wmf"/><Relationship Id="rId4" Type="http://schemas.openxmlformats.org/officeDocument/2006/relationships/image" Target="../media/image13.png"/><Relationship Id="rId3" Type="http://schemas.openxmlformats.org/officeDocument/2006/relationships/image" Target="../media/image268.wmf"/><Relationship Id="rId2" Type="http://schemas.openxmlformats.org/officeDocument/2006/relationships/image" Target="../media/image267.emf"/><Relationship Id="rId1" Type="http://schemas.openxmlformats.org/officeDocument/2006/relationships/image" Target="../media/image266.e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" Type="http://schemas.openxmlformats.org/officeDocument/2006/relationships/image" Target="../media/image273.wmf"/></Relationships>
</file>

<file path=ppt/drawings/_rels/vmlDrawing5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wmf"/><Relationship Id="rId1" Type="http://schemas.openxmlformats.org/officeDocument/2006/relationships/image" Target="../media/image279.wmf"/></Relationships>
</file>

<file path=ppt/drawings/_rels/vmlDrawing53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4.wmf"/><Relationship Id="rId1" Type="http://schemas.openxmlformats.org/officeDocument/2006/relationships/image" Target="../media/image283.wmf"/></Relationships>
</file>

<file path=ppt/drawings/_rels/vmlDrawing5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6.wmf"/></Relationships>
</file>

<file path=ppt/drawings/_rels/vmlDrawing55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8.wmf"/><Relationship Id="rId8" Type="http://schemas.openxmlformats.org/officeDocument/2006/relationships/image" Target="../media/image297.wmf"/><Relationship Id="rId7" Type="http://schemas.openxmlformats.org/officeDocument/2006/relationships/image" Target="../media/image295.wmf"/><Relationship Id="rId6" Type="http://schemas.openxmlformats.org/officeDocument/2006/relationships/image" Target="../media/image294.wmf"/><Relationship Id="rId5" Type="http://schemas.openxmlformats.org/officeDocument/2006/relationships/image" Target="../media/image293.wmf"/><Relationship Id="rId4" Type="http://schemas.openxmlformats.org/officeDocument/2006/relationships/image" Target="../media/image292.wmf"/><Relationship Id="rId3" Type="http://schemas.openxmlformats.org/officeDocument/2006/relationships/image" Target="../media/image291.wmf"/><Relationship Id="rId2" Type="http://schemas.openxmlformats.org/officeDocument/2006/relationships/image" Target="../media/image290.emf"/><Relationship Id="rId13" Type="http://schemas.openxmlformats.org/officeDocument/2006/relationships/image" Target="../media/image302.wmf"/><Relationship Id="rId12" Type="http://schemas.openxmlformats.org/officeDocument/2006/relationships/image" Target="../media/image301.wmf"/><Relationship Id="rId11" Type="http://schemas.openxmlformats.org/officeDocument/2006/relationships/image" Target="../media/image300.wmf"/><Relationship Id="rId10" Type="http://schemas.openxmlformats.org/officeDocument/2006/relationships/image" Target="../media/image299.wmf"/><Relationship Id="rId1" Type="http://schemas.openxmlformats.org/officeDocument/2006/relationships/image" Target="../media/image289.emf"/></Relationships>
</file>

<file path=ppt/drawings/_rels/vmlDrawing5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png"/></Relationships>
</file>

<file path=ppt/drawings/_rels/vmlDrawing6.vml.rels><?xml version="1.0" encoding="UTF-8" standalone="yes"?>
<Relationships xmlns="http://schemas.openxmlformats.org/package/2006/relationships"><Relationship Id="rId9" Type="http://schemas.openxmlformats.org/officeDocument/2006/relationships/image" Target="../media/image44.wmf"/><Relationship Id="rId8" Type="http://schemas.openxmlformats.org/officeDocument/2006/relationships/image" Target="../media/image43.wmf"/><Relationship Id="rId7" Type="http://schemas.openxmlformats.org/officeDocument/2006/relationships/image" Target="../media/image42.wmf"/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8" Type="http://schemas.openxmlformats.org/officeDocument/2006/relationships/image" Target="../media/image53.wmf"/><Relationship Id="rId17" Type="http://schemas.openxmlformats.org/officeDocument/2006/relationships/image" Target="../media/image52.wmf"/><Relationship Id="rId16" Type="http://schemas.openxmlformats.org/officeDocument/2006/relationships/image" Target="../media/image51.wmf"/><Relationship Id="rId15" Type="http://schemas.openxmlformats.org/officeDocument/2006/relationships/image" Target="../media/image50.wmf"/><Relationship Id="rId14" Type="http://schemas.openxmlformats.org/officeDocument/2006/relationships/image" Target="../media/image49.wmf"/><Relationship Id="rId13" Type="http://schemas.openxmlformats.org/officeDocument/2006/relationships/image" Target="../media/image48.wmf"/><Relationship Id="rId12" Type="http://schemas.openxmlformats.org/officeDocument/2006/relationships/image" Target="../media/image47.wmf"/><Relationship Id="rId11" Type="http://schemas.openxmlformats.org/officeDocument/2006/relationships/image" Target="../media/image46.wmf"/><Relationship Id="rId10" Type="http://schemas.openxmlformats.org/officeDocument/2006/relationships/image" Target="../media/image45.wmf"/><Relationship Id="rId1" Type="http://schemas.openxmlformats.org/officeDocument/2006/relationships/image" Target="../media/image36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image" Target="../media/image60.wmf"/><Relationship Id="rId1" Type="http://schemas.openxmlformats.org/officeDocument/2006/relationships/image" Target="../media/image5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72A8D9-3CFE-4F40-8CA7-25965776B5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85833A-A98D-4345-8021-9F6777161811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2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F636B4C-19CA-46F5-BCCE-F4817C2AF8B0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0960E62-BA49-4F40-A593-37C8713BFEED}" type="slidenum">
              <a:rPr lang="en-US" altLang="zh-CN"/>
            </a:fld>
            <a:endParaRPr lang="en-US" altLang="zh-CN"/>
          </a:p>
        </p:txBody>
      </p:sp>
      <p:sp>
        <p:nvSpPr>
          <p:cNvPr id="319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泰勒展开式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833A-A98D-4345-8021-9F6777161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泰勒展开式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833A-A98D-4345-8021-9F6777161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785833A-A98D-4345-8021-9F6777161811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DBA9623F-68C0-405C-8D5D-122AB991C29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E44F3EFE-032B-493B-B8F8-11F0631AF9D6}" type="slidenum">
              <a:rPr lang="en-US" altLang="zh-CN" sz="1200">
                <a:latin typeface="Times New Roman" panose="02020603050405020304" pitchFamily="18" charset="0"/>
              </a:rPr>
            </a:fld>
            <a:endParaRPr lang="en-US" altLang="zh-CN" sz="1200">
              <a:latin typeface="Times New Roman" panose="02020603050405020304" pitchFamily="18" charset="0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A1891172-1ECF-4F0C-BE6B-7211D06FB45C}" type="slidenum">
              <a:rPr lang="en-US" altLang="zh-CN"/>
            </a:fld>
            <a:endParaRPr lang="en-US" altLang="zh-CN"/>
          </a:p>
        </p:txBody>
      </p:sp>
      <p:sp>
        <p:nvSpPr>
          <p:cNvPr id="301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547F69BB-1268-4B03-A42D-312AA39D3DDB}" type="slidenum">
              <a:rPr lang="en-US" altLang="zh-CN"/>
            </a:fld>
            <a:endParaRPr lang="en-US" altLang="zh-CN"/>
          </a:p>
        </p:txBody>
      </p:sp>
      <p:sp>
        <p:nvSpPr>
          <p:cNvPr id="303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51B894D-9FAD-4B2C-96E8-2EFF7BC9C24D}" type="slidenum">
              <a:rPr lang="en-US" altLang="zh-CN"/>
            </a:fld>
            <a:endParaRPr lang="en-US" altLang="zh-CN"/>
          </a:p>
        </p:txBody>
      </p:sp>
      <p:sp>
        <p:nvSpPr>
          <p:cNvPr id="317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  <a:endParaRPr lang="en-US" sz="8000" dirty="0">
              <a:solidFill>
                <a:schemeClr val="tx1"/>
              </a:solidFill>
              <a:effectLst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 hasCustomPrompt="1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 hasCustomPrompt="1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 hasCustomPrompt="1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 hasCustomPrompt="1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 hasCustomPrompt="1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 hasCustomPrompt="1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4F7B2F-322E-4704-8D80-438914B642FA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117600" y="4038600"/>
            <a:ext cx="103632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5B77D4-B575-42F3-86A7-4FF14354F8F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BA1D535D-50C2-4A8A-A9D3-D2096BBDD93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12800" y="304800"/>
            <a:ext cx="103632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17600" y="1905000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400800" y="19050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400800" y="4038600"/>
            <a:ext cx="5080000" cy="1981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Rectangle 6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BA6147-15FF-42DC-BDDB-2A8945181E6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 hasCustomPrompt="1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 hasCustomPrompt="1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 hasCustomPrompt="1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4" Type="http://schemas.openxmlformats.org/officeDocument/2006/relationships/theme" Target="../theme/theme1.xml"/><Relationship Id="rId23" Type="http://schemas.openxmlformats.org/officeDocument/2006/relationships/image" Target="../media/image3.png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3C3BCE09-AC67-4F64-8C4D-F713CFD31FC9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32D6181-DB43-42A0-B828-3C04B3B9FD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7.bin"/><Relationship Id="rId8" Type="http://schemas.openxmlformats.org/officeDocument/2006/relationships/image" Target="../media/image39.wmf"/><Relationship Id="rId7" Type="http://schemas.openxmlformats.org/officeDocument/2006/relationships/oleObject" Target="../embeddings/oleObject36.bin"/><Relationship Id="rId6" Type="http://schemas.openxmlformats.org/officeDocument/2006/relationships/image" Target="../media/image38.wmf"/><Relationship Id="rId5" Type="http://schemas.openxmlformats.org/officeDocument/2006/relationships/oleObject" Target="../embeddings/oleObject35.bin"/><Relationship Id="rId40" Type="http://schemas.openxmlformats.org/officeDocument/2006/relationships/vmlDrawing" Target="../drawings/vmlDrawing6.vml"/><Relationship Id="rId4" Type="http://schemas.openxmlformats.org/officeDocument/2006/relationships/image" Target="../media/image37.wmf"/><Relationship Id="rId39" Type="http://schemas.openxmlformats.org/officeDocument/2006/relationships/slideLayout" Target="../slideLayouts/slideLayout7.xml"/><Relationship Id="rId38" Type="http://schemas.openxmlformats.org/officeDocument/2006/relationships/hyperlink" Target="../../demo/randtool/randtool.exe" TargetMode="External"/><Relationship Id="rId37" Type="http://schemas.openxmlformats.org/officeDocument/2006/relationships/image" Target="../media/image53.wmf"/><Relationship Id="rId36" Type="http://schemas.openxmlformats.org/officeDocument/2006/relationships/oleObject" Target="../embeddings/oleObject51.bin"/><Relationship Id="rId35" Type="http://schemas.openxmlformats.org/officeDocument/2006/relationships/image" Target="../media/image52.wmf"/><Relationship Id="rId34" Type="http://schemas.openxmlformats.org/officeDocument/2006/relationships/oleObject" Target="../embeddings/oleObject50.bin"/><Relationship Id="rId33" Type="http://schemas.openxmlformats.org/officeDocument/2006/relationships/image" Target="../media/image51.wmf"/><Relationship Id="rId32" Type="http://schemas.openxmlformats.org/officeDocument/2006/relationships/oleObject" Target="../embeddings/oleObject49.bin"/><Relationship Id="rId31" Type="http://schemas.openxmlformats.org/officeDocument/2006/relationships/image" Target="../media/image50.wmf"/><Relationship Id="rId30" Type="http://schemas.openxmlformats.org/officeDocument/2006/relationships/oleObject" Target="../embeddings/oleObject48.bin"/><Relationship Id="rId3" Type="http://schemas.openxmlformats.org/officeDocument/2006/relationships/oleObject" Target="../embeddings/oleObject34.bin"/><Relationship Id="rId29" Type="http://schemas.openxmlformats.org/officeDocument/2006/relationships/image" Target="../media/image49.wmf"/><Relationship Id="rId28" Type="http://schemas.openxmlformats.org/officeDocument/2006/relationships/oleObject" Target="../embeddings/oleObject47.bin"/><Relationship Id="rId27" Type="http://schemas.openxmlformats.org/officeDocument/2006/relationships/image" Target="../media/image48.wmf"/><Relationship Id="rId26" Type="http://schemas.openxmlformats.org/officeDocument/2006/relationships/oleObject" Target="../embeddings/oleObject46.bin"/><Relationship Id="rId25" Type="http://schemas.openxmlformats.org/officeDocument/2006/relationships/image" Target="../media/image47.wmf"/><Relationship Id="rId24" Type="http://schemas.openxmlformats.org/officeDocument/2006/relationships/oleObject" Target="../embeddings/oleObject45.bin"/><Relationship Id="rId23" Type="http://schemas.openxmlformats.org/officeDocument/2006/relationships/image" Target="../media/image46.wmf"/><Relationship Id="rId22" Type="http://schemas.openxmlformats.org/officeDocument/2006/relationships/oleObject" Target="../embeddings/oleObject44.bin"/><Relationship Id="rId21" Type="http://schemas.openxmlformats.org/officeDocument/2006/relationships/image" Target="../media/image45.wmf"/><Relationship Id="rId20" Type="http://schemas.openxmlformats.org/officeDocument/2006/relationships/oleObject" Target="../embeddings/oleObject43.bin"/><Relationship Id="rId2" Type="http://schemas.openxmlformats.org/officeDocument/2006/relationships/image" Target="../media/image36.wmf"/><Relationship Id="rId19" Type="http://schemas.openxmlformats.org/officeDocument/2006/relationships/oleObject" Target="../embeddings/oleObject42.bin"/><Relationship Id="rId18" Type="http://schemas.openxmlformats.org/officeDocument/2006/relationships/image" Target="../media/image44.wmf"/><Relationship Id="rId17" Type="http://schemas.openxmlformats.org/officeDocument/2006/relationships/oleObject" Target="../embeddings/oleObject41.bin"/><Relationship Id="rId16" Type="http://schemas.openxmlformats.org/officeDocument/2006/relationships/image" Target="../media/image43.wmf"/><Relationship Id="rId15" Type="http://schemas.openxmlformats.org/officeDocument/2006/relationships/oleObject" Target="../embeddings/oleObject40.bin"/><Relationship Id="rId14" Type="http://schemas.openxmlformats.org/officeDocument/2006/relationships/image" Target="../media/image42.wmf"/><Relationship Id="rId13" Type="http://schemas.openxmlformats.org/officeDocument/2006/relationships/oleObject" Target="../embeddings/oleObject39.bin"/><Relationship Id="rId12" Type="http://schemas.openxmlformats.org/officeDocument/2006/relationships/image" Target="../media/image41.wmf"/><Relationship Id="rId11" Type="http://schemas.openxmlformats.org/officeDocument/2006/relationships/oleObject" Target="../embeddings/oleObject38.bin"/><Relationship Id="rId10" Type="http://schemas.openxmlformats.org/officeDocument/2006/relationships/image" Target="../media/image40.wmf"/><Relationship Id="rId1" Type="http://schemas.openxmlformats.org/officeDocument/2006/relationships/oleObject" Target="../embeddings/oleObject33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7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54.bin"/><Relationship Id="rId4" Type="http://schemas.openxmlformats.org/officeDocument/2006/relationships/image" Target="../media/image55.w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4.wmf"/><Relationship Id="rId1" Type="http://schemas.openxmlformats.org/officeDocument/2006/relationships/oleObject" Target="../embeddings/oleObject52.bin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8.wmf"/><Relationship Id="rId3" Type="http://schemas.openxmlformats.org/officeDocument/2006/relationships/oleObject" Target="../embeddings/oleObject56.bin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5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61.emf"/><Relationship Id="rId5" Type="http://schemas.openxmlformats.org/officeDocument/2006/relationships/oleObject" Target="../embeddings/oleObject59.bin"/><Relationship Id="rId4" Type="http://schemas.openxmlformats.org/officeDocument/2006/relationships/image" Target="../media/image60.wmf"/><Relationship Id="rId3" Type="http://schemas.openxmlformats.org/officeDocument/2006/relationships/oleObject" Target="../embeddings/oleObject58.bin"/><Relationship Id="rId2" Type="http://schemas.openxmlformats.org/officeDocument/2006/relationships/image" Target="../media/image59.wmf"/><Relationship Id="rId1" Type="http://schemas.openxmlformats.org/officeDocument/2006/relationships/oleObject" Target="../embeddings/oleObject57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4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3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63.wmf"/><Relationship Id="rId3" Type="http://schemas.openxmlformats.org/officeDocument/2006/relationships/oleObject" Target="../embeddings/oleObject61.bin"/><Relationship Id="rId24" Type="http://schemas.openxmlformats.org/officeDocument/2006/relationships/vmlDrawing" Target="../drawings/vmlDrawing10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72.wmf"/><Relationship Id="rId21" Type="http://schemas.openxmlformats.org/officeDocument/2006/relationships/oleObject" Target="../embeddings/oleObject70.bin"/><Relationship Id="rId20" Type="http://schemas.openxmlformats.org/officeDocument/2006/relationships/image" Target="../media/image71.wmf"/><Relationship Id="rId2" Type="http://schemas.openxmlformats.org/officeDocument/2006/relationships/image" Target="../media/image62.wmf"/><Relationship Id="rId19" Type="http://schemas.openxmlformats.org/officeDocument/2006/relationships/oleObject" Target="../embeddings/oleObject69.bin"/><Relationship Id="rId18" Type="http://schemas.openxmlformats.org/officeDocument/2006/relationships/image" Target="../media/image70.wmf"/><Relationship Id="rId17" Type="http://schemas.openxmlformats.org/officeDocument/2006/relationships/oleObject" Target="../embeddings/oleObject68.bin"/><Relationship Id="rId16" Type="http://schemas.openxmlformats.org/officeDocument/2006/relationships/image" Target="../media/image69.emf"/><Relationship Id="rId15" Type="http://schemas.openxmlformats.org/officeDocument/2006/relationships/oleObject" Target="../embeddings/oleObject67.bin"/><Relationship Id="rId14" Type="http://schemas.openxmlformats.org/officeDocument/2006/relationships/image" Target="../media/image68.emf"/><Relationship Id="rId13" Type="http://schemas.openxmlformats.org/officeDocument/2006/relationships/oleObject" Target="../embeddings/oleObject66.bin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5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60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6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5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4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3.wmf"/><Relationship Id="rId18" Type="http://schemas.openxmlformats.org/officeDocument/2006/relationships/vmlDrawing" Target="../drawings/vmlDrawing11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80.wmf"/><Relationship Id="rId15" Type="http://schemas.openxmlformats.org/officeDocument/2006/relationships/oleObject" Target="../embeddings/oleObject78.bin"/><Relationship Id="rId14" Type="http://schemas.openxmlformats.org/officeDocument/2006/relationships/image" Target="../media/image79.wmf"/><Relationship Id="rId13" Type="http://schemas.openxmlformats.org/officeDocument/2006/relationships/oleObject" Target="../embeddings/oleObject77.bin"/><Relationship Id="rId12" Type="http://schemas.openxmlformats.org/officeDocument/2006/relationships/image" Target="../media/image78.w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7.wmf"/><Relationship Id="rId1" Type="http://schemas.openxmlformats.org/officeDocument/2006/relationships/oleObject" Target="../embeddings/oleObject71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3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82.bin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1.bin"/><Relationship Id="rId4" Type="http://schemas.openxmlformats.org/officeDocument/2006/relationships/image" Target="../media/image82.w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1.wmf"/><Relationship Id="rId13" Type="http://schemas.openxmlformats.org/officeDocument/2006/relationships/vmlDrawing" Target="../drawings/vmlDrawing12.vml"/><Relationship Id="rId12" Type="http://schemas.openxmlformats.org/officeDocument/2006/relationships/slideLayout" Target="../slideLayouts/slideLayout19.xml"/><Relationship Id="rId11" Type="http://schemas.openxmlformats.org/officeDocument/2006/relationships/hyperlink" Target="../yangxiaoxia/&#27010;&#29575;&#32479;&#35745;/mulu.ppt#-1,11,PowerPoint%20&#28436;&#31034;&#25991;&#31295;" TargetMode="External"/><Relationship Id="rId10" Type="http://schemas.openxmlformats.org/officeDocument/2006/relationships/image" Target="../media/image84.wmf"/><Relationship Id="rId1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86.bin"/><Relationship Id="rId4" Type="http://schemas.openxmlformats.org/officeDocument/2006/relationships/image" Target="../media/image86.wmf"/><Relationship Id="rId3" Type="http://schemas.openxmlformats.org/officeDocument/2006/relationships/oleObject" Target="../embeddings/oleObject85.bin"/><Relationship Id="rId2" Type="http://schemas.openxmlformats.org/officeDocument/2006/relationships/image" Target="../media/image85.wmf"/><Relationship Id="rId1" Type="http://schemas.openxmlformats.org/officeDocument/2006/relationships/oleObject" Target="../embeddings/oleObject84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1.bin"/><Relationship Id="rId8" Type="http://schemas.openxmlformats.org/officeDocument/2006/relationships/image" Target="../media/image91.emf"/><Relationship Id="rId7" Type="http://schemas.openxmlformats.org/officeDocument/2006/relationships/oleObject" Target="../embeddings/oleObject90.bin"/><Relationship Id="rId6" Type="http://schemas.openxmlformats.org/officeDocument/2006/relationships/image" Target="../media/image90.emf"/><Relationship Id="rId5" Type="http://schemas.openxmlformats.org/officeDocument/2006/relationships/oleObject" Target="../embeddings/oleObject89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88.bin"/><Relationship Id="rId2" Type="http://schemas.openxmlformats.org/officeDocument/2006/relationships/image" Target="../media/image88.wmf"/><Relationship Id="rId14" Type="http://schemas.openxmlformats.org/officeDocument/2006/relationships/vmlDrawing" Target="../drawings/vmlDrawing14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93.emf"/><Relationship Id="rId11" Type="http://schemas.openxmlformats.org/officeDocument/2006/relationships/oleObject" Target="../embeddings/oleObject92.bin"/><Relationship Id="rId10" Type="http://schemas.openxmlformats.org/officeDocument/2006/relationships/image" Target="../media/image92.emf"/><Relationship Id="rId1" Type="http://schemas.openxmlformats.org/officeDocument/2006/relationships/oleObject" Target="../embeddings/oleObject8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6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95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89.wmf"/><Relationship Id="rId3" Type="http://schemas.openxmlformats.org/officeDocument/2006/relationships/oleObject" Target="../embeddings/oleObject94.bin"/><Relationship Id="rId25" Type="http://schemas.openxmlformats.org/officeDocument/2006/relationships/vmlDrawing" Target="../drawings/vmlDrawing15.vml"/><Relationship Id="rId24" Type="http://schemas.openxmlformats.org/officeDocument/2006/relationships/slideLayout" Target="../slideLayouts/slideLayout7.xml"/><Relationship Id="rId23" Type="http://schemas.openxmlformats.org/officeDocument/2006/relationships/image" Target="../media/image104.png"/><Relationship Id="rId22" Type="http://schemas.openxmlformats.org/officeDocument/2006/relationships/image" Target="../media/image103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102.wmf"/><Relationship Id="rId2" Type="http://schemas.openxmlformats.org/officeDocument/2006/relationships/image" Target="../media/image94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101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100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9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8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7.wmf"/><Relationship Id="rId1" Type="http://schemas.openxmlformats.org/officeDocument/2006/relationships/oleObject" Target="../embeddings/oleObject93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7.wmf"/><Relationship Id="rId7" Type="http://schemas.openxmlformats.org/officeDocument/2006/relationships/oleObject" Target="../embeddings/oleObject107.bin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06.bin"/><Relationship Id="rId4" Type="http://schemas.openxmlformats.org/officeDocument/2006/relationships/image" Target="../media/image105.wmf"/><Relationship Id="rId3" Type="http://schemas.openxmlformats.org/officeDocument/2006/relationships/oleObject" Target="../embeddings/oleObject105.bin"/><Relationship Id="rId2" Type="http://schemas.openxmlformats.org/officeDocument/2006/relationships/image" Target="../media/image13.png"/><Relationship Id="rId11" Type="http://schemas.openxmlformats.org/officeDocument/2006/relationships/notesSlide" Target="../notesSlides/notesSlide1.xml"/><Relationship Id="rId10" Type="http://schemas.openxmlformats.org/officeDocument/2006/relationships/vmlDrawing" Target="../drawings/vmlDrawing16.vml"/><Relationship Id="rId1" Type="http://schemas.openxmlformats.org/officeDocument/2006/relationships/oleObject" Target="../embeddings/oleObject104.bin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7.vml"/><Relationship Id="rId4" Type="http://schemas.openxmlformats.org/officeDocument/2006/relationships/slideLayout" Target="../slideLayouts/slideLayout18.xml"/><Relationship Id="rId3" Type="http://schemas.openxmlformats.org/officeDocument/2006/relationships/image" Target="../media/image109.emf"/><Relationship Id="rId2" Type="http://schemas.openxmlformats.org/officeDocument/2006/relationships/image" Target="../media/image108.wmf"/><Relationship Id="rId1" Type="http://schemas.openxmlformats.org/officeDocument/2006/relationships/oleObject" Target="../embeddings/oleObject108.bin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8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1.wmf"/><Relationship Id="rId3" Type="http://schemas.openxmlformats.org/officeDocument/2006/relationships/oleObject" Target="../embeddings/oleObject110.bin"/><Relationship Id="rId2" Type="http://schemas.openxmlformats.org/officeDocument/2006/relationships/image" Target="../media/image110.wmf"/><Relationship Id="rId1" Type="http://schemas.openxmlformats.org/officeDocument/2006/relationships/oleObject" Target="../embeddings/oleObject10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5.bin"/><Relationship Id="rId8" Type="http://schemas.openxmlformats.org/officeDocument/2006/relationships/image" Target="../media/image115.wmf"/><Relationship Id="rId7" Type="http://schemas.openxmlformats.org/officeDocument/2006/relationships/oleObject" Target="../embeddings/oleObject114.bin"/><Relationship Id="rId6" Type="http://schemas.openxmlformats.org/officeDocument/2006/relationships/image" Target="../media/image114.wmf"/><Relationship Id="rId5" Type="http://schemas.openxmlformats.org/officeDocument/2006/relationships/oleObject" Target="../embeddings/oleObject113.bin"/><Relationship Id="rId4" Type="http://schemas.openxmlformats.org/officeDocument/2006/relationships/image" Target="../media/image113.wmf"/><Relationship Id="rId34" Type="http://schemas.openxmlformats.org/officeDocument/2006/relationships/vmlDrawing" Target="../drawings/vmlDrawing19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27.wmf"/><Relationship Id="rId31" Type="http://schemas.openxmlformats.org/officeDocument/2006/relationships/oleObject" Target="../embeddings/oleObject126.bin"/><Relationship Id="rId30" Type="http://schemas.openxmlformats.org/officeDocument/2006/relationships/image" Target="../media/image126.wmf"/><Relationship Id="rId3" Type="http://schemas.openxmlformats.org/officeDocument/2006/relationships/oleObject" Target="../embeddings/oleObject112.bin"/><Relationship Id="rId29" Type="http://schemas.openxmlformats.org/officeDocument/2006/relationships/oleObject" Target="../embeddings/oleObject125.bin"/><Relationship Id="rId28" Type="http://schemas.openxmlformats.org/officeDocument/2006/relationships/image" Target="../media/image125.wmf"/><Relationship Id="rId27" Type="http://schemas.openxmlformats.org/officeDocument/2006/relationships/oleObject" Target="../embeddings/oleObject124.bin"/><Relationship Id="rId26" Type="http://schemas.openxmlformats.org/officeDocument/2006/relationships/image" Target="../media/image124.wmf"/><Relationship Id="rId25" Type="http://schemas.openxmlformats.org/officeDocument/2006/relationships/oleObject" Target="../embeddings/oleObject123.bin"/><Relationship Id="rId24" Type="http://schemas.openxmlformats.org/officeDocument/2006/relationships/image" Target="../media/image123.wmf"/><Relationship Id="rId23" Type="http://schemas.openxmlformats.org/officeDocument/2006/relationships/oleObject" Target="../embeddings/oleObject122.bin"/><Relationship Id="rId22" Type="http://schemas.openxmlformats.org/officeDocument/2006/relationships/image" Target="../media/image122.wmf"/><Relationship Id="rId21" Type="http://schemas.openxmlformats.org/officeDocument/2006/relationships/oleObject" Target="../embeddings/oleObject121.bin"/><Relationship Id="rId20" Type="http://schemas.openxmlformats.org/officeDocument/2006/relationships/image" Target="../media/image121.wmf"/><Relationship Id="rId2" Type="http://schemas.openxmlformats.org/officeDocument/2006/relationships/image" Target="../media/image112.wmf"/><Relationship Id="rId19" Type="http://schemas.openxmlformats.org/officeDocument/2006/relationships/oleObject" Target="../embeddings/oleObject120.bin"/><Relationship Id="rId18" Type="http://schemas.openxmlformats.org/officeDocument/2006/relationships/image" Target="../media/image120.wmf"/><Relationship Id="rId17" Type="http://schemas.openxmlformats.org/officeDocument/2006/relationships/oleObject" Target="../embeddings/oleObject119.bin"/><Relationship Id="rId16" Type="http://schemas.openxmlformats.org/officeDocument/2006/relationships/image" Target="../media/image119.wmf"/><Relationship Id="rId15" Type="http://schemas.openxmlformats.org/officeDocument/2006/relationships/oleObject" Target="../embeddings/oleObject118.bin"/><Relationship Id="rId14" Type="http://schemas.openxmlformats.org/officeDocument/2006/relationships/image" Target="../media/image118.wmf"/><Relationship Id="rId13" Type="http://schemas.openxmlformats.org/officeDocument/2006/relationships/oleObject" Target="../embeddings/oleObject117.bin"/><Relationship Id="rId12" Type="http://schemas.openxmlformats.org/officeDocument/2006/relationships/image" Target="../media/image117.wmf"/><Relationship Id="rId11" Type="http://schemas.openxmlformats.org/officeDocument/2006/relationships/oleObject" Target="../embeddings/oleObject116.bin"/><Relationship Id="rId10" Type="http://schemas.openxmlformats.org/officeDocument/2006/relationships/image" Target="../media/image116.wmf"/><Relationship Id="rId1" Type="http://schemas.openxmlformats.org/officeDocument/2006/relationships/oleObject" Target="../embeddings/oleObject111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8.png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32.png"/><Relationship Id="rId3" Type="http://schemas.openxmlformats.org/officeDocument/2006/relationships/image" Target="../media/image131.png"/><Relationship Id="rId2" Type="http://schemas.openxmlformats.org/officeDocument/2006/relationships/image" Target="../media/image130.png"/><Relationship Id="rId1" Type="http://schemas.openxmlformats.org/officeDocument/2006/relationships/image" Target="../media/image129.png"/></Relationships>
</file>

<file path=ppt/slides/_rels/slide2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5.wmf"/><Relationship Id="rId8" Type="http://schemas.openxmlformats.org/officeDocument/2006/relationships/oleObject" Target="../embeddings/oleObject130.bin"/><Relationship Id="rId7" Type="http://schemas.openxmlformats.org/officeDocument/2006/relationships/image" Target="../media/image134.wmf"/><Relationship Id="rId6" Type="http://schemas.openxmlformats.org/officeDocument/2006/relationships/oleObject" Target="../embeddings/oleObject129.bin"/><Relationship Id="rId5" Type="http://schemas.openxmlformats.org/officeDocument/2006/relationships/hyperlink" Target="../yangxiaoxia/&#27010;&#29575;&#32479;&#35745;/mulu.ppt#-1,11,PowerPoint%20&#28436;&#31034;&#25991;&#31295;" TargetMode="External"/><Relationship Id="rId4" Type="http://schemas.openxmlformats.org/officeDocument/2006/relationships/image" Target="../media/image13.png"/><Relationship Id="rId3" Type="http://schemas.openxmlformats.org/officeDocument/2006/relationships/oleObject" Target="../embeddings/oleObject128.bin"/><Relationship Id="rId2" Type="http://schemas.openxmlformats.org/officeDocument/2006/relationships/image" Target="../media/image133.wmf"/><Relationship Id="rId15" Type="http://schemas.openxmlformats.org/officeDocument/2006/relationships/vmlDrawing" Target="../drawings/vmlDrawing20.vml"/><Relationship Id="rId14" Type="http://schemas.openxmlformats.org/officeDocument/2006/relationships/slideLayout" Target="../slideLayouts/slideLayout19.xml"/><Relationship Id="rId13" Type="http://schemas.openxmlformats.org/officeDocument/2006/relationships/image" Target="../media/image137.wmf"/><Relationship Id="rId12" Type="http://schemas.openxmlformats.org/officeDocument/2006/relationships/oleObject" Target="../embeddings/oleObject132.bin"/><Relationship Id="rId11" Type="http://schemas.openxmlformats.org/officeDocument/2006/relationships/image" Target="../media/image136.wmf"/><Relationship Id="rId10" Type="http://schemas.openxmlformats.org/officeDocument/2006/relationships/oleObject" Target="../embeddings/oleObject131.bin"/><Relationship Id="rId1" Type="http://schemas.openxmlformats.org/officeDocument/2006/relationships/oleObject" Target="../embeddings/oleObject127.bin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7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136.bin"/><Relationship Id="rId6" Type="http://schemas.openxmlformats.org/officeDocument/2006/relationships/image" Target="../media/image140.wmf"/><Relationship Id="rId5" Type="http://schemas.openxmlformats.org/officeDocument/2006/relationships/oleObject" Target="../embeddings/oleObject135.bin"/><Relationship Id="rId4" Type="http://schemas.openxmlformats.org/officeDocument/2006/relationships/image" Target="../media/image139.wmf"/><Relationship Id="rId3" Type="http://schemas.openxmlformats.org/officeDocument/2006/relationships/oleObject" Target="../embeddings/oleObject134.bin"/><Relationship Id="rId2" Type="http://schemas.openxmlformats.org/officeDocument/2006/relationships/image" Target="../media/image138.wmf"/><Relationship Id="rId13" Type="http://schemas.openxmlformats.org/officeDocument/2006/relationships/vmlDrawing" Target="../drawings/vmlDrawing21.vml"/><Relationship Id="rId12" Type="http://schemas.openxmlformats.org/officeDocument/2006/relationships/slideLayout" Target="../slideLayouts/slideLayout19.xml"/><Relationship Id="rId11" Type="http://schemas.openxmlformats.org/officeDocument/2006/relationships/hyperlink" Target="../yangxiaoxia/&#27010;&#29575;&#32479;&#35745;/mulu.ppt#-1,11,PowerPoint%20&#28436;&#31034;&#25991;&#31295;" TargetMode="External"/><Relationship Id="rId10" Type="http://schemas.openxmlformats.org/officeDocument/2006/relationships/image" Target="../media/image141.wmf"/><Relationship Id="rId1" Type="http://schemas.openxmlformats.org/officeDocument/2006/relationships/oleObject" Target="../embeddings/oleObject133.bin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2.bin"/><Relationship Id="rId8" Type="http://schemas.openxmlformats.org/officeDocument/2006/relationships/image" Target="../media/image145.wmf"/><Relationship Id="rId7" Type="http://schemas.openxmlformats.org/officeDocument/2006/relationships/oleObject" Target="../embeddings/oleObject141.bin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0.bin"/><Relationship Id="rId4" Type="http://schemas.openxmlformats.org/officeDocument/2006/relationships/image" Target="../media/image143.wmf"/><Relationship Id="rId3" Type="http://schemas.openxmlformats.org/officeDocument/2006/relationships/oleObject" Target="../embeddings/oleObject139.bin"/><Relationship Id="rId2" Type="http://schemas.openxmlformats.org/officeDocument/2006/relationships/image" Target="../media/image142.wmf"/><Relationship Id="rId13" Type="http://schemas.openxmlformats.org/officeDocument/2006/relationships/vmlDrawing" Target="../drawings/vmlDrawing22.vml"/><Relationship Id="rId12" Type="http://schemas.openxmlformats.org/officeDocument/2006/relationships/slideLayout" Target="../slideLayouts/slideLayout19.xml"/><Relationship Id="rId11" Type="http://schemas.openxmlformats.org/officeDocument/2006/relationships/hyperlink" Target="../yangxiaoxia/&#27010;&#29575;&#32479;&#35745;/mulu.ppt#-1,11,PowerPoint%20&#28436;&#31034;&#25991;&#31295;" TargetMode="External"/><Relationship Id="rId10" Type="http://schemas.openxmlformats.org/officeDocument/2006/relationships/image" Target="../media/image13.png"/><Relationship Id="rId1" Type="http://schemas.openxmlformats.org/officeDocument/2006/relationships/oleObject" Target="../embeddings/oleObject138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7.bin"/><Relationship Id="rId8" Type="http://schemas.openxmlformats.org/officeDocument/2006/relationships/image" Target="../media/image148.wmf"/><Relationship Id="rId7" Type="http://schemas.openxmlformats.org/officeDocument/2006/relationships/oleObject" Target="../embeddings/oleObject146.bin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5.bin"/><Relationship Id="rId4" Type="http://schemas.openxmlformats.org/officeDocument/2006/relationships/image" Target="../media/image146.wmf"/><Relationship Id="rId3" Type="http://schemas.openxmlformats.org/officeDocument/2006/relationships/oleObject" Target="../embeddings/oleObject144.bin"/><Relationship Id="rId2" Type="http://schemas.openxmlformats.org/officeDocument/2006/relationships/image" Target="../media/image13.png"/><Relationship Id="rId15" Type="http://schemas.openxmlformats.org/officeDocument/2006/relationships/vmlDrawing" Target="../drawings/vmlDrawing23.vml"/><Relationship Id="rId14" Type="http://schemas.openxmlformats.org/officeDocument/2006/relationships/slideLayout" Target="../slideLayouts/slideLayout7.xml"/><Relationship Id="rId13" Type="http://schemas.openxmlformats.org/officeDocument/2006/relationships/hyperlink" Target="../yangxiaoxia/&#27010;&#29575;&#32479;&#35745;/mulu.ppt#-1,11,PowerPoint%20&#28436;&#31034;&#25991;&#31295;" TargetMode="External"/><Relationship Id="rId12" Type="http://schemas.openxmlformats.org/officeDocument/2006/relationships/image" Target="../media/image150.wmf"/><Relationship Id="rId11" Type="http://schemas.openxmlformats.org/officeDocument/2006/relationships/oleObject" Target="../embeddings/oleObject148.bin"/><Relationship Id="rId10" Type="http://schemas.openxmlformats.org/officeDocument/2006/relationships/image" Target="../media/image149.wmf"/><Relationship Id="rId1" Type="http://schemas.openxmlformats.org/officeDocument/2006/relationships/oleObject" Target="../embeddings/oleObject143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51.wmf"/><Relationship Id="rId1" Type="http://schemas.openxmlformats.org/officeDocument/2006/relationships/oleObject" Target="../embeddings/oleObject149.bin"/></Relationships>
</file>

<file path=ppt/slides/_rels/slide3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4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53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52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51.bin"/><Relationship Id="rId2" Type="http://schemas.openxmlformats.org/officeDocument/2006/relationships/image" Target="../media/image152.emf"/><Relationship Id="rId18" Type="http://schemas.openxmlformats.org/officeDocument/2006/relationships/notesSlide" Target="../notesSlides/notesSlide2.xml"/><Relationship Id="rId17" Type="http://schemas.openxmlformats.org/officeDocument/2006/relationships/vmlDrawing" Target="../drawings/vmlDrawing25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59.png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56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55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50.bin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wmf"/><Relationship Id="rId4" Type="http://schemas.openxmlformats.org/officeDocument/2006/relationships/oleObject" Target="../embeddings/oleObject157.bin"/><Relationship Id="rId3" Type="http://schemas.openxmlformats.org/officeDocument/2006/relationships/image" Target="../media/image162.png"/><Relationship Id="rId2" Type="http://schemas.openxmlformats.org/officeDocument/2006/relationships/image" Target="../media/image161.png"/><Relationship Id="rId13" Type="http://schemas.openxmlformats.org/officeDocument/2006/relationships/vmlDrawing" Target="../drawings/vmlDrawing26.vml"/><Relationship Id="rId12" Type="http://schemas.openxmlformats.org/officeDocument/2006/relationships/slideLayout" Target="../slideLayouts/slideLayout18.xml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image" Target="../media/image160.png"/></Relationships>
</file>

<file path=ppt/slides/_rels/slide3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74.wmf"/><Relationship Id="rId8" Type="http://schemas.openxmlformats.org/officeDocument/2006/relationships/oleObject" Target="../embeddings/oleObject161.bin"/><Relationship Id="rId7" Type="http://schemas.openxmlformats.org/officeDocument/2006/relationships/image" Target="../media/image173.wmf"/><Relationship Id="rId6" Type="http://schemas.openxmlformats.org/officeDocument/2006/relationships/oleObject" Target="../embeddings/oleObject160.bin"/><Relationship Id="rId5" Type="http://schemas.openxmlformats.org/officeDocument/2006/relationships/image" Target="../media/image172.wmf"/><Relationship Id="rId4" Type="http://schemas.openxmlformats.org/officeDocument/2006/relationships/image" Target="../media/image171.wmf"/><Relationship Id="rId3" Type="http://schemas.openxmlformats.org/officeDocument/2006/relationships/oleObject" Target="../embeddings/oleObject159.bin"/><Relationship Id="rId2" Type="http://schemas.openxmlformats.org/officeDocument/2006/relationships/image" Target="../media/image170.wmf"/><Relationship Id="rId11" Type="http://schemas.openxmlformats.org/officeDocument/2006/relationships/vmlDrawing" Target="../drawings/vmlDrawing27.vml"/><Relationship Id="rId10" Type="http://schemas.openxmlformats.org/officeDocument/2006/relationships/slideLayout" Target="../slideLayouts/slideLayout7.xml"/><Relationship Id="rId1" Type="http://schemas.openxmlformats.org/officeDocument/2006/relationships/oleObject" Target="../embeddings/oleObject158.bin"/></Relationships>
</file>

<file path=ppt/slides/_rels/slide3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5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4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3.wmf"/><Relationship Id="rId3" Type="http://schemas.openxmlformats.org/officeDocument/2006/relationships/oleObject" Target="../embeddings/oleObject163.bin"/><Relationship Id="rId2" Type="http://schemas.openxmlformats.org/officeDocument/2006/relationships/image" Target="../media/image152.emf"/><Relationship Id="rId18" Type="http://schemas.openxmlformats.org/officeDocument/2006/relationships/notesSlide" Target="../notesSlides/notesSlide3.xml"/><Relationship Id="rId17" Type="http://schemas.openxmlformats.org/officeDocument/2006/relationships/vmlDrawing" Target="../drawings/vmlDrawing28.vml"/><Relationship Id="rId16" Type="http://schemas.openxmlformats.org/officeDocument/2006/relationships/slideLayout" Target="../slideLayouts/slideLayout7.xml"/><Relationship Id="rId15" Type="http://schemas.openxmlformats.org/officeDocument/2006/relationships/image" Target="../media/image159.png"/><Relationship Id="rId14" Type="http://schemas.openxmlformats.org/officeDocument/2006/relationships/image" Target="../media/image158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57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6.wmf"/><Relationship Id="rId1" Type="http://schemas.openxmlformats.org/officeDocument/2006/relationships/oleObject" Target="../embeddings/oleObject162.bin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3.bin"/><Relationship Id="rId8" Type="http://schemas.openxmlformats.org/officeDocument/2006/relationships/image" Target="../media/image177.wmf"/><Relationship Id="rId7" Type="http://schemas.openxmlformats.org/officeDocument/2006/relationships/oleObject" Target="../embeddings/oleObject172.bin"/><Relationship Id="rId6" Type="http://schemas.openxmlformats.org/officeDocument/2006/relationships/image" Target="../media/image176.wmf"/><Relationship Id="rId5" Type="http://schemas.openxmlformats.org/officeDocument/2006/relationships/oleObject" Target="../embeddings/oleObject171.bin"/><Relationship Id="rId4" Type="http://schemas.openxmlformats.org/officeDocument/2006/relationships/image" Target="../media/image175.wmf"/><Relationship Id="rId3" Type="http://schemas.openxmlformats.org/officeDocument/2006/relationships/oleObject" Target="../embeddings/oleObject170.bin"/><Relationship Id="rId2" Type="http://schemas.openxmlformats.org/officeDocument/2006/relationships/image" Target="../media/image13.png"/><Relationship Id="rId19" Type="http://schemas.openxmlformats.org/officeDocument/2006/relationships/vmlDrawing" Target="../drawings/vmlDrawing29.vml"/><Relationship Id="rId18" Type="http://schemas.openxmlformats.org/officeDocument/2006/relationships/slideLayout" Target="../slideLayouts/slideLayout18.xml"/><Relationship Id="rId17" Type="http://schemas.openxmlformats.org/officeDocument/2006/relationships/hyperlink" Target="../mulu.ppt#-1,11,PowerPoint%20&#28436;&#31034;&#25991;&#31295;" TargetMode="External"/><Relationship Id="rId16" Type="http://schemas.openxmlformats.org/officeDocument/2006/relationships/image" Target="../media/image181.wmf"/><Relationship Id="rId15" Type="http://schemas.openxmlformats.org/officeDocument/2006/relationships/oleObject" Target="../embeddings/oleObject176.bin"/><Relationship Id="rId14" Type="http://schemas.openxmlformats.org/officeDocument/2006/relationships/image" Target="../media/image180.wmf"/><Relationship Id="rId13" Type="http://schemas.openxmlformats.org/officeDocument/2006/relationships/oleObject" Target="../embeddings/oleObject175.bin"/><Relationship Id="rId12" Type="http://schemas.openxmlformats.org/officeDocument/2006/relationships/image" Target="../media/image179.wmf"/><Relationship Id="rId11" Type="http://schemas.openxmlformats.org/officeDocument/2006/relationships/oleObject" Target="../embeddings/oleObject174.bin"/><Relationship Id="rId10" Type="http://schemas.openxmlformats.org/officeDocument/2006/relationships/image" Target="../media/image178.wmf"/><Relationship Id="rId1" Type="http://schemas.openxmlformats.org/officeDocument/2006/relationships/oleObject" Target="../embeddings/oleObject16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wmf"/><Relationship Id="rId16" Type="http://schemas.openxmlformats.org/officeDocument/2006/relationships/vmlDrawing" Target="../drawings/vmlDrawing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10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9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8.wmf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6.wmf"/><Relationship Id="rId8" Type="http://schemas.openxmlformats.org/officeDocument/2006/relationships/oleObject" Target="../embeddings/oleObject180.bin"/><Relationship Id="rId7" Type="http://schemas.openxmlformats.org/officeDocument/2006/relationships/image" Target="../media/image185.wmf"/><Relationship Id="rId6" Type="http://schemas.openxmlformats.org/officeDocument/2006/relationships/oleObject" Target="../embeddings/oleObject179.bin"/><Relationship Id="rId5" Type="http://schemas.openxmlformats.org/officeDocument/2006/relationships/image" Target="../media/image184.wmf"/><Relationship Id="rId4" Type="http://schemas.openxmlformats.org/officeDocument/2006/relationships/oleObject" Target="../embeddings/oleObject178.bin"/><Relationship Id="rId3" Type="http://schemas.openxmlformats.org/officeDocument/2006/relationships/image" Target="../media/image183.wmf"/><Relationship Id="rId2" Type="http://schemas.openxmlformats.org/officeDocument/2006/relationships/oleObject" Target="../embeddings/oleObject177.bin"/><Relationship Id="rId14" Type="http://schemas.openxmlformats.org/officeDocument/2006/relationships/vmlDrawing" Target="../drawings/vmlDrawing30.vml"/><Relationship Id="rId13" Type="http://schemas.openxmlformats.org/officeDocument/2006/relationships/slideLayout" Target="../slideLayouts/slideLayout19.xml"/><Relationship Id="rId12" Type="http://schemas.openxmlformats.org/officeDocument/2006/relationships/hyperlink" Target="../mulu.ppt#-1,11,PowerPoint%20&#28436;&#31034;&#25991;&#31295;" TargetMode="External"/><Relationship Id="rId11" Type="http://schemas.openxmlformats.org/officeDocument/2006/relationships/image" Target="../media/image13.png"/><Relationship Id="rId10" Type="http://schemas.openxmlformats.org/officeDocument/2006/relationships/oleObject" Target="../embeddings/oleObject181.bin"/><Relationship Id="rId1" Type="http://schemas.openxmlformats.org/officeDocument/2006/relationships/image" Target="../media/image182.png"/></Relationships>
</file>

<file path=ppt/slides/_rels/slide4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86.bin"/><Relationship Id="rId8" Type="http://schemas.openxmlformats.org/officeDocument/2006/relationships/image" Target="../media/image190.wmf"/><Relationship Id="rId7" Type="http://schemas.openxmlformats.org/officeDocument/2006/relationships/oleObject" Target="../embeddings/oleObject185.bin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4.bin"/><Relationship Id="rId4" Type="http://schemas.openxmlformats.org/officeDocument/2006/relationships/image" Target="../media/image188.wmf"/><Relationship Id="rId3" Type="http://schemas.openxmlformats.org/officeDocument/2006/relationships/oleObject" Target="../embeddings/oleObject183.bin"/><Relationship Id="rId2" Type="http://schemas.openxmlformats.org/officeDocument/2006/relationships/image" Target="../media/image187.wmf"/><Relationship Id="rId19" Type="http://schemas.openxmlformats.org/officeDocument/2006/relationships/vmlDrawing" Target="../drawings/vmlDrawing31.vml"/><Relationship Id="rId18" Type="http://schemas.openxmlformats.org/officeDocument/2006/relationships/slideLayout" Target="../slideLayouts/slideLayout19.xml"/><Relationship Id="rId17" Type="http://schemas.openxmlformats.org/officeDocument/2006/relationships/hyperlink" Target="../mulu.ppt#-1,11,PowerPoint%20&#28436;&#31034;&#25991;&#31295;" TargetMode="External"/><Relationship Id="rId16" Type="http://schemas.openxmlformats.org/officeDocument/2006/relationships/image" Target="../media/image13.png"/><Relationship Id="rId15" Type="http://schemas.openxmlformats.org/officeDocument/2006/relationships/oleObject" Target="../embeddings/oleObject189.bin"/><Relationship Id="rId14" Type="http://schemas.openxmlformats.org/officeDocument/2006/relationships/image" Target="../media/image193.wmf"/><Relationship Id="rId13" Type="http://schemas.openxmlformats.org/officeDocument/2006/relationships/oleObject" Target="../embeddings/oleObject188.bin"/><Relationship Id="rId12" Type="http://schemas.openxmlformats.org/officeDocument/2006/relationships/image" Target="../media/image192.wmf"/><Relationship Id="rId11" Type="http://schemas.openxmlformats.org/officeDocument/2006/relationships/oleObject" Target="../embeddings/oleObject187.bin"/><Relationship Id="rId10" Type="http://schemas.openxmlformats.org/officeDocument/2006/relationships/image" Target="../media/image191.wmf"/><Relationship Id="rId1" Type="http://schemas.openxmlformats.org/officeDocument/2006/relationships/oleObject" Target="../embeddings/oleObject182.bin"/></Relationships>
</file>

<file path=ppt/slides/_rels/slide4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4.bin"/><Relationship Id="rId8" Type="http://schemas.openxmlformats.org/officeDocument/2006/relationships/image" Target="../media/image197.wmf"/><Relationship Id="rId7" Type="http://schemas.openxmlformats.org/officeDocument/2006/relationships/oleObject" Target="../embeddings/oleObject193.bin"/><Relationship Id="rId6" Type="http://schemas.openxmlformats.org/officeDocument/2006/relationships/image" Target="../media/image196.wmf"/><Relationship Id="rId5" Type="http://schemas.openxmlformats.org/officeDocument/2006/relationships/oleObject" Target="../embeddings/oleObject192.bin"/><Relationship Id="rId4" Type="http://schemas.openxmlformats.org/officeDocument/2006/relationships/image" Target="../media/image195.wmf"/><Relationship Id="rId3" Type="http://schemas.openxmlformats.org/officeDocument/2006/relationships/oleObject" Target="../embeddings/oleObject191.bin"/><Relationship Id="rId2" Type="http://schemas.openxmlformats.org/officeDocument/2006/relationships/image" Target="../media/image194.wmf"/><Relationship Id="rId17" Type="http://schemas.openxmlformats.org/officeDocument/2006/relationships/vmlDrawing" Target="../drawings/vmlDrawing32.vml"/><Relationship Id="rId16" Type="http://schemas.openxmlformats.org/officeDocument/2006/relationships/slideLayout" Target="../slideLayouts/slideLayout19.xml"/><Relationship Id="rId15" Type="http://schemas.openxmlformats.org/officeDocument/2006/relationships/hyperlink" Target="../mulu.ppt#-1,11,PowerPoint%20&#28436;&#31034;&#25991;&#31295;" TargetMode="External"/><Relationship Id="rId14" Type="http://schemas.openxmlformats.org/officeDocument/2006/relationships/image" Target="../media/image199.wmf"/><Relationship Id="rId13" Type="http://schemas.openxmlformats.org/officeDocument/2006/relationships/oleObject" Target="../embeddings/oleObject196.bin"/><Relationship Id="rId12" Type="http://schemas.openxmlformats.org/officeDocument/2006/relationships/image" Target="../media/image13.png"/><Relationship Id="rId11" Type="http://schemas.openxmlformats.org/officeDocument/2006/relationships/oleObject" Target="../embeddings/oleObject195.bin"/><Relationship Id="rId10" Type="http://schemas.openxmlformats.org/officeDocument/2006/relationships/image" Target="../media/image198.wmf"/><Relationship Id="rId1" Type="http://schemas.openxmlformats.org/officeDocument/2006/relationships/oleObject" Target="../embeddings/oleObject190.bin"/></Relationships>
</file>

<file path=ppt/slides/_rels/slide4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1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00.bin"/><Relationship Id="rId6" Type="http://schemas.openxmlformats.org/officeDocument/2006/relationships/image" Target="../media/image202.wmf"/><Relationship Id="rId5" Type="http://schemas.openxmlformats.org/officeDocument/2006/relationships/oleObject" Target="../embeddings/oleObject199.bin"/><Relationship Id="rId4" Type="http://schemas.openxmlformats.org/officeDocument/2006/relationships/image" Target="../media/image201.wmf"/><Relationship Id="rId3" Type="http://schemas.openxmlformats.org/officeDocument/2006/relationships/oleObject" Target="../embeddings/oleObject198.bin"/><Relationship Id="rId2" Type="http://schemas.openxmlformats.org/officeDocument/2006/relationships/image" Target="../media/image200.wmf"/><Relationship Id="rId17" Type="http://schemas.openxmlformats.org/officeDocument/2006/relationships/vmlDrawing" Target="../drawings/vmlDrawing33.vml"/><Relationship Id="rId16" Type="http://schemas.openxmlformats.org/officeDocument/2006/relationships/slideLayout" Target="../slideLayouts/slideLayout20.xml"/><Relationship Id="rId15" Type="http://schemas.openxmlformats.org/officeDocument/2006/relationships/hyperlink" Target="../mulu.ppt#-1,11,PowerPoint%20&#28436;&#31034;&#25991;&#31295;" TargetMode="External"/><Relationship Id="rId14" Type="http://schemas.openxmlformats.org/officeDocument/2006/relationships/image" Target="../media/image205.wmf"/><Relationship Id="rId13" Type="http://schemas.openxmlformats.org/officeDocument/2006/relationships/oleObject" Target="../embeddings/oleObject203.bin"/><Relationship Id="rId12" Type="http://schemas.openxmlformats.org/officeDocument/2006/relationships/image" Target="../media/image204.wmf"/><Relationship Id="rId11" Type="http://schemas.openxmlformats.org/officeDocument/2006/relationships/oleObject" Target="../embeddings/oleObject202.bin"/><Relationship Id="rId10" Type="http://schemas.openxmlformats.org/officeDocument/2006/relationships/image" Target="../media/image203.wmf"/><Relationship Id="rId1" Type="http://schemas.openxmlformats.org/officeDocument/2006/relationships/oleObject" Target="../embeddings/oleObject197.bin"/></Relationships>
</file>

<file path=ppt/slides/_rels/slide4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09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208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207.wmf"/><Relationship Id="rId3" Type="http://schemas.openxmlformats.org/officeDocument/2006/relationships/oleObject" Target="../embeddings/oleObject205.bin"/><Relationship Id="rId2" Type="http://schemas.openxmlformats.org/officeDocument/2006/relationships/image" Target="../media/image206.wmf"/><Relationship Id="rId15" Type="http://schemas.openxmlformats.org/officeDocument/2006/relationships/vmlDrawing" Target="../drawings/vmlDrawing34.vml"/><Relationship Id="rId14" Type="http://schemas.openxmlformats.org/officeDocument/2006/relationships/slideLayout" Target="../slideLayouts/slideLayout19.xml"/><Relationship Id="rId13" Type="http://schemas.openxmlformats.org/officeDocument/2006/relationships/hyperlink" Target="../mulu.ppt#-1,11,PowerPoint%20&#28436;&#31034;&#25991;&#31295;" TargetMode="External"/><Relationship Id="rId12" Type="http://schemas.openxmlformats.org/officeDocument/2006/relationships/image" Target="../media/image13.png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10.wmf"/><Relationship Id="rId1" Type="http://schemas.openxmlformats.org/officeDocument/2006/relationships/oleObject" Target="../embeddings/oleObject204.bin"/></Relationships>
</file>

<file path=ppt/slides/_rels/slide4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12.wmf"/><Relationship Id="rId3" Type="http://schemas.openxmlformats.org/officeDocument/2006/relationships/oleObject" Target="../embeddings/oleObject211.bin"/><Relationship Id="rId2" Type="http://schemas.openxmlformats.org/officeDocument/2006/relationships/image" Target="../media/image211.wmf"/><Relationship Id="rId1" Type="http://schemas.openxmlformats.org/officeDocument/2006/relationships/oleObject" Target="../embeddings/oleObject210.bin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36.v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214.wmf"/><Relationship Id="rId2" Type="http://schemas.openxmlformats.org/officeDocument/2006/relationships/oleObject" Target="../embeddings/oleObject212.bin"/><Relationship Id="rId1" Type="http://schemas.openxmlformats.org/officeDocument/2006/relationships/image" Target="../media/image213.png"/></Relationships>
</file>

<file path=ppt/slides/_rels/slide4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17.bin"/><Relationship Id="rId8" Type="http://schemas.openxmlformats.org/officeDocument/2006/relationships/image" Target="../media/image217.wmf"/><Relationship Id="rId7" Type="http://schemas.openxmlformats.org/officeDocument/2006/relationships/oleObject" Target="../embeddings/oleObject216.bin"/><Relationship Id="rId6" Type="http://schemas.openxmlformats.org/officeDocument/2006/relationships/image" Target="../media/image216.wmf"/><Relationship Id="rId5" Type="http://schemas.openxmlformats.org/officeDocument/2006/relationships/oleObject" Target="../embeddings/oleObject215.bin"/><Relationship Id="rId4" Type="http://schemas.openxmlformats.org/officeDocument/2006/relationships/image" Target="../media/image152.emf"/><Relationship Id="rId3" Type="http://schemas.openxmlformats.org/officeDocument/2006/relationships/oleObject" Target="../embeddings/oleObject214.bin"/><Relationship Id="rId2" Type="http://schemas.openxmlformats.org/officeDocument/2006/relationships/image" Target="../media/image215.wmf"/><Relationship Id="rId11" Type="http://schemas.openxmlformats.org/officeDocument/2006/relationships/vmlDrawing" Target="../drawings/vmlDrawing37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213.bin"/></Relationships>
</file>

<file path=ppt/slides/_rels/slide4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2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21.bin"/><Relationship Id="rId6" Type="http://schemas.openxmlformats.org/officeDocument/2006/relationships/image" Target="../media/image220.wmf"/><Relationship Id="rId5" Type="http://schemas.openxmlformats.org/officeDocument/2006/relationships/oleObject" Target="../embeddings/oleObject220.bin"/><Relationship Id="rId4" Type="http://schemas.openxmlformats.org/officeDocument/2006/relationships/image" Target="../media/image219.wmf"/><Relationship Id="rId3" Type="http://schemas.openxmlformats.org/officeDocument/2006/relationships/oleObject" Target="../embeddings/oleObject219.bin"/><Relationship Id="rId21" Type="http://schemas.openxmlformats.org/officeDocument/2006/relationships/vmlDrawing" Target="../drawings/vmlDrawing38.vml"/><Relationship Id="rId20" Type="http://schemas.openxmlformats.org/officeDocument/2006/relationships/slideLayout" Target="../slideLayouts/slideLayout19.xml"/><Relationship Id="rId2" Type="http://schemas.openxmlformats.org/officeDocument/2006/relationships/image" Target="../media/image218.wmf"/><Relationship Id="rId19" Type="http://schemas.openxmlformats.org/officeDocument/2006/relationships/hyperlink" Target="../mulu.ppt#-1,11,PowerPoint%20&#28436;&#31034;&#25991;&#31295;" TargetMode="External"/><Relationship Id="rId18" Type="http://schemas.openxmlformats.org/officeDocument/2006/relationships/image" Target="../media/image225.wmf"/><Relationship Id="rId17" Type="http://schemas.openxmlformats.org/officeDocument/2006/relationships/oleObject" Target="../embeddings/oleObject226.bin"/><Relationship Id="rId16" Type="http://schemas.openxmlformats.org/officeDocument/2006/relationships/image" Target="../media/image224.wmf"/><Relationship Id="rId15" Type="http://schemas.openxmlformats.org/officeDocument/2006/relationships/oleObject" Target="../embeddings/oleObject225.bin"/><Relationship Id="rId14" Type="http://schemas.openxmlformats.org/officeDocument/2006/relationships/image" Target="../media/image223.wmf"/><Relationship Id="rId13" Type="http://schemas.openxmlformats.org/officeDocument/2006/relationships/oleObject" Target="../embeddings/oleObject224.bin"/><Relationship Id="rId12" Type="http://schemas.openxmlformats.org/officeDocument/2006/relationships/image" Target="../media/image222.wmf"/><Relationship Id="rId11" Type="http://schemas.openxmlformats.org/officeDocument/2006/relationships/oleObject" Target="../embeddings/oleObject223.bin"/><Relationship Id="rId10" Type="http://schemas.openxmlformats.org/officeDocument/2006/relationships/image" Target="../media/image221.wmf"/><Relationship Id="rId1" Type="http://schemas.openxmlformats.org/officeDocument/2006/relationships/oleObject" Target="../embeddings/oleObject218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2.w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wmf"/><Relationship Id="rId1" Type="http://schemas.openxmlformats.org/officeDocument/2006/relationships/oleObject" Target="../embeddings/oleObject8.bin"/></Relationships>
</file>

<file path=ppt/slides/_rels/slide50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39.vml"/><Relationship Id="rId6" Type="http://schemas.openxmlformats.org/officeDocument/2006/relationships/slideLayout" Target="../slideLayouts/slideLayout7.xml"/><Relationship Id="rId5" Type="http://schemas.openxmlformats.org/officeDocument/2006/relationships/hyperlink" Target="../mulu.ppt#-1,11,PowerPoint%20&#28436;&#31034;&#25991;&#31295;" TargetMode="External"/><Relationship Id="rId4" Type="http://schemas.openxmlformats.org/officeDocument/2006/relationships/image" Target="../media/image226.emf"/><Relationship Id="rId3" Type="http://schemas.openxmlformats.org/officeDocument/2006/relationships/oleObject" Target="../embeddings/oleObject228.bin"/><Relationship Id="rId2" Type="http://schemas.openxmlformats.org/officeDocument/2006/relationships/image" Target="../media/image13.png"/><Relationship Id="rId1" Type="http://schemas.openxmlformats.org/officeDocument/2006/relationships/oleObject" Target="../embeddings/oleObject227.bin"/></Relationships>
</file>

<file path=ppt/slides/_rels/slide5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3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32.bin"/><Relationship Id="rId6" Type="http://schemas.openxmlformats.org/officeDocument/2006/relationships/image" Target="../media/image229.emf"/><Relationship Id="rId5" Type="http://schemas.openxmlformats.org/officeDocument/2006/relationships/oleObject" Target="../embeddings/oleObject231.bin"/><Relationship Id="rId4" Type="http://schemas.openxmlformats.org/officeDocument/2006/relationships/image" Target="../media/image228.emf"/><Relationship Id="rId3" Type="http://schemas.openxmlformats.org/officeDocument/2006/relationships/oleObject" Target="../embeddings/oleObject230.bin"/><Relationship Id="rId2" Type="http://schemas.openxmlformats.org/officeDocument/2006/relationships/image" Target="../media/image227.emf"/><Relationship Id="rId19" Type="http://schemas.openxmlformats.org/officeDocument/2006/relationships/vmlDrawing" Target="../drawings/vmlDrawing40.vml"/><Relationship Id="rId18" Type="http://schemas.openxmlformats.org/officeDocument/2006/relationships/slideLayout" Target="../slideLayouts/slideLayout7.xml"/><Relationship Id="rId17" Type="http://schemas.openxmlformats.org/officeDocument/2006/relationships/hyperlink" Target="../mulu.ppt#-1,11,PowerPoint%20&#28436;&#31034;&#25991;&#31295;" TargetMode="External"/><Relationship Id="rId16" Type="http://schemas.openxmlformats.org/officeDocument/2006/relationships/image" Target="../media/image233.emf"/><Relationship Id="rId15" Type="http://schemas.openxmlformats.org/officeDocument/2006/relationships/oleObject" Target="../embeddings/oleObject236.bin"/><Relationship Id="rId14" Type="http://schemas.openxmlformats.org/officeDocument/2006/relationships/image" Target="../media/image232.emf"/><Relationship Id="rId13" Type="http://schemas.openxmlformats.org/officeDocument/2006/relationships/oleObject" Target="../embeddings/oleObject235.bin"/><Relationship Id="rId12" Type="http://schemas.openxmlformats.org/officeDocument/2006/relationships/image" Target="../media/image231.emf"/><Relationship Id="rId11" Type="http://schemas.openxmlformats.org/officeDocument/2006/relationships/oleObject" Target="../embeddings/oleObject234.bin"/><Relationship Id="rId10" Type="http://schemas.openxmlformats.org/officeDocument/2006/relationships/image" Target="../media/image230.wmf"/><Relationship Id="rId1" Type="http://schemas.openxmlformats.org/officeDocument/2006/relationships/oleObject" Target="../embeddings/oleObject229.bin"/></Relationships>
</file>

<file path=ppt/slides/_rels/slide5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41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40.bin"/><Relationship Id="rId6" Type="http://schemas.openxmlformats.org/officeDocument/2006/relationships/image" Target="../media/image236.wmf"/><Relationship Id="rId5" Type="http://schemas.openxmlformats.org/officeDocument/2006/relationships/oleObject" Target="../embeddings/oleObject239.bin"/><Relationship Id="rId4" Type="http://schemas.openxmlformats.org/officeDocument/2006/relationships/image" Target="../media/image235.wmf"/><Relationship Id="rId3" Type="http://schemas.openxmlformats.org/officeDocument/2006/relationships/oleObject" Target="../embeddings/oleObject238.bin"/><Relationship Id="rId2" Type="http://schemas.openxmlformats.org/officeDocument/2006/relationships/image" Target="../media/image234.wmf"/><Relationship Id="rId13" Type="http://schemas.openxmlformats.org/officeDocument/2006/relationships/notesSlide" Target="../notesSlides/notesSlide4.xml"/><Relationship Id="rId12" Type="http://schemas.openxmlformats.org/officeDocument/2006/relationships/vmlDrawing" Target="../drawings/vmlDrawing41.vml"/><Relationship Id="rId11" Type="http://schemas.openxmlformats.org/officeDocument/2006/relationships/slideLayout" Target="../slideLayouts/slideLayout19.xml"/><Relationship Id="rId10" Type="http://schemas.openxmlformats.org/officeDocument/2006/relationships/image" Target="../media/image237.wmf"/><Relationship Id="rId1" Type="http://schemas.openxmlformats.org/officeDocument/2006/relationships/oleObject" Target="../embeddings/oleObject237.bin"/></Relationships>
</file>

<file path=ppt/slides/_rels/slide53.xml.rels><?xml version="1.0" encoding="UTF-8" standalone="yes"?>
<Relationships xmlns="http://schemas.openxmlformats.org/package/2006/relationships"><Relationship Id="rId9" Type="http://schemas.openxmlformats.org/officeDocument/2006/relationships/hyperlink" Target="../mulu.ppt#-1,11,PowerPoint%20&#28436;&#31034;&#25991;&#31295;" TargetMode="External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45.bin"/><Relationship Id="rId6" Type="http://schemas.openxmlformats.org/officeDocument/2006/relationships/image" Target="../media/image240.wmf"/><Relationship Id="rId5" Type="http://schemas.openxmlformats.org/officeDocument/2006/relationships/oleObject" Target="../embeddings/oleObject244.bin"/><Relationship Id="rId4" Type="http://schemas.openxmlformats.org/officeDocument/2006/relationships/image" Target="../media/image239.wmf"/><Relationship Id="rId3" Type="http://schemas.openxmlformats.org/officeDocument/2006/relationships/oleObject" Target="../embeddings/oleObject243.bin"/><Relationship Id="rId2" Type="http://schemas.openxmlformats.org/officeDocument/2006/relationships/image" Target="../media/image238.wmf"/><Relationship Id="rId11" Type="http://schemas.openxmlformats.org/officeDocument/2006/relationships/vmlDrawing" Target="../drawings/vmlDrawing42.vml"/><Relationship Id="rId10" Type="http://schemas.openxmlformats.org/officeDocument/2006/relationships/slideLayout" Target="../slideLayouts/slideLayout19.xml"/><Relationship Id="rId1" Type="http://schemas.openxmlformats.org/officeDocument/2006/relationships/oleObject" Target="../embeddings/oleObject242.bin"/></Relationships>
</file>

<file path=ppt/slides/_rels/slide54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3.vml"/><Relationship Id="rId8" Type="http://schemas.openxmlformats.org/officeDocument/2006/relationships/slideLayout" Target="../slideLayouts/slideLayout19.xml"/><Relationship Id="rId7" Type="http://schemas.openxmlformats.org/officeDocument/2006/relationships/hyperlink" Target="../mulu.ppt#-1,11,PowerPoint%20&#28436;&#31034;&#25991;&#31295;" TargetMode="External"/><Relationship Id="rId6" Type="http://schemas.openxmlformats.org/officeDocument/2006/relationships/image" Target="../media/image242.wmf"/><Relationship Id="rId5" Type="http://schemas.openxmlformats.org/officeDocument/2006/relationships/oleObject" Target="../embeddings/oleObject248.bin"/><Relationship Id="rId4" Type="http://schemas.openxmlformats.org/officeDocument/2006/relationships/image" Target="../media/image13.png"/><Relationship Id="rId3" Type="http://schemas.openxmlformats.org/officeDocument/2006/relationships/oleObject" Target="../embeddings/oleObject247.bin"/><Relationship Id="rId2" Type="http://schemas.openxmlformats.org/officeDocument/2006/relationships/image" Target="../media/image241.wmf"/><Relationship Id="rId1" Type="http://schemas.openxmlformats.org/officeDocument/2006/relationships/oleObject" Target="../embeddings/oleObject246.bin"/></Relationships>
</file>

<file path=ppt/slides/_rels/slide5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3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52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51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50.bin"/><Relationship Id="rId2" Type="http://schemas.openxmlformats.org/officeDocument/2006/relationships/image" Target="../media/image243.wmf"/><Relationship Id="rId14" Type="http://schemas.openxmlformats.org/officeDocument/2006/relationships/vmlDrawing" Target="../drawings/vmlDrawing44.vml"/><Relationship Id="rId13" Type="http://schemas.openxmlformats.org/officeDocument/2006/relationships/slideLayout" Target="../slideLayouts/slideLayout19.xml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54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49.bin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1.xml"/><Relationship Id="rId1" Type="http://schemas.openxmlformats.org/officeDocument/2006/relationships/image" Target="../media/image249.png"/></Relationships>
</file>

<file path=ppt/slides/_rels/slide5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9.bin"/><Relationship Id="rId8" Type="http://schemas.openxmlformats.org/officeDocument/2006/relationships/image" Target="../media/image253.wmf"/><Relationship Id="rId7" Type="http://schemas.openxmlformats.org/officeDocument/2006/relationships/oleObject" Target="../embeddings/oleObject258.bin"/><Relationship Id="rId6" Type="http://schemas.openxmlformats.org/officeDocument/2006/relationships/image" Target="../media/image252.wmf"/><Relationship Id="rId5" Type="http://schemas.openxmlformats.org/officeDocument/2006/relationships/oleObject" Target="../embeddings/oleObject257.bin"/><Relationship Id="rId4" Type="http://schemas.openxmlformats.org/officeDocument/2006/relationships/image" Target="../media/image251.wmf"/><Relationship Id="rId3" Type="http://schemas.openxmlformats.org/officeDocument/2006/relationships/oleObject" Target="../embeddings/oleObject256.bin"/><Relationship Id="rId2" Type="http://schemas.openxmlformats.org/officeDocument/2006/relationships/image" Target="../media/image250.wmf"/><Relationship Id="rId14" Type="http://schemas.openxmlformats.org/officeDocument/2006/relationships/vmlDrawing" Target="../drawings/vmlDrawing45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255.wmf"/><Relationship Id="rId11" Type="http://schemas.openxmlformats.org/officeDocument/2006/relationships/oleObject" Target="../embeddings/oleObject260.bin"/><Relationship Id="rId10" Type="http://schemas.openxmlformats.org/officeDocument/2006/relationships/image" Target="../media/image254.wmf"/><Relationship Id="rId1" Type="http://schemas.openxmlformats.org/officeDocument/2006/relationships/oleObject" Target="../embeddings/oleObject255.bin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6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58.emf"/><Relationship Id="rId5" Type="http://schemas.openxmlformats.org/officeDocument/2006/relationships/oleObject" Target="../embeddings/oleObject263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62.bin"/><Relationship Id="rId2" Type="http://schemas.openxmlformats.org/officeDocument/2006/relationships/image" Target="../media/image256.wmf"/><Relationship Id="rId1" Type="http://schemas.openxmlformats.org/officeDocument/2006/relationships/oleObject" Target="../embeddings/oleObject261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6.w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png"/><Relationship Id="rId13" Type="http://schemas.openxmlformats.org/officeDocument/2006/relationships/vmlDrawing" Target="../drawings/vmlDrawing3.vml"/><Relationship Id="rId12" Type="http://schemas.openxmlformats.org/officeDocument/2006/relationships/slideLayout" Target="../slideLayouts/slideLayout7.xml"/><Relationship Id="rId11" Type="http://schemas.openxmlformats.org/officeDocument/2006/relationships/hyperlink" Target="../yangxiaoxia/&#27010;&#29575;&#32479;&#35745;/mulu.ppt#-1,11,PowerPoint%20&#28436;&#31034;&#25991;&#31295;" TargetMode="External"/><Relationship Id="rId10" Type="http://schemas.openxmlformats.org/officeDocument/2006/relationships/image" Target="../media/image17.wmf"/><Relationship Id="rId1" Type="http://schemas.openxmlformats.org/officeDocument/2006/relationships/oleObject" Target="../embeddings/oleObject10.bin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7.vml"/><Relationship Id="rId7" Type="http://schemas.openxmlformats.org/officeDocument/2006/relationships/slideLayout" Target="../slideLayouts/slideLayout19.xml"/><Relationship Id="rId6" Type="http://schemas.openxmlformats.org/officeDocument/2006/relationships/image" Target="../media/image13.png"/><Relationship Id="rId5" Type="http://schemas.openxmlformats.org/officeDocument/2006/relationships/oleObject" Target="../embeddings/oleObject266.bin"/><Relationship Id="rId4" Type="http://schemas.openxmlformats.org/officeDocument/2006/relationships/image" Target="../media/image260.wmf"/><Relationship Id="rId3" Type="http://schemas.openxmlformats.org/officeDocument/2006/relationships/oleObject" Target="../embeddings/oleObject265.bin"/><Relationship Id="rId2" Type="http://schemas.openxmlformats.org/officeDocument/2006/relationships/image" Target="../media/image259.wmf"/><Relationship Id="rId1" Type="http://schemas.openxmlformats.org/officeDocument/2006/relationships/oleObject" Target="../embeddings/oleObject264.bin"/></Relationships>
</file>

<file path=ppt/slides/_rels/slide6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70.bin"/><Relationship Id="rId6" Type="http://schemas.openxmlformats.org/officeDocument/2006/relationships/image" Target="../media/image263.wmf"/><Relationship Id="rId5" Type="http://schemas.openxmlformats.org/officeDocument/2006/relationships/oleObject" Target="../embeddings/oleObject269.bin"/><Relationship Id="rId4" Type="http://schemas.openxmlformats.org/officeDocument/2006/relationships/image" Target="../media/image262.wmf"/><Relationship Id="rId3" Type="http://schemas.openxmlformats.org/officeDocument/2006/relationships/oleObject" Target="../embeddings/oleObject268.bin"/><Relationship Id="rId2" Type="http://schemas.openxmlformats.org/officeDocument/2006/relationships/image" Target="../media/image261.wmf"/><Relationship Id="rId10" Type="http://schemas.openxmlformats.org/officeDocument/2006/relationships/vmlDrawing" Target="../drawings/vmlDrawing48.vml"/><Relationship Id="rId1" Type="http://schemas.openxmlformats.org/officeDocument/2006/relationships/oleObject" Target="../embeddings/oleObject267.bin"/></Relationships>
</file>

<file path=ppt/slides/_rels/slide62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vmlDrawing" Target="../drawings/vmlDrawing49.v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65.wmf"/><Relationship Id="rId5" Type="http://schemas.openxmlformats.org/officeDocument/2006/relationships/oleObject" Target="../embeddings/oleObject273.bin"/><Relationship Id="rId4" Type="http://schemas.openxmlformats.org/officeDocument/2006/relationships/image" Target="../media/image264.wmf"/><Relationship Id="rId3" Type="http://schemas.openxmlformats.org/officeDocument/2006/relationships/oleObject" Target="../embeddings/oleObject272.bin"/><Relationship Id="rId2" Type="http://schemas.openxmlformats.org/officeDocument/2006/relationships/image" Target="../media/image13.png"/><Relationship Id="rId1" Type="http://schemas.openxmlformats.org/officeDocument/2006/relationships/oleObject" Target="../embeddings/oleObject271.bin"/></Relationships>
</file>

<file path=ppt/slides/_rels/slide6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8.bin"/><Relationship Id="rId8" Type="http://schemas.openxmlformats.org/officeDocument/2006/relationships/image" Target="../media/image13.png"/><Relationship Id="rId7" Type="http://schemas.openxmlformats.org/officeDocument/2006/relationships/oleObject" Target="../embeddings/oleObject277.bin"/><Relationship Id="rId6" Type="http://schemas.openxmlformats.org/officeDocument/2006/relationships/image" Target="../media/image268.wmf"/><Relationship Id="rId5" Type="http://schemas.openxmlformats.org/officeDocument/2006/relationships/oleObject" Target="../embeddings/oleObject276.bin"/><Relationship Id="rId4" Type="http://schemas.openxmlformats.org/officeDocument/2006/relationships/image" Target="../media/image267.emf"/><Relationship Id="rId3" Type="http://schemas.openxmlformats.org/officeDocument/2006/relationships/oleObject" Target="../embeddings/oleObject275.bin"/><Relationship Id="rId2" Type="http://schemas.openxmlformats.org/officeDocument/2006/relationships/image" Target="../media/image266.emf"/><Relationship Id="rId19" Type="http://schemas.openxmlformats.org/officeDocument/2006/relationships/notesSlide" Target="../notesSlides/notesSlide6.xml"/><Relationship Id="rId18" Type="http://schemas.openxmlformats.org/officeDocument/2006/relationships/vmlDrawing" Target="../drawings/vmlDrawing50.vml"/><Relationship Id="rId17" Type="http://schemas.openxmlformats.org/officeDocument/2006/relationships/slideLayout" Target="../slideLayouts/slideLayout22.xml"/><Relationship Id="rId16" Type="http://schemas.openxmlformats.org/officeDocument/2006/relationships/image" Target="../media/image272.wmf"/><Relationship Id="rId15" Type="http://schemas.openxmlformats.org/officeDocument/2006/relationships/oleObject" Target="../embeddings/oleObject281.bin"/><Relationship Id="rId14" Type="http://schemas.openxmlformats.org/officeDocument/2006/relationships/image" Target="../media/image271.wmf"/><Relationship Id="rId13" Type="http://schemas.openxmlformats.org/officeDocument/2006/relationships/oleObject" Target="../embeddings/oleObject280.bin"/><Relationship Id="rId12" Type="http://schemas.openxmlformats.org/officeDocument/2006/relationships/image" Target="../media/image270.wmf"/><Relationship Id="rId11" Type="http://schemas.openxmlformats.org/officeDocument/2006/relationships/oleObject" Target="../embeddings/oleObject279.bin"/><Relationship Id="rId10" Type="http://schemas.openxmlformats.org/officeDocument/2006/relationships/image" Target="../media/image269.wmf"/><Relationship Id="rId1" Type="http://schemas.openxmlformats.org/officeDocument/2006/relationships/oleObject" Target="../embeddings/oleObject274.bin"/></Relationships>
</file>

<file path=ppt/slides/_rels/slide6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8.png"/><Relationship Id="rId8" Type="http://schemas.openxmlformats.org/officeDocument/2006/relationships/image" Target="../media/image277.png"/><Relationship Id="rId7" Type="http://schemas.openxmlformats.org/officeDocument/2006/relationships/image" Target="../media/image276.png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84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283.bin"/><Relationship Id="rId2" Type="http://schemas.openxmlformats.org/officeDocument/2006/relationships/image" Target="../media/image273.wmf"/><Relationship Id="rId11" Type="http://schemas.openxmlformats.org/officeDocument/2006/relationships/vmlDrawing" Target="../drawings/vmlDrawing51.vml"/><Relationship Id="rId10" Type="http://schemas.openxmlformats.org/officeDocument/2006/relationships/slideLayout" Target="../slideLayouts/slideLayout18.xml"/><Relationship Id="rId1" Type="http://schemas.openxmlformats.org/officeDocument/2006/relationships/oleObject" Target="../embeddings/oleObject28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2.vml"/><Relationship Id="rId7" Type="http://schemas.openxmlformats.org/officeDocument/2006/relationships/slideLayout" Target="../slideLayouts/slideLayout18.xml"/><Relationship Id="rId6" Type="http://schemas.openxmlformats.org/officeDocument/2006/relationships/image" Target="../media/image282.png"/><Relationship Id="rId5" Type="http://schemas.openxmlformats.org/officeDocument/2006/relationships/image" Target="../media/image281.png"/><Relationship Id="rId4" Type="http://schemas.openxmlformats.org/officeDocument/2006/relationships/image" Target="../media/image280.wmf"/><Relationship Id="rId3" Type="http://schemas.openxmlformats.org/officeDocument/2006/relationships/oleObject" Target="../embeddings/oleObject286.bin"/><Relationship Id="rId2" Type="http://schemas.openxmlformats.org/officeDocument/2006/relationships/image" Target="../media/image279.wmf"/><Relationship Id="rId1" Type="http://schemas.openxmlformats.org/officeDocument/2006/relationships/oleObject" Target="../embeddings/oleObject285.bin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3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84.wmf"/><Relationship Id="rId3" Type="http://schemas.openxmlformats.org/officeDocument/2006/relationships/oleObject" Target="../embeddings/oleObject288.bin"/><Relationship Id="rId2" Type="http://schemas.openxmlformats.org/officeDocument/2006/relationships/image" Target="../media/image283.wmf"/><Relationship Id="rId1" Type="http://schemas.openxmlformats.org/officeDocument/2006/relationships/oleObject" Target="../embeddings/oleObject287.bin"/></Relationships>
</file>

<file path=ppt/slides/_rels/slide68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4.vml"/><Relationship Id="rId6" Type="http://schemas.openxmlformats.org/officeDocument/2006/relationships/slideLayout" Target="../slideLayouts/slideLayout18.xml"/><Relationship Id="rId5" Type="http://schemas.openxmlformats.org/officeDocument/2006/relationships/image" Target="../media/image288.png"/><Relationship Id="rId4" Type="http://schemas.openxmlformats.org/officeDocument/2006/relationships/image" Target="../media/image287.png"/><Relationship Id="rId3" Type="http://schemas.openxmlformats.org/officeDocument/2006/relationships/image" Target="../media/image286.wmf"/><Relationship Id="rId2" Type="http://schemas.openxmlformats.org/officeDocument/2006/relationships/oleObject" Target="../embeddings/oleObject289.bin"/><Relationship Id="rId1" Type="http://schemas.openxmlformats.org/officeDocument/2006/relationships/image" Target="../media/image28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slide" Target="slide5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.bin"/><Relationship Id="rId8" Type="http://schemas.openxmlformats.org/officeDocument/2006/relationships/image" Target="../media/image21.wmf"/><Relationship Id="rId7" Type="http://schemas.openxmlformats.org/officeDocument/2006/relationships/oleObject" Target="../embeddings/oleObject18.bin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7.bin"/><Relationship Id="rId4" Type="http://schemas.openxmlformats.org/officeDocument/2006/relationships/image" Target="../media/image19.wmf"/><Relationship Id="rId3" Type="http://schemas.openxmlformats.org/officeDocument/2006/relationships/oleObject" Target="../embeddings/oleObject16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8.wmf"/><Relationship Id="rId21" Type="http://schemas.openxmlformats.org/officeDocument/2006/relationships/oleObject" Target="../embeddings/oleObject25.bin"/><Relationship Id="rId20" Type="http://schemas.openxmlformats.org/officeDocument/2006/relationships/image" Target="../media/image27.wmf"/><Relationship Id="rId2" Type="http://schemas.openxmlformats.org/officeDocument/2006/relationships/image" Target="../media/image18.wmf"/><Relationship Id="rId19" Type="http://schemas.openxmlformats.org/officeDocument/2006/relationships/oleObject" Target="../embeddings/oleObject24.bin"/><Relationship Id="rId18" Type="http://schemas.openxmlformats.org/officeDocument/2006/relationships/image" Target="../media/image26.wmf"/><Relationship Id="rId17" Type="http://schemas.openxmlformats.org/officeDocument/2006/relationships/oleObject" Target="../embeddings/oleObject23.bin"/><Relationship Id="rId16" Type="http://schemas.openxmlformats.org/officeDocument/2006/relationships/image" Target="../media/image25.wmf"/><Relationship Id="rId15" Type="http://schemas.openxmlformats.org/officeDocument/2006/relationships/oleObject" Target="../embeddings/oleObject22.bin"/><Relationship Id="rId14" Type="http://schemas.openxmlformats.org/officeDocument/2006/relationships/image" Target="../media/image24.wmf"/><Relationship Id="rId13" Type="http://schemas.openxmlformats.org/officeDocument/2006/relationships/oleObject" Target="../embeddings/oleObject21.bin"/><Relationship Id="rId12" Type="http://schemas.openxmlformats.org/officeDocument/2006/relationships/image" Target="../media/image23.wmf"/><Relationship Id="rId11" Type="http://schemas.openxmlformats.org/officeDocument/2006/relationships/oleObject" Target="../embeddings/oleObject20.bin"/><Relationship Id="rId10" Type="http://schemas.openxmlformats.org/officeDocument/2006/relationships/image" Target="../media/image22.wmf"/><Relationship Id="rId1" Type="http://schemas.openxmlformats.org/officeDocument/2006/relationships/oleObject" Target="../embeddings/oleObject15.bin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7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4.bin"/><Relationship Id="rId8" Type="http://schemas.openxmlformats.org/officeDocument/2006/relationships/image" Target="../media/image292.wmf"/><Relationship Id="rId7" Type="http://schemas.openxmlformats.org/officeDocument/2006/relationships/oleObject" Target="../embeddings/oleObject293.bin"/><Relationship Id="rId6" Type="http://schemas.openxmlformats.org/officeDocument/2006/relationships/image" Target="../media/image291.wmf"/><Relationship Id="rId5" Type="http://schemas.openxmlformats.org/officeDocument/2006/relationships/oleObject" Target="../embeddings/oleObject292.bin"/><Relationship Id="rId4" Type="http://schemas.openxmlformats.org/officeDocument/2006/relationships/image" Target="../media/image290.emf"/><Relationship Id="rId3" Type="http://schemas.openxmlformats.org/officeDocument/2006/relationships/oleObject" Target="../embeddings/oleObject291.bin"/><Relationship Id="rId29" Type="http://schemas.openxmlformats.org/officeDocument/2006/relationships/vmlDrawing" Target="../drawings/vmlDrawing55.vml"/><Relationship Id="rId28" Type="http://schemas.openxmlformats.org/officeDocument/2006/relationships/slideLayout" Target="../slideLayouts/slideLayout7.xml"/><Relationship Id="rId27" Type="http://schemas.openxmlformats.org/officeDocument/2006/relationships/image" Target="../media/image302.wmf"/><Relationship Id="rId26" Type="http://schemas.openxmlformats.org/officeDocument/2006/relationships/oleObject" Target="../embeddings/oleObject302.bin"/><Relationship Id="rId25" Type="http://schemas.openxmlformats.org/officeDocument/2006/relationships/image" Target="../media/image301.wmf"/><Relationship Id="rId24" Type="http://schemas.openxmlformats.org/officeDocument/2006/relationships/oleObject" Target="../embeddings/oleObject301.bin"/><Relationship Id="rId23" Type="http://schemas.openxmlformats.org/officeDocument/2006/relationships/image" Target="../media/image300.wmf"/><Relationship Id="rId22" Type="http://schemas.openxmlformats.org/officeDocument/2006/relationships/oleObject" Target="../embeddings/oleObject300.bin"/><Relationship Id="rId21" Type="http://schemas.openxmlformats.org/officeDocument/2006/relationships/image" Target="../media/image299.wmf"/><Relationship Id="rId20" Type="http://schemas.openxmlformats.org/officeDocument/2006/relationships/oleObject" Target="../embeddings/oleObject299.bin"/><Relationship Id="rId2" Type="http://schemas.openxmlformats.org/officeDocument/2006/relationships/image" Target="../media/image289.emf"/><Relationship Id="rId19" Type="http://schemas.openxmlformats.org/officeDocument/2006/relationships/image" Target="../media/image298.wmf"/><Relationship Id="rId18" Type="http://schemas.openxmlformats.org/officeDocument/2006/relationships/oleObject" Target="../embeddings/oleObject298.bin"/><Relationship Id="rId17" Type="http://schemas.openxmlformats.org/officeDocument/2006/relationships/image" Target="../media/image297.wmf"/><Relationship Id="rId16" Type="http://schemas.openxmlformats.org/officeDocument/2006/relationships/oleObject" Target="../embeddings/oleObject297.bin"/><Relationship Id="rId15" Type="http://schemas.openxmlformats.org/officeDocument/2006/relationships/image" Target="../media/image296.png"/><Relationship Id="rId14" Type="http://schemas.openxmlformats.org/officeDocument/2006/relationships/image" Target="../media/image295.wmf"/><Relationship Id="rId13" Type="http://schemas.openxmlformats.org/officeDocument/2006/relationships/oleObject" Target="../embeddings/oleObject296.bin"/><Relationship Id="rId12" Type="http://schemas.openxmlformats.org/officeDocument/2006/relationships/image" Target="../media/image294.wmf"/><Relationship Id="rId11" Type="http://schemas.openxmlformats.org/officeDocument/2006/relationships/oleObject" Target="../embeddings/oleObject295.bin"/><Relationship Id="rId10" Type="http://schemas.openxmlformats.org/officeDocument/2006/relationships/image" Target="../media/image293.wmf"/><Relationship Id="rId1" Type="http://schemas.openxmlformats.org/officeDocument/2006/relationships/oleObject" Target="../embeddings/oleObject290.bin"/></Relationships>
</file>

<file path=ppt/slides/_rels/slide7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6.vml"/><Relationship Id="rId3" Type="http://schemas.openxmlformats.org/officeDocument/2006/relationships/slideLayout" Target="../slideLayouts/slideLayout19.xml"/><Relationship Id="rId2" Type="http://schemas.openxmlformats.org/officeDocument/2006/relationships/image" Target="../media/image13.png"/><Relationship Id="rId1" Type="http://schemas.openxmlformats.org/officeDocument/2006/relationships/oleObject" Target="../embeddings/oleObject303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23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wmf"/><Relationship Id="rId16" Type="http://schemas.openxmlformats.org/officeDocument/2006/relationships/vmlDrawing" Target="../drawings/vmlDrawing5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31.wmf"/><Relationship Id="rId13" Type="http://schemas.openxmlformats.org/officeDocument/2006/relationships/oleObject" Target="../embeddings/oleObject32.bin"/><Relationship Id="rId12" Type="http://schemas.openxmlformats.org/officeDocument/2006/relationships/image" Target="../media/image30.wmf"/><Relationship Id="rId11" Type="http://schemas.openxmlformats.org/officeDocument/2006/relationships/oleObject" Target="../embeddings/oleObject31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6.bin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5.png"/><Relationship Id="rId3" Type="http://schemas.openxmlformats.org/officeDocument/2006/relationships/image" Target="../media/image34.wmf"/><Relationship Id="rId2" Type="http://schemas.openxmlformats.org/officeDocument/2006/relationships/image" Target="../media/image33.GIF"/><Relationship Id="rId1" Type="http://schemas.openxmlformats.org/officeDocument/2006/relationships/image" Target="../media/image32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670742" cy="2387600"/>
          </a:xfrm>
        </p:spPr>
        <p:txBody>
          <a:bodyPr/>
          <a:lstStyle/>
          <a:p>
            <a:r>
              <a:rPr lang="en-US" altLang="zh-CN" b="1" dirty="0">
                <a:solidFill>
                  <a:srgbClr val="FF0066"/>
                </a:solidFill>
                <a:latin typeface="宋体" panose="02010600030101010101" pitchFamily="2" charset="-122"/>
              </a:rPr>
              <a:t>2.4 </a:t>
            </a:r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常用的离散型随机变量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ChangeArrowheads="1"/>
          </p:cNvSpPr>
          <p:nvPr/>
        </p:nvSpPr>
        <p:spPr bwMode="auto">
          <a:xfrm>
            <a:off x="1161491" y="763588"/>
            <a:ext cx="29622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3.</a:t>
            </a:r>
            <a:r>
              <a:rPr lang="zh-CN" altLang="en-US" sz="3200" b="1" dirty="0">
                <a:solidFill>
                  <a:srgbClr val="FF0000"/>
                </a:solidFill>
                <a:ea typeface="黑体" panose="02010609060101010101" pitchFamily="2" charset="-122"/>
              </a:rPr>
              <a:t>等可能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分布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008313" y="1343026"/>
            <a:ext cx="45275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如果随机变量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的分布律为</a:t>
            </a:r>
            <a:endParaRPr lang="zh-CN" altLang="en-US" sz="2800" b="1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2362201" y="3752851"/>
            <a:ext cx="729456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实例</a:t>
            </a:r>
            <a:r>
              <a:rPr lang="zh-CN" altLang="en-US" sz="2800" b="1"/>
              <a:t>   抛掷骰子并记出现的点数为随机变量 </a:t>
            </a:r>
            <a:r>
              <a:rPr lang="en-US" altLang="zh-CN" sz="2800" b="1" i="1"/>
              <a:t>X</a:t>
            </a:r>
            <a:r>
              <a:rPr lang="en-US" altLang="zh-CN" sz="2800" b="1"/>
              <a:t>,</a:t>
            </a:r>
            <a:endParaRPr lang="en-US" altLang="zh-CN" sz="2800" b="1"/>
          </a:p>
        </p:txBody>
      </p:sp>
      <p:grpSp>
        <p:nvGrpSpPr>
          <p:cNvPr id="31790" name="Group 46"/>
          <p:cNvGrpSpPr/>
          <p:nvPr/>
        </p:nvGrpSpPr>
        <p:grpSpPr bwMode="auto">
          <a:xfrm>
            <a:off x="2347913" y="4200525"/>
            <a:ext cx="6507162" cy="1447800"/>
            <a:chOff x="519" y="2777"/>
            <a:chExt cx="4099" cy="912"/>
          </a:xfrm>
        </p:grpSpPr>
        <p:sp>
          <p:nvSpPr>
            <p:cNvPr id="21519" name="Line 17"/>
            <p:cNvSpPr>
              <a:spLocks noChangeShapeType="1"/>
            </p:cNvSpPr>
            <p:nvPr/>
          </p:nvSpPr>
          <p:spPr bwMode="auto">
            <a:xfrm>
              <a:off x="1066" y="3184"/>
              <a:ext cx="3552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1520" name="Line 18"/>
            <p:cNvSpPr>
              <a:spLocks noChangeShapeType="1"/>
            </p:cNvSpPr>
            <p:nvPr/>
          </p:nvSpPr>
          <p:spPr bwMode="auto">
            <a:xfrm>
              <a:off x="1765" y="2777"/>
              <a:ext cx="0" cy="864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21" name="Object 20"/>
            <p:cNvGraphicFramePr>
              <a:graphicFrameLocks noChangeAspect="1"/>
            </p:cNvGraphicFramePr>
            <p:nvPr/>
          </p:nvGraphicFramePr>
          <p:xfrm>
            <a:off x="1354" y="2913"/>
            <a:ext cx="23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368300" imgH="317500" progId="Equation.3">
                    <p:embed/>
                  </p:oleObj>
                </mc:Choice>
                <mc:Fallback>
                  <p:oleObj name="Equation" r:id="rId1" imgW="368300" imgH="3175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2913"/>
                          <a:ext cx="232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2" name="Object 21"/>
            <p:cNvGraphicFramePr>
              <a:graphicFrameLocks noChangeAspect="1"/>
            </p:cNvGraphicFramePr>
            <p:nvPr/>
          </p:nvGraphicFramePr>
          <p:xfrm>
            <a:off x="1354" y="3257"/>
            <a:ext cx="248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393700" imgH="457200" progId="Equation.3">
                    <p:embed/>
                  </p:oleObj>
                </mc:Choice>
                <mc:Fallback>
                  <p:oleObj name="Equation" r:id="rId3" imgW="393700" imgH="45720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54" y="3257"/>
                          <a:ext cx="248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3" name="Object 22"/>
            <p:cNvGraphicFramePr>
              <a:graphicFrameLocks noChangeAspect="1"/>
            </p:cNvGraphicFramePr>
            <p:nvPr/>
          </p:nvGraphicFramePr>
          <p:xfrm>
            <a:off x="1978" y="2913"/>
            <a:ext cx="490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533400" imgH="393700" progId="Equation.3">
                    <p:embed/>
                  </p:oleObj>
                </mc:Choice>
                <mc:Fallback>
                  <p:oleObj name="Equation" r:id="rId5" imgW="533400" imgH="3937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78" y="2913"/>
                          <a:ext cx="490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4" name="Object 23"/>
            <p:cNvGraphicFramePr>
              <a:graphicFrameLocks noChangeAspect="1"/>
            </p:cNvGraphicFramePr>
            <p:nvPr/>
          </p:nvGraphicFramePr>
          <p:xfrm>
            <a:off x="1930" y="3161"/>
            <a:ext cx="20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228600" imgH="838200" progId="Equation.3">
                    <p:embed/>
                  </p:oleObj>
                </mc:Choice>
                <mc:Fallback>
                  <p:oleObj name="Equation" r:id="rId7" imgW="228600" imgH="8382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30" y="3161"/>
                          <a:ext cx="20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5" name="Object 28"/>
            <p:cNvGraphicFramePr>
              <a:graphicFrameLocks noChangeAspect="1"/>
            </p:cNvGraphicFramePr>
            <p:nvPr/>
          </p:nvGraphicFramePr>
          <p:xfrm>
            <a:off x="2458" y="2921"/>
            <a:ext cx="136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215900" imgH="304800" progId="Equation.3">
                    <p:embed/>
                  </p:oleObj>
                </mc:Choice>
                <mc:Fallback>
                  <p:oleObj name="Equation" r:id="rId9" imgW="215900" imgH="304800" progId="Equation.3">
                    <p:embed/>
                    <p:pic>
                      <p:nvPicPr>
                        <p:cNvPr id="0" name="Object 2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2921"/>
                          <a:ext cx="136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6" name="Object 29"/>
            <p:cNvGraphicFramePr>
              <a:graphicFrameLocks noChangeAspect="1"/>
            </p:cNvGraphicFramePr>
            <p:nvPr/>
          </p:nvGraphicFramePr>
          <p:xfrm>
            <a:off x="2938" y="2913"/>
            <a:ext cx="136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215900" imgH="316865" progId="Equation.3">
                    <p:embed/>
                  </p:oleObj>
                </mc:Choice>
                <mc:Fallback>
                  <p:oleObj name="Equation" r:id="rId11" imgW="215900" imgH="316865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2913"/>
                          <a:ext cx="136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7" name="Object 30"/>
            <p:cNvGraphicFramePr>
              <a:graphicFrameLocks noChangeAspect="1"/>
            </p:cNvGraphicFramePr>
            <p:nvPr/>
          </p:nvGraphicFramePr>
          <p:xfrm>
            <a:off x="3370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203200" imgH="304800" progId="Equation.3">
                    <p:embed/>
                  </p:oleObj>
                </mc:Choice>
                <mc:Fallback>
                  <p:oleObj name="Equation" r:id="rId13" imgW="203200" imgH="304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8" name="Object 31"/>
            <p:cNvGraphicFramePr>
              <a:graphicFrameLocks noChangeAspect="1"/>
            </p:cNvGraphicFramePr>
            <p:nvPr/>
          </p:nvGraphicFramePr>
          <p:xfrm>
            <a:off x="3898" y="2921"/>
            <a:ext cx="128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5" imgW="203200" imgH="304800" progId="Equation.3">
                    <p:embed/>
                  </p:oleObj>
                </mc:Choice>
                <mc:Fallback>
                  <p:oleObj name="Equation" r:id="rId15" imgW="203200" imgH="304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2921"/>
                          <a:ext cx="128" cy="19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29" name="Object 32"/>
            <p:cNvGraphicFramePr>
              <a:graphicFrameLocks noChangeAspect="1"/>
            </p:cNvGraphicFramePr>
            <p:nvPr/>
          </p:nvGraphicFramePr>
          <p:xfrm>
            <a:off x="4330" y="2913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7" imgW="203200" imgH="317500" progId="Equation.3">
                    <p:embed/>
                  </p:oleObj>
                </mc:Choice>
                <mc:Fallback>
                  <p:oleObj name="Equation" r:id="rId17" imgW="203200" imgH="317500" progId="Equation.3">
                    <p:embed/>
                    <p:pic>
                      <p:nvPicPr>
                        <p:cNvPr id="0" name="Object 3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2913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0" name="Object 33"/>
            <p:cNvGraphicFramePr>
              <a:graphicFrameLocks noChangeAspect="1"/>
            </p:cNvGraphicFramePr>
            <p:nvPr/>
          </p:nvGraphicFramePr>
          <p:xfrm>
            <a:off x="245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9" imgW="228600" imgH="838200" progId="Equation.3">
                    <p:embed/>
                  </p:oleObj>
                </mc:Choice>
                <mc:Fallback>
                  <p:oleObj name="Equation" r:id="rId19" imgW="228600" imgH="8382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5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1" name="Object 34"/>
            <p:cNvGraphicFramePr>
              <a:graphicFrameLocks noChangeAspect="1"/>
            </p:cNvGraphicFramePr>
            <p:nvPr/>
          </p:nvGraphicFramePr>
          <p:xfrm>
            <a:off x="293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20" imgW="228600" imgH="838200" progId="Equation.3">
                    <p:embed/>
                  </p:oleObj>
                </mc:Choice>
                <mc:Fallback>
                  <p:oleObj name="Equation" r:id="rId20" imgW="228600" imgH="8382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3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2" name="Object 35"/>
            <p:cNvGraphicFramePr>
              <a:graphicFrameLocks noChangeAspect="1"/>
            </p:cNvGraphicFramePr>
            <p:nvPr/>
          </p:nvGraphicFramePr>
          <p:xfrm>
            <a:off x="337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2" imgW="228600" imgH="838200" progId="Equation.3">
                    <p:embed/>
                  </p:oleObj>
                </mc:Choice>
                <mc:Fallback>
                  <p:oleObj name="Equation" r:id="rId22" imgW="228600" imgH="8382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7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3" name="Object 36"/>
            <p:cNvGraphicFramePr>
              <a:graphicFrameLocks noChangeAspect="1"/>
            </p:cNvGraphicFramePr>
            <p:nvPr/>
          </p:nvGraphicFramePr>
          <p:xfrm>
            <a:off x="3898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24" imgW="228600" imgH="838200" progId="Equation.3">
                    <p:embed/>
                  </p:oleObj>
                </mc:Choice>
                <mc:Fallback>
                  <p:oleObj name="Equation" r:id="rId24" imgW="228600" imgH="8382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98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34" name="Object 37"/>
            <p:cNvGraphicFramePr>
              <a:graphicFrameLocks noChangeAspect="1"/>
            </p:cNvGraphicFramePr>
            <p:nvPr/>
          </p:nvGraphicFramePr>
          <p:xfrm>
            <a:off x="4330" y="3161"/>
            <a:ext cx="144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26" imgW="228600" imgH="838200" progId="Equation.3">
                    <p:embed/>
                  </p:oleObj>
                </mc:Choice>
                <mc:Fallback>
                  <p:oleObj name="Equation" r:id="rId26" imgW="228600" imgH="8382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30" y="3161"/>
                          <a:ext cx="144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35" name="Rectangle 38"/>
            <p:cNvSpPr>
              <a:spLocks noChangeArrowheads="1"/>
            </p:cNvSpPr>
            <p:nvPr/>
          </p:nvSpPr>
          <p:spPr bwMode="auto">
            <a:xfrm>
              <a:off x="519" y="2987"/>
              <a:ext cx="56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则有</a:t>
              </a:r>
              <a:endParaRPr lang="zh-CN" altLang="en-US" sz="2800" b="1"/>
            </a:p>
          </p:txBody>
        </p:sp>
      </p:grpSp>
      <p:graphicFrame>
        <p:nvGraphicFramePr>
          <p:cNvPr id="31785" name="Object 41"/>
          <p:cNvGraphicFramePr>
            <a:graphicFrameLocks noChangeAspect="1"/>
          </p:cNvGraphicFramePr>
          <p:nvPr/>
        </p:nvGraphicFramePr>
        <p:xfrm>
          <a:off x="2239963" y="3278188"/>
          <a:ext cx="70993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Equation" r:id="rId28" imgW="7099300" imgH="495300" progId="Equation.3">
                  <p:embed/>
                </p:oleObj>
              </mc:Choice>
              <mc:Fallback>
                <p:oleObj name="Equation" r:id="rId28" imgW="7099300" imgH="4953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9963" y="3278188"/>
                        <a:ext cx="70993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1789" name="Group 45"/>
          <p:cNvGrpSpPr/>
          <p:nvPr/>
        </p:nvGrpSpPr>
        <p:grpSpPr bwMode="auto">
          <a:xfrm>
            <a:off x="3810000" y="1743075"/>
            <a:ext cx="4419600" cy="1524000"/>
            <a:chOff x="1440" y="1296"/>
            <a:chExt cx="2784" cy="960"/>
          </a:xfrm>
        </p:grpSpPr>
        <p:sp>
          <p:nvSpPr>
            <p:cNvPr id="21513" name="Line 6"/>
            <p:cNvSpPr>
              <a:spLocks noChangeShapeType="1"/>
            </p:cNvSpPr>
            <p:nvPr/>
          </p:nvSpPr>
          <p:spPr bwMode="auto">
            <a:xfrm>
              <a:off x="1968" y="1296"/>
              <a:ext cx="0" cy="96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1514" name="Object 7"/>
            <p:cNvGraphicFramePr>
              <a:graphicFrameLocks noChangeAspect="1"/>
            </p:cNvGraphicFramePr>
            <p:nvPr/>
          </p:nvGraphicFramePr>
          <p:xfrm>
            <a:off x="1584" y="1400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30" imgW="355600" imgH="292100" progId="Equation.3">
                    <p:embed/>
                  </p:oleObj>
                </mc:Choice>
                <mc:Fallback>
                  <p:oleObj name="Equation" r:id="rId30" imgW="3556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400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5" name="Object 8"/>
            <p:cNvGraphicFramePr>
              <a:graphicFrameLocks noChangeAspect="1"/>
            </p:cNvGraphicFramePr>
            <p:nvPr/>
          </p:nvGraphicFramePr>
          <p:xfrm>
            <a:off x="1584" y="182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Equation" r:id="rId32" imgW="381000" imgH="431800" progId="Equation.3">
                    <p:embed/>
                  </p:oleObj>
                </mc:Choice>
                <mc:Fallback>
                  <p:oleObj name="Equation" r:id="rId32" imgW="3810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84" y="182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6" name="Object 9"/>
            <p:cNvGraphicFramePr>
              <a:graphicFrameLocks noChangeAspect="1"/>
            </p:cNvGraphicFramePr>
            <p:nvPr/>
          </p:nvGraphicFramePr>
          <p:xfrm>
            <a:off x="2350" y="1360"/>
            <a:ext cx="1635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8" name="Equation" r:id="rId34" imgW="1777365" imgH="431800" progId="Equation.3">
                    <p:embed/>
                  </p:oleObj>
                </mc:Choice>
                <mc:Fallback>
                  <p:oleObj name="Equation" r:id="rId34" imgW="1777365" imgH="431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50" y="1360"/>
                          <a:ext cx="1635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1517" name="Object 10"/>
            <p:cNvGraphicFramePr>
              <a:graphicFrameLocks noChangeAspect="1"/>
            </p:cNvGraphicFramePr>
            <p:nvPr/>
          </p:nvGraphicFramePr>
          <p:xfrm>
            <a:off x="2334" y="1680"/>
            <a:ext cx="165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9" name="Equation" r:id="rId36" imgW="1625600" imgH="838200" progId="Equation.3">
                    <p:embed/>
                  </p:oleObj>
                </mc:Choice>
                <mc:Fallback>
                  <p:oleObj name="Equation" r:id="rId36" imgW="1625600" imgH="8382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34" y="1680"/>
                          <a:ext cx="165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8" name="Line 44"/>
            <p:cNvSpPr>
              <a:spLocks noChangeShapeType="1"/>
            </p:cNvSpPr>
            <p:nvPr/>
          </p:nvSpPr>
          <p:spPr bwMode="auto">
            <a:xfrm>
              <a:off x="1440" y="1680"/>
              <a:ext cx="278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31791" name="AutoShape 47">
            <a:hlinkClick r:id="rId38" action="ppaction://hlinkfile"/>
          </p:cNvPr>
          <p:cNvSpPr>
            <a:spLocks noChangeArrowheads="1"/>
          </p:cNvSpPr>
          <p:nvPr/>
        </p:nvSpPr>
        <p:spPr bwMode="auto">
          <a:xfrm>
            <a:off x="3214689" y="5668964"/>
            <a:ext cx="2319337" cy="42703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 w="28575">
            <a:solidFill>
              <a:srgbClr val="008000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0" lang="zh-CN" altLang="en-US" sz="1800" b="1">
                <a:solidFill>
                  <a:srgbClr val="CC00CC"/>
                </a:solidFill>
                <a:ea typeface="黑体" panose="02010609060101010101" pitchFamily="2" charset="-122"/>
                <a:cs typeface="Arial Unicode MS" pitchFamily="34" charset="-122"/>
              </a:rPr>
              <a:t>均匀分布随机数</a:t>
            </a:r>
            <a:r>
              <a:rPr kumimoji="0" lang="zh-CN" altLang="en-US" sz="1800" b="1">
                <a:solidFill>
                  <a:srgbClr val="CC00CC"/>
                </a:solidFill>
                <a:latin typeface="Arial Unicode MS" pitchFamily="34" charset="-122"/>
                <a:ea typeface="黑体" panose="02010609060101010101" pitchFamily="2" charset="-122"/>
                <a:cs typeface="Arial Unicode MS" pitchFamily="34" charset="-122"/>
              </a:rPr>
              <a:t>演示</a:t>
            </a:r>
            <a:endParaRPr kumimoji="0" lang="zh-CN" altLang="en-US" sz="1800" b="1">
              <a:solidFill>
                <a:srgbClr val="CC00CC"/>
              </a:solidFill>
              <a:latin typeface="Arial Unicode MS" pitchFamily="34" charset="-122"/>
              <a:ea typeface="黑体" panose="02010609060101010101" pitchFamily="2" charset="-122"/>
              <a:cs typeface="Arial Unicode MS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58" grpId="0"/>
      <p:bldP spid="3179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096963" y="226081"/>
            <a:ext cx="6151002" cy="52322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也叫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个点上的均匀分布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897064" y="833438"/>
          <a:ext cx="8397875" cy="1585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7172800" imgH="16459200" progId="">
                  <p:embed/>
                </p:oleObj>
              </mc:Choice>
              <mc:Fallback>
                <p:oleObj name="Equation" r:id="rId1" imgW="87172800" imgH="1645920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4" y="833438"/>
                        <a:ext cx="8397875" cy="15859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2"/>
          <p:cNvGrpSpPr/>
          <p:nvPr/>
        </p:nvGrpSpPr>
        <p:grpSpPr bwMode="auto">
          <a:xfrm>
            <a:off x="3294063" y="2665414"/>
            <a:ext cx="5930900" cy="1068387"/>
            <a:chOff x="705" y="1251"/>
            <a:chExt cx="4014" cy="864"/>
          </a:xfrm>
        </p:grpSpPr>
        <p:sp>
          <p:nvSpPr>
            <p:cNvPr id="9224" name="Line 13"/>
            <p:cNvSpPr>
              <a:spLocks noChangeShapeType="1"/>
            </p:cNvSpPr>
            <p:nvPr/>
          </p:nvSpPr>
          <p:spPr bwMode="auto">
            <a:xfrm>
              <a:off x="768" y="1683"/>
              <a:ext cx="3888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25" name="Line 14"/>
            <p:cNvSpPr>
              <a:spLocks noChangeShapeType="1"/>
            </p:cNvSpPr>
            <p:nvPr/>
          </p:nvSpPr>
          <p:spPr bwMode="auto">
            <a:xfrm>
              <a:off x="1392" y="1251"/>
              <a:ext cx="0" cy="86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9226" name="Object 15"/>
            <p:cNvGraphicFramePr>
              <a:graphicFrameLocks noChangeAspect="1"/>
            </p:cNvGraphicFramePr>
            <p:nvPr/>
          </p:nvGraphicFramePr>
          <p:xfrm>
            <a:off x="705" y="1289"/>
            <a:ext cx="4014" cy="8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3" imgW="50292000" imgH="10058400" progId="">
                    <p:embed/>
                  </p:oleObj>
                </mc:Choice>
                <mc:Fallback>
                  <p:oleObj name="Equation" r:id="rId3" imgW="50292000" imgH="10058400" progId="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05" y="1289"/>
                          <a:ext cx="4014" cy="8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1897063" y="4192588"/>
            <a:ext cx="823595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Arial Unicode MS" pitchFamily="34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我们称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服从 </a:t>
            </a:r>
            <a:r>
              <a:rPr kumimoji="1" lang="en-US" altLang="zh-CN" sz="2800" b="1" i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个点上的</a:t>
            </a:r>
            <a:r>
              <a:rPr kumimoji="1"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均匀分布</a:t>
            </a:r>
            <a:r>
              <a:rPr kumimoji="1" lang="en-US" altLang="zh-CN" sz="2800" b="1" dirty="0">
                <a:latin typeface="Arial" panose="020B0604020202020204" pitchFamily="34" charset="0"/>
              </a:rPr>
              <a:t>.</a:t>
            </a:r>
            <a:endParaRPr kumimoji="1" lang="en-US" altLang="zh-CN" sz="2800" b="1" dirty="0">
              <a:latin typeface="Arial" panose="020B0604020202020204" pitchFamily="34" charset="0"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974851" y="4970463"/>
            <a:ext cx="2773363" cy="519112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退化分布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0" name="Object 11"/>
          <p:cNvGraphicFramePr>
            <a:graphicFrameLocks noChangeAspect="1"/>
          </p:cNvGraphicFramePr>
          <p:nvPr/>
        </p:nvGraphicFramePr>
        <p:xfrm>
          <a:off x="1879600" y="5641976"/>
          <a:ext cx="8491538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87172800" imgH="4876800" progId="">
                  <p:embed/>
                </p:oleObj>
              </mc:Choice>
              <mc:Fallback>
                <p:oleObj name="Equation" r:id="rId5" imgW="87172800" imgH="48768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9600" y="5641976"/>
                        <a:ext cx="8491538" cy="4746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1027"/>
          <p:cNvSpPr txBox="1">
            <a:spLocks noChangeArrowheads="1"/>
          </p:cNvSpPr>
          <p:nvPr/>
        </p:nvSpPr>
        <p:spPr bwMode="auto">
          <a:xfrm>
            <a:off x="2257425" y="2060575"/>
            <a:ext cx="8059738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　　将试验 </a:t>
            </a:r>
            <a:r>
              <a:rPr kumimoji="0" lang="en-US" altLang="zh-CN" sz="2800" b="1" i="1"/>
              <a:t>E </a:t>
            </a:r>
            <a:r>
              <a:rPr kumimoji="0" lang="zh-CN" altLang="en-US" sz="2800" b="1"/>
              <a:t>重复进行 </a:t>
            </a:r>
            <a:r>
              <a:rPr kumimoji="0" lang="en-US" altLang="zh-CN" sz="2800" b="1" i="1"/>
              <a:t>n </a:t>
            </a:r>
            <a:r>
              <a:rPr kumimoji="0" lang="zh-CN" altLang="en-US" sz="2800" b="1"/>
              <a:t>次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若各次试验的结果互</a:t>
            </a:r>
            <a:endParaRPr kumimoji="0" lang="zh-CN" altLang="en-US" sz="2800" b="1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不影响 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即每次试验结果出现的概率都不依赖于其</a:t>
            </a:r>
            <a:endParaRPr kumimoji="0" lang="zh-CN" altLang="en-US" sz="2800" b="1"/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它各次试验的结果</a:t>
            </a:r>
            <a:r>
              <a:rPr kumimoji="0" lang="en-US" altLang="zh-CN" sz="2800" b="1"/>
              <a:t>, </a:t>
            </a:r>
            <a:r>
              <a:rPr kumimoji="0" lang="zh-CN" altLang="en-US" sz="2800" b="1"/>
              <a:t>则称这 </a:t>
            </a:r>
            <a:r>
              <a:rPr kumimoji="0" lang="en-US" altLang="zh-CN" sz="2800" b="1" i="1"/>
              <a:t>n </a:t>
            </a:r>
            <a:r>
              <a:rPr kumimoji="0" lang="zh-CN" altLang="en-US" sz="2800" b="1"/>
              <a:t>次试验是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2" charset="-122"/>
              </a:rPr>
              <a:t>相互独立</a:t>
            </a:r>
            <a:r>
              <a:rPr kumimoji="0" lang="zh-CN" altLang="en-US" sz="2800" b="1">
                <a:ea typeface="黑体" panose="02010609060101010101" pitchFamily="2" charset="-122"/>
              </a:rPr>
              <a:t>的</a:t>
            </a:r>
            <a:r>
              <a:rPr kumimoji="0" lang="en-US" altLang="zh-CN" sz="2800" b="1">
                <a:ea typeface="黑体" panose="02010609060101010101" pitchFamily="2" charset="-122"/>
              </a:rPr>
              <a:t>, </a:t>
            </a:r>
            <a:endParaRPr kumimoji="0" lang="en-US" altLang="zh-CN" sz="2800" b="1">
              <a:ea typeface="黑体" panose="02010609060101010101" pitchFamily="2" charset="-122"/>
            </a:endParaRPr>
          </a:p>
          <a:p>
            <a:pPr>
              <a:lnSpc>
                <a:spcPct val="120000"/>
              </a:lnSpc>
              <a:spcBef>
                <a:spcPct val="20000"/>
              </a:spcBef>
              <a:buClr>
                <a:schemeClr val="tx1"/>
              </a:buClr>
              <a:buSzPts val="2800"/>
              <a:buFont typeface="Times New Roman" panose="02020603050405020304" pitchFamily="18" charset="0"/>
              <a:buNone/>
            </a:pPr>
            <a:r>
              <a:rPr kumimoji="0" lang="zh-CN" altLang="en-US" sz="2800" b="1"/>
              <a:t>或称为 </a:t>
            </a:r>
            <a:r>
              <a:rPr kumimoji="0" lang="en-US" altLang="zh-CN" sz="2800" b="1" i="1">
                <a:solidFill>
                  <a:srgbClr val="FF0000"/>
                </a:solidFill>
                <a:ea typeface="黑体" panose="02010609060101010101" pitchFamily="2" charset="-122"/>
              </a:rPr>
              <a:t>n 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2" charset="-122"/>
              </a:rPr>
              <a:t>次</a:t>
            </a:r>
            <a:r>
              <a:rPr kumimoji="0"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重复独立</a:t>
            </a:r>
            <a:r>
              <a:rPr kumimoji="0" lang="zh-CN" altLang="en-US" sz="2800" b="1">
                <a:solidFill>
                  <a:srgbClr val="FF0000"/>
                </a:solidFill>
                <a:ea typeface="黑体" panose="02010609060101010101" pitchFamily="2" charset="-122"/>
              </a:rPr>
              <a:t>试验</a:t>
            </a:r>
            <a:r>
              <a:rPr kumimoji="0" lang="en-US" altLang="zh-CN" sz="2800" b="1">
                <a:ea typeface="黑体" panose="02010609060101010101" pitchFamily="2" charset="-122"/>
              </a:rPr>
              <a:t>.</a:t>
            </a:r>
            <a:endParaRPr kumimoji="0" lang="en-US" altLang="zh-CN" sz="2800" b="1">
              <a:ea typeface="黑体" panose="02010609060101010101" pitchFamily="2" charset="-122"/>
            </a:endParaRPr>
          </a:p>
        </p:txBody>
      </p:sp>
      <p:sp>
        <p:nvSpPr>
          <p:cNvPr id="23555" name="Rectangle 1031"/>
          <p:cNvSpPr>
            <a:spLocks noChangeArrowheads="1"/>
          </p:cNvSpPr>
          <p:nvPr/>
        </p:nvSpPr>
        <p:spPr bwMode="auto">
          <a:xfrm>
            <a:off x="3000375" y="1470026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(1)  </a:t>
            </a:r>
            <a:r>
              <a:rPr kumimoji="0" lang="zh-CN" altLang="en-US" sz="2800" b="1" dirty="0">
                <a:solidFill>
                  <a:srgbClr val="0000FF"/>
                </a:solidFill>
                <a:ea typeface="黑体" panose="02010609060101010101" pitchFamily="2" charset="-122"/>
              </a:rPr>
              <a:t>重复独立试验</a:t>
            </a:r>
            <a:endParaRPr kumimoji="0" lang="zh-CN" altLang="en-US" sz="2800" b="1" dirty="0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sp>
        <p:nvSpPr>
          <p:cNvPr id="23556" name="Rectangle 1032"/>
          <p:cNvSpPr>
            <a:spLocks noChangeArrowheads="1"/>
          </p:cNvSpPr>
          <p:nvPr/>
        </p:nvSpPr>
        <p:spPr bwMode="auto">
          <a:xfrm>
            <a:off x="2359025" y="749300"/>
            <a:ext cx="25273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FF0000"/>
                </a:solidFill>
                <a:ea typeface="黑体" panose="02010609060101010101" pitchFamily="2" charset="-122"/>
              </a:rPr>
              <a:t>4.</a:t>
            </a:r>
            <a:r>
              <a:rPr lang="zh-CN" altLang="en-US" sz="32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二项分布</a:t>
            </a:r>
            <a:endParaRPr lang="zh-CN" altLang="en-US" sz="3200" b="1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1026"/>
          <p:cNvSpPr>
            <a:spLocks noChangeArrowheads="1"/>
          </p:cNvSpPr>
          <p:nvPr/>
        </p:nvSpPr>
        <p:spPr bwMode="auto">
          <a:xfrm>
            <a:off x="2998789" y="981076"/>
            <a:ext cx="32972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lang="en-US" altLang="zh-CN" sz="2800" b="1">
                <a:solidFill>
                  <a:srgbClr val="0000FF"/>
                </a:solidFill>
                <a:ea typeface="黑体" panose="02010609060101010101" pitchFamily="2" charset="-122"/>
              </a:rPr>
              <a:t>(2)  </a:t>
            </a:r>
            <a:r>
              <a:rPr lang="en-US" altLang="zh-CN" sz="2800" b="1" i="1">
                <a:solidFill>
                  <a:srgbClr val="0000FF"/>
                </a:solidFill>
                <a:ea typeface="黑体" panose="02010609060101010101" pitchFamily="2" charset="-122"/>
              </a:rPr>
              <a:t>n </a:t>
            </a:r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重</a:t>
            </a:r>
            <a:r>
              <a: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伯努利试验</a:t>
            </a:r>
            <a:r>
              <a:rPr lang="zh-CN" altLang="en-US" sz="2800" b="1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endParaRPr lang="zh-CN" altLang="en-US" sz="2800" b="1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aphicFrame>
        <p:nvGraphicFramePr>
          <p:cNvPr id="93187" name="Object 1027"/>
          <p:cNvGraphicFramePr>
            <a:graphicFrameLocks noChangeAspect="1"/>
          </p:cNvGraphicFramePr>
          <p:nvPr/>
        </p:nvGraphicFramePr>
        <p:xfrm>
          <a:off x="2398713" y="1854200"/>
          <a:ext cx="78740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7874000" imgH="1574800" progId="Equation.3">
                  <p:embed/>
                </p:oleObj>
              </mc:Choice>
              <mc:Fallback>
                <p:oleObj name="公式" r:id="rId1" imgW="7874000" imgH="1574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8713" y="1854200"/>
                        <a:ext cx="78740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3193" name="Rectangle 1033">
            <a:hlinkClick r:id="" action="ppaction://noaction"/>
          </p:cNvPr>
          <p:cNvSpPr>
            <a:spLocks noChangeArrowheads="1"/>
          </p:cNvSpPr>
          <p:nvPr/>
        </p:nvSpPr>
        <p:spPr bwMode="auto">
          <a:xfrm>
            <a:off x="8040688" y="1074738"/>
            <a:ext cx="13779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1800" b="1" dirty="0">
                <a:solidFill>
                  <a:srgbClr val="FFFF00"/>
                </a:solidFill>
                <a:ea typeface="黑体" panose="02010609060101010101" pitchFamily="2" charset="-122"/>
              </a:rPr>
              <a:t>伯努利资料</a:t>
            </a:r>
            <a:endParaRPr lang="zh-CN" altLang="en-US" sz="1800" b="1" dirty="0">
              <a:solidFill>
                <a:srgbClr val="FFFF00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93194" name="Object 1034"/>
          <p:cNvGraphicFramePr>
            <a:graphicFrameLocks noChangeAspect="1"/>
          </p:cNvGraphicFramePr>
          <p:nvPr/>
        </p:nvGraphicFramePr>
        <p:xfrm>
          <a:off x="2409825" y="3644900"/>
          <a:ext cx="7646988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7480300" imgH="952500" progId="Equation.3">
                  <p:embed/>
                </p:oleObj>
              </mc:Choice>
              <mc:Fallback>
                <p:oleObj name="公式" r:id="rId3" imgW="7480300" imgH="952500" progId="Equation.3">
                  <p:embed/>
                  <p:pic>
                    <p:nvPicPr>
                      <p:cNvPr id="0" name="Object 10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9825" y="3644900"/>
                        <a:ext cx="7646988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矩形 2"/>
          <p:cNvSpPr/>
          <p:nvPr/>
        </p:nvSpPr>
        <p:spPr>
          <a:xfrm>
            <a:off x="2907978" y="4988111"/>
            <a:ext cx="72186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n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重伯努利试验的数学模型也称作</a:t>
            </a: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伯努利概型</a:t>
            </a:r>
            <a:endParaRPr lang="zh-CN" altLang="en-US" sz="2800" dirty="0">
              <a:solidFill>
                <a:srgbClr val="FF0000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3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3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3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9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37"/>
          <p:cNvSpPr txBox="1">
            <a:spLocks noChangeArrowheads="1"/>
          </p:cNvSpPr>
          <p:nvPr/>
        </p:nvSpPr>
        <p:spPr bwMode="auto">
          <a:xfrm>
            <a:off x="2286000" y="904080"/>
            <a:ext cx="7620000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zh-CN" altLang="en-US" sz="2800" b="1" dirty="0">
                <a:latin typeface="Tahoma" panose="020B0604030504040204" pitchFamily="34" charset="0"/>
              </a:rPr>
              <a:t>抛一枚硬币观察得到正面或反面</a:t>
            </a:r>
            <a:r>
              <a:rPr lang="en-US" altLang="zh-CN" sz="2800" b="1" dirty="0"/>
              <a:t>. </a:t>
            </a:r>
            <a:r>
              <a:rPr lang="zh-CN" altLang="en-US" sz="2800" b="1" dirty="0">
                <a:latin typeface="Tahoma" panose="020B0604030504040204" pitchFamily="34" charset="0"/>
              </a:rPr>
              <a:t>若将硬</a:t>
            </a:r>
            <a:endParaRPr lang="zh-CN" altLang="en-US" sz="2800" b="1" dirty="0">
              <a:latin typeface="Tahoma" panose="020B0604030504040204" pitchFamily="34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latin typeface="Tahoma" panose="020B0604030504040204" pitchFamily="34" charset="0"/>
              </a:rPr>
              <a:t>　　　币抛 </a:t>
            </a:r>
            <a:r>
              <a:rPr lang="en-US" altLang="zh-CN" sz="2800" b="1" i="1" dirty="0"/>
              <a:t>n </a:t>
            </a:r>
            <a:r>
              <a:rPr lang="zh-CN" altLang="en-US" sz="2800" b="1" dirty="0">
                <a:latin typeface="Tahoma" panose="020B0604030504040204" pitchFamily="34" charset="0"/>
              </a:rPr>
              <a:t>次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en-US" altLang="zh-CN" sz="2800" b="1" i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重伯努利试验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32806" name="Rectangle 38"/>
          <p:cNvSpPr>
            <a:spLocks noChangeArrowheads="1"/>
          </p:cNvSpPr>
          <p:nvPr/>
        </p:nvSpPr>
        <p:spPr bwMode="auto">
          <a:xfrm>
            <a:off x="2362200" y="2286000"/>
            <a:ext cx="7696200" cy="954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实例</a:t>
            </a:r>
            <a:r>
              <a:rPr lang="en-US" altLang="zh-CN" sz="2800" b="1" dirty="0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lang="en-US" altLang="zh-CN" sz="2800" b="1" dirty="0">
                <a:latin typeface="Tahoma" panose="020B0604030504040204" pitchFamily="34" charset="0"/>
              </a:rPr>
              <a:t>  </a:t>
            </a:r>
            <a:r>
              <a:rPr lang="zh-CN" altLang="en-US" sz="2800" b="1" dirty="0">
                <a:latin typeface="Tahoma" panose="020B0604030504040204" pitchFamily="34" charset="0"/>
              </a:rPr>
              <a:t>抛一颗骰子</a:t>
            </a:r>
            <a:r>
              <a:rPr lang="en-US" altLang="zh-CN" sz="2800" b="1" i="1" dirty="0"/>
              <a:t>n</a:t>
            </a:r>
            <a:r>
              <a:rPr lang="zh-CN" altLang="en-US" sz="2800" b="1" dirty="0">
                <a:latin typeface="Tahoma" panose="020B0604030504040204" pitchFamily="34" charset="0"/>
              </a:rPr>
              <a:t>次</a:t>
            </a:r>
            <a:r>
              <a:rPr lang="en-US" altLang="zh-CN" sz="2800" b="1" dirty="0"/>
              <a:t>,</a:t>
            </a:r>
            <a:r>
              <a:rPr lang="zh-CN" altLang="en-US" sz="2800" b="1" dirty="0">
                <a:latin typeface="Tahoma" panose="020B0604030504040204" pitchFamily="34" charset="0"/>
              </a:rPr>
              <a:t>观察是否 </a:t>
            </a:r>
            <a:r>
              <a:rPr lang="zh-CN" altLang="en-US" sz="2800" b="1" dirty="0"/>
              <a:t>“</a:t>
            </a:r>
            <a:r>
              <a:rPr lang="zh-CN" altLang="en-US" sz="2800" b="1" dirty="0">
                <a:latin typeface="Tahoma" panose="020B0604030504040204" pitchFamily="34" charset="0"/>
              </a:rPr>
              <a:t>出现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1 </a:t>
            </a:r>
            <a:r>
              <a:rPr lang="zh-CN" altLang="en-US" sz="2800" b="1" dirty="0">
                <a:latin typeface="Tahoma" panose="020B0604030504040204" pitchFamily="34" charset="0"/>
              </a:rPr>
              <a:t>点</a:t>
            </a:r>
            <a:r>
              <a:rPr lang="zh-CN" altLang="en-US" sz="2800" b="1" dirty="0"/>
              <a:t>”</a:t>
            </a:r>
            <a:r>
              <a:rPr lang="en-US" altLang="zh-CN" sz="2800" b="1" dirty="0"/>
              <a:t>, </a:t>
            </a:r>
            <a:r>
              <a:rPr lang="zh-CN" altLang="en-US" sz="2800" b="1" dirty="0">
                <a:latin typeface="宋体" panose="02010600030101010101" pitchFamily="2" charset="-122"/>
              </a:rPr>
              <a:t>是</a:t>
            </a:r>
            <a:r>
              <a:rPr lang="zh-CN" altLang="en-US" sz="2800" b="1" dirty="0"/>
              <a:t> </a:t>
            </a:r>
            <a:r>
              <a:rPr lang="en-US" altLang="zh-CN" sz="2800" b="1" i="1" dirty="0"/>
              <a:t>n</a:t>
            </a:r>
            <a:r>
              <a:rPr lang="zh-CN" altLang="en-US" sz="2800" b="1" dirty="0">
                <a:latin typeface="宋体" panose="02010600030101010101" pitchFamily="2" charset="-122"/>
              </a:rPr>
              <a:t>重伯努利试验</a:t>
            </a:r>
            <a:r>
              <a:rPr lang="en-US" altLang="zh-CN" sz="2800" b="1" dirty="0"/>
              <a:t>.</a:t>
            </a:r>
            <a:endParaRPr lang="en-US" altLang="zh-CN" sz="2800" b="1" dirty="0"/>
          </a:p>
        </p:txBody>
      </p:sp>
      <p:sp>
        <p:nvSpPr>
          <p:cNvPr id="32807" name="Rectangle 39"/>
          <p:cNvSpPr>
            <a:spLocks noChangeArrowheads="1"/>
          </p:cNvSpPr>
          <p:nvPr/>
        </p:nvSpPr>
        <p:spPr bwMode="auto">
          <a:xfrm>
            <a:off x="2566988" y="3832226"/>
            <a:ext cx="2921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0" lang="en-US" altLang="zh-CN" sz="2800" b="1">
                <a:solidFill>
                  <a:srgbClr val="0000FF"/>
                </a:solidFill>
                <a:ea typeface="黑体" panose="02010609060101010101" pitchFamily="2" charset="-122"/>
              </a:rPr>
              <a:t>(3)  </a:t>
            </a:r>
            <a:r>
              <a:rPr kumimoji="0"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二项概率公式</a:t>
            </a:r>
            <a:endParaRPr kumimoji="0"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graphicFrame>
        <p:nvGraphicFramePr>
          <p:cNvPr id="32808" name="Object 40"/>
          <p:cNvGraphicFramePr>
            <a:graphicFrameLocks noChangeAspect="1"/>
          </p:cNvGraphicFramePr>
          <p:nvPr/>
        </p:nvGraphicFramePr>
        <p:xfrm>
          <a:off x="2424113" y="4351338"/>
          <a:ext cx="7493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493000" imgH="431800" progId="Equation.3">
                  <p:embed/>
                </p:oleObj>
              </mc:Choice>
              <mc:Fallback>
                <p:oleObj name="Equation" r:id="rId1" imgW="7493000" imgH="431800" progId="Equation.3">
                  <p:embed/>
                  <p:pic>
                    <p:nvPicPr>
                      <p:cNvPr id="0" name="Object 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351338"/>
                        <a:ext cx="7493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09" name="Object 41"/>
          <p:cNvGraphicFramePr>
            <a:graphicFrameLocks noChangeAspect="1"/>
          </p:cNvGraphicFramePr>
          <p:nvPr/>
        </p:nvGraphicFramePr>
        <p:xfrm>
          <a:off x="2438400" y="4941888"/>
          <a:ext cx="3810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810000" imgH="431800" progId="Equation.3">
                  <p:embed/>
                </p:oleObj>
              </mc:Choice>
              <mc:Fallback>
                <p:oleObj name="Equation" r:id="rId3" imgW="3810000" imgH="431800" progId="Equation.3">
                  <p:embed/>
                  <p:pic>
                    <p:nvPicPr>
                      <p:cNvPr id="0" name="Object 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941888"/>
                        <a:ext cx="38100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810" name="Object 42"/>
          <p:cNvGraphicFramePr>
            <a:graphicFrameLocks noChangeAspect="1"/>
          </p:cNvGraphicFramePr>
          <p:nvPr/>
        </p:nvGraphicFramePr>
        <p:xfrm>
          <a:off x="4360863" y="5556250"/>
          <a:ext cx="29591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858895" imgH="452755" progId="Equation.3">
                  <p:embed/>
                </p:oleObj>
              </mc:Choice>
              <mc:Fallback>
                <p:oleObj name="Equation" r:id="rId5" imgW="3858895" imgH="452755" progId="Equation.3">
                  <p:embed/>
                  <p:pic>
                    <p:nvPicPr>
                      <p:cNvPr id="0" name="Object 4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0863" y="5556250"/>
                        <a:ext cx="29591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06" grpId="0" autoUpdateAnimBg="0"/>
      <p:bldP spid="32807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650" name="Object 1043"/>
          <p:cNvGraphicFramePr>
            <a:graphicFrameLocks noChangeAspect="1"/>
          </p:cNvGraphicFramePr>
          <p:nvPr/>
        </p:nvGraphicFramePr>
        <p:xfrm>
          <a:off x="2438400" y="762000"/>
          <a:ext cx="3479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479800" imgH="431800" progId="Equation.3">
                  <p:embed/>
                </p:oleObj>
              </mc:Choice>
              <mc:Fallback>
                <p:oleObj name="Equation" r:id="rId1" imgW="3479800" imgH="431800" progId="Equation.3">
                  <p:embed/>
                  <p:pic>
                    <p:nvPicPr>
                      <p:cNvPr id="0" name="Object 104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762000"/>
                        <a:ext cx="3479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8" name="Object 1044"/>
          <p:cNvGraphicFramePr>
            <a:graphicFrameLocks noChangeAspect="1"/>
          </p:cNvGraphicFramePr>
          <p:nvPr/>
        </p:nvGraphicFramePr>
        <p:xfrm>
          <a:off x="2438400" y="1341438"/>
          <a:ext cx="4762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762500" imgH="431800" progId="Equation.3">
                  <p:embed/>
                </p:oleObj>
              </mc:Choice>
              <mc:Fallback>
                <p:oleObj name="Equation" r:id="rId3" imgW="4762500" imgH="431800" progId="Equation.3">
                  <p:embed/>
                  <p:pic>
                    <p:nvPicPr>
                      <p:cNvPr id="0" name="Object 104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1341438"/>
                        <a:ext cx="4762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89" name="Object 1045"/>
          <p:cNvGraphicFramePr>
            <a:graphicFrameLocks noChangeAspect="1"/>
          </p:cNvGraphicFramePr>
          <p:nvPr/>
        </p:nvGraphicFramePr>
        <p:xfrm>
          <a:off x="2895600" y="2133600"/>
          <a:ext cx="12700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610995" imgH="998220" progId="Equation.3">
                  <p:embed/>
                </p:oleObj>
              </mc:Choice>
              <mc:Fallback>
                <p:oleObj name="Equation" r:id="rId5" imgW="1610995" imgH="998220" progId="Equation.3">
                  <p:embed/>
                  <p:pic>
                    <p:nvPicPr>
                      <p:cNvPr id="0" name="Object 10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133600"/>
                        <a:ext cx="12700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0" name="Object 1046"/>
          <p:cNvGraphicFramePr>
            <a:graphicFrameLocks noChangeAspect="1"/>
          </p:cNvGraphicFramePr>
          <p:nvPr/>
        </p:nvGraphicFramePr>
        <p:xfrm>
          <a:off x="4343400" y="2133600"/>
          <a:ext cx="1422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812290" imgH="1107440" progId="Equation.3">
                  <p:embed/>
                </p:oleObj>
              </mc:Choice>
              <mc:Fallback>
                <p:oleObj name="Equation" r:id="rId7" imgW="1812290" imgH="1107440" progId="Equation.3">
                  <p:embed/>
                  <p:pic>
                    <p:nvPicPr>
                      <p:cNvPr id="0" name="Object 10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133600"/>
                        <a:ext cx="14224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1" name="Object 1047"/>
          <p:cNvGraphicFramePr>
            <a:graphicFrameLocks noChangeAspect="1"/>
          </p:cNvGraphicFramePr>
          <p:nvPr/>
        </p:nvGraphicFramePr>
        <p:xfrm>
          <a:off x="2895600" y="3390900"/>
          <a:ext cx="13716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53235" imgH="1057275" progId="Equation.3">
                  <p:embed/>
                </p:oleObj>
              </mc:Choice>
              <mc:Fallback>
                <p:oleObj name="Equation" r:id="rId9" imgW="1753235" imgH="1057275" progId="Equation.3">
                  <p:embed/>
                  <p:pic>
                    <p:nvPicPr>
                      <p:cNvPr id="0" name="Object 10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390900"/>
                        <a:ext cx="1371600" cy="850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2" name="Object 1048"/>
          <p:cNvGraphicFramePr>
            <a:graphicFrameLocks noChangeAspect="1"/>
          </p:cNvGraphicFramePr>
          <p:nvPr/>
        </p:nvGraphicFramePr>
        <p:xfrm>
          <a:off x="4343400" y="3352800"/>
          <a:ext cx="292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335280" imgH="436245" progId="Equation.3">
                  <p:embed/>
                </p:oleObj>
              </mc:Choice>
              <mc:Fallback>
                <p:oleObj name="Equation" r:id="rId11" imgW="335280" imgH="436245" progId="Equation.3">
                  <p:embed/>
                  <p:pic>
                    <p:nvPicPr>
                      <p:cNvPr id="0" name="Object 104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3352800"/>
                        <a:ext cx="2921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3" name="Object 1049"/>
          <p:cNvGraphicFramePr>
            <a:graphicFrameLocks noChangeAspect="1"/>
          </p:cNvGraphicFramePr>
          <p:nvPr/>
        </p:nvGraphicFramePr>
        <p:xfrm>
          <a:off x="4800600" y="3429000"/>
          <a:ext cx="292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335280" imgH="344170" progId="Equation.3">
                  <p:embed/>
                </p:oleObj>
              </mc:Choice>
              <mc:Fallback>
                <p:oleObj name="Equation" r:id="rId13" imgW="335280" imgH="344170" progId="Equation.3">
                  <p:embed/>
                  <p:pic>
                    <p:nvPicPr>
                      <p:cNvPr id="0" name="Object 104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00600" y="3429000"/>
                        <a:ext cx="292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4" name="Object 1050"/>
          <p:cNvGraphicFramePr>
            <a:graphicFrameLocks noChangeAspect="1"/>
          </p:cNvGraphicFramePr>
          <p:nvPr/>
        </p:nvGraphicFramePr>
        <p:xfrm>
          <a:off x="5257800" y="3340100"/>
          <a:ext cx="12700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610995" imgH="1107440" progId="Equation.3">
                  <p:embed/>
                </p:oleObj>
              </mc:Choice>
              <mc:Fallback>
                <p:oleObj name="Equation" r:id="rId15" imgW="1610995" imgH="1107440" progId="Equation.3">
                  <p:embed/>
                  <p:pic>
                    <p:nvPicPr>
                      <p:cNvPr id="0" name="Object 105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3340100"/>
                        <a:ext cx="1270000" cy="88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5" name="Object 1051"/>
          <p:cNvGraphicFramePr>
            <a:graphicFrameLocks noChangeAspect="1"/>
          </p:cNvGraphicFramePr>
          <p:nvPr/>
        </p:nvGraphicFramePr>
        <p:xfrm>
          <a:off x="6915150" y="3543300"/>
          <a:ext cx="673100" cy="10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673100" imgH="101600" progId="Equation.3">
                  <p:embed/>
                </p:oleObj>
              </mc:Choice>
              <mc:Fallback>
                <p:oleObj name="Equation" r:id="rId17" imgW="673100" imgH="101600" progId="Equation.3">
                  <p:embed/>
                  <p:pic>
                    <p:nvPicPr>
                      <p:cNvPr id="0" name="Object 10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3543300"/>
                        <a:ext cx="673100" cy="10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3997" name="Object 1053"/>
          <p:cNvGraphicFramePr>
            <a:graphicFrameLocks noChangeAspect="1"/>
          </p:cNvGraphicFramePr>
          <p:nvPr/>
        </p:nvGraphicFramePr>
        <p:xfrm>
          <a:off x="2424113" y="4597400"/>
          <a:ext cx="6197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9" imgW="6197600" imgH="431800" progId="Equation.3">
                  <p:embed/>
                </p:oleObj>
              </mc:Choice>
              <mc:Fallback>
                <p:oleObj name="Equation" r:id="rId19" imgW="6197600" imgH="431800" progId="Equation.3">
                  <p:embed/>
                  <p:pic>
                    <p:nvPicPr>
                      <p:cNvPr id="0" name="Object 105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4597400"/>
                        <a:ext cx="6197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4000" name="Object 1056"/>
          <p:cNvGraphicFramePr>
            <a:graphicFrameLocks noChangeAspect="1"/>
          </p:cNvGraphicFramePr>
          <p:nvPr/>
        </p:nvGraphicFramePr>
        <p:xfrm>
          <a:off x="8718550" y="4279900"/>
          <a:ext cx="11049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Equation" r:id="rId21" imgW="1104900" imgH="977900" progId="Equation.3">
                  <p:embed/>
                </p:oleObj>
              </mc:Choice>
              <mc:Fallback>
                <p:oleObj name="Equation" r:id="rId21" imgW="1104900" imgH="977900" progId="Equation.3">
                  <p:embed/>
                  <p:pic>
                    <p:nvPicPr>
                      <p:cNvPr id="0" name="Object 10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8550" y="4279900"/>
                        <a:ext cx="11049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4001" name="Text Box 1057"/>
          <p:cNvSpPr txBox="1">
            <a:spLocks noChangeArrowheads="1"/>
          </p:cNvSpPr>
          <p:nvPr/>
        </p:nvSpPr>
        <p:spPr bwMode="auto">
          <a:xfrm>
            <a:off x="2347913" y="5229226"/>
            <a:ext cx="27733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</a:rPr>
              <a:t>且两两互不相容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3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3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3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83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3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3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83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3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84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4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001" grpId="0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5005" name="Object 13"/>
          <p:cNvGraphicFramePr>
            <a:graphicFrameLocks noChangeAspect="1"/>
          </p:cNvGraphicFramePr>
          <p:nvPr/>
        </p:nvGraphicFramePr>
        <p:xfrm>
          <a:off x="2438400" y="3213100"/>
          <a:ext cx="7696200" cy="130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680200" imgH="1308100" progId="Equation.3">
                  <p:embed/>
                </p:oleObj>
              </mc:Choice>
              <mc:Fallback>
                <p:oleObj name="Equation" r:id="rId1" imgW="6680200" imgH="1308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3213100"/>
                        <a:ext cx="7696200" cy="130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07" name="Rectangle 15"/>
          <p:cNvSpPr>
            <a:spLocks noChangeArrowheads="1"/>
          </p:cNvSpPr>
          <p:nvPr/>
        </p:nvSpPr>
        <p:spPr bwMode="auto">
          <a:xfrm>
            <a:off x="2351089" y="4581526"/>
            <a:ext cx="491648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称这样的分布为</a:t>
            </a:r>
            <a:r>
              <a:rPr lang="zh-CN" altLang="en-US" sz="2800" b="1">
                <a:solidFill>
                  <a:srgbClr val="0000FF"/>
                </a:solidFill>
              </a:rPr>
              <a:t>二项分布</a:t>
            </a:r>
            <a:r>
              <a:rPr lang="en-US" altLang="zh-CN" sz="2800" b="1"/>
              <a:t>.</a:t>
            </a:r>
            <a:r>
              <a:rPr lang="zh-CN" altLang="en-US" sz="2800" b="1"/>
              <a:t>记为</a:t>
            </a:r>
            <a:endParaRPr lang="zh-CN" altLang="en-US" sz="2800" b="1"/>
          </a:p>
        </p:txBody>
      </p:sp>
      <p:graphicFrame>
        <p:nvGraphicFramePr>
          <p:cNvPr id="85008" name="Object 16"/>
          <p:cNvGraphicFramePr>
            <a:graphicFrameLocks noChangeAspect="1"/>
          </p:cNvGraphicFramePr>
          <p:nvPr/>
        </p:nvGraphicFramePr>
        <p:xfrm>
          <a:off x="7175500" y="4657725"/>
          <a:ext cx="1790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306955" imgH="452755" progId="Equation.3">
                  <p:embed/>
                </p:oleObj>
              </mc:Choice>
              <mc:Fallback>
                <p:oleObj name="Equation" r:id="rId3" imgW="2306955" imgH="452755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5500" y="4657725"/>
                        <a:ext cx="17907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17"/>
          <p:cNvGraphicFramePr>
            <a:graphicFrameLocks noChangeAspect="1"/>
          </p:cNvGraphicFramePr>
          <p:nvPr/>
        </p:nvGraphicFramePr>
        <p:xfrm>
          <a:off x="2463800" y="762000"/>
          <a:ext cx="6070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070600" imgH="431800" progId="Equation.3">
                  <p:embed/>
                </p:oleObj>
              </mc:Choice>
              <mc:Fallback>
                <p:oleObj name="Equation" r:id="rId5" imgW="6070600" imgH="4318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63800" y="762000"/>
                        <a:ext cx="6070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1" name="Object 19"/>
          <p:cNvGraphicFramePr>
            <a:graphicFrameLocks noChangeAspect="1"/>
          </p:cNvGraphicFramePr>
          <p:nvPr/>
        </p:nvGraphicFramePr>
        <p:xfrm>
          <a:off x="2667000" y="1524000"/>
          <a:ext cx="23876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387600" imgH="977900" progId="Equation.3">
                  <p:embed/>
                </p:oleObj>
              </mc:Choice>
              <mc:Fallback>
                <p:oleObj name="Equation" r:id="rId7" imgW="2387600" imgH="9779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524000"/>
                        <a:ext cx="23876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5013" name="AutoShape 21"/>
          <p:cNvSpPr>
            <a:spLocks noChangeArrowheads="1"/>
          </p:cNvSpPr>
          <p:nvPr/>
        </p:nvSpPr>
        <p:spPr bwMode="auto">
          <a:xfrm>
            <a:off x="5257800" y="2057400"/>
            <a:ext cx="1981200" cy="152400"/>
          </a:xfrm>
          <a:prstGeom prst="rightArrow">
            <a:avLst>
              <a:gd name="adj1" fmla="val 50000"/>
              <a:gd name="adj2" fmla="val 325000"/>
            </a:avLst>
          </a:prstGeom>
          <a:solidFill>
            <a:srgbClr val="0000FF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graphicFrame>
        <p:nvGraphicFramePr>
          <p:cNvPr id="85014" name="Object 22"/>
          <p:cNvGraphicFramePr>
            <a:graphicFrameLocks noChangeAspect="1"/>
          </p:cNvGraphicFramePr>
          <p:nvPr/>
        </p:nvGraphicFramePr>
        <p:xfrm>
          <a:off x="5276850" y="1600200"/>
          <a:ext cx="1739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739900" imgH="431800" progId="Equation.3">
                  <p:embed/>
                </p:oleObj>
              </mc:Choice>
              <mc:Fallback>
                <p:oleObj name="Equation" r:id="rId9" imgW="1739900" imgH="431800" progId="Equation.3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76850" y="1600200"/>
                        <a:ext cx="1739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6" name="Object 24"/>
          <p:cNvGraphicFramePr>
            <a:graphicFrameLocks noChangeAspect="1"/>
          </p:cNvGraphicFramePr>
          <p:nvPr/>
        </p:nvGraphicFramePr>
        <p:xfrm>
          <a:off x="7535863" y="1524000"/>
          <a:ext cx="15875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587500" imgH="977900" progId="Equation.3">
                  <p:embed/>
                </p:oleObj>
              </mc:Choice>
              <mc:Fallback>
                <p:oleObj name="Equation" r:id="rId11" imgW="1587500" imgH="977900" progId="Equation.3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35863" y="1524000"/>
                        <a:ext cx="15875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5017" name="Object 25"/>
          <p:cNvGraphicFramePr>
            <a:graphicFrameLocks noChangeAspect="1"/>
          </p:cNvGraphicFramePr>
          <p:nvPr/>
        </p:nvGraphicFramePr>
        <p:xfrm>
          <a:off x="2438400" y="2708275"/>
          <a:ext cx="2514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514600" imgH="431800" progId="Equation.3">
                  <p:embed/>
                </p:oleObj>
              </mc:Choice>
              <mc:Fallback>
                <p:oleObj name="Equation" r:id="rId13" imgW="2514600" imgH="431800" progId="Equation.3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708275"/>
                        <a:ext cx="25146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5025" name="Group 33"/>
          <p:cNvGrpSpPr/>
          <p:nvPr/>
        </p:nvGrpSpPr>
        <p:grpSpPr bwMode="auto">
          <a:xfrm>
            <a:off x="3657600" y="5281613"/>
            <a:ext cx="4584700" cy="595312"/>
            <a:chOff x="1344" y="3327"/>
            <a:chExt cx="2888" cy="375"/>
          </a:xfrm>
        </p:grpSpPr>
        <p:sp>
          <p:nvSpPr>
            <p:cNvPr id="28684" name="Text Box 27"/>
            <p:cNvSpPr txBox="1">
              <a:spLocks noChangeArrowheads="1"/>
            </p:cNvSpPr>
            <p:nvPr/>
          </p:nvSpPr>
          <p:spPr bwMode="auto">
            <a:xfrm>
              <a:off x="1344" y="3375"/>
              <a:ext cx="1016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latin typeface="黑体" panose="02010609060101010101" pitchFamily="2" charset="-122"/>
                  <a:ea typeface="黑体" panose="02010609060101010101" pitchFamily="2" charset="-122"/>
                </a:rPr>
                <a:t>二项分布</a:t>
              </a:r>
              <a:endParaRPr lang="zh-CN" altLang="en-US" sz="2800" b="1">
                <a:solidFill>
                  <a:srgbClr val="0000FF"/>
                </a:solidFill>
                <a:latin typeface="黑体" panose="02010609060101010101" pitchFamily="2" charset="-122"/>
                <a:ea typeface="黑体" panose="02010609060101010101" pitchFamily="2" charset="-122"/>
              </a:endParaRPr>
            </a:p>
          </p:txBody>
        </p:sp>
        <p:grpSp>
          <p:nvGrpSpPr>
            <p:cNvPr id="28685" name="Group 32"/>
            <p:cNvGrpSpPr/>
            <p:nvPr/>
          </p:nvGrpSpPr>
          <p:grpSpPr bwMode="auto">
            <a:xfrm>
              <a:off x="2400" y="3327"/>
              <a:ext cx="1832" cy="375"/>
              <a:chOff x="2400" y="3327"/>
              <a:chExt cx="1832" cy="375"/>
            </a:xfrm>
          </p:grpSpPr>
          <p:grpSp>
            <p:nvGrpSpPr>
              <p:cNvPr id="28686" name="Group 28"/>
              <p:cNvGrpSpPr/>
              <p:nvPr/>
            </p:nvGrpSpPr>
            <p:grpSpPr bwMode="auto">
              <a:xfrm>
                <a:off x="2400" y="3327"/>
                <a:ext cx="720" cy="236"/>
                <a:chOff x="2352" y="1300"/>
                <a:chExt cx="720" cy="236"/>
              </a:xfrm>
            </p:grpSpPr>
            <p:graphicFrame>
              <p:nvGraphicFramePr>
                <p:cNvPr id="28688" name="Object 29"/>
                <p:cNvGraphicFramePr>
                  <a:graphicFrameLocks noChangeAspect="1"/>
                </p:cNvGraphicFramePr>
                <p:nvPr/>
              </p:nvGraphicFramePr>
              <p:xfrm>
                <a:off x="2460" y="1300"/>
                <a:ext cx="472" cy="20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8" name="Equation" r:id="rId15" imgW="748665" imgH="317500" progId="Equation.3">
                        <p:embed/>
                      </p:oleObj>
                    </mc:Choice>
                    <mc:Fallback>
                      <p:oleObj name="Equation" r:id="rId15" imgW="748665" imgH="317500" progId="Equation.3">
                        <p:embed/>
                        <p:pic>
                          <p:nvPicPr>
                            <p:cNvPr id="0" name="Object 29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1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460" y="1300"/>
                              <a:ext cx="472" cy="20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rgbClr val="000000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rgbClr val="808080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689" name="Line 30"/>
                <p:cNvSpPr>
                  <a:spLocks noChangeShapeType="1"/>
                </p:cNvSpPr>
                <p:nvPr/>
              </p:nvSpPr>
              <p:spPr bwMode="auto">
                <a:xfrm>
                  <a:off x="2352" y="1536"/>
                  <a:ext cx="720" cy="0"/>
                </a:xfrm>
                <a:prstGeom prst="line">
                  <a:avLst/>
                </a:prstGeom>
                <a:noFill/>
                <a:ln w="28575">
                  <a:solidFill>
                    <a:srgbClr val="008000"/>
                  </a:solidFill>
                  <a:miter lim="800000"/>
                  <a:tailEnd type="triangle" w="lg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/>
                </a:p>
              </p:txBody>
            </p:sp>
          </p:grpSp>
          <p:sp>
            <p:nvSpPr>
              <p:cNvPr id="28687" name="Text Box 31"/>
              <p:cNvSpPr txBox="1">
                <a:spLocks noChangeArrowheads="1"/>
              </p:cNvSpPr>
              <p:nvPr/>
            </p:nvSpPr>
            <p:spPr bwMode="auto">
              <a:xfrm>
                <a:off x="3216" y="3375"/>
                <a:ext cx="1016" cy="3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r>
                  <a:rPr lang="zh-CN" altLang="en-US" sz="2800" b="1">
                    <a:solidFill>
                      <a:srgbClr val="FF0000"/>
                    </a:solidFill>
                    <a:ea typeface="黑体" panose="02010609060101010101" pitchFamily="2" charset="-122"/>
                  </a:rPr>
                  <a:t>两点分布</a:t>
                </a:r>
                <a:endParaRPr lang="zh-CN" altLang="en-US" sz="2800" b="1">
                  <a:solidFill>
                    <a:srgbClr val="FF0000"/>
                  </a:solidFill>
                  <a:ea typeface="黑体" panose="02010609060101010101" pitchFamily="2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5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85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50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50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5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75"/>
                                        <p:tgtEl>
                                          <p:spTgt spid="85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85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85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007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1282234" y="752475"/>
            <a:ext cx="2667000" cy="457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ea typeface="隶书" panose="02010509060101010101" pitchFamily="49" charset="-122"/>
              </a:rPr>
              <a:t>分布律的验证</a:t>
            </a:r>
            <a:endParaRPr lang="zh-CN" altLang="en-US" sz="2800" b="1" dirty="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389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33600" y="1196975"/>
            <a:ext cx="16764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⑴ </a:t>
            </a:r>
            <a:r>
              <a:rPr lang="zh-CN" altLang="en-US" b="1"/>
              <a:t>由于</a:t>
            </a:r>
            <a:endParaRPr lang="zh-CN" altLang="en-US" b="1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096000" y="1233488"/>
            <a:ext cx="3962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以及 </a:t>
            </a:r>
            <a:r>
              <a:rPr lang="en-US" altLang="zh-CN" sz="2800" b="1" i="1"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为自然数，可知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38918" name="Object 6"/>
          <p:cNvGraphicFramePr>
            <a:graphicFrameLocks noChangeAspect="1"/>
          </p:cNvGraphicFramePr>
          <p:nvPr/>
        </p:nvGraphicFramePr>
        <p:xfrm>
          <a:off x="2371726" y="1876425"/>
          <a:ext cx="76104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794000" imgH="254000" progId="Equation.3">
                  <p:embed/>
                </p:oleObj>
              </mc:Choice>
              <mc:Fallback>
                <p:oleObj name="Equation" r:id="rId1" imgW="2794000" imgH="2540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6" y="1876425"/>
                        <a:ext cx="7610475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9" name="Rectangle 7"/>
          <p:cNvSpPr>
            <a:spLocks noChangeArrowheads="1"/>
          </p:cNvSpPr>
          <p:nvPr/>
        </p:nvSpPr>
        <p:spPr bwMode="auto">
          <a:xfrm>
            <a:off x="2133600" y="2751138"/>
            <a:ext cx="5410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latin typeface="Times New Roman" panose="02020603050405020304" pitchFamily="18" charset="0"/>
              </a:rPr>
              <a:t>⑵ </a:t>
            </a:r>
            <a:r>
              <a:rPr lang="zh-CN" altLang="en-US" sz="2800" b="1" dirty="0">
                <a:latin typeface="Times New Roman" panose="02020603050405020304" pitchFamily="18" charset="0"/>
              </a:rPr>
              <a:t>又由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</a:rPr>
              <a:t>二项式定理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，可知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8920" name="Object 8"/>
          <p:cNvGraphicFramePr>
            <a:graphicFrameLocks noChangeAspect="1"/>
          </p:cNvGraphicFramePr>
          <p:nvPr/>
        </p:nvGraphicFramePr>
        <p:xfrm>
          <a:off x="2895601" y="3284539"/>
          <a:ext cx="3052763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193800" imgH="431800" progId="Equation.3">
                  <p:embed/>
                </p:oleObj>
              </mc:Choice>
              <mc:Fallback>
                <p:oleObj name="Equation" r:id="rId3" imgW="11938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1" y="3284539"/>
                        <a:ext cx="3052763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1" name="Object 9"/>
          <p:cNvGraphicFramePr>
            <a:graphicFrameLocks noChangeAspect="1"/>
          </p:cNvGraphicFramePr>
          <p:nvPr/>
        </p:nvGraphicFramePr>
        <p:xfrm>
          <a:off x="2711451" y="4508501"/>
          <a:ext cx="7815263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276600" imgH="254000" progId="Equation.3">
                  <p:embed/>
                </p:oleObj>
              </mc:Choice>
              <mc:Fallback>
                <p:oleObj name="Equation" r:id="rId5" imgW="3276600" imgH="2540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1" y="4508501"/>
                        <a:ext cx="7815263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2" name="Rectangle 10"/>
          <p:cNvSpPr>
            <a:spLocks noChangeArrowheads="1"/>
          </p:cNvSpPr>
          <p:nvPr/>
        </p:nvSpPr>
        <p:spPr bwMode="auto">
          <a:xfrm>
            <a:off x="1703388" y="4508500"/>
            <a:ext cx="1371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所以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8923" name="Rectangle 11"/>
          <p:cNvSpPr>
            <a:spLocks noChangeArrowheads="1"/>
          </p:cNvSpPr>
          <p:nvPr/>
        </p:nvSpPr>
        <p:spPr bwMode="auto">
          <a:xfrm>
            <a:off x="1703388" y="5229225"/>
            <a:ext cx="2209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是分布律．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2209800" y="381000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26636" name="Object 13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29" name="Object 17"/>
          <p:cNvGraphicFramePr>
            <a:graphicFrameLocks noChangeAspect="1"/>
          </p:cNvGraphicFramePr>
          <p:nvPr/>
        </p:nvGraphicFramePr>
        <p:xfrm>
          <a:off x="5905500" y="3500438"/>
          <a:ext cx="30861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206500" imgH="241300" progId="Equation.3">
                  <p:embed/>
                </p:oleObj>
              </mc:Choice>
              <mc:Fallback>
                <p:oleObj name="Equation" r:id="rId9" imgW="1206500" imgH="2413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05500" y="3500438"/>
                        <a:ext cx="3086100" cy="615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0" name="AutoShape 18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40" name="Text Box 19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8935" name="AutoShape 23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8936" name="AutoShape 24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43" name="Text Box 2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6644" name="Text Box 2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8940" name="AutoShape 28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646" name="Text Box 29">
            <a:hlinkClick r:id="rId11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6" name="Group 31"/>
          <p:cNvGrpSpPr>
            <a:grpSpLocks noChangeAspect="1"/>
          </p:cNvGrpSpPr>
          <p:nvPr/>
        </p:nvGrpSpPr>
        <p:grpSpPr bwMode="auto">
          <a:xfrm>
            <a:off x="3886200" y="1238251"/>
            <a:ext cx="1600200" cy="568325"/>
            <a:chOff x="1488" y="986"/>
            <a:chExt cx="1008" cy="358"/>
          </a:xfrm>
        </p:grpSpPr>
        <p:sp>
          <p:nvSpPr>
            <p:cNvPr id="26648" name="AutoShape 30"/>
            <p:cNvSpPr>
              <a:spLocks noChangeAspect="1" noChangeArrowheads="1" noTextEdit="1"/>
            </p:cNvSpPr>
            <p:nvPr/>
          </p:nvSpPr>
          <p:spPr bwMode="auto">
            <a:xfrm>
              <a:off x="1488" y="1008"/>
              <a:ext cx="1008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49" name="Rectangle 32"/>
            <p:cNvSpPr>
              <a:spLocks noChangeArrowheads="1"/>
            </p:cNvSpPr>
            <p:nvPr/>
          </p:nvSpPr>
          <p:spPr bwMode="auto">
            <a:xfrm>
              <a:off x="2333" y="1015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/>
            </a:p>
          </p:txBody>
        </p:sp>
        <p:sp>
          <p:nvSpPr>
            <p:cNvPr id="26650" name="Rectangle 33"/>
            <p:cNvSpPr>
              <a:spLocks noChangeArrowheads="1"/>
            </p:cNvSpPr>
            <p:nvPr/>
          </p:nvSpPr>
          <p:spPr bwMode="auto">
            <a:xfrm>
              <a:off x="1522" y="1015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/>
            </a:p>
          </p:txBody>
        </p:sp>
        <p:sp>
          <p:nvSpPr>
            <p:cNvPr id="26651" name="Rectangle 34"/>
            <p:cNvSpPr>
              <a:spLocks noChangeArrowheads="1"/>
            </p:cNvSpPr>
            <p:nvPr/>
          </p:nvSpPr>
          <p:spPr bwMode="auto">
            <a:xfrm>
              <a:off x="2140" y="986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26652" name="Rectangle 35"/>
            <p:cNvSpPr>
              <a:spLocks noChangeArrowheads="1"/>
            </p:cNvSpPr>
            <p:nvPr/>
          </p:nvSpPr>
          <p:spPr bwMode="auto">
            <a:xfrm>
              <a:off x="1707" y="986"/>
              <a:ext cx="142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>
                  <a:solidFill>
                    <a:srgbClr val="000000"/>
                  </a:solidFill>
                  <a:latin typeface="Symbol" panose="05050102010706020507" pitchFamily="18" charset="2"/>
                </a:rPr>
                <a:t>£</a:t>
              </a:r>
              <a:endParaRPr lang="en-US" altLang="zh-CN"/>
            </a:p>
          </p:txBody>
        </p:sp>
        <p:sp>
          <p:nvSpPr>
            <p:cNvPr id="26653" name="Rectangle 36"/>
            <p:cNvSpPr>
              <a:spLocks noChangeArrowheads="1"/>
            </p:cNvSpPr>
            <p:nvPr/>
          </p:nvSpPr>
          <p:spPr bwMode="auto">
            <a:xfrm>
              <a:off x="1951" y="1015"/>
              <a:ext cx="129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2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8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8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8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4" grpId="0" animBg="1" autoUpdateAnimBg="0"/>
      <p:bldP spid="38915" grpId="0" autoUpdateAnimBg="0" build="p"/>
      <p:bldP spid="38917" grpId="0" autoUpdateAnimBg="0"/>
      <p:bldP spid="38919" grpId="0" autoUpdateAnimBg="0"/>
      <p:bldP spid="38922" grpId="0" autoUpdateAnimBg="0"/>
      <p:bldP spid="3892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3" name="Text Box 5"/>
          <p:cNvSpPr txBox="1">
            <a:spLocks noChangeArrowheads="1"/>
          </p:cNvSpPr>
          <p:nvPr/>
        </p:nvSpPr>
        <p:spPr bwMode="auto">
          <a:xfrm>
            <a:off x="890300" y="239713"/>
            <a:ext cx="27733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二项分布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8615" name="Text Box 7"/>
          <p:cNvSpPr txBox="1">
            <a:spLocks noChangeArrowheads="1"/>
          </p:cNvSpPr>
          <p:nvPr/>
        </p:nvSpPr>
        <p:spPr bwMode="auto">
          <a:xfrm>
            <a:off x="1394691" y="835025"/>
            <a:ext cx="8900249" cy="13731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伯努利概型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独立重复试验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中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设每次试验中事件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发生的概率为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若令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表示在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n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次试验中事件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发生的次数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的概率分布为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68620" name="Rectangle 12"/>
          <p:cNvSpPr>
            <a:spLocks noChangeArrowheads="1"/>
          </p:cNvSpPr>
          <p:nvPr/>
        </p:nvSpPr>
        <p:spPr bwMode="auto">
          <a:xfrm>
            <a:off x="1897064" y="2819400"/>
            <a:ext cx="8397875" cy="9906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/>
          <a:lstStyle/>
          <a:p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这时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我们称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X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 服从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参数为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n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和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二项分布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  <a:cs typeface="Times New Roman" panose="02020603050405020304" pitchFamily="18" charset="0"/>
              </a:rPr>
              <a:t>, 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记作  </a:t>
            </a:r>
            <a:endParaRPr kumimoji="1"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kumimoji="1"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 ~ B</a:t>
            </a:r>
            <a:r>
              <a:rPr kumimoji="1"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kumimoji="1"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 p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.</a:t>
            </a: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8621" name="Object 13"/>
          <p:cNvGraphicFramePr>
            <a:graphicFrameLocks noChangeAspect="1"/>
          </p:cNvGraphicFramePr>
          <p:nvPr/>
        </p:nvGraphicFramePr>
        <p:xfrm>
          <a:off x="3373438" y="2208213"/>
          <a:ext cx="6215062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4312800" imgH="5791200" progId="">
                  <p:embed/>
                </p:oleObj>
              </mc:Choice>
              <mc:Fallback>
                <p:oleObj name="Equation" r:id="rId1" imgW="64312800" imgH="5791200" progId="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73438" y="2208213"/>
                        <a:ext cx="6215062" cy="558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26" name="Text Box 18"/>
          <p:cNvSpPr txBox="1">
            <a:spLocks noChangeArrowheads="1"/>
          </p:cNvSpPr>
          <p:nvPr/>
        </p:nvSpPr>
        <p:spPr bwMode="auto">
          <a:xfrm>
            <a:off x="1062760" y="4030560"/>
            <a:ext cx="2773363" cy="519113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0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－</a:t>
            </a:r>
            <a:r>
              <a:rPr lang="en-US" altLang="zh-CN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分布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8627" name="Object 19"/>
          <p:cNvGraphicFramePr>
            <a:graphicFrameLocks noChangeAspect="1"/>
          </p:cNvGraphicFramePr>
          <p:nvPr/>
        </p:nvGraphicFramePr>
        <p:xfrm>
          <a:off x="1369865" y="4842333"/>
          <a:ext cx="786130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80467200" imgH="4876800" progId="">
                  <p:embed/>
                </p:oleObj>
              </mc:Choice>
              <mc:Fallback>
                <p:oleObj name="Equation" r:id="rId3" imgW="80467200" imgH="4876800" progId="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9865" y="4842333"/>
                        <a:ext cx="7861300" cy="476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13"/>
          <p:cNvGraphicFramePr>
            <a:graphicFrameLocks noChangeAspect="1"/>
          </p:cNvGraphicFramePr>
          <p:nvPr/>
        </p:nvGraphicFramePr>
        <p:xfrm>
          <a:off x="4920457" y="5522912"/>
          <a:ext cx="1560512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6154400" imgH="10363200" progId="Equation.DSMT4">
                  <p:embed/>
                </p:oleObj>
              </mc:Choice>
              <mc:Fallback>
                <p:oleObj name="Equation" r:id="rId5" imgW="16154400" imgH="10363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0457" y="5522912"/>
                        <a:ext cx="1560512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1" dur="500"/>
                                        <p:tgtEl>
                                          <p:spTgt spid="68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5" grpId="0"/>
      <p:bldP spid="68620" grpId="0" autoUpdateAnimBg="0"/>
      <p:bldP spid="686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5237629" y="3429000"/>
            <a:ext cx="551330" cy="22383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aphicFrame>
        <p:nvGraphicFramePr>
          <p:cNvPr id="131074" name="Object 2"/>
          <p:cNvGraphicFramePr>
            <a:graphicFrameLocks noChangeAspect="1"/>
          </p:cNvGraphicFramePr>
          <p:nvPr/>
        </p:nvGraphicFramePr>
        <p:xfrm>
          <a:off x="1905000" y="381001"/>
          <a:ext cx="6421438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717800" imgH="203200" progId="">
                  <p:embed/>
                </p:oleObj>
              </mc:Choice>
              <mc:Fallback>
                <p:oleObj name="Equation" r:id="rId1" imgW="2717800" imgH="2032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81001"/>
                        <a:ext cx="6421438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5" name="Object 3"/>
          <p:cNvGraphicFramePr>
            <a:graphicFrameLocks noChangeAspect="1"/>
          </p:cNvGraphicFramePr>
          <p:nvPr/>
        </p:nvGraphicFramePr>
        <p:xfrm>
          <a:off x="1905000" y="1404938"/>
          <a:ext cx="80708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416300" imgH="469900" progId="">
                  <p:embed/>
                </p:oleObj>
              </mc:Choice>
              <mc:Fallback>
                <p:oleObj name="Equation" r:id="rId3" imgW="3416300" imgH="4699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404938"/>
                        <a:ext cx="807085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1076" name="Object 4"/>
          <p:cNvGraphicFramePr>
            <a:graphicFrameLocks noChangeAspect="1"/>
          </p:cNvGraphicFramePr>
          <p:nvPr/>
        </p:nvGraphicFramePr>
        <p:xfrm>
          <a:off x="1925638" y="2595564"/>
          <a:ext cx="3027362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146300" imgH="723900" progId="">
                  <p:embed/>
                </p:oleObj>
              </mc:Choice>
              <mc:Fallback>
                <p:oleObj name="Equation" r:id="rId5" imgW="2146300" imgH="72390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2595564"/>
                        <a:ext cx="3027362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4953000" y="2590800"/>
          <a:ext cx="2528888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790700" imgH="723900" progId="">
                  <p:embed/>
                </p:oleObj>
              </mc:Choice>
              <mc:Fallback>
                <p:oleObj name="Equation" r:id="rId7" imgW="1790700" imgH="723900" progId="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2590800"/>
                        <a:ext cx="2528888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4953000" y="3738564"/>
          <a:ext cx="3214688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9" imgW="2286000" imgH="723900" progId="">
                  <p:embed/>
                </p:oleObj>
              </mc:Choice>
              <mc:Fallback>
                <p:oleObj name="Equation" r:id="rId9" imgW="2286000" imgH="72390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3738564"/>
                        <a:ext cx="3214688" cy="1062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圆角矩形 8"/>
          <p:cNvSpPr/>
          <p:nvPr/>
        </p:nvSpPr>
        <p:spPr bwMode="auto">
          <a:xfrm>
            <a:off x="5715000" y="2819400"/>
            <a:ext cx="685800" cy="609600"/>
          </a:xfrm>
          <a:prstGeom prst="roundRect">
            <a:avLst/>
          </a:prstGeom>
          <a:solidFill>
            <a:schemeClr val="tx2">
              <a:lumMod val="20000"/>
              <a:lumOff val="80000"/>
              <a:alpha val="32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sp>
        <p:nvSpPr>
          <p:cNvPr id="18" name="圆角矩形 17"/>
          <p:cNvSpPr/>
          <p:nvPr/>
        </p:nvSpPr>
        <p:spPr bwMode="auto">
          <a:xfrm>
            <a:off x="5715000" y="3810000"/>
            <a:ext cx="2438400" cy="1066800"/>
          </a:xfrm>
          <a:prstGeom prst="roundRect">
            <a:avLst/>
          </a:prstGeom>
          <a:solidFill>
            <a:schemeClr val="tx2">
              <a:lumMod val="20000"/>
              <a:lumOff val="80000"/>
              <a:alpha val="2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zh-CN" altLang="en-US"/>
          </a:p>
        </p:txBody>
      </p:sp>
      <p:graphicFrame>
        <p:nvGraphicFramePr>
          <p:cNvPr id="19" name="对象 18"/>
          <p:cNvGraphicFramePr>
            <a:graphicFrameLocks noChangeAspect="1"/>
          </p:cNvGraphicFramePr>
          <p:nvPr/>
        </p:nvGraphicFramePr>
        <p:xfrm>
          <a:off x="5029201" y="5080000"/>
          <a:ext cx="81121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11" imgW="558800" imgH="254000" progId="">
                  <p:embed/>
                </p:oleObj>
              </mc:Choice>
              <mc:Fallback>
                <p:oleObj name="Equation" r:id="rId11" imgW="558800" imgH="254000" progId="">
                  <p:embed/>
                  <p:pic>
                    <p:nvPicPr>
                      <p:cNvPr id="0" name="对象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29201" y="5080000"/>
                        <a:ext cx="811213" cy="406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3"/>
          <p:cNvSpPr txBox="1"/>
          <p:nvPr/>
        </p:nvSpPr>
        <p:spPr>
          <a:xfrm>
            <a:off x="1981200" y="304801"/>
            <a:ext cx="1295400" cy="58477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FFFF00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补例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1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1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solidFill>
                  <a:srgbClr val="FF0066"/>
                </a:solidFill>
                <a:latin typeface="宋体" panose="02010600030101010101" pitchFamily="2" charset="-122"/>
              </a:rPr>
              <a:t>常用的离散型随机变量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179604" y="2030916"/>
            <a:ext cx="6065249" cy="409421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77500" lnSpcReduction="20000"/>
          </a:bodyPr>
          <a:lstStyle/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一点分布、二点分布、</a:t>
            </a:r>
            <a:r>
              <a:rPr lang="en-US" altLang="zh-CN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点均匀分布、二项分布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泊松分布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几何分布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超几何分布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负二项分布</a:t>
            </a:r>
            <a:endParaRPr lang="en-US" altLang="zh-CN" sz="2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890713" y="457201"/>
          <a:ext cx="6451600" cy="47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730500" imgH="203200" progId="">
                  <p:embed/>
                </p:oleObj>
              </mc:Choice>
              <mc:Fallback>
                <p:oleObj name="Equation" r:id="rId1" imgW="2730500" imgH="203200" progId="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0713" y="457201"/>
                        <a:ext cx="6451600" cy="479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圆角矩形 17"/>
          <p:cNvSpPr/>
          <p:nvPr/>
        </p:nvSpPr>
        <p:spPr bwMode="auto">
          <a:xfrm>
            <a:off x="8382000" y="3048000"/>
            <a:ext cx="457200" cy="5334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7" name="圆角矩形 16"/>
          <p:cNvSpPr/>
          <p:nvPr/>
        </p:nvSpPr>
        <p:spPr bwMode="auto">
          <a:xfrm>
            <a:off x="4572000" y="3048000"/>
            <a:ext cx="1219200" cy="6096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16" name="椭圆 15"/>
          <p:cNvSpPr/>
          <p:nvPr/>
        </p:nvSpPr>
        <p:spPr bwMode="auto">
          <a:xfrm>
            <a:off x="6172200" y="2667000"/>
            <a:ext cx="685800" cy="228600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1905000" y="1023938"/>
          <a:ext cx="8070850" cy="1109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3416300" imgH="469900" progId="">
                  <p:embed/>
                </p:oleObj>
              </mc:Choice>
              <mc:Fallback>
                <p:oleObj name="Equation" r:id="rId3" imgW="3416300" imgH="469900" progId="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1023938"/>
                        <a:ext cx="8070850" cy="11096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90801" y="2322514"/>
          <a:ext cx="766763" cy="439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5" imgW="330200" imgH="190500" progId="">
                  <p:embed/>
                </p:oleObj>
              </mc:Choice>
              <mc:Fallback>
                <p:oleObj name="Equation" r:id="rId5" imgW="330200" imgH="190500" progId="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1" y="2322514"/>
                        <a:ext cx="766763" cy="439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352800" y="2209800"/>
          <a:ext cx="223678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7" imgW="964565" imgH="304800" progId="">
                  <p:embed/>
                </p:oleObj>
              </mc:Choice>
              <mc:Fallback>
                <p:oleObj name="Equation" r:id="rId7" imgW="964565" imgH="304800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223678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5597525" y="2209800"/>
          <a:ext cx="3208338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1384300" imgH="304800" progId="">
                  <p:embed/>
                </p:oleObj>
              </mc:Choice>
              <mc:Fallback>
                <p:oleObj name="Equation" r:id="rId9" imgW="1384300" imgH="304800" progId="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7525" y="2209800"/>
                        <a:ext cx="3208338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3387726" y="2971800"/>
          <a:ext cx="697547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3009900" imgH="304800" progId="">
                  <p:embed/>
                </p:oleObj>
              </mc:Choice>
              <mc:Fallback>
                <p:oleObj name="Equation" r:id="rId11" imgW="3009900" imgH="304800" progId="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7726" y="2971800"/>
                        <a:ext cx="697547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/>
          <p:cNvGraphicFramePr>
            <a:graphicFrameLocks noChangeAspect="1"/>
          </p:cNvGraphicFramePr>
          <p:nvPr/>
        </p:nvGraphicFramePr>
        <p:xfrm>
          <a:off x="3352801" y="3733800"/>
          <a:ext cx="5445125" cy="70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Equation" r:id="rId13" imgW="2349500" imgH="304800" progId="">
                  <p:embed/>
                </p:oleObj>
              </mc:Choice>
              <mc:Fallback>
                <p:oleObj name="Equation" r:id="rId13" imgW="2349500" imgH="304800" progId="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1" y="3733800"/>
                        <a:ext cx="5445125" cy="704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对象 14"/>
          <p:cNvGraphicFramePr>
            <a:graphicFrameLocks noChangeAspect="1"/>
          </p:cNvGraphicFramePr>
          <p:nvPr/>
        </p:nvGraphicFramePr>
        <p:xfrm>
          <a:off x="3352800" y="4500564"/>
          <a:ext cx="2590800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Equation" r:id="rId15" imgW="1117600" imgH="228600" progId="">
                  <p:embed/>
                </p:oleObj>
              </mc:Choice>
              <mc:Fallback>
                <p:oleObj name="Equation" r:id="rId15" imgW="1117600" imgH="228600" progId="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500564"/>
                        <a:ext cx="2590800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对象 19"/>
          <p:cNvGraphicFramePr>
            <a:graphicFrameLocks noChangeAspect="1"/>
          </p:cNvGraphicFramePr>
          <p:nvPr/>
        </p:nvGraphicFramePr>
        <p:xfrm>
          <a:off x="1752601" y="5186364"/>
          <a:ext cx="38274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" name="Equation" r:id="rId17" imgW="1651000" imgH="228600" progId="">
                  <p:embed/>
                </p:oleObj>
              </mc:Choice>
              <mc:Fallback>
                <p:oleObj name="Equation" r:id="rId17" imgW="1651000" imgH="228600" progId="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1" y="5186364"/>
                        <a:ext cx="38274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对象 21"/>
          <p:cNvGraphicFramePr>
            <a:graphicFrameLocks noChangeAspect="1"/>
          </p:cNvGraphicFramePr>
          <p:nvPr/>
        </p:nvGraphicFramePr>
        <p:xfrm>
          <a:off x="5486401" y="5181600"/>
          <a:ext cx="3679825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" name="Equation" r:id="rId19" imgW="1587500" imgH="228600" progId="">
                  <p:embed/>
                </p:oleObj>
              </mc:Choice>
              <mc:Fallback>
                <p:oleObj name="Equation" r:id="rId19" imgW="1587500" imgH="228600" progId="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1" y="5181600"/>
                        <a:ext cx="3679825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对象 23"/>
          <p:cNvGraphicFramePr>
            <a:graphicFrameLocks noChangeAspect="1"/>
          </p:cNvGraphicFramePr>
          <p:nvPr/>
        </p:nvGraphicFramePr>
        <p:xfrm>
          <a:off x="9180514" y="5334000"/>
          <a:ext cx="1030287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Equation" r:id="rId21" imgW="443865" imgH="165100" progId="">
                  <p:embed/>
                </p:oleObj>
              </mc:Choice>
              <mc:Fallback>
                <p:oleObj name="Equation" r:id="rId21" imgW="443865" imgH="165100" progId="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0514" y="5334000"/>
                        <a:ext cx="1030287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圆角矩形标注 25"/>
          <p:cNvSpPr/>
          <p:nvPr/>
        </p:nvSpPr>
        <p:spPr bwMode="auto">
          <a:xfrm>
            <a:off x="7239000" y="4572000"/>
            <a:ext cx="2438400" cy="685800"/>
          </a:xfrm>
          <a:prstGeom prst="wedgeRoundRectCallout">
            <a:avLst>
              <a:gd name="adj1" fmla="val -81619"/>
              <a:gd name="adj2" fmla="val -41370"/>
              <a:gd name="adj3" fmla="val 16667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3220" name="Rectangle 692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23219" name="Picture 691"/>
          <p:cNvPicPr>
            <a:picLocks noChangeAspect="1" noChangeArrowheads="1"/>
          </p:cNvPicPr>
          <p:nvPr/>
        </p:nvPicPr>
        <p:blipFill>
          <a:blip r:embed="rId2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838983" y="4787920"/>
            <a:ext cx="1341531" cy="288684"/>
          </a:xfrm>
          <a:prstGeom prst="rect">
            <a:avLst/>
          </a:prstGeom>
          <a:noFill/>
        </p:spPr>
      </p:pic>
      <p:sp>
        <p:nvSpPr>
          <p:cNvPr id="27" name="右大括号 26"/>
          <p:cNvSpPr/>
          <p:nvPr/>
        </p:nvSpPr>
        <p:spPr bwMode="auto">
          <a:xfrm rot="5400000">
            <a:off x="6362700" y="3162300"/>
            <a:ext cx="381000" cy="2743200"/>
          </a:xfrm>
          <a:prstGeom prst="rightBrace">
            <a:avLst>
              <a:gd name="adj1" fmla="val 8333"/>
              <a:gd name="adj2" fmla="val 52604"/>
            </a:avLst>
          </a:prstGeom>
          <a:solidFill>
            <a:schemeClr val="tx2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lang="zh-CN" altLang="en-US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28" name="TextBox 25"/>
          <p:cNvSpPr txBox="1"/>
          <p:nvPr/>
        </p:nvSpPr>
        <p:spPr>
          <a:xfrm>
            <a:off x="2468691" y="498336"/>
            <a:ext cx="609600" cy="523220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FFFF00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00FF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补</a:t>
            </a:r>
            <a:endParaRPr lang="zh-CN" altLang="en-US" sz="2800" b="1" dirty="0">
              <a:solidFill>
                <a:srgbClr val="0000FF"/>
              </a:solidFill>
            </a:endParaRPr>
          </a:p>
        </p:txBody>
      </p:sp>
      <p:sp>
        <p:nvSpPr>
          <p:cNvPr id="29" name="TextBox 3"/>
          <p:cNvSpPr txBox="1"/>
          <p:nvPr/>
        </p:nvSpPr>
        <p:spPr>
          <a:xfrm>
            <a:off x="1943101" y="422136"/>
            <a:ext cx="1295400" cy="584775"/>
          </a:xfrm>
          <a:prstGeom prst="rect">
            <a:avLst/>
          </a:prstGeom>
          <a:solidFill>
            <a:schemeClr val="bg1"/>
          </a:solidFill>
          <a:effectLst>
            <a:outerShdw blurRad="50800" dist="50800" dir="5400000" algn="ctr" rotWithShape="0">
              <a:srgbClr val="FFFF00"/>
            </a:outerShdw>
          </a:effectLst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补例</a:t>
            </a:r>
            <a:r>
              <a:rPr lang="en-US" altLang="zh-CN" sz="32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2</a:t>
            </a:r>
            <a:endParaRPr lang="zh-CN" altLang="en-US" sz="3200" b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 autoUpdateAnimBg="0"/>
      <p:bldP spid="17" grpId="0" animBg="1" autoUpdateAnimBg="0"/>
      <p:bldP spid="16" grpId="0" animBg="1" autoUpdateAnimBg="0"/>
      <p:bldP spid="24" grpId="0" animBg="1"/>
      <p:bldP spid="2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Text Box 2"/>
          <p:cNvSpPr txBox="1">
            <a:spLocks noChangeArrowheads="1"/>
          </p:cNvSpPr>
          <p:nvPr/>
        </p:nvSpPr>
        <p:spPr bwMode="auto">
          <a:xfrm>
            <a:off x="1847850" y="1125538"/>
            <a:ext cx="8496300" cy="11176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件产品，其中有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CCEC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件次品，今从中</a:t>
            </a:r>
            <a:r>
              <a:rPr lang="zh-CN" altLang="en-US" sz="2800" b="1" dirty="0">
                <a:solidFill>
                  <a:srgbClr val="0A2AB0"/>
                </a:solidFill>
                <a:latin typeface="Times New Roman" panose="02020603050405020304" pitchFamily="18" charset="0"/>
              </a:rPr>
              <a:t>有放回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地任取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件，问其中恰有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次品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的概率是多少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723" name="Rectangle 3"/>
          <p:cNvSpPr>
            <a:spLocks noChangeArrowheads="1"/>
          </p:cNvSpPr>
          <p:nvPr/>
        </p:nvSpPr>
        <p:spPr bwMode="auto">
          <a:xfrm>
            <a:off x="2209800" y="401638"/>
            <a:ext cx="2446338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第一章  概率论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0724" name="Object 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Rectangle 5"/>
          <p:cNvSpPr>
            <a:spLocks noChangeArrowheads="1"/>
          </p:cNvSpPr>
          <p:nvPr/>
        </p:nvSpPr>
        <p:spPr bwMode="auto">
          <a:xfrm>
            <a:off x="1847850" y="692151"/>
            <a:ext cx="20891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66"/>
                </a:solidFill>
              </a:rPr>
              <a:t>抽样模型</a:t>
            </a:r>
            <a:endParaRPr lang="zh-CN" altLang="en-US" sz="2800" b="1">
              <a:solidFill>
                <a:srgbClr val="FF0066"/>
              </a:solidFill>
            </a:endParaRPr>
          </a:p>
        </p:txBody>
      </p:sp>
      <p:graphicFrame>
        <p:nvGraphicFramePr>
          <p:cNvPr id="30726" name="Object 6"/>
          <p:cNvGraphicFramePr>
            <a:graphicFrameLocks noChangeAspect="1"/>
          </p:cNvGraphicFramePr>
          <p:nvPr/>
        </p:nvGraphicFramePr>
        <p:xfrm>
          <a:off x="5851526" y="4705350"/>
          <a:ext cx="100013" cy="190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公式" r:id="rId3" imgW="101600" imgH="190500" progId="Equation.3">
                  <p:embed/>
                </p:oleObj>
              </mc:Choice>
              <mc:Fallback>
                <p:oleObj name="公式" r:id="rId3" imgW="101600" imgH="190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1526" y="4705350"/>
                        <a:ext cx="100013" cy="190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1" name="Object 7"/>
          <p:cNvGraphicFramePr>
            <a:graphicFrameLocks noChangeAspect="1"/>
          </p:cNvGraphicFramePr>
          <p:nvPr/>
        </p:nvGraphicFramePr>
        <p:xfrm>
          <a:off x="1992314" y="2205039"/>
          <a:ext cx="4079875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778000" imgH="469900" progId="Equation.DSMT4">
                  <p:embed/>
                </p:oleObj>
              </mc:Choice>
              <mc:Fallback>
                <p:oleObj name="Equation" r:id="rId5" imgW="1778000" imgH="4699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4" y="2205039"/>
                        <a:ext cx="4079875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792" name="Object 8"/>
          <p:cNvGraphicFramePr>
            <a:graphicFrameLocks noChangeAspect="1"/>
          </p:cNvGraphicFramePr>
          <p:nvPr/>
        </p:nvGraphicFramePr>
        <p:xfrm>
          <a:off x="1968501" y="3213101"/>
          <a:ext cx="7872413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429000" imgH="469900" progId="Equation.DSMT4">
                  <p:embed/>
                </p:oleObj>
              </mc:Choice>
              <mc:Fallback>
                <p:oleObj name="Equation" r:id="rId7" imgW="3429000" imgH="4699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8501" y="3213101"/>
                        <a:ext cx="7872413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8793" name="Text Box 9"/>
          <p:cNvSpPr txBox="1">
            <a:spLocks noChangeArrowheads="1"/>
          </p:cNvSpPr>
          <p:nvPr/>
        </p:nvSpPr>
        <p:spPr bwMode="auto">
          <a:xfrm>
            <a:off x="1992313" y="4398963"/>
            <a:ext cx="799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66"/>
                </a:solidFill>
              </a:rPr>
              <a:t>练习：</a:t>
            </a:r>
            <a:r>
              <a:rPr kumimoji="0" lang="zh-CN" altLang="en-US" sz="2800" b="1"/>
              <a:t> 从</a:t>
            </a:r>
            <a:r>
              <a:rPr kumimoji="0" lang="en-US" altLang="zh-CN" sz="2800" b="1">
                <a:latin typeface="Times New Roman" panose="02020603050405020304" pitchFamily="18" charset="0"/>
              </a:rPr>
              <a:t>52</a:t>
            </a:r>
            <a:r>
              <a:rPr kumimoji="0" lang="zh-CN" altLang="en-US" sz="2800" b="1"/>
              <a:t>张扑克中有放回抽取</a:t>
            </a:r>
            <a:r>
              <a:rPr kumimoji="0" lang="en-US" altLang="zh-CN" sz="2800" b="1">
                <a:latin typeface="Times New Roman" panose="02020603050405020304" pitchFamily="18" charset="0"/>
              </a:rPr>
              <a:t>13</a:t>
            </a:r>
            <a:r>
              <a:rPr kumimoji="0" lang="zh-CN" altLang="en-US" sz="2800" b="1"/>
              <a:t>张，用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0" lang="zh-CN" altLang="en-US" sz="2800" b="1"/>
              <a:t>记其中</a:t>
            </a:r>
            <a:r>
              <a:rPr kumimoji="0" lang="zh-CN" altLang="en-US" sz="2800" b="1">
                <a:latin typeface="Times New Roman" panose="02020603050405020304" pitchFamily="18" charset="0"/>
              </a:rPr>
              <a:t>“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A” </a:t>
            </a:r>
            <a:r>
              <a:rPr kumimoji="0" lang="zh-CN" altLang="en-US" sz="2800" b="1"/>
              <a:t>的张数，写出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0" lang="zh-CN" altLang="en-US" sz="2800" b="1"/>
              <a:t>的分布列？</a:t>
            </a:r>
            <a:endParaRPr kumimoji="0"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87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86" grpId="0" autoUpdateAnimBg="0" build="p"/>
      <p:bldP spid="1187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0834" name="Object 2"/>
          <p:cNvGraphicFramePr>
            <a:graphicFrameLocks noChangeAspect="1"/>
          </p:cNvGraphicFramePr>
          <p:nvPr/>
        </p:nvGraphicFramePr>
        <p:xfrm>
          <a:off x="2566988" y="527050"/>
          <a:ext cx="6769100" cy="103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86100" imgH="469900" progId="Equation.DSMT4">
                  <p:embed/>
                </p:oleObj>
              </mc:Choice>
              <mc:Fallback>
                <p:oleObj name="Equation" r:id="rId1" imgW="30861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27050"/>
                        <a:ext cx="6769100" cy="1030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208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5050" y="2636838"/>
            <a:ext cx="5041900" cy="300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20836" name="Group 4"/>
          <p:cNvGraphicFramePr>
            <a:graphicFrameLocks noGrp="1"/>
          </p:cNvGraphicFramePr>
          <p:nvPr/>
        </p:nvGraphicFramePr>
        <p:xfrm>
          <a:off x="1917700" y="1612901"/>
          <a:ext cx="8356600" cy="1402004"/>
        </p:xfrm>
        <a:graphic>
          <a:graphicData uri="http://schemas.openxmlformats.org/drawingml/2006/table">
            <a:tbl>
              <a:tblPr/>
              <a:tblGrid>
                <a:gridCol w="44450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  <a:gridCol w="565150"/>
              </a:tblGrid>
              <a:tr h="396142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4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5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6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7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8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9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12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13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005621"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cap="flat">
                      <a:noFill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0.353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0.383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0.191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0.058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0.012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0.002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anose="05000000000000000000" pitchFamily="2" charset="2"/>
                        <a:buNone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0.000 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T="45701" marB="45701" anchor="ctr"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0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20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2438400" y="838200"/>
          <a:ext cx="7467600" cy="207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467600" imgH="2070100" progId="Equation.3">
                  <p:embed/>
                </p:oleObj>
              </mc:Choice>
              <mc:Fallback>
                <p:oleObj name="Equation" r:id="rId1" imgW="7467600" imgH="20701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838200"/>
                        <a:ext cx="7467600" cy="207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19" name="Rectangle 3"/>
          <p:cNvSpPr>
            <a:spLocks noChangeArrowheads="1"/>
          </p:cNvSpPr>
          <p:nvPr/>
        </p:nvSpPr>
        <p:spPr bwMode="auto">
          <a:xfrm>
            <a:off x="2279650" y="3155950"/>
            <a:ext cx="10668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sz="2800" b="1">
                <a:solidFill>
                  <a:srgbClr val="FF0000"/>
                </a:solidFill>
                <a:latin typeface="Tahoma" panose="020B0604030504040204" pitchFamily="34" charset="0"/>
                <a:ea typeface="黑体" panose="02010609060101010101" pitchFamily="2" charset="-122"/>
              </a:rPr>
              <a:t>分析</a:t>
            </a:r>
            <a:endParaRPr lang="zh-CN" altLang="en-US" sz="2800" b="1">
              <a:solidFill>
                <a:srgbClr val="FF0000"/>
              </a:solidFill>
              <a:latin typeface="Tahoma" panose="020B0604030504040204" pitchFamily="34" charset="0"/>
              <a:ea typeface="黑体" panose="02010609060101010101" pitchFamily="2" charset="-122"/>
            </a:endParaRPr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2351089" y="3124201"/>
            <a:ext cx="7921625" cy="1274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75000"/>
              </a:spcBef>
            </a:pPr>
            <a:r>
              <a:rPr lang="en-US" altLang="zh-CN">
                <a:latin typeface="Tahoma" panose="020B0604030504040204" pitchFamily="34" charset="0"/>
              </a:rPr>
              <a:t>         </a:t>
            </a:r>
            <a:r>
              <a:rPr lang="zh-CN" altLang="en-US">
                <a:latin typeface="Tahoma" panose="020B0604030504040204" pitchFamily="34" charset="0"/>
              </a:rPr>
              <a:t>：</a:t>
            </a:r>
            <a:r>
              <a:rPr lang="en-US" altLang="zh-CN">
                <a:latin typeface="Tahoma" panose="020B0604030504040204" pitchFamily="34" charset="0"/>
              </a:rPr>
              <a:t> </a:t>
            </a:r>
            <a:r>
              <a:rPr lang="zh-CN" altLang="en-US" sz="2000" b="1">
                <a:solidFill>
                  <a:srgbClr val="C00000"/>
                </a:solidFill>
                <a:latin typeface="Tahoma" panose="020B0604030504040204" pitchFamily="34" charset="0"/>
              </a:rPr>
              <a:t>这是不放回抽样</a:t>
            </a:r>
            <a:r>
              <a:rPr lang="en-US" altLang="zh-CN" sz="2000" b="1">
                <a:solidFill>
                  <a:srgbClr val="C00000"/>
                </a:solidFill>
              </a:rPr>
              <a:t>.</a:t>
            </a:r>
            <a:r>
              <a:rPr lang="zh-CN" altLang="en-US" sz="2000" b="1">
                <a:solidFill>
                  <a:srgbClr val="C00000"/>
                </a:solidFill>
                <a:latin typeface="Tahoma" panose="020B0604030504040204" pitchFamily="34" charset="0"/>
              </a:rPr>
              <a:t>但由于这批元件的总数很大</a:t>
            </a:r>
            <a:r>
              <a:rPr lang="en-US" altLang="zh-CN" sz="2000" b="1">
                <a:solidFill>
                  <a:srgbClr val="C00000"/>
                </a:solidFill>
              </a:rPr>
              <a:t>, </a:t>
            </a:r>
            <a:r>
              <a:rPr lang="zh-CN" altLang="en-US" sz="2000" b="1">
                <a:solidFill>
                  <a:srgbClr val="C00000"/>
                </a:solidFill>
              </a:rPr>
              <a:t>且抽查元件的数量相对于元件的总数来说又很小</a:t>
            </a:r>
            <a:r>
              <a:rPr lang="en-US" altLang="zh-CN" sz="2000" b="1">
                <a:solidFill>
                  <a:srgbClr val="C00000"/>
                </a:solidFill>
              </a:rPr>
              <a:t>,</a:t>
            </a:r>
            <a:r>
              <a:rPr lang="zh-CN" altLang="en-US" sz="2000" b="1">
                <a:solidFill>
                  <a:srgbClr val="C00000"/>
                </a:solidFill>
              </a:rPr>
              <a:t>因而此抽样可近似当作放回抽样来处理</a:t>
            </a:r>
            <a:r>
              <a:rPr lang="en-US" altLang="zh-CN" sz="2000" b="1">
                <a:solidFill>
                  <a:srgbClr val="C00000"/>
                </a:solidFill>
              </a:rPr>
              <a:t>.</a:t>
            </a:r>
            <a:endParaRPr lang="en-US" altLang="zh-CN" sz="2000" b="1">
              <a:solidFill>
                <a:srgbClr val="C00000"/>
              </a:solidFill>
              <a:latin typeface="Tahoma" panose="020B0604030504040204" pitchFamily="34" charset="0"/>
            </a:endParaRPr>
          </a:p>
        </p:txBody>
      </p:sp>
      <p:graphicFrame>
        <p:nvGraphicFramePr>
          <p:cNvPr id="86022" name="Object 6"/>
          <p:cNvGraphicFramePr>
            <a:graphicFrameLocks noChangeAspect="1"/>
          </p:cNvGraphicFramePr>
          <p:nvPr/>
        </p:nvGraphicFramePr>
        <p:xfrm>
          <a:off x="2619375" y="4578351"/>
          <a:ext cx="710565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972300" imgH="977900" progId="Equation.3">
                  <p:embed/>
                </p:oleObj>
              </mc:Choice>
              <mc:Fallback>
                <p:oleObj name="Equation" r:id="rId3" imgW="6972300" imgH="977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19375" y="4578351"/>
                        <a:ext cx="710565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4" name="Rectangle 7"/>
          <p:cNvSpPr>
            <a:spLocks noChangeArrowheads="1"/>
          </p:cNvSpPr>
          <p:nvPr/>
        </p:nvSpPr>
        <p:spPr bwMode="auto">
          <a:xfrm>
            <a:off x="2362200" y="769938"/>
            <a:ext cx="54534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endParaRPr lang="en-US" altLang="zh-CN" sz="2800" b="1" dirty="0"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6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6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6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/>
      <p:bldP spid="86021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1026"/>
          <p:cNvSpPr>
            <a:spLocks noChangeArrowheads="1"/>
          </p:cNvSpPr>
          <p:nvPr/>
        </p:nvSpPr>
        <p:spPr bwMode="auto">
          <a:xfrm>
            <a:off x="2438400" y="671513"/>
            <a:ext cx="5413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ea typeface="黑体" panose="02010609060101010101" pitchFamily="2" charset="-122"/>
              </a:rPr>
              <a:t>解</a:t>
            </a:r>
            <a:endParaRPr lang="zh-CN" altLang="en-US" sz="2800" b="1">
              <a:ea typeface="黑体" panose="02010609060101010101" pitchFamily="2" charset="-122"/>
            </a:endParaRPr>
          </a:p>
        </p:txBody>
      </p:sp>
      <p:graphicFrame>
        <p:nvGraphicFramePr>
          <p:cNvPr id="87043" name="Object 1027"/>
          <p:cNvGraphicFramePr>
            <a:graphicFrameLocks noChangeAspect="1"/>
          </p:cNvGraphicFramePr>
          <p:nvPr/>
        </p:nvGraphicFramePr>
        <p:xfrm>
          <a:off x="3124200" y="762000"/>
          <a:ext cx="5475288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372100" imgH="431800" progId="Equation.3">
                  <p:embed/>
                </p:oleObj>
              </mc:Choice>
              <mc:Fallback>
                <p:oleObj name="Equation" r:id="rId1" imgW="5372100" imgH="431800" progId="Equation.3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762000"/>
                        <a:ext cx="5475288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4" name="Object 1028"/>
          <p:cNvGraphicFramePr>
            <a:graphicFrameLocks noChangeAspect="1"/>
          </p:cNvGraphicFramePr>
          <p:nvPr/>
        </p:nvGraphicFramePr>
        <p:xfrm>
          <a:off x="3079750" y="1447800"/>
          <a:ext cx="288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882900" imgH="431800" progId="Equation.3">
                  <p:embed/>
                </p:oleObj>
              </mc:Choice>
              <mc:Fallback>
                <p:oleObj name="Equation" r:id="rId3" imgW="2882900" imgH="431800" progId="Equation.3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1447800"/>
                        <a:ext cx="2882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5" name="Object 1029"/>
          <p:cNvGraphicFramePr>
            <a:graphicFrameLocks noChangeAspect="1"/>
          </p:cNvGraphicFramePr>
          <p:nvPr/>
        </p:nvGraphicFramePr>
        <p:xfrm>
          <a:off x="6096000" y="1447800"/>
          <a:ext cx="26035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603500" imgH="431800" progId="Equation.3">
                  <p:embed/>
                </p:oleObj>
              </mc:Choice>
              <mc:Fallback>
                <p:oleObj name="Equation" r:id="rId5" imgW="2603500" imgH="431800" progId="Equation.3">
                  <p:embed/>
                  <p:pic>
                    <p:nvPicPr>
                      <p:cNvPr id="0" name="Object 10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1447800"/>
                        <a:ext cx="26035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6" name="Object 1030"/>
          <p:cNvGraphicFramePr>
            <a:graphicFrameLocks noChangeAspect="1"/>
          </p:cNvGraphicFramePr>
          <p:nvPr/>
        </p:nvGraphicFramePr>
        <p:xfrm>
          <a:off x="2673350" y="2133600"/>
          <a:ext cx="6934200" cy="977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6934200" imgH="977900" progId="Equation.3">
                  <p:embed/>
                </p:oleObj>
              </mc:Choice>
              <mc:Fallback>
                <p:oleObj name="Equation" r:id="rId7" imgW="6934200" imgH="977900" progId="Equation.3">
                  <p:embed/>
                  <p:pic>
                    <p:nvPicPr>
                      <p:cNvPr id="0" name="Object 10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3350" y="2133600"/>
                        <a:ext cx="6934200" cy="977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7064" name="Group 1048"/>
          <p:cNvGrpSpPr/>
          <p:nvPr/>
        </p:nvGrpSpPr>
        <p:grpSpPr bwMode="auto">
          <a:xfrm>
            <a:off x="2481263" y="3227388"/>
            <a:ext cx="7620000" cy="2743200"/>
            <a:chOff x="594" y="2042"/>
            <a:chExt cx="4800" cy="1728"/>
          </a:xfrm>
        </p:grpSpPr>
        <p:grpSp>
          <p:nvGrpSpPr>
            <p:cNvPr id="33800" name="Group 1047"/>
            <p:cNvGrpSpPr/>
            <p:nvPr/>
          </p:nvGrpSpPr>
          <p:grpSpPr bwMode="auto">
            <a:xfrm>
              <a:off x="594" y="2042"/>
              <a:ext cx="4800" cy="1728"/>
              <a:chOff x="576" y="2112"/>
              <a:chExt cx="4800" cy="1728"/>
            </a:xfrm>
          </p:grpSpPr>
          <p:sp>
            <p:nvSpPr>
              <p:cNvPr id="33813" name="Rectangle 1031"/>
              <p:cNvSpPr>
                <a:spLocks noChangeArrowheads="1"/>
              </p:cNvSpPr>
              <p:nvPr/>
            </p:nvSpPr>
            <p:spPr bwMode="auto">
              <a:xfrm>
                <a:off x="576" y="2112"/>
                <a:ext cx="4800" cy="1728"/>
              </a:xfrm>
              <a:prstGeom prst="rect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33814" name="Line 1032"/>
              <p:cNvSpPr>
                <a:spLocks noChangeShapeType="1"/>
              </p:cNvSpPr>
              <p:nvPr/>
            </p:nvSpPr>
            <p:spPr bwMode="auto">
              <a:xfrm>
                <a:off x="576" y="3504"/>
                <a:ext cx="4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5" name="Line 1033"/>
              <p:cNvSpPr>
                <a:spLocks noChangeShapeType="1"/>
              </p:cNvSpPr>
              <p:nvPr/>
            </p:nvSpPr>
            <p:spPr bwMode="auto">
              <a:xfrm>
                <a:off x="211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33816" name="Line 1034"/>
              <p:cNvSpPr>
                <a:spLocks noChangeShapeType="1"/>
              </p:cNvSpPr>
              <p:nvPr/>
            </p:nvSpPr>
            <p:spPr bwMode="auto">
              <a:xfrm>
                <a:off x="3792" y="2112"/>
                <a:ext cx="0" cy="1392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33801" name="Object 1035"/>
            <p:cNvGraphicFramePr>
              <a:graphicFrameLocks noChangeAspect="1"/>
            </p:cNvGraphicFramePr>
            <p:nvPr/>
          </p:nvGraphicFramePr>
          <p:xfrm>
            <a:off x="611" y="2105"/>
            <a:ext cx="1351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2209800" imgH="330200" progId="Equation.3">
                    <p:embed/>
                  </p:oleObj>
                </mc:Choice>
                <mc:Fallback>
                  <p:oleObj name="Equation" r:id="rId9" imgW="2209800" imgH="330200" progId="Equation.3">
                    <p:embed/>
                    <p:pic>
                      <p:nvPicPr>
                        <p:cNvPr id="0" name="Object 10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105"/>
                          <a:ext cx="1351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2" name="Object 1036"/>
            <p:cNvGraphicFramePr>
              <a:graphicFrameLocks noChangeAspect="1"/>
            </p:cNvGraphicFramePr>
            <p:nvPr/>
          </p:nvGraphicFramePr>
          <p:xfrm>
            <a:off x="611" y="2489"/>
            <a:ext cx="1357" cy="2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2197100" imgH="330200" progId="Equation.3">
                    <p:embed/>
                  </p:oleObj>
                </mc:Choice>
                <mc:Fallback>
                  <p:oleObj name="Equation" r:id="rId11" imgW="2197100" imgH="330200" progId="Equation.3">
                    <p:embed/>
                    <p:pic>
                      <p:nvPicPr>
                        <p:cNvPr id="0" name="Object 10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489"/>
                          <a:ext cx="1357" cy="20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3" name="Object 1037"/>
            <p:cNvGraphicFramePr>
              <a:graphicFrameLocks noChangeAspect="1"/>
            </p:cNvGraphicFramePr>
            <p:nvPr/>
          </p:nvGraphicFramePr>
          <p:xfrm>
            <a:off x="611" y="2873"/>
            <a:ext cx="1393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2222500" imgH="330200" progId="Equation.3">
                    <p:embed/>
                  </p:oleObj>
                </mc:Choice>
                <mc:Fallback>
                  <p:oleObj name="Equation" r:id="rId13" imgW="2222500" imgH="330200" progId="Equation.3">
                    <p:embed/>
                    <p:pic>
                      <p:nvPicPr>
                        <p:cNvPr id="0" name="Object 10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2873"/>
                          <a:ext cx="1393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4" name="Object 1038"/>
            <p:cNvGraphicFramePr>
              <a:graphicFrameLocks noChangeAspect="1"/>
            </p:cNvGraphicFramePr>
            <p:nvPr/>
          </p:nvGraphicFramePr>
          <p:xfrm>
            <a:off x="611" y="3224"/>
            <a:ext cx="1397" cy="2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5" imgW="2222500" imgH="330200" progId="Equation.3">
                    <p:embed/>
                  </p:oleObj>
                </mc:Choice>
                <mc:Fallback>
                  <p:oleObj name="Equation" r:id="rId15" imgW="2222500" imgH="330200" progId="Equation.3">
                    <p:embed/>
                    <p:pic>
                      <p:nvPicPr>
                        <p:cNvPr id="0" name="Object 103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1" y="3224"/>
                          <a:ext cx="1397" cy="2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5" name="Object 1039"/>
            <p:cNvGraphicFramePr>
              <a:graphicFrameLocks noChangeAspect="1"/>
            </p:cNvGraphicFramePr>
            <p:nvPr/>
          </p:nvGraphicFramePr>
          <p:xfrm>
            <a:off x="2294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7" imgW="2209800" imgH="330200" progId="Equation.3">
                    <p:embed/>
                  </p:oleObj>
                </mc:Choice>
                <mc:Fallback>
                  <p:oleObj name="Equation" r:id="rId17" imgW="2209800" imgH="330200" progId="Equation.3">
                    <p:embed/>
                    <p:pic>
                      <p:nvPicPr>
                        <p:cNvPr id="0" name="Object 103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6" name="Object 1040"/>
            <p:cNvGraphicFramePr>
              <a:graphicFrameLocks noChangeAspect="1"/>
            </p:cNvGraphicFramePr>
            <p:nvPr/>
          </p:nvGraphicFramePr>
          <p:xfrm>
            <a:off x="2294" y="2489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9" imgW="2209800" imgH="330200" progId="Equation.3">
                    <p:embed/>
                  </p:oleObj>
                </mc:Choice>
                <mc:Fallback>
                  <p:oleObj name="Equation" r:id="rId19" imgW="2209800" imgH="330200" progId="Equation.3">
                    <p:embed/>
                    <p:pic>
                      <p:nvPicPr>
                        <p:cNvPr id="0" name="Object 104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489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7" name="Object 1041"/>
            <p:cNvGraphicFramePr>
              <a:graphicFrameLocks noChangeAspect="1"/>
            </p:cNvGraphicFramePr>
            <p:nvPr/>
          </p:nvGraphicFramePr>
          <p:xfrm>
            <a:off x="2294" y="2873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21" imgW="2209800" imgH="330200" progId="Equation.3">
                    <p:embed/>
                  </p:oleObj>
                </mc:Choice>
                <mc:Fallback>
                  <p:oleObj name="Equation" r:id="rId21" imgW="2209800" imgH="330200" progId="Equation.3">
                    <p:embed/>
                    <p:pic>
                      <p:nvPicPr>
                        <p:cNvPr id="0" name="Object 10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2873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8" name="Object 1042"/>
            <p:cNvGraphicFramePr>
              <a:graphicFrameLocks noChangeAspect="1"/>
            </p:cNvGraphicFramePr>
            <p:nvPr/>
          </p:nvGraphicFramePr>
          <p:xfrm>
            <a:off x="2294" y="3224"/>
            <a:ext cx="1393" cy="20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" name="Equation" r:id="rId23" imgW="2222500" imgH="330200" progId="Equation.3">
                    <p:embed/>
                  </p:oleObj>
                </mc:Choice>
                <mc:Fallback>
                  <p:oleObj name="Equation" r:id="rId23" imgW="2222500" imgH="330200" progId="Equation.3">
                    <p:embed/>
                    <p:pic>
                      <p:nvPicPr>
                        <p:cNvPr id="0" name="Object 104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4" y="3224"/>
                          <a:ext cx="1393" cy="20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09" name="Object 1043"/>
            <p:cNvGraphicFramePr>
              <a:graphicFrameLocks noChangeAspect="1"/>
            </p:cNvGraphicFramePr>
            <p:nvPr/>
          </p:nvGraphicFramePr>
          <p:xfrm>
            <a:off x="3918" y="2105"/>
            <a:ext cx="1351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" name="Equation" r:id="rId25" imgW="2209800" imgH="330200" progId="Equation.3">
                    <p:embed/>
                  </p:oleObj>
                </mc:Choice>
                <mc:Fallback>
                  <p:oleObj name="Equation" r:id="rId25" imgW="2209800" imgH="330200" progId="Equation.3">
                    <p:embed/>
                    <p:pic>
                      <p:nvPicPr>
                        <p:cNvPr id="0" name="Object 104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105"/>
                          <a:ext cx="1351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0" name="Object 1044"/>
            <p:cNvGraphicFramePr>
              <a:graphicFrameLocks noChangeAspect="1"/>
            </p:cNvGraphicFramePr>
            <p:nvPr/>
          </p:nvGraphicFramePr>
          <p:xfrm>
            <a:off x="3918" y="2489"/>
            <a:ext cx="1359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Equation" r:id="rId27" imgW="2222500" imgH="330200" progId="Equation.3">
                    <p:embed/>
                  </p:oleObj>
                </mc:Choice>
                <mc:Fallback>
                  <p:oleObj name="Equation" r:id="rId27" imgW="2222500" imgH="330200" progId="Equation.3">
                    <p:embed/>
                    <p:pic>
                      <p:nvPicPr>
                        <p:cNvPr id="0" name="Object 10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489"/>
                          <a:ext cx="1359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1" name="Object 1045"/>
            <p:cNvGraphicFramePr>
              <a:graphicFrameLocks noChangeAspect="1"/>
            </p:cNvGraphicFramePr>
            <p:nvPr/>
          </p:nvGraphicFramePr>
          <p:xfrm>
            <a:off x="3918" y="2873"/>
            <a:ext cx="1391" cy="19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5" name="Equation" r:id="rId29" imgW="2349500" imgH="330200" progId="Equation.3">
                    <p:embed/>
                  </p:oleObj>
                </mc:Choice>
                <mc:Fallback>
                  <p:oleObj name="Equation" r:id="rId29" imgW="2349500" imgH="330200" progId="Equation.3">
                    <p:embed/>
                    <p:pic>
                      <p:nvPicPr>
                        <p:cNvPr id="0" name="Object 104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873"/>
                          <a:ext cx="1391" cy="19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812" name="Object 1046"/>
            <p:cNvGraphicFramePr>
              <a:graphicFrameLocks noChangeAspect="1"/>
            </p:cNvGraphicFramePr>
            <p:nvPr/>
          </p:nvGraphicFramePr>
          <p:xfrm>
            <a:off x="963" y="3515"/>
            <a:ext cx="2806" cy="2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6" name="Equation" r:id="rId31" imgW="4737100" imgH="431800" progId="Equation.3">
                    <p:embed/>
                  </p:oleObj>
                </mc:Choice>
                <mc:Fallback>
                  <p:oleObj name="Equation" r:id="rId31" imgW="4737100" imgH="431800" progId="Equation.3">
                    <p:embed/>
                    <p:pic>
                      <p:nvPicPr>
                        <p:cNvPr id="0" name="Object 104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63" y="3515"/>
                          <a:ext cx="2806" cy="2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0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7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7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ext Box 1043"/>
          <p:cNvSpPr txBox="1">
            <a:spLocks noChangeArrowheads="1"/>
          </p:cNvSpPr>
          <p:nvPr/>
        </p:nvSpPr>
        <p:spPr bwMode="auto">
          <a:xfrm>
            <a:off x="2208214" y="476251"/>
            <a:ext cx="23272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ahoma" panose="020B0604030504040204" pitchFamily="34" charset="0"/>
              </a:rPr>
              <a:t>图示概率分布</a:t>
            </a:r>
            <a:endParaRPr lang="zh-CN" altLang="en-US" sz="2800" b="1">
              <a:latin typeface="Tahoma" panose="020B0604030504040204" pitchFamily="34" charset="0"/>
            </a:endParaRPr>
          </a:p>
        </p:txBody>
      </p:sp>
      <p:pic>
        <p:nvPicPr>
          <p:cNvPr id="88084" name="Picture 104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5551" y="1268413"/>
            <a:ext cx="7343775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8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026"/>
          <p:cNvSpPr>
            <a:spLocks noChangeArrowheads="1"/>
          </p:cNvSpPr>
          <p:nvPr/>
        </p:nvSpPr>
        <p:spPr bwMode="auto">
          <a:xfrm>
            <a:off x="2840038" y="1004888"/>
            <a:ext cx="3255962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宋体" panose="02010600030101010101" pitchFamily="2" charset="-122"/>
              </a:rPr>
              <a:t>二项分布的图形</a:t>
            </a:r>
            <a:endParaRPr lang="zh-CN" altLang="en-US" sz="2800" b="1">
              <a:latin typeface="宋体" panose="02010600030101010101" pitchFamily="2" charset="-122"/>
            </a:endParaRPr>
          </a:p>
        </p:txBody>
      </p:sp>
      <p:pic>
        <p:nvPicPr>
          <p:cNvPr id="106500" name="Picture 102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1" name="Picture 102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6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2" name="Picture 103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3787775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503" name="Picture 103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6189" y="1700213"/>
            <a:ext cx="3902075" cy="2089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6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6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6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6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241424" y="749300"/>
            <a:ext cx="8664575" cy="10795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</a:rPr>
              <a:t>对同一目标进行</a:t>
            </a:r>
            <a:r>
              <a:rPr lang="en-US" altLang="zh-CN" sz="2800" b="1" dirty="0">
                <a:latin typeface="Times New Roman" panose="02020603050405020304" pitchFamily="18" charset="0"/>
              </a:rPr>
              <a:t>400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次独立射击，设每次射击时的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命中率均为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0.02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，求至少击中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次的概率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121860" name="Rectangle 4"/>
          <p:cNvSpPr>
            <a:spLocks noChangeArrowheads="1"/>
          </p:cNvSpPr>
          <p:nvPr/>
        </p:nvSpPr>
        <p:spPr bwMode="auto">
          <a:xfrm>
            <a:off x="2270125" y="2971800"/>
            <a:ext cx="2286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</a:rPr>
              <a:t>  </a:t>
            </a:r>
            <a:r>
              <a:rPr lang="zh-CN" altLang="en-US" sz="2800" b="1">
                <a:latin typeface="Times New Roman" panose="02020603050405020304" pitchFamily="18" charset="0"/>
              </a:rPr>
              <a:t>则由题意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1861" name="Object 5"/>
          <p:cNvGraphicFramePr>
            <a:graphicFrameLocks noChangeAspect="1"/>
          </p:cNvGraphicFramePr>
          <p:nvPr/>
        </p:nvGraphicFramePr>
        <p:xfrm>
          <a:off x="4192589" y="2997200"/>
          <a:ext cx="3222625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256665" imgH="254000" progId="Equation.DSMT4">
                  <p:embed/>
                </p:oleObj>
              </mc:Choice>
              <mc:Fallback>
                <p:oleObj name="Equation" r:id="rId1" imgW="1256665" imgH="254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2589" y="2997200"/>
                        <a:ext cx="3222625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3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2774" name="Object 8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3" imgW="10096500" imgH="24765" progId="Photoshop.Image.5">
                  <p:embed/>
                </p:oleObj>
              </mc:Choice>
              <mc:Fallback>
                <p:oleObj name="Image" r:id="rId3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66" name="Text Box 10"/>
          <p:cNvSpPr txBox="1">
            <a:spLocks noChangeArrowheads="1"/>
          </p:cNvSpPr>
          <p:nvPr/>
        </p:nvSpPr>
        <p:spPr bwMode="auto">
          <a:xfrm>
            <a:off x="1828800" y="1844676"/>
            <a:ext cx="86868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</a:rPr>
              <a:t>对目标进行</a:t>
            </a:r>
            <a:r>
              <a:rPr lang="en-US" altLang="zh-CN" sz="2800" b="1">
                <a:latin typeface="Times New Roman" panose="02020603050405020304" pitchFamily="18" charset="0"/>
              </a:rPr>
              <a:t>400</a:t>
            </a:r>
            <a:r>
              <a:rPr lang="zh-CN" altLang="en-US" sz="2800" b="1">
                <a:latin typeface="Times New Roman" panose="02020603050405020304" pitchFamily="18" charset="0"/>
              </a:rPr>
              <a:t>次射击相当于做</a:t>
            </a:r>
            <a:r>
              <a:rPr lang="en-US" altLang="zh-CN" sz="2800" b="1">
                <a:latin typeface="Times New Roman" panose="02020603050405020304" pitchFamily="18" charset="0"/>
              </a:rPr>
              <a:t>400</a:t>
            </a:r>
            <a:r>
              <a:rPr lang="zh-CN" altLang="en-US" sz="2800" b="1">
                <a:latin typeface="Times New Roman" panose="02020603050405020304" pitchFamily="18" charset="0"/>
              </a:rPr>
              <a:t>重</a:t>
            </a:r>
            <a:r>
              <a:rPr lang="en-US" altLang="zh-CN" sz="2800" b="1" i="1">
                <a:latin typeface="Times New Roman" panose="02020603050405020304" pitchFamily="18" charset="0"/>
              </a:rPr>
              <a:t>Bernoulli  </a:t>
            </a:r>
            <a:r>
              <a:rPr lang="en-US" altLang="zh-CN" sz="2800" b="1">
                <a:latin typeface="Times New Roman" panose="02020603050405020304" pitchFamily="18" charset="0"/>
              </a:rPr>
              <a:t>     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800" b="1">
                <a:latin typeface="Times New Roman" panose="02020603050405020304" pitchFamily="18" charset="0"/>
              </a:rPr>
              <a:t>       </a:t>
            </a:r>
            <a:r>
              <a:rPr lang="zh-CN" altLang="en-US" sz="2800" b="1">
                <a:latin typeface="Times New Roman" panose="02020603050405020304" pitchFamily="18" charset="0"/>
              </a:rPr>
              <a:t>试验．令</a:t>
            </a:r>
            <a:r>
              <a:rPr lang="en-US" altLang="zh-CN" sz="2800" b="1">
                <a:latin typeface="Times New Roman" panose="02020603050405020304" pitchFamily="18" charset="0"/>
              </a:rPr>
              <a:t>X</a:t>
            </a:r>
            <a:r>
              <a:rPr lang="zh-CN" altLang="en-US" sz="2800" b="1">
                <a:latin typeface="Times New Roman" panose="02020603050405020304" pitchFamily="18" charset="0"/>
              </a:rPr>
              <a:t>表示</a:t>
            </a:r>
            <a:r>
              <a:rPr lang="en-US" altLang="zh-CN" sz="2800" b="1">
                <a:latin typeface="Times New Roman" panose="02020603050405020304" pitchFamily="18" charset="0"/>
              </a:rPr>
              <a:t>400</a:t>
            </a:r>
            <a:r>
              <a:rPr lang="zh-CN" altLang="en-US" sz="2800" b="1">
                <a:latin typeface="Times New Roman" panose="02020603050405020304" pitchFamily="18" charset="0"/>
              </a:rPr>
              <a:t>次射击中命中的次数</a:t>
            </a:r>
            <a:r>
              <a:rPr lang="en-US" altLang="zh-CN" sz="2800" b="1">
                <a:latin typeface="Times New Roman" panose="02020603050405020304" pitchFamily="18" charset="0"/>
              </a:rPr>
              <a:t>,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sp>
        <p:nvSpPr>
          <p:cNvPr id="121867" name="AutoShape 11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78" name="Text Box 12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1869" name="AutoShape 13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1870" name="AutoShape 14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81" name="Text Box 15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2782" name="Text Box 1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1873" name="AutoShape 17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2784" name="Text Box 18">
            <a:hlinkClick r:id="rId5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graphicFrame>
        <p:nvGraphicFramePr>
          <p:cNvPr id="121876" name="Object 20"/>
          <p:cNvGraphicFramePr>
            <a:graphicFrameLocks noChangeAspect="1"/>
          </p:cNvGraphicFramePr>
          <p:nvPr/>
        </p:nvGraphicFramePr>
        <p:xfrm>
          <a:off x="2351089" y="3716339"/>
          <a:ext cx="201612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761365" imgH="203200" progId="Equation.DSMT4">
                  <p:embed/>
                </p:oleObj>
              </mc:Choice>
              <mc:Fallback>
                <p:oleObj name="Equation" r:id="rId6" imgW="761365" imgH="20320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089" y="3716339"/>
                        <a:ext cx="201612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7" name="Object 21"/>
          <p:cNvGraphicFramePr>
            <a:graphicFrameLocks noChangeAspect="1"/>
          </p:cNvGraphicFramePr>
          <p:nvPr/>
        </p:nvGraphicFramePr>
        <p:xfrm>
          <a:off x="4295776" y="3716339"/>
          <a:ext cx="4132263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1562100" imgH="203200" progId="Equation.DSMT4">
                  <p:embed/>
                </p:oleObj>
              </mc:Choice>
              <mc:Fallback>
                <p:oleObj name="Equation" r:id="rId8" imgW="1562100" imgH="2032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95776" y="3716339"/>
                        <a:ext cx="4132263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8" name="Object 22"/>
          <p:cNvGraphicFramePr>
            <a:graphicFrameLocks noChangeAspect="1"/>
          </p:cNvGraphicFramePr>
          <p:nvPr/>
        </p:nvGraphicFramePr>
        <p:xfrm>
          <a:off x="4008439" y="4298950"/>
          <a:ext cx="5576887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10" imgW="2108200" imgH="228600" progId="Equation.DSMT4">
                  <p:embed/>
                </p:oleObj>
              </mc:Choice>
              <mc:Fallback>
                <p:oleObj name="Equation" r:id="rId10" imgW="2108200" imgH="2286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298950"/>
                        <a:ext cx="5576887" cy="603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1879" name="Object 23"/>
          <p:cNvGraphicFramePr>
            <a:graphicFrameLocks noChangeAspect="1"/>
          </p:cNvGraphicFramePr>
          <p:nvPr/>
        </p:nvGraphicFramePr>
        <p:xfrm>
          <a:off x="4008439" y="4973638"/>
          <a:ext cx="1546225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2" imgW="583565" imgH="177800" progId="Equation.DSMT4">
                  <p:embed/>
                </p:oleObj>
              </mc:Choice>
              <mc:Fallback>
                <p:oleObj name="Equation" r:id="rId12" imgW="583565" imgH="177800" progId="Equation.DSMT4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08439" y="4973638"/>
                        <a:ext cx="1546225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1992313" y="5589588"/>
            <a:ext cx="8362950" cy="519112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只要试验次数足够多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,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</a:rPr>
              <a:t>小概率事件几乎肯定要发生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.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18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18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1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1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1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1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1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1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21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21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18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858" grpId="0" autoUpdateAnimBg="0" build="p"/>
      <p:bldP spid="121860" grpId="0" autoUpdateAnimBg="0"/>
      <p:bldP spid="121866" grpId="0" autoUpdateAnimBg="0" build="p"/>
      <p:bldP spid="121880" grpId="0" autoUpdateAnimBg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671918" y="781050"/>
            <a:ext cx="8458200" cy="1516064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6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一张考卷上有</a:t>
            </a:r>
            <a:r>
              <a:rPr lang="en-US" altLang="zh-CN" sz="2800" b="1" dirty="0">
                <a:latin typeface="Times New Roman" panose="02020603050405020304" pitchFamily="18" charset="0"/>
              </a:rPr>
              <a:t>5</a:t>
            </a:r>
            <a:r>
              <a:rPr lang="zh-CN" altLang="en-US" sz="2800" b="1" dirty="0">
                <a:latin typeface="Times New Roman" panose="02020603050405020304" pitchFamily="18" charset="0"/>
              </a:rPr>
              <a:t>道选择题，每道题列出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个可能答案，其中只有一个答案是正确的．某学生靠猜测能答对</a:t>
            </a: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r>
              <a:rPr lang="zh-CN" altLang="en-US" sz="2800" b="1" dirty="0">
                <a:latin typeface="Times New Roman" panose="02020603050405020304" pitchFamily="18" charset="0"/>
              </a:rPr>
              <a:t>道题以上的概率是多少？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1264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220913" y="4543425"/>
          <a:ext cx="59975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501900" imgH="215900" progId="Equation.3">
                  <p:embed/>
                </p:oleObj>
              </mc:Choice>
              <mc:Fallback>
                <p:oleObj name="Equation" r:id="rId1" imgW="25019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0913" y="4543425"/>
                        <a:ext cx="59975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44" name="Object 4"/>
          <p:cNvGraphicFramePr>
            <a:graphicFrameLocks noChangeAspect="1"/>
          </p:cNvGraphicFramePr>
          <p:nvPr/>
        </p:nvGraphicFramePr>
        <p:xfrm>
          <a:off x="2428875" y="3284539"/>
          <a:ext cx="29464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218565" imgH="215900" progId="Equation.3">
                  <p:embed/>
                </p:oleObj>
              </mc:Choice>
              <mc:Fallback>
                <p:oleObj name="Equation" r:id="rId3" imgW="12185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8875" y="3284539"/>
                        <a:ext cx="29464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45" name="Rectangle 5"/>
          <p:cNvSpPr>
            <a:spLocks noChangeArrowheads="1"/>
          </p:cNvSpPr>
          <p:nvPr/>
        </p:nvSpPr>
        <p:spPr bwMode="auto">
          <a:xfrm>
            <a:off x="2057400" y="3933825"/>
            <a:ext cx="6553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则答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道题相当于做</a:t>
            </a:r>
            <a:r>
              <a:rPr lang="en-US" altLang="zh-CN" sz="2800" b="1">
                <a:latin typeface="Times New Roman" panose="02020603050405020304" pitchFamily="18" charset="0"/>
              </a:rPr>
              <a:t>5</a:t>
            </a:r>
            <a:r>
              <a:rPr lang="zh-CN" altLang="en-US" sz="2800" b="1">
                <a:latin typeface="Times New Roman" panose="02020603050405020304" pitchFamily="18" charset="0"/>
              </a:rPr>
              <a:t>重</a:t>
            </a:r>
            <a:r>
              <a:rPr lang="en-US" altLang="zh-CN" sz="2800" b="1">
                <a:latin typeface="Times New Roman" panose="02020603050405020304" pitchFamily="18" charset="0"/>
              </a:rPr>
              <a:t>Bernoulli</a:t>
            </a:r>
            <a:r>
              <a:rPr lang="zh-CN" altLang="en-US" sz="2800" b="1">
                <a:latin typeface="Times New Roman" panose="02020603050405020304" pitchFamily="18" charset="0"/>
              </a:rPr>
              <a:t>试验．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12646" name="Object 6"/>
          <p:cNvGraphicFramePr>
            <a:graphicFrameLocks noChangeAspect="1"/>
          </p:cNvGraphicFramePr>
          <p:nvPr/>
        </p:nvGraphicFramePr>
        <p:xfrm>
          <a:off x="2166938" y="5013326"/>
          <a:ext cx="2633662" cy="989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143000" imgH="431800" progId="Equation.3">
                  <p:embed/>
                </p:oleObj>
              </mc:Choice>
              <mc:Fallback>
                <p:oleObj name="Equation" r:id="rId5" imgW="11430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013326"/>
                        <a:ext cx="2633662" cy="989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9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3801" name="Object 9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50" name="Object 10"/>
          <p:cNvGraphicFramePr>
            <a:graphicFrameLocks noChangeAspect="1"/>
          </p:cNvGraphicFramePr>
          <p:nvPr/>
        </p:nvGraphicFramePr>
        <p:xfrm>
          <a:off x="5592763" y="3141664"/>
          <a:ext cx="2087562" cy="847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965200" imgH="393700" progId="Equation.3">
                  <p:embed/>
                </p:oleObj>
              </mc:Choice>
              <mc:Fallback>
                <p:oleObj name="Equation" r:id="rId9" imgW="965200" imgH="3937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3141664"/>
                        <a:ext cx="2087562" cy="847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51" name="Text Box 11"/>
          <p:cNvSpPr txBox="1">
            <a:spLocks noChangeArrowheads="1"/>
          </p:cNvSpPr>
          <p:nvPr/>
        </p:nvSpPr>
        <p:spPr bwMode="auto">
          <a:xfrm>
            <a:off x="1981200" y="2565401"/>
            <a:ext cx="83820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53D7F"/>
                </a:solidFill>
              </a:rPr>
              <a:t>解：</a:t>
            </a:r>
            <a:r>
              <a:rPr lang="zh-CN" altLang="en-US" sz="2800" b="1"/>
              <a:t>每答一道题相当于做一次</a:t>
            </a:r>
            <a:r>
              <a:rPr lang="en-US" altLang="zh-CN" sz="2800" b="1" i="1">
                <a:latin typeface="Times New Roman" panose="02020603050405020304" pitchFamily="18" charset="0"/>
              </a:rPr>
              <a:t>Bernoulli</a:t>
            </a:r>
            <a:r>
              <a:rPr lang="zh-CN" altLang="en-US" sz="2800" b="1"/>
              <a:t>试验，</a:t>
            </a:r>
            <a:endParaRPr lang="zh-CN" altLang="en-US" sz="2800"/>
          </a:p>
        </p:txBody>
      </p:sp>
      <p:sp>
        <p:nvSpPr>
          <p:cNvPr id="112652" name="AutoShape 12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05" name="Text Box 13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12654" name="AutoShape 14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2655" name="AutoShape 15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08" name="Text Box 1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3809" name="Text Box 1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12658" name="AutoShape 18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3811" name="Text Box 19">
            <a:hlinkClick r:id="rId11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2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2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2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42" grpId="0" autoUpdateAnimBg="0" build="p"/>
      <p:bldP spid="112645" grpId="0" autoUpdateAnimBg="0"/>
      <p:bldP spid="112651" grpId="0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914400"/>
            <a:ext cx="1295400" cy="5334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/>
              <a:t>所以</a:t>
            </a:r>
            <a:endParaRPr lang="zh-CN" altLang="en-US" b="1"/>
          </a:p>
        </p:txBody>
      </p:sp>
      <p:graphicFrame>
        <p:nvGraphicFramePr>
          <p:cNvPr id="11366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2724150" y="1639888"/>
          <a:ext cx="5503863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247900" imgH="215900" progId="Equation.3">
                  <p:embed/>
                </p:oleObj>
              </mc:Choice>
              <mc:Fallback>
                <p:oleObj name="Equation" r:id="rId1" imgW="2247900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4150" y="1639888"/>
                        <a:ext cx="5503863" cy="528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8" name="Object 4"/>
          <p:cNvGraphicFramePr>
            <a:graphicFrameLocks noChangeAspect="1"/>
          </p:cNvGraphicFramePr>
          <p:nvPr/>
        </p:nvGraphicFramePr>
        <p:xfrm>
          <a:off x="3784600" y="2368551"/>
          <a:ext cx="42164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86865" imgH="215900" progId="Equation.3">
                  <p:embed/>
                </p:oleObj>
              </mc:Choice>
              <mc:Fallback>
                <p:oleObj name="Equation" r:id="rId3" imgW="15868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84600" y="2368551"/>
                        <a:ext cx="42164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69" name="Object 5"/>
          <p:cNvGraphicFramePr>
            <a:graphicFrameLocks noChangeAspect="1"/>
          </p:cNvGraphicFramePr>
          <p:nvPr/>
        </p:nvGraphicFramePr>
        <p:xfrm>
          <a:off x="3857625" y="3054350"/>
          <a:ext cx="3621088" cy="128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20165" imgH="469900" progId="Equation.3">
                  <p:embed/>
                </p:oleObj>
              </mc:Choice>
              <mc:Fallback>
                <p:oleObj name="Equation" r:id="rId5" imgW="1320165" imgH="469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57625" y="3054350"/>
                        <a:ext cx="3621088" cy="128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3670" name="Object 6"/>
          <p:cNvGraphicFramePr>
            <a:graphicFrameLocks noChangeAspect="1"/>
          </p:cNvGraphicFramePr>
          <p:nvPr/>
        </p:nvGraphicFramePr>
        <p:xfrm>
          <a:off x="3973514" y="4240214"/>
          <a:ext cx="885825" cy="1017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42900" imgH="393700" progId="Equation.3">
                  <p:embed/>
                </p:oleObj>
              </mc:Choice>
              <mc:Fallback>
                <p:oleObj name="Equation" r:id="rId7" imgW="342900" imgH="3937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3514" y="4240214"/>
                        <a:ext cx="885825" cy="1017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9" imgW="10096500" imgH="24765" progId="Photoshop.Image.5">
                  <p:embed/>
                </p:oleObj>
              </mc:Choice>
              <mc:Fallback>
                <p:oleObj name="Image" r:id="rId9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3674" name="AutoShape 10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27" name="Text Box 11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13676" name="AutoShape 12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13677" name="AutoShape 13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30" name="Text Box 14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4831" name="Text Box 1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13680" name="AutoShape 16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33" name="Text Box 17">
            <a:hlinkClick r:id="rId11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3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3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3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6" grpId="0" autoUpdateAnimBg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5"/>
          <p:cNvSpPr txBox="1">
            <a:spLocks noChangeArrowheads="1"/>
          </p:cNvSpPr>
          <p:nvPr/>
        </p:nvSpPr>
        <p:spPr bwMode="auto">
          <a:xfrm>
            <a:off x="1897063" y="238126"/>
            <a:ext cx="2773362" cy="5847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1. </a:t>
            </a:r>
            <a:r>
              <a:rPr lang="zh-CN" altLang="en-US" sz="32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退化分布</a:t>
            </a:r>
            <a:endParaRPr lang="zh-CN" altLang="en-US" sz="32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8" name="Rectangle 8"/>
          <p:cNvSpPr>
            <a:spLocks noChangeArrowheads="1"/>
          </p:cNvSpPr>
          <p:nvPr/>
        </p:nvSpPr>
        <p:spPr bwMode="auto">
          <a:xfrm>
            <a:off x="2423592" y="2420888"/>
            <a:ext cx="7200800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en-US" altLang="zh-CN" sz="3200" b="1" dirty="0">
                <a:latin typeface="Arial" panose="020B0604020202020204" pitchFamily="34" charset="0"/>
              </a:rPr>
              <a:t>  (1) </a:t>
            </a:r>
            <a:r>
              <a:rPr kumimoji="1" lang="zh-CN" altLang="en-US" sz="3200" b="1" dirty="0">
                <a:latin typeface="Arial" panose="020B0604020202020204" pitchFamily="34" charset="0"/>
              </a:rPr>
              <a:t>最简单的分布</a:t>
            </a: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3200" b="1" dirty="0">
                <a:latin typeface="Arial" panose="020B0604020202020204" pitchFamily="34" charset="0"/>
              </a:rPr>
              <a:t>        </a:t>
            </a:r>
            <a:r>
              <a:rPr kumimoji="1" lang="en-US" altLang="zh-CN" sz="32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EX=a;   DX=0</a:t>
            </a:r>
            <a:endParaRPr kumimoji="1" lang="en-US" altLang="zh-CN" sz="32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3200" b="1" dirty="0">
                <a:latin typeface="Arial" panose="020B0604020202020204" pitchFamily="34" charset="0"/>
              </a:rPr>
              <a:t>  (2)  </a:t>
            </a:r>
            <a:r>
              <a:rPr kumimoji="1" lang="zh-CN" altLang="en-US" sz="3200" b="1" dirty="0">
                <a:latin typeface="Arial" panose="020B0604020202020204" pitchFamily="34" charset="0"/>
              </a:rPr>
              <a:t>就是一个常数</a:t>
            </a: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3200" b="1" dirty="0">
                <a:latin typeface="Arial" panose="020B0604020202020204" pitchFamily="34" charset="0"/>
              </a:rPr>
              <a:t>  (3) </a:t>
            </a:r>
            <a:r>
              <a:rPr kumimoji="1" lang="zh-CN" altLang="en-US" sz="3200" b="1" dirty="0">
                <a:latin typeface="Arial" panose="020B0604020202020204" pitchFamily="34" charset="0"/>
              </a:rPr>
              <a:t>充要条件是： </a:t>
            </a:r>
            <a:r>
              <a:rPr kumimoji="1"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DX=0</a:t>
            </a:r>
            <a:endParaRPr kumimoji="1" lang="en-US" altLang="zh-CN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en-US" altLang="zh-CN" sz="3200" b="1" dirty="0">
                <a:latin typeface="Arial" panose="020B0604020202020204" pitchFamily="34" charset="0"/>
              </a:rPr>
              <a:t>  </a:t>
            </a:r>
            <a:endParaRPr kumimoji="1" lang="en-US" altLang="zh-CN" sz="3200" b="1" dirty="0">
              <a:latin typeface="Arial" panose="020B0604020202020204" pitchFamily="34" charset="0"/>
            </a:endParaRPr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2351584" y="1052736"/>
            <a:ext cx="7200800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latin typeface="Arial" panose="020B0604020202020204" pitchFamily="34" charset="0"/>
              </a:rPr>
              <a:t>一个随机变量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Arial" panose="020B0604020202020204" pitchFamily="34" charset="0"/>
              </a:rPr>
              <a:t>以概率</a:t>
            </a:r>
            <a:r>
              <a:rPr kumimoji="1" lang="en-US" altLang="zh-CN" sz="3200" dirty="0">
                <a:latin typeface="Arial" panose="020B0604020202020204" pitchFamily="34" charset="0"/>
              </a:rPr>
              <a:t>1 </a:t>
            </a:r>
            <a:r>
              <a:rPr kumimoji="1" lang="zh-CN" altLang="en-US" sz="3200" dirty="0">
                <a:latin typeface="Arial" panose="020B0604020202020204" pitchFamily="34" charset="0"/>
              </a:rPr>
              <a:t>取某一个常数。即  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P{X=a}=1.</a:t>
            </a:r>
            <a:endParaRPr kumimoji="1" lang="en-US" altLang="zh-CN" sz="32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456040" y="188640"/>
            <a:ext cx="2736304" cy="792088"/>
          </a:xfrm>
          <a:prstGeom prst="wedgeRoundRectCallout">
            <a:avLst>
              <a:gd name="adj1" fmla="val -115712"/>
              <a:gd name="adj2" fmla="val -807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/>
              <a:t>也称一点分布</a:t>
            </a:r>
            <a:endParaRPr lang="zh-CN" alt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2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0" dur="1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30" dur="1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utoUpdateAnimBg="0"/>
      <p:bldP spid="1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ChangeArrowheads="1"/>
          </p:cNvSpPr>
          <p:nvPr/>
        </p:nvSpPr>
        <p:spPr bwMode="auto">
          <a:xfrm>
            <a:off x="2209800" y="4778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>
              <a:latin typeface="Times New Roman" panose="02020603050405020304" pitchFamily="18" charset="0"/>
            </a:endParaRPr>
          </a:p>
        </p:txBody>
      </p:sp>
      <p:graphicFrame>
        <p:nvGraphicFramePr>
          <p:cNvPr id="35843" name="Object 3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Text Box 4"/>
          <p:cNvSpPr txBox="1">
            <a:spLocks noChangeArrowheads="1"/>
          </p:cNvSpPr>
          <p:nvPr/>
        </p:nvSpPr>
        <p:spPr bwMode="auto">
          <a:xfrm>
            <a:off x="8305800" y="457201"/>
            <a:ext cx="21336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§2</a:t>
            </a:r>
            <a:r>
              <a:rPr lang="zh-CN" altLang="en-US" sz="1800">
                <a:latin typeface="Times New Roman" panose="02020603050405020304" pitchFamily="18" charset="0"/>
              </a:rPr>
              <a:t>离散型随机变量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981200" y="914400"/>
            <a:ext cx="73406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latin typeface="Times New Roman" panose="02020603050405020304" pitchFamily="18" charset="0"/>
              </a:rPr>
              <a:t>7   </a:t>
            </a:r>
            <a:r>
              <a:rPr lang="zh-CN" altLang="en-US" sz="2800" b="1">
                <a:latin typeface="Times New Roman" panose="02020603050405020304" pitchFamily="18" charset="0"/>
              </a:rPr>
              <a:t>一大批产品的次品率为</a:t>
            </a:r>
            <a:r>
              <a:rPr lang="en-US" altLang="zh-CN" sz="2800" b="1">
                <a:latin typeface="Times New Roman" panose="02020603050405020304" pitchFamily="18" charset="0"/>
              </a:rPr>
              <a:t>0.1</a:t>
            </a:r>
            <a:r>
              <a:rPr lang="zh-CN" altLang="en-US" sz="2800" b="1">
                <a:latin typeface="Times New Roman" panose="02020603050405020304" pitchFamily="18" charset="0"/>
              </a:rPr>
              <a:t>，现从中取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出</a:t>
            </a:r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>
                <a:latin typeface="Times New Roman" panose="02020603050405020304" pitchFamily="18" charset="0"/>
              </a:rPr>
              <a:t>件．试求下列事件的概率：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 i="1">
                <a:latin typeface="Times New Roman" panose="02020603050405020304" pitchFamily="18" charset="0"/>
              </a:rPr>
              <a:t>B</a:t>
            </a:r>
            <a:r>
              <a:rPr lang="en-US" altLang="zh-CN" sz="2800" b="1">
                <a:latin typeface="Times New Roman" panose="02020603050405020304" pitchFamily="18" charset="0"/>
              </a:rPr>
              <a:t>={ </a:t>
            </a:r>
            <a:r>
              <a:rPr lang="zh-CN" altLang="en-US" sz="2800" b="1">
                <a:latin typeface="Times New Roman" panose="02020603050405020304" pitchFamily="18" charset="0"/>
              </a:rPr>
              <a:t>取出的</a:t>
            </a:r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>
                <a:latin typeface="Times New Roman" panose="02020603050405020304" pitchFamily="18" charset="0"/>
              </a:rPr>
              <a:t>件产品中恰有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件次品 </a:t>
            </a:r>
            <a:r>
              <a:rPr lang="en-US" altLang="zh-CN" sz="2800" b="1">
                <a:latin typeface="Times New Roman" panose="02020603050405020304" pitchFamily="18" charset="0"/>
              </a:rPr>
              <a:t>}</a:t>
            </a:r>
            <a:endParaRPr lang="en-US" altLang="zh-CN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     </a:t>
            </a:r>
            <a:r>
              <a:rPr lang="en-US" altLang="zh-CN" sz="2800" b="1" i="1">
                <a:latin typeface="Times New Roman" panose="02020603050405020304" pitchFamily="18" charset="0"/>
              </a:rPr>
              <a:t>C</a:t>
            </a:r>
            <a:r>
              <a:rPr lang="en-US" altLang="zh-CN" sz="2800" b="1">
                <a:latin typeface="Times New Roman" panose="02020603050405020304" pitchFamily="18" charset="0"/>
              </a:rPr>
              <a:t>={ </a:t>
            </a:r>
            <a:r>
              <a:rPr lang="zh-CN" altLang="en-US" sz="2800" b="1">
                <a:latin typeface="Times New Roman" panose="02020603050405020304" pitchFamily="18" charset="0"/>
              </a:rPr>
              <a:t>取出的</a:t>
            </a:r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>
                <a:latin typeface="Times New Roman" panose="02020603050405020304" pitchFamily="18" charset="0"/>
              </a:rPr>
              <a:t>件产品中至少有</a:t>
            </a:r>
            <a:r>
              <a:rPr lang="en-US" altLang="zh-CN" sz="2800" b="1">
                <a:latin typeface="Times New Roman" panose="02020603050405020304" pitchFamily="18" charset="0"/>
              </a:rPr>
              <a:t>2</a:t>
            </a:r>
            <a:r>
              <a:rPr lang="zh-CN" altLang="en-US" sz="2800" b="1">
                <a:latin typeface="Times New Roman" panose="02020603050405020304" pitchFamily="18" charset="0"/>
              </a:rPr>
              <a:t>件次品 </a:t>
            </a:r>
            <a:r>
              <a:rPr lang="en-US" altLang="zh-CN" sz="2800" b="1">
                <a:latin typeface="Times New Roman" panose="02020603050405020304" pitchFamily="18" charset="0"/>
              </a:rPr>
              <a:t>}      </a:t>
            </a:r>
            <a:endParaRPr lang="en-US" altLang="zh-CN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3014" name="Object 6"/>
          <p:cNvGraphicFramePr>
            <a:graphicFrameLocks noChangeAspect="1"/>
          </p:cNvGraphicFramePr>
          <p:nvPr/>
        </p:nvGraphicFramePr>
        <p:xfrm>
          <a:off x="2390776" y="3860801"/>
          <a:ext cx="4568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879600" imgH="215900" progId="Equation.3">
                  <p:embed/>
                </p:oleObj>
              </mc:Choice>
              <mc:Fallback>
                <p:oleObj name="Equation" r:id="rId3" imgW="18796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776" y="3860801"/>
                        <a:ext cx="4568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5" name="Object 7"/>
          <p:cNvGraphicFramePr>
            <a:graphicFrameLocks noChangeAspect="1"/>
          </p:cNvGraphicFramePr>
          <p:nvPr/>
        </p:nvGraphicFramePr>
        <p:xfrm>
          <a:off x="7464425" y="3860800"/>
          <a:ext cx="2287588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040765" imgH="215900" progId="Equation.3">
                  <p:embed/>
                </p:oleObj>
              </mc:Choice>
              <mc:Fallback>
                <p:oleObj name="Equation" r:id="rId5" imgW="10407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3860800"/>
                        <a:ext cx="2287588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2438400" y="2852738"/>
            <a:ext cx="80010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由于从一大批产品中取</a:t>
            </a:r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>
                <a:latin typeface="Times New Roman" panose="02020603050405020304" pitchFamily="18" charset="0"/>
              </a:rPr>
              <a:t>件产品，故可近似看作是一</a:t>
            </a:r>
            <a:r>
              <a:rPr lang="en-US" altLang="zh-CN" sz="2800" b="1">
                <a:latin typeface="Times New Roman" panose="02020603050405020304" pitchFamily="18" charset="0"/>
              </a:rPr>
              <a:t>15</a:t>
            </a:r>
            <a:r>
              <a:rPr lang="zh-CN" altLang="en-US" sz="2800" b="1">
                <a:latin typeface="Times New Roman" panose="02020603050405020304" pitchFamily="18" charset="0"/>
              </a:rPr>
              <a:t>重</a:t>
            </a:r>
            <a:r>
              <a:rPr lang="en-US" altLang="zh-CN" sz="2800" b="1" i="1">
                <a:latin typeface="Times New Roman" panose="02020603050405020304" pitchFamily="18" charset="0"/>
              </a:rPr>
              <a:t>Bernoulli</a:t>
            </a:r>
            <a:r>
              <a:rPr lang="zh-CN" altLang="en-US" sz="2800" b="1">
                <a:latin typeface="Times New Roman" panose="02020603050405020304" pitchFamily="18" charset="0"/>
              </a:rPr>
              <a:t>试验．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1774825" y="2838451"/>
            <a:ext cx="1066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53D7F"/>
                </a:solidFill>
                <a:latin typeface="Times New Roman" panose="02020603050405020304" pitchFamily="18" charset="0"/>
              </a:rPr>
              <a:t>解：</a:t>
            </a:r>
            <a:endParaRPr lang="zh-CN" altLang="en-US" sz="2800" b="1">
              <a:solidFill>
                <a:srgbClr val="F53D7F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2057400" y="4476750"/>
            <a:ext cx="1828800" cy="55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所以，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43021" name="Object 13"/>
          <p:cNvGraphicFramePr>
            <a:graphicFrameLocks noChangeAspect="1"/>
          </p:cNvGraphicFramePr>
          <p:nvPr/>
        </p:nvGraphicFramePr>
        <p:xfrm>
          <a:off x="3224213" y="4498975"/>
          <a:ext cx="3663950" cy="585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548765" imgH="241300" progId="Equation.3">
                  <p:embed/>
                </p:oleObj>
              </mc:Choice>
              <mc:Fallback>
                <p:oleObj name="Equation" r:id="rId7" imgW="1548765" imgH="2413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24213" y="4498975"/>
                        <a:ext cx="3663950" cy="585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2" name="Object 14"/>
          <p:cNvGraphicFramePr>
            <a:graphicFrameLocks noChangeAspect="1"/>
          </p:cNvGraphicFramePr>
          <p:nvPr/>
        </p:nvGraphicFramePr>
        <p:xfrm>
          <a:off x="1774825" y="5157789"/>
          <a:ext cx="26241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054100" imgH="228600" progId="Equation.3">
                  <p:embed/>
                </p:oleObj>
              </mc:Choice>
              <mc:Fallback>
                <p:oleObj name="Equation" r:id="rId9" imgW="1054100" imgH="228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4825" y="5157789"/>
                        <a:ext cx="2624138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23" name="Object 15"/>
          <p:cNvGraphicFramePr>
            <a:graphicFrameLocks noChangeAspect="1"/>
          </p:cNvGraphicFramePr>
          <p:nvPr/>
        </p:nvGraphicFramePr>
        <p:xfrm>
          <a:off x="4411663" y="5138738"/>
          <a:ext cx="6005512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2413000" imgH="241300" progId="Equation.3">
                  <p:embed/>
                </p:oleObj>
              </mc:Choice>
              <mc:Fallback>
                <p:oleObj name="Equation" r:id="rId11" imgW="2413000" imgH="2413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1663" y="5138738"/>
                        <a:ext cx="6005512" cy="5953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3024" name="AutoShape 16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55" name="Text Box 17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3029" name="AutoShape 21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3030" name="AutoShape 22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58" name="Text Box 24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5859" name="Text Box 2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3034" name="AutoShape 26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5861" name="Text Box 27">
            <a:hlinkClick r:id="rId13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0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30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30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3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30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30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30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30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43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43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3" grpId="0" autoUpdateAnimBg="0" build="p"/>
      <p:bldP spid="43018" grpId="0" autoUpdateAnimBg="0"/>
      <p:bldP spid="43019" grpId="0" autoUpdateAnimBg="0"/>
      <p:bldP spid="43020" grpId="0" autoUpdateAnimBg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accent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zh-CN" b="1" dirty="0"/>
              <a:t>4. </a:t>
            </a:r>
            <a:r>
              <a:rPr lang="zh-CN" altLang="en-US" b="1" dirty="0"/>
              <a:t>二项分布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X~b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n,p</a:t>
            </a:r>
            <a:r>
              <a:rPr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1" dirty="0"/>
              <a:t>：</a:t>
            </a:r>
            <a:r>
              <a:rPr lang="zh-CN" altLang="en-US" b="1" dirty="0">
                <a:solidFill>
                  <a:srgbClr val="C00000"/>
                </a:solidFill>
              </a:rPr>
              <a:t>在伯努利概型中</a:t>
            </a:r>
            <a:r>
              <a:rPr lang="zh-CN" altLang="en-US" b="1" dirty="0"/>
              <a:t>，</a:t>
            </a:r>
            <a:r>
              <a:rPr lang="en-US" altLang="zh-CN" b="1" dirty="0"/>
              <a:t>n</a:t>
            </a:r>
            <a:r>
              <a:rPr lang="zh-CN" altLang="en-US" b="1" dirty="0"/>
              <a:t>次实验，成功</a:t>
            </a:r>
            <a:r>
              <a:rPr lang="en-US" altLang="zh-CN" b="1" dirty="0"/>
              <a:t>k</a:t>
            </a:r>
            <a:r>
              <a:rPr lang="zh-CN" altLang="en-US" b="1" dirty="0"/>
              <a:t>次，设成功的次数为随机变量</a:t>
            </a:r>
            <a:r>
              <a:rPr lang="en-US" altLang="zh-CN" b="1" dirty="0"/>
              <a:t>X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EX=</a:t>
            </a:r>
            <a:r>
              <a:rPr kumimoji="1" lang="en-US" altLang="zh-CN" b="1" i="1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DX=</a:t>
            </a:r>
            <a:r>
              <a:rPr kumimoji="1" lang="en-US" altLang="zh-CN" b="1" i="1" cap="none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npq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实例：有放回的取球实验</a:t>
            </a:r>
            <a:endParaRPr kumimoji="1"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生育问题：一个家庭生</a:t>
            </a:r>
            <a:r>
              <a:rPr kumimoji="1" lang="en-US" altLang="zh-CN" b="1" i="1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个小孩，其中有</a:t>
            </a:r>
            <a:r>
              <a:rPr kumimoji="1" lang="en-US" altLang="zh-CN" b="1" i="1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个男孩的概率</a:t>
            </a:r>
            <a:endParaRPr kumimoji="1"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3795" name="Object 3"/>
          <p:cNvGraphicFramePr>
            <a:graphicFrameLocks noChangeAspect="1"/>
          </p:cNvGraphicFramePr>
          <p:nvPr/>
        </p:nvGraphicFramePr>
        <p:xfrm>
          <a:off x="2423592" y="2636912"/>
          <a:ext cx="6336704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2788800" imgH="5791200" progId="">
                  <p:embed/>
                </p:oleObj>
              </mc:Choice>
              <mc:Fallback>
                <p:oleObj name="Equation" r:id="rId1" imgW="62788800" imgH="57912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3592" y="2636912"/>
                        <a:ext cx="6336704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47738" y="248442"/>
            <a:ext cx="27733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泊松分布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97063" y="844551"/>
            <a:ext cx="277336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(1)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数学定义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4850" y="1368426"/>
            <a:ext cx="717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如果离散型随机变量 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的概率分布为 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974850" y="1452564"/>
          <a:ext cx="8313738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438900" imgH="1384300" progId="">
                  <p:embed/>
                </p:oleObj>
              </mc:Choice>
              <mc:Fallback>
                <p:oleObj name="Equation" r:id="rId1" imgW="6438900" imgH="13843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452564"/>
                        <a:ext cx="8313738" cy="1804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/>
          <p:nvPr/>
        </p:nvGrpSpPr>
        <p:grpSpPr bwMode="auto">
          <a:xfrm>
            <a:off x="1897064" y="2727325"/>
            <a:ext cx="8243887" cy="533400"/>
            <a:chOff x="235" y="2545"/>
            <a:chExt cx="5193" cy="336"/>
          </a:xfrm>
        </p:grpSpPr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235" y="2545"/>
              <a:ext cx="51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则称 </a:t>
              </a:r>
              <a:r>
                <a:rPr lang="en-US" altLang="zh-CN" sz="28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en-US" altLang="zh-CN" sz="2800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服从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参数为    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泊松分布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记作 </a:t>
              </a:r>
              <a:endPara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9950" name="Object 3"/>
            <p:cNvGraphicFramePr>
              <a:graphicFrameLocks noChangeAspect="1"/>
            </p:cNvGraphicFramePr>
            <p:nvPr/>
          </p:nvGraphicFramePr>
          <p:xfrm>
            <a:off x="4034" y="2615"/>
            <a:ext cx="8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3" imgW="660400" imgH="203200" progId="">
                    <p:embed/>
                  </p:oleObj>
                </mc:Choice>
                <mc:Fallback>
                  <p:oleObj name="Equation" r:id="rId3" imgW="660400" imgH="2032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2615"/>
                          <a:ext cx="86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4"/>
            <p:cNvGraphicFramePr>
              <a:graphicFrameLocks noChangeAspect="1"/>
            </p:cNvGraphicFramePr>
            <p:nvPr/>
          </p:nvGraphicFramePr>
          <p:xfrm>
            <a:off x="2111" y="2577"/>
            <a:ext cx="23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5" imgW="139700" imgH="177800" progId="">
                    <p:embed/>
                  </p:oleObj>
                </mc:Choice>
                <mc:Fallback>
                  <p:oleObj name="Equation" r:id="rId5" imgW="139700" imgH="1778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2577"/>
                          <a:ext cx="23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936750" y="3352800"/>
          <a:ext cx="835818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7" imgW="3657600" imgH="647700" progId="">
                  <p:embed/>
                </p:oleObj>
              </mc:Choice>
              <mc:Fallback>
                <p:oleObj name="Equation" r:id="rId7" imgW="3657600" imgH="6477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352800"/>
                        <a:ext cx="8358188" cy="1481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770188" y="4649789"/>
          <a:ext cx="61341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2705100" imgH="215900" progId="">
                  <p:embed/>
                </p:oleObj>
              </mc:Choice>
              <mc:Fallback>
                <p:oleObj name="Equation" r:id="rId9" imgW="2705100" imgH="2159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649789"/>
                        <a:ext cx="6134100" cy="490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721100" y="5254626"/>
          <a:ext cx="47513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2095500" imgH="482600" progId="Equation.DSMT4">
                  <p:embed/>
                </p:oleObj>
              </mc:Choice>
              <mc:Fallback>
                <p:oleObj name="Equation" r:id="rId11" imgW="2095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254626"/>
                        <a:ext cx="4751388" cy="109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8515350" y="5543551"/>
          <a:ext cx="63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3" imgW="279400" imgH="177800" progId="">
                  <p:embed/>
                </p:oleObj>
              </mc:Choice>
              <mc:Fallback>
                <p:oleObj name="Equation" r:id="rId13" imgW="279400" imgH="177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543551"/>
                        <a:ext cx="635000" cy="404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标注 16"/>
          <p:cNvSpPr/>
          <p:nvPr/>
        </p:nvSpPr>
        <p:spPr>
          <a:xfrm>
            <a:off x="9714286" y="6069013"/>
            <a:ext cx="1873250" cy="788987"/>
          </a:xfrm>
          <a:prstGeom prst="wedgeRoundRectCallout">
            <a:avLst>
              <a:gd name="adj1" fmla="val -84586"/>
              <a:gd name="adj2" fmla="val -63343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所有概率和为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endParaRPr lang="en-US" altLang="zh-CN" sz="2800" dirty="0"/>
          </a:p>
        </p:txBody>
      </p:sp>
      <p:sp>
        <p:nvSpPr>
          <p:cNvPr id="18" name="左大括号 17"/>
          <p:cNvSpPr/>
          <p:nvPr/>
        </p:nvSpPr>
        <p:spPr>
          <a:xfrm rot="16200000">
            <a:off x="7019926" y="5218113"/>
            <a:ext cx="455612" cy="2303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对话气泡: 圆角矩形 7"/>
          <p:cNvSpPr/>
          <p:nvPr/>
        </p:nvSpPr>
        <p:spPr>
          <a:xfrm>
            <a:off x="3213848" y="6300134"/>
            <a:ext cx="2400674" cy="595033"/>
          </a:xfrm>
          <a:prstGeom prst="wedgeRoundRectCallout">
            <a:avLst>
              <a:gd name="adj1" fmla="val 89679"/>
              <a:gd name="adj2" fmla="val -866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泰勒展开式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358569" y="6418416"/>
                <a:ext cx="490519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569" y="6418416"/>
                <a:ext cx="490519" cy="382284"/>
              </a:xfrm>
              <a:prstGeom prst="rect">
                <a:avLst/>
              </a:prstGeom>
              <a:blipFill rotWithShape="1">
                <a:blip r:embed="rId15"/>
                <a:stretch>
                  <a:fillRect l="-11" t="-123" r="72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文本框 20"/>
          <p:cNvSpPr txBox="1"/>
          <p:nvPr/>
        </p:nvSpPr>
        <p:spPr>
          <a:xfrm>
            <a:off x="729615" y="5668010"/>
            <a:ext cx="26289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rgbClr val="FF0000"/>
                </a:solidFill>
              </a:rPr>
              <a:t>p</a:t>
            </a:r>
            <a:r>
              <a:rPr lang="zh-CN" altLang="en-US">
                <a:solidFill>
                  <a:srgbClr val="FF0000"/>
                </a:solidFill>
              </a:rPr>
              <a:t>趋近于</a:t>
            </a:r>
            <a:r>
              <a:rPr lang="en-US" altLang="zh-CN">
                <a:solidFill>
                  <a:srgbClr val="FF0000"/>
                </a:solidFill>
              </a:rPr>
              <a:t>0</a:t>
            </a:r>
            <a:r>
              <a:rPr lang="zh-CN" altLang="en-US">
                <a:solidFill>
                  <a:srgbClr val="FF0000"/>
                </a:solidFill>
              </a:rPr>
              <a:t>成立，</a:t>
            </a:r>
            <a:r>
              <a:rPr lang="en-US" altLang="zh-CN">
                <a:solidFill>
                  <a:srgbClr val="FF0000"/>
                </a:solidFill>
              </a:rPr>
              <a:t>λ=np</a:t>
            </a:r>
            <a:endParaRPr lang="en-US" altLang="zh-CN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897063" y="476250"/>
            <a:ext cx="8458200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泊松分布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常用于描述如下随机变量的取值规律：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051050" y="1087439"/>
            <a:ext cx="8396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(1)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某交通路口发生的交通事故数；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051050" y="1728789"/>
            <a:ext cx="816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(2)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某商店某种商品的销售件数；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051050" y="2339975"/>
            <a:ext cx="816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(3)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某公交站点的等车人数；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033588" y="4781551"/>
            <a:ext cx="8166100" cy="181588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适合于描述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单位时间内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随机事件发生的次数。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泊松分布的参数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是单位时间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或单位面积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内随机事件的</a:t>
            </a:r>
            <a:r>
              <a:rPr lang="zh-CN" altLang="en-US" sz="28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平均发生次数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2051050" y="3529014"/>
            <a:ext cx="816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(5)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某段时间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内某人接到错拨电话的次数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847850" y="0"/>
            <a:ext cx="305435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(2)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概率含义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51050" y="2949575"/>
            <a:ext cx="816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(4)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某银行网点的等待人数；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051050" y="4140200"/>
            <a:ext cx="816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(6)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某段时间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内某反射性物质发射的粒子数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  <p:bldP spid="142340" grpId="0" autoUpdateAnimBg="0"/>
      <p:bldP spid="142341" grpId="0" autoUpdateAnimBg="0"/>
      <p:bldP spid="142344" grpId="0" animBg="1" autoUpdateAnimBg="0"/>
      <p:bldP spid="142345" grpId="0" autoUpdateAnimBg="0"/>
      <p:bldP spid="12" grpId="0" animBg="1"/>
      <p:bldP spid="13" grpId="0" autoUpdateAnimBg="0"/>
      <p:bldP spid="1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/>
          <p:cNvSpPr/>
          <p:nvPr/>
        </p:nvSpPr>
        <p:spPr>
          <a:xfrm>
            <a:off x="1048870" y="4492362"/>
            <a:ext cx="9728947" cy="200929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/>
          <p:cNvSpPr/>
          <p:nvPr/>
        </p:nvSpPr>
        <p:spPr>
          <a:xfrm>
            <a:off x="1048869" y="2238936"/>
            <a:ext cx="9728947" cy="170777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: 圆角 1"/>
          <p:cNvSpPr/>
          <p:nvPr/>
        </p:nvSpPr>
        <p:spPr>
          <a:xfrm>
            <a:off x="1109382" y="759759"/>
            <a:ext cx="9728947" cy="12169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908721"/>
            <a:ext cx="8229600" cy="570050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在一个</a:t>
            </a:r>
            <a:r>
              <a:rPr lang="zh-CN" altLang="en-US" sz="28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特定时间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内，某件事情会在任意时刻随机发生（前提是，每次发生都是独立的，且跟时间无关）。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当我们把这个时间段分成</a:t>
            </a:r>
            <a:r>
              <a:rPr lang="zh-CN" altLang="en-US" sz="28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非常小的时间片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构成时，问题离散化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可以认为，每个时间片内，该事件可能发生，也可能不发生。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几乎可以不考虑发生多于一次的情况（因为时间片可被分的足够小）。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当时间片分的越小，该时间片内发生这个事件的概率 </a:t>
            </a:r>
            <a:r>
              <a:rPr lang="en-US" altLang="zh-CN" b="1" i="1" cap="none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就会成正比的减少</a:t>
            </a: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457200" lvl="1" indent="0">
              <a:buNone/>
            </a:pPr>
            <a:endParaRPr lang="en-US" altLang="zh-CN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1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即：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特定时间段被分成的时间片数量 </a:t>
            </a:r>
            <a:r>
              <a:rPr lang="en-US" altLang="zh-CN" b="1" i="1" cap="none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与每个时间片内事件发生的</a:t>
            </a:r>
            <a:r>
              <a:rPr lang="zh-CN" altLang="en-US" b="1" i="1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概率 </a:t>
            </a:r>
            <a:r>
              <a:rPr lang="en-US" altLang="zh-CN" b="1" i="1" cap="none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p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；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乘积 </a:t>
            </a:r>
            <a:r>
              <a:rPr lang="en-US" altLang="zh-CN" b="1" i="1" cap="none" dirty="0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n*p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为一个常数。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lvl="1"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这个常数表示了该事件在指定时间段发生的频度。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>
          <a:xfrm>
            <a:off x="2567608" y="5712401"/>
            <a:ext cx="2952328" cy="52322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sz="2800" b="1" dirty="0"/>
              <a:t>二项分布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2687638" y="1484313"/>
                <a:ext cx="6529387" cy="88423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)...(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×(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p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87638" y="1484313"/>
                <a:ext cx="6529387" cy="884237"/>
              </a:xfrm>
              <a:prstGeom prst="rect">
                <a:avLst/>
              </a:prstGeom>
              <a:blipFill rotWithShape="1">
                <a:blip r:embed="rId1"/>
                <a:stretch>
                  <a:fillRect l="-822" t="-3196" r="-817" b="-8905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对象 4"/>
              <p:cNvSpPr txBox="1"/>
              <p:nvPr/>
            </p:nvSpPr>
            <p:spPr bwMode="auto">
              <a:xfrm>
                <a:off x="2567608" y="2618898"/>
                <a:ext cx="6811963" cy="1085850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rmAutofit fontScale="925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)...(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𝒌𝒑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{[(</m:t>
                          </m:r>
                          <m: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p>
                            <m:sSupPr>
                              <m:ctrlPr>
                                <a:rPr lang="zh-CN" altLang="en-US" sz="2400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zh-CN" altLang="en-US" sz="2400" b="1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</a:rPr>
                                    <m:t>𝒑</m:t>
                                  </m:r>
                                </m:den>
                              </m:f>
                            </m:sup>
                          </m:sSup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𝒏𝒑</m:t>
                              </m:r>
                            </m:sup>
                          </m:sSup>
                          <m:r>
                            <a:rPr lang="zh-CN" altLang="en-US" sz="2400" b="1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</m:num>
                        <m:den>
                          <m:r>
                            <a:rPr lang="zh-CN" altLang="en-U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𝒑</m:t>
                          </m:r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altLang="zh-CN" sz="2400" b="1" i="1">
                                  <a:solidFill>
                                    <a:srgbClr val="FFFF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 dirty="0"/>
              </a:p>
            </p:txBody>
          </p:sp>
        </mc:Choice>
        <mc:Fallback>
          <p:sp>
            <p:nvSpPr>
              <p:cNvPr id="5" name="对象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67608" y="2618898"/>
                <a:ext cx="6811963" cy="1085850"/>
              </a:xfrm>
              <a:prstGeom prst="rect">
                <a:avLst/>
              </a:prstGeom>
              <a:blipFill rotWithShape="1">
                <a:blip r:embed="rId2"/>
                <a:stretch>
                  <a:fillRect l="-787" t="-2646" r="-783" b="-7237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2783632" y="4241795"/>
                <a:ext cx="2592387" cy="629957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→∞,</m:t>
                      </m:r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32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zh-CN" alt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3632" y="4241795"/>
                <a:ext cx="2592387" cy="629957"/>
              </a:xfrm>
              <a:prstGeom prst="rect">
                <a:avLst/>
              </a:prstGeom>
              <a:blipFill rotWithShape="1">
                <a:blip r:embed="rId3"/>
                <a:stretch>
                  <a:fillRect l="-2074" t="-4535" r="-2053" b="-12494"/>
                </a:stretch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1524001" y="3019426"/>
          <a:ext cx="123825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4" imgW="3048000" imgH="5181600" progId="Equation.3">
                  <p:embed/>
                </p:oleObj>
              </mc:Choice>
              <mc:Fallback>
                <p:oleObj name="公式" r:id="rId4" imgW="3048000" imgH="51816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3019426"/>
                        <a:ext cx="123825" cy="219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8" name="对象 7"/>
              <p:cNvSpPr txBox="1"/>
              <p:nvPr/>
            </p:nvSpPr>
            <p:spPr bwMode="auto">
              <a:xfrm>
                <a:off x="5648554" y="4086633"/>
                <a:ext cx="2686050" cy="863600"/>
              </a:xfrm>
              <a:prstGeom prst="rect">
                <a:avLst/>
              </a:prstGeom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>
                <a:norm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𝒑</m:t>
                      </m:r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num>
                            <m:den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den>
                          </m:f>
                        </m:sup>
                      </m:sSup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8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48554" y="4086633"/>
                <a:ext cx="2686050" cy="863600"/>
              </a:xfrm>
              <a:prstGeom prst="rect">
                <a:avLst/>
              </a:prstGeom>
              <a:blipFill rotWithShape="1">
                <a:blip r:embed="rId6"/>
                <a:stretch>
                  <a:fillRect l="-1994" t="-3283" r="-1977" b="-9070"/>
                </a:stretch>
              </a:blipFill>
            </p:spPr>
            <p:style>
              <a:lnRef idx="0">
                <a:schemeClr val="accent3"/>
              </a:lnRef>
              <a:fillRef idx="3">
                <a:schemeClr val="accent3"/>
              </a:fillRef>
              <a:effectRef idx="3">
                <a:schemeClr val="accent3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8"/>
              <p:cNvSpPr txBox="1"/>
              <p:nvPr/>
            </p:nvSpPr>
            <p:spPr bwMode="auto">
              <a:xfrm>
                <a:off x="4367213" y="5445124"/>
                <a:ext cx="1512887" cy="1036357"/>
              </a:xfrm>
              <a:prstGeom prst="rect">
                <a:avLst/>
              </a:prstGeom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𝝀</m:t>
                              </m:r>
                            </m:e>
                            <m:sup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sup>
                          </m:sSup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zh-CN" altLang="en-US" sz="28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9" name="对象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67213" y="5445124"/>
                <a:ext cx="1512887" cy="1036357"/>
              </a:xfrm>
              <a:prstGeom prst="rect">
                <a:avLst/>
              </a:prstGeom>
              <a:blipFill rotWithShape="1">
                <a:blip r:embed="rId7"/>
                <a:stretch>
                  <a:fillRect l="-3547" t="-2757" r="-3526" b="-7594"/>
                </a:stretch>
              </a:blipFill>
            </p:spPr>
            <p:style>
              <a:lnRef idx="0">
                <a:schemeClr val="accent6"/>
              </a:lnRef>
              <a:fillRef idx="3">
                <a:schemeClr val="accent6"/>
              </a:fillRef>
              <a:effectRef idx="3">
                <a:schemeClr val="accent6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/>
        </p:nvSpPr>
        <p:spPr bwMode="auto">
          <a:xfrm>
            <a:off x="1524001" y="9202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4" name="Rectangle 11"/>
          <p:cNvSpPr>
            <a:spLocks noChangeArrowheads="1"/>
          </p:cNvSpPr>
          <p:nvPr/>
        </p:nvSpPr>
        <p:spPr bwMode="auto">
          <a:xfrm>
            <a:off x="1524001" y="30538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2567608" y="457200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二项分布</a:t>
            </a:r>
            <a:endParaRPr lang="zh-CN" altLang="en-US" sz="28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5951984" y="5712401"/>
            <a:ext cx="29523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即泊松分布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对话气泡: 圆角矩形 24"/>
              <p:cNvSpPr/>
              <p:nvPr/>
            </p:nvSpPr>
            <p:spPr>
              <a:xfrm>
                <a:off x="605118" y="1808629"/>
                <a:ext cx="1324535" cy="665630"/>
              </a:xfrm>
              <a:prstGeom prst="wedgeRoundRectCallout">
                <a:avLst>
                  <a:gd name="adj1" fmla="val 156832"/>
                  <a:gd name="adj2" fmla="val 124116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zh-CN" altLang="en-US" sz="2800" b="1" i="1" smtClean="0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𝝀</m:t>
                        </m:r>
                      </m:e>
                      <m:sup>
                        <m:r>
                          <a:rPr lang="zh-CN" altLang="en-US" sz="2800" b="1" i="1">
                            <a:solidFill>
                              <a:srgbClr val="FF0000"/>
                            </a:solidFill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</m:oMath>
                </a14:m>
                <a:r>
                  <a:rPr lang="en-US" altLang="zh-CN" sz="2800" dirty="0">
                    <a:sym typeface="Wingdings" panose="05000000000000000000" pitchFamily="2" charset="2"/>
                  </a:rPr>
                  <a:t></a:t>
                </a:r>
                <a:endParaRPr lang="zh-CN" altLang="en-US" sz="2800" dirty="0"/>
              </a:p>
            </p:txBody>
          </p:sp>
        </mc:Choice>
        <mc:Fallback>
          <p:sp>
            <p:nvSpPr>
              <p:cNvPr id="25" name="对话气泡: 圆角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118" y="1808629"/>
                <a:ext cx="1324535" cy="665630"/>
              </a:xfrm>
              <a:prstGeom prst="wedgeRoundRectCallout">
                <a:avLst>
                  <a:gd name="adj1" fmla="val 156832"/>
                  <a:gd name="adj2" fmla="val 124116"/>
                  <a:gd name="adj3" fmla="val 16667"/>
                </a:avLst>
              </a:prstGeom>
              <a:blipFill rotWithShape="1">
                <a:blip r:embed="rId8"/>
                <a:stretch>
                  <a:fillRect l="-620" t="-1263" r="-107397" b="-75224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对话气泡: 圆角矩形 25"/>
              <p:cNvSpPr/>
              <p:nvPr/>
            </p:nvSpPr>
            <p:spPr>
              <a:xfrm>
                <a:off x="9776012" y="2118895"/>
                <a:ext cx="1169894" cy="577240"/>
              </a:xfrm>
              <a:prstGeom prst="wedgeRoundRectCallout">
                <a:avLst>
                  <a:gd name="adj1" fmla="val -118534"/>
                  <a:gd name="adj2" fmla="val 84631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sz="2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1" i="1" smtClean="0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𝒆</m:t>
                          </m:r>
                        </m:e>
                        <m:sup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7030A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𝝀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26" name="对话气泡: 圆角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76012" y="2118895"/>
                <a:ext cx="1169894" cy="577240"/>
              </a:xfrm>
              <a:prstGeom prst="wedgeRoundRectCallout">
                <a:avLst>
                  <a:gd name="adj1" fmla="val -118534"/>
                  <a:gd name="adj2" fmla="val 84631"/>
                  <a:gd name="adj3" fmla="val 16667"/>
                </a:avLst>
              </a:prstGeom>
              <a:blipFill rotWithShape="1">
                <a:blip r:embed="rId9"/>
                <a:stretch>
                  <a:fillRect l="-69221" t="-1413" r="-670" b="-35985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对话气泡: 圆角矩形 26"/>
              <p:cNvSpPr/>
              <p:nvPr/>
            </p:nvSpPr>
            <p:spPr>
              <a:xfrm>
                <a:off x="9713259" y="3873246"/>
                <a:ext cx="1169894" cy="577240"/>
              </a:xfrm>
              <a:prstGeom prst="wedgeRoundRectCallout">
                <a:avLst>
                  <a:gd name="adj1" fmla="val -167385"/>
                  <a:gd name="adj2" fmla="val -98238"/>
                  <a:gd name="adj3" fmla="val 16667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1" i="1" smtClean="0">
                          <a:solidFill>
                            <a:srgbClr val="FFFF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7" name="对话气泡: 圆角矩形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259" y="3873246"/>
                <a:ext cx="1169894" cy="577240"/>
              </a:xfrm>
              <a:prstGeom prst="wedgeRoundRectCallout">
                <a:avLst>
                  <a:gd name="adj1" fmla="val -167385"/>
                  <a:gd name="adj2" fmla="val -98238"/>
                  <a:gd name="adj3" fmla="val 16667"/>
                </a:avLst>
              </a:prstGeom>
              <a:blipFill rotWithShape="1">
                <a:blip r:embed="rId10"/>
                <a:stretch>
                  <a:fillRect l="-118081" t="-49679" r="-661" b="-1360"/>
                </a:stretch>
              </a:blip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AutoShape 353" descr="[公式]"/>
          <p:cNvSpPr>
            <a:spLocks noChangeAspect="1" noChangeArrowheads="1"/>
          </p:cNvSpPr>
          <p:nvPr/>
        </p:nvSpPr>
        <p:spPr bwMode="auto">
          <a:xfrm>
            <a:off x="5943599" y="3276599"/>
            <a:ext cx="988359" cy="988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6012" y="2715280"/>
            <a:ext cx="1189432" cy="5232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ext Box 2"/>
          <p:cNvSpPr txBox="1">
            <a:spLocks noChangeArrowheads="1"/>
          </p:cNvSpPr>
          <p:nvPr/>
        </p:nvSpPr>
        <p:spPr bwMode="auto">
          <a:xfrm>
            <a:off x="2438400" y="815976"/>
            <a:ext cx="18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zh-CN" sz="2800" b="1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2208214" y="604839"/>
            <a:ext cx="7978775" cy="157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/>
              <a:t>           </a:t>
            </a:r>
            <a:r>
              <a:rPr lang="zh-CN" altLang="en-US" b="1"/>
              <a:t>有一繁忙的汽车站</a:t>
            </a:r>
            <a:r>
              <a:rPr lang="en-US" altLang="zh-CN" b="1"/>
              <a:t>,</a:t>
            </a:r>
            <a:r>
              <a:rPr lang="zh-CN" altLang="en-US" b="1"/>
              <a:t>每天有大量汽车通过</a:t>
            </a:r>
            <a:r>
              <a:rPr lang="en-US" altLang="zh-CN" b="1"/>
              <a:t>,</a:t>
            </a:r>
            <a:r>
              <a:rPr lang="zh-CN" altLang="en-US" b="1"/>
              <a:t>设每辆汽车在一天的某段时间内</a:t>
            </a:r>
            <a:r>
              <a:rPr lang="en-US" altLang="zh-CN" b="1"/>
              <a:t>,</a:t>
            </a:r>
            <a:r>
              <a:rPr lang="zh-CN" altLang="en-US" b="1"/>
              <a:t>出事故的概率为</a:t>
            </a:r>
            <a:r>
              <a:rPr lang="en-US" altLang="zh-CN" b="1"/>
              <a:t>0.0001,</a:t>
            </a:r>
            <a:r>
              <a:rPr lang="zh-CN" altLang="en-US" b="1"/>
              <a:t>在每天的该段时间内有</a:t>
            </a:r>
            <a:r>
              <a:rPr lang="en-US" altLang="zh-CN" b="1"/>
              <a:t>1000 </a:t>
            </a:r>
            <a:r>
              <a:rPr lang="zh-CN" altLang="en-US" b="1"/>
              <a:t>辆汽车通过</a:t>
            </a:r>
            <a:r>
              <a:rPr lang="en-US" altLang="zh-CN" b="1"/>
              <a:t>, </a:t>
            </a:r>
            <a:r>
              <a:rPr lang="zh-CN" altLang="en-US" b="1"/>
              <a:t>问出事故的次数不小于</a:t>
            </a:r>
            <a:r>
              <a:rPr lang="en-US" altLang="zh-CN" b="1"/>
              <a:t>2</a:t>
            </a:r>
            <a:r>
              <a:rPr lang="zh-CN" altLang="en-US" b="1"/>
              <a:t>的概率是多少</a:t>
            </a:r>
            <a:r>
              <a:rPr lang="en-US" altLang="zh-CN" b="1"/>
              <a:t>?</a:t>
            </a:r>
            <a:endParaRPr lang="en-US" altLang="zh-CN" b="1"/>
          </a:p>
        </p:txBody>
      </p:sp>
      <p:graphicFrame>
        <p:nvGraphicFramePr>
          <p:cNvPr id="50183" name="Object 7"/>
          <p:cNvGraphicFramePr>
            <a:graphicFrameLocks noChangeAspect="1"/>
          </p:cNvGraphicFramePr>
          <p:nvPr/>
        </p:nvGraphicFramePr>
        <p:xfrm>
          <a:off x="2855914" y="3414713"/>
          <a:ext cx="3527425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73400" imgH="393700" progId="Equation.3">
                  <p:embed/>
                </p:oleObj>
              </mc:Choice>
              <mc:Fallback>
                <p:oleObj name="Equation" r:id="rId1" imgW="3073400" imgH="393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5914" y="3414713"/>
                        <a:ext cx="3527425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8" name="Object 12"/>
          <p:cNvGraphicFramePr>
            <a:graphicFrameLocks noChangeAspect="1"/>
          </p:cNvGraphicFramePr>
          <p:nvPr/>
        </p:nvGraphicFramePr>
        <p:xfrm>
          <a:off x="4619625" y="4432301"/>
          <a:ext cx="5429250" cy="874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6286500" imgH="977900" progId="Equation.3">
                  <p:embed/>
                </p:oleObj>
              </mc:Choice>
              <mc:Fallback>
                <p:oleObj name="Equation" r:id="rId3" imgW="6286500" imgH="977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25" y="4432301"/>
                        <a:ext cx="5429250" cy="874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202" name="Group 26"/>
          <p:cNvGrpSpPr/>
          <p:nvPr/>
        </p:nvGrpSpPr>
        <p:grpSpPr bwMode="auto">
          <a:xfrm>
            <a:off x="2351088" y="2420939"/>
            <a:ext cx="3270250" cy="858837"/>
            <a:chOff x="521" y="1525"/>
            <a:chExt cx="2060" cy="541"/>
          </a:xfrm>
        </p:grpSpPr>
        <p:sp>
          <p:nvSpPr>
            <p:cNvPr id="36880" name="Text Box 6"/>
            <p:cNvSpPr txBox="1">
              <a:spLocks noChangeArrowheads="1"/>
            </p:cNvSpPr>
            <p:nvPr/>
          </p:nvSpPr>
          <p:spPr bwMode="auto">
            <a:xfrm>
              <a:off x="521" y="1543"/>
              <a:ext cx="2060" cy="5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b="1">
                  <a:ea typeface="黑体" panose="02010609060101010101" pitchFamily="2" charset="-122"/>
                </a:rPr>
                <a:t>    </a:t>
              </a:r>
              <a:r>
                <a:rPr lang="en-US" altLang="zh-CN" b="1"/>
                <a:t>     </a:t>
              </a:r>
              <a:r>
                <a:rPr lang="zh-CN" altLang="en-US" b="1"/>
                <a:t>设 </a:t>
              </a:r>
              <a:r>
                <a:rPr lang="en-US" altLang="zh-CN" b="1"/>
                <a:t>1000 </a:t>
              </a:r>
              <a:r>
                <a:rPr lang="zh-CN" altLang="en-US" b="1"/>
                <a:t>辆车通过</a:t>
              </a:r>
              <a:r>
                <a:rPr lang="en-US" altLang="zh-CN" b="1"/>
                <a:t>,</a:t>
              </a:r>
              <a:endParaRPr lang="en-US" altLang="zh-CN" b="1"/>
            </a:p>
            <a:p>
              <a:pPr eaLnBrk="1" hangingPunct="1"/>
              <a:r>
                <a:rPr lang="zh-CN" altLang="en-US" b="1"/>
                <a:t>出事故的次数为 </a:t>
              </a:r>
              <a:r>
                <a:rPr lang="en-US" altLang="zh-CN" b="1" i="1"/>
                <a:t>X </a:t>
              </a:r>
              <a:r>
                <a:rPr lang="en-US" altLang="zh-CN" b="1"/>
                <a:t>, </a:t>
              </a:r>
              <a:r>
                <a:rPr lang="zh-CN" altLang="en-US" b="1"/>
                <a:t>则</a:t>
              </a:r>
              <a:endParaRPr lang="zh-CN" altLang="en-US" b="1"/>
            </a:p>
          </p:txBody>
        </p:sp>
        <p:sp>
          <p:nvSpPr>
            <p:cNvPr id="36881" name="Rectangle 16"/>
            <p:cNvSpPr>
              <a:spLocks noChangeArrowheads="1"/>
            </p:cNvSpPr>
            <p:nvPr/>
          </p:nvSpPr>
          <p:spPr bwMode="auto">
            <a:xfrm>
              <a:off x="540" y="1525"/>
              <a:ext cx="34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ea typeface="黑体" panose="02010609060101010101" pitchFamily="2" charset="-122"/>
                </a:rPr>
                <a:t>解</a:t>
              </a:r>
              <a:endParaRPr lang="zh-CN" altLang="en-US" sz="2800" b="1">
                <a:ea typeface="黑体" panose="02010609060101010101" pitchFamily="2" charset="-122"/>
              </a:endParaRPr>
            </a:p>
          </p:txBody>
        </p:sp>
      </p:grpSp>
      <p:pic>
        <p:nvPicPr>
          <p:cNvPr id="36871" name="Picture 18" descr="BD07195_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0438" y="1876425"/>
            <a:ext cx="2057400" cy="1373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6872" name="Rectangle 23"/>
          <p:cNvSpPr>
            <a:spLocks noChangeArrowheads="1"/>
          </p:cNvSpPr>
          <p:nvPr/>
        </p:nvSpPr>
        <p:spPr bwMode="auto">
          <a:xfrm>
            <a:off x="2384425" y="541338"/>
            <a:ext cx="719138" cy="51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黑体" panose="02010609060101010101" pitchFamily="2" charset="-122"/>
                <a:ea typeface="黑体" panose="02010609060101010101" pitchFamily="2" charset="-122"/>
              </a:rPr>
              <a:t>例</a:t>
            </a:r>
            <a:r>
              <a:rPr lang="en-US" altLang="zh-CN" sz="2800" b="1">
                <a:ea typeface="黑体" panose="02010609060101010101" pitchFamily="2" charset="-122"/>
              </a:rPr>
              <a:t>4</a:t>
            </a:r>
            <a:endParaRPr lang="en-US" altLang="zh-CN" sz="2800" b="1">
              <a:ea typeface="黑体" panose="02010609060101010101" pitchFamily="2" charset="-122"/>
            </a:endParaRPr>
          </a:p>
        </p:txBody>
      </p:sp>
      <p:grpSp>
        <p:nvGrpSpPr>
          <p:cNvPr id="50203" name="Group 27"/>
          <p:cNvGrpSpPr/>
          <p:nvPr/>
        </p:nvGrpSpPr>
        <p:grpSpPr bwMode="auto">
          <a:xfrm>
            <a:off x="2351088" y="3860801"/>
            <a:ext cx="7567612" cy="460375"/>
            <a:chOff x="521" y="2432"/>
            <a:chExt cx="5175" cy="334"/>
          </a:xfrm>
        </p:grpSpPr>
        <p:sp>
          <p:nvSpPr>
            <p:cNvPr id="36878" name="Rectangle 10"/>
            <p:cNvSpPr>
              <a:spLocks noChangeArrowheads="1"/>
            </p:cNvSpPr>
            <p:nvPr/>
          </p:nvSpPr>
          <p:spPr bwMode="auto">
            <a:xfrm>
              <a:off x="521" y="2432"/>
              <a:ext cx="1396" cy="3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b="1"/>
                <a:t>故所求概率为</a:t>
              </a:r>
              <a:endParaRPr lang="zh-CN" altLang="en-US" b="1"/>
            </a:p>
          </p:txBody>
        </p:sp>
        <p:graphicFrame>
          <p:nvGraphicFramePr>
            <p:cNvPr id="36879" name="Object 24"/>
            <p:cNvGraphicFramePr>
              <a:graphicFrameLocks noChangeAspect="1"/>
            </p:cNvGraphicFramePr>
            <p:nvPr/>
          </p:nvGraphicFramePr>
          <p:xfrm>
            <a:off x="2240" y="2519"/>
            <a:ext cx="3456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公式" r:id="rId6" imgW="5486400" imgH="381000" progId="Equation.3">
                    <p:embed/>
                  </p:oleObj>
                </mc:Choice>
                <mc:Fallback>
                  <p:oleObj name="公式" r:id="rId6" imgW="5486400" imgH="3810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40" y="2519"/>
                          <a:ext cx="3456" cy="24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0206" name="Group 30"/>
          <p:cNvGrpSpPr/>
          <p:nvPr/>
        </p:nvGrpSpPr>
        <p:grpSpPr bwMode="auto">
          <a:xfrm>
            <a:off x="2797176" y="5608638"/>
            <a:ext cx="6499225" cy="639762"/>
            <a:chOff x="1056" y="3408"/>
            <a:chExt cx="4094" cy="403"/>
          </a:xfrm>
        </p:grpSpPr>
        <p:sp>
          <p:nvSpPr>
            <p:cNvPr id="36875" name="Text Box 20"/>
            <p:cNvSpPr txBox="1">
              <a:spLocks noChangeArrowheads="1"/>
            </p:cNvSpPr>
            <p:nvPr/>
          </p:nvSpPr>
          <p:spPr bwMode="auto">
            <a:xfrm>
              <a:off x="1056" y="3484"/>
              <a:ext cx="4094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FF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solidFill>
                    <a:srgbClr val="0000FF"/>
                  </a:solidFill>
                  <a:ea typeface="黑体" panose="02010609060101010101" pitchFamily="2" charset="-122"/>
                </a:rPr>
                <a:t>二项分布</a:t>
              </a:r>
              <a:r>
                <a:rPr lang="zh-CN" altLang="en-US" sz="2800" b="1" i="1">
                  <a:solidFill>
                    <a:srgbClr val="0000FF"/>
                  </a:solidFill>
                </a:rPr>
                <a:t>  </a:t>
              </a:r>
              <a:r>
                <a:rPr lang="zh-CN" altLang="en-US" b="1" i="1">
                  <a:solidFill>
                    <a:srgbClr val="0000FF"/>
                  </a:solidFill>
                </a:rPr>
                <a:t>                </a:t>
              </a:r>
              <a:r>
                <a:rPr lang="zh-CN" altLang="en-US" b="1">
                  <a:solidFill>
                    <a:srgbClr val="0000FF"/>
                  </a:solidFill>
                </a:rPr>
                <a:t>                    </a:t>
              </a:r>
              <a:r>
                <a:rPr lang="zh-CN" altLang="en-US" sz="2800" b="1">
                  <a:solidFill>
                    <a:srgbClr val="FF0000"/>
                  </a:solidFill>
                  <a:ea typeface="黑体" panose="02010609060101010101" pitchFamily="2" charset="-122"/>
                </a:rPr>
                <a:t>泊松分布</a:t>
              </a:r>
              <a:endParaRPr lang="zh-CN" altLang="en-US" sz="2800" b="1">
                <a:solidFill>
                  <a:srgbClr val="FF0000"/>
                </a:solidFill>
                <a:ea typeface="黑体" panose="02010609060101010101" pitchFamily="2" charset="-122"/>
              </a:endParaRPr>
            </a:p>
          </p:txBody>
        </p:sp>
        <p:sp>
          <p:nvSpPr>
            <p:cNvPr id="36876" name="AutoShape 22"/>
            <p:cNvSpPr>
              <a:spLocks noChangeArrowheads="1"/>
            </p:cNvSpPr>
            <p:nvPr/>
          </p:nvSpPr>
          <p:spPr bwMode="auto">
            <a:xfrm>
              <a:off x="2128" y="3639"/>
              <a:ext cx="1460" cy="81"/>
            </a:xfrm>
            <a:prstGeom prst="rightArrow">
              <a:avLst>
                <a:gd name="adj1" fmla="val 50000"/>
                <a:gd name="adj2" fmla="val 450617"/>
              </a:avLst>
            </a:prstGeom>
            <a:solidFill>
              <a:srgbClr val="008000"/>
            </a:solidFill>
            <a:ln w="1905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36877" name="Object 29"/>
            <p:cNvGraphicFramePr>
              <a:graphicFrameLocks noChangeAspect="1"/>
            </p:cNvGraphicFramePr>
            <p:nvPr/>
          </p:nvGraphicFramePr>
          <p:xfrm>
            <a:off x="2112" y="3408"/>
            <a:ext cx="176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8" imgW="2806700" imgH="393700" progId="Equation.3">
                    <p:embed/>
                  </p:oleObj>
                </mc:Choice>
                <mc:Fallback>
                  <p:oleObj name="Equation" r:id="rId8" imgW="2806700" imgH="393700" progId="Equation.3">
                    <p:embed/>
                    <p:pic>
                      <p:nvPicPr>
                        <p:cNvPr id="0" name="Object 2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2" y="3408"/>
                          <a:ext cx="1768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0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0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0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/>
          <p:cNvSpPr txBox="1">
            <a:spLocks noChangeArrowheads="1"/>
          </p:cNvSpPr>
          <p:nvPr/>
        </p:nvSpPr>
        <p:spPr bwMode="auto">
          <a:xfrm>
            <a:off x="947738" y="248442"/>
            <a:ext cx="2773362" cy="519113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5.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泊松分布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1897063" y="844551"/>
            <a:ext cx="2773362" cy="523875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(1)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数学定义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1974850" y="1368426"/>
            <a:ext cx="71755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    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如果离散型随机变量 </a:t>
            </a:r>
            <a:r>
              <a:rPr lang="en-US" altLang="zh-CN" sz="2800" b="1" i="1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i="1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的概率分布为 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graphicFrame>
        <p:nvGraphicFramePr>
          <p:cNvPr id="6" name="Object 2"/>
          <p:cNvGraphicFramePr>
            <a:graphicFrameLocks noChangeAspect="1"/>
          </p:cNvGraphicFramePr>
          <p:nvPr/>
        </p:nvGraphicFramePr>
        <p:xfrm>
          <a:off x="1974850" y="1452564"/>
          <a:ext cx="8313738" cy="1804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6438900" imgH="1384300" progId="">
                  <p:embed/>
                </p:oleObj>
              </mc:Choice>
              <mc:Fallback>
                <p:oleObj name="Equation" r:id="rId1" imgW="6438900" imgH="13843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0" y="1452564"/>
                        <a:ext cx="8313738" cy="180498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5"/>
          <p:cNvGrpSpPr/>
          <p:nvPr/>
        </p:nvGrpSpPr>
        <p:grpSpPr bwMode="auto">
          <a:xfrm>
            <a:off x="1897064" y="2727325"/>
            <a:ext cx="8243887" cy="533400"/>
            <a:chOff x="235" y="2545"/>
            <a:chExt cx="5193" cy="336"/>
          </a:xfrm>
        </p:grpSpPr>
        <p:sp>
          <p:nvSpPr>
            <p:cNvPr id="39949" name="Rectangle 6"/>
            <p:cNvSpPr>
              <a:spLocks noChangeArrowheads="1"/>
            </p:cNvSpPr>
            <p:nvPr/>
          </p:nvSpPr>
          <p:spPr bwMode="auto">
            <a:xfrm>
              <a:off x="235" y="2545"/>
              <a:ext cx="5193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则称 </a:t>
              </a:r>
              <a:r>
                <a:rPr lang="en-US" altLang="zh-CN" sz="2800" b="1" i="1">
                  <a:latin typeface="Times New Roman" panose="02020603050405020304" pitchFamily="18" charset="0"/>
                  <a:ea typeface="华文楷体" panose="02010600040101010101" pitchFamily="2" charset="-122"/>
                </a:rPr>
                <a:t>X</a:t>
              </a:r>
              <a:r>
                <a:rPr lang="en-US" altLang="zh-CN" sz="2800" b="1" i="1">
                  <a:latin typeface="华文楷体" panose="02010600040101010101" pitchFamily="2" charset="-122"/>
                  <a:ea typeface="华文楷体" panose="02010600040101010101" pitchFamily="2" charset="-122"/>
                </a:rPr>
                <a:t> </a:t>
              </a:r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服从</a:t>
              </a:r>
              <a:r>
                <a:rPr lang="zh-CN" altLang="en-US" sz="2800" b="1"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参数为    的</a:t>
              </a:r>
              <a:r>
                <a:rPr lang="zh-CN" altLang="en-US" sz="2800" b="1">
                  <a:solidFill>
                    <a:srgbClr val="FF0000"/>
                  </a:solidFill>
                  <a:latin typeface="Times New Roman" panose="02020603050405020304" pitchFamily="18" charset="0"/>
                  <a:ea typeface="黑体" panose="02010609060101010101" pitchFamily="2" charset="-122"/>
                  <a:cs typeface="Times New Roman" panose="02020603050405020304" pitchFamily="18" charset="0"/>
                </a:rPr>
                <a:t>泊松分布</a:t>
              </a:r>
              <a:r>
                <a:rPr lang="en-US" altLang="zh-CN" sz="2800" b="1">
                  <a:latin typeface="Times New Roman" panose="02020603050405020304" pitchFamily="18" charset="0"/>
                  <a:ea typeface="华文楷体" panose="02010600040101010101" pitchFamily="2" charset="-122"/>
                  <a:cs typeface="Times New Roman" panose="02020603050405020304" pitchFamily="18" charset="0"/>
                </a:rPr>
                <a:t>, </a:t>
              </a:r>
              <a:r>
                <a:rPr lang="zh-CN" altLang="en-US" sz="2800" b="1">
                  <a:latin typeface="华文楷体" panose="02010600040101010101" pitchFamily="2" charset="-122"/>
                  <a:ea typeface="华文楷体" panose="02010600040101010101" pitchFamily="2" charset="-122"/>
                </a:rPr>
                <a:t>记作 </a:t>
              </a:r>
              <a:endParaRPr lang="zh-CN" altLang="en-US" sz="2800" b="1" i="1">
                <a:latin typeface="Times New Roman" panose="02020603050405020304" pitchFamily="18" charset="0"/>
                <a:ea typeface="华文楷体" panose="02010600040101010101" pitchFamily="2" charset="-122"/>
              </a:endParaRPr>
            </a:p>
          </p:txBody>
        </p:sp>
        <p:graphicFrame>
          <p:nvGraphicFramePr>
            <p:cNvPr id="39950" name="Object 3"/>
            <p:cNvGraphicFramePr>
              <a:graphicFrameLocks noChangeAspect="1"/>
            </p:cNvGraphicFramePr>
            <p:nvPr/>
          </p:nvGraphicFramePr>
          <p:xfrm>
            <a:off x="4034" y="2615"/>
            <a:ext cx="866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3" imgW="660400" imgH="203200" progId="">
                    <p:embed/>
                  </p:oleObj>
                </mc:Choice>
                <mc:Fallback>
                  <p:oleObj name="Equation" r:id="rId3" imgW="660400" imgH="203200" progId="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34" y="2615"/>
                          <a:ext cx="866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51" name="Object 4"/>
            <p:cNvGraphicFramePr>
              <a:graphicFrameLocks noChangeAspect="1"/>
            </p:cNvGraphicFramePr>
            <p:nvPr/>
          </p:nvGraphicFramePr>
          <p:xfrm>
            <a:off x="2111" y="2577"/>
            <a:ext cx="239" cy="3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5" imgW="139700" imgH="177800" progId="">
                    <p:embed/>
                  </p:oleObj>
                </mc:Choice>
                <mc:Fallback>
                  <p:oleObj name="Equation" r:id="rId5" imgW="139700" imgH="177800" progId="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11" y="2577"/>
                          <a:ext cx="239" cy="3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1936750" y="3352800"/>
          <a:ext cx="8358188" cy="148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7" imgW="3657600" imgH="647700" progId="">
                  <p:embed/>
                </p:oleObj>
              </mc:Choice>
              <mc:Fallback>
                <p:oleObj name="Equation" r:id="rId7" imgW="3657600" imgH="6477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352800"/>
                        <a:ext cx="8358188" cy="14811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2770188" y="4649789"/>
          <a:ext cx="61341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Equation" r:id="rId9" imgW="2705100" imgH="215900" progId="">
                  <p:embed/>
                </p:oleObj>
              </mc:Choice>
              <mc:Fallback>
                <p:oleObj name="Equation" r:id="rId9" imgW="2705100" imgH="2159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0188" y="4649789"/>
                        <a:ext cx="6134100" cy="4905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7"/>
          <p:cNvGraphicFramePr>
            <a:graphicFrameLocks noChangeAspect="1"/>
          </p:cNvGraphicFramePr>
          <p:nvPr/>
        </p:nvGraphicFramePr>
        <p:xfrm>
          <a:off x="3721100" y="5254626"/>
          <a:ext cx="4751388" cy="1095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Equation" r:id="rId11" imgW="2095500" imgH="482600" progId="Equation.DSMT4">
                  <p:embed/>
                </p:oleObj>
              </mc:Choice>
              <mc:Fallback>
                <p:oleObj name="Equation" r:id="rId11" imgW="2095500" imgH="48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1100" y="5254626"/>
                        <a:ext cx="4751388" cy="1095375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8"/>
          <p:cNvGraphicFramePr>
            <a:graphicFrameLocks noChangeAspect="1"/>
          </p:cNvGraphicFramePr>
          <p:nvPr/>
        </p:nvGraphicFramePr>
        <p:xfrm>
          <a:off x="8515350" y="5543551"/>
          <a:ext cx="6350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" name="Equation" r:id="rId13" imgW="279400" imgH="177800" progId="">
                  <p:embed/>
                </p:oleObj>
              </mc:Choice>
              <mc:Fallback>
                <p:oleObj name="Equation" r:id="rId13" imgW="279400" imgH="177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15350" y="5543551"/>
                        <a:ext cx="635000" cy="404813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bg1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圆角矩形标注 16"/>
          <p:cNvSpPr/>
          <p:nvPr/>
        </p:nvSpPr>
        <p:spPr>
          <a:xfrm>
            <a:off x="9714286" y="6069013"/>
            <a:ext cx="1873250" cy="788987"/>
          </a:xfrm>
          <a:prstGeom prst="wedgeRoundRectCallout">
            <a:avLst>
              <a:gd name="adj1" fmla="val -84586"/>
              <a:gd name="adj2" fmla="val -63343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dirty="0">
                <a:sym typeface="Wingdings" panose="05000000000000000000" pitchFamily="2" charset="2"/>
              </a:rPr>
              <a:t>所有概率和为</a:t>
            </a:r>
            <a:r>
              <a:rPr lang="en-US" altLang="zh-CN" sz="2800" dirty="0">
                <a:sym typeface="Wingdings" panose="05000000000000000000" pitchFamily="2" charset="2"/>
              </a:rPr>
              <a:t>1</a:t>
            </a:r>
            <a:endParaRPr lang="en-US" altLang="zh-CN" sz="2800" dirty="0"/>
          </a:p>
        </p:txBody>
      </p:sp>
      <p:sp>
        <p:nvSpPr>
          <p:cNvPr id="18" name="左大括号 17"/>
          <p:cNvSpPr/>
          <p:nvPr/>
        </p:nvSpPr>
        <p:spPr>
          <a:xfrm rot="16200000">
            <a:off x="7019926" y="5218113"/>
            <a:ext cx="455612" cy="230346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9" name="对话气泡: 圆角矩形 7"/>
          <p:cNvSpPr/>
          <p:nvPr/>
        </p:nvSpPr>
        <p:spPr>
          <a:xfrm>
            <a:off x="3213848" y="6300134"/>
            <a:ext cx="2400674" cy="595033"/>
          </a:xfrm>
          <a:prstGeom prst="wedgeRoundRectCallout">
            <a:avLst>
              <a:gd name="adj1" fmla="val 89679"/>
              <a:gd name="adj2" fmla="val -86653"/>
              <a:gd name="adj3" fmla="val 16667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泰勒展开式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矩形 19"/>
              <p:cNvSpPr/>
              <p:nvPr/>
            </p:nvSpPr>
            <p:spPr>
              <a:xfrm>
                <a:off x="3358569" y="6418416"/>
                <a:ext cx="490519" cy="3822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CN" altLang="en-US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20" name="矩形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569" y="6418416"/>
                <a:ext cx="490519" cy="382284"/>
              </a:xfrm>
              <a:prstGeom prst="rect">
                <a:avLst/>
              </a:prstGeom>
              <a:blipFill rotWithShape="1">
                <a:blip r:embed="rId15"/>
                <a:stretch>
                  <a:fillRect l="-11" t="-123" r="72" b="12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ChangeArrowheads="1"/>
          </p:cNvSpPr>
          <p:nvPr/>
        </p:nvSpPr>
        <p:spPr bwMode="auto">
          <a:xfrm>
            <a:off x="1897063" y="476250"/>
            <a:ext cx="8458200" cy="57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en-US" altLang="zh-CN" sz="2800" b="1">
                <a:latin typeface="宋体" panose="02010600030101010101" pitchFamily="2" charset="-122"/>
              </a:rPr>
              <a:t> 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泊松分布</a:t>
            </a:r>
            <a:r>
              <a:rPr lang="zh-CN" altLang="en-US" sz="2800" b="1">
                <a:latin typeface="华文楷体" panose="02010600040101010101" pitchFamily="2" charset="-122"/>
                <a:ea typeface="华文楷体" panose="02010600040101010101" pitchFamily="2" charset="-122"/>
              </a:rPr>
              <a:t>常用于描述如下随机变量的取值规律：</a:t>
            </a:r>
            <a:endParaRPr lang="zh-CN" altLang="en-US" sz="2800" b="1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2339" name="Text Box 3"/>
          <p:cNvSpPr txBox="1">
            <a:spLocks noChangeArrowheads="1"/>
          </p:cNvSpPr>
          <p:nvPr/>
        </p:nvSpPr>
        <p:spPr bwMode="auto">
          <a:xfrm>
            <a:off x="2051050" y="1087439"/>
            <a:ext cx="83962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(1)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某交通路口发生的交通事故数；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0" name="Text Box 4"/>
          <p:cNvSpPr txBox="1">
            <a:spLocks noChangeArrowheads="1"/>
          </p:cNvSpPr>
          <p:nvPr/>
        </p:nvSpPr>
        <p:spPr bwMode="auto">
          <a:xfrm>
            <a:off x="2051050" y="1728789"/>
            <a:ext cx="816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(2)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某商店某种商品的销售件数；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1" name="Text Box 5"/>
          <p:cNvSpPr txBox="1">
            <a:spLocks noChangeArrowheads="1"/>
          </p:cNvSpPr>
          <p:nvPr/>
        </p:nvSpPr>
        <p:spPr bwMode="auto">
          <a:xfrm>
            <a:off x="2051050" y="2339975"/>
            <a:ext cx="816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(3)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某公交站点的等车人数；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2344" name="Text Box 8"/>
          <p:cNvSpPr txBox="1">
            <a:spLocks noChangeArrowheads="1"/>
          </p:cNvSpPr>
          <p:nvPr/>
        </p:nvSpPr>
        <p:spPr bwMode="auto">
          <a:xfrm>
            <a:off x="2033588" y="4781551"/>
            <a:ext cx="8166100" cy="1815882"/>
          </a:xfrm>
          <a:prstGeom prst="rect">
            <a:avLst/>
          </a:prstGeom>
          <a:solidFill>
            <a:srgbClr val="00B0F0"/>
          </a:solidFill>
          <a:ln w="9525">
            <a:solidFill>
              <a:schemeClr val="tx1"/>
            </a:solidFill>
            <a:miter lim="800000"/>
          </a:ln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适合于描述</a:t>
            </a:r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单位时间内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随机事件发生的次数。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eaLnBrk="1" hangingPunct="1"/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泊松分布的参数</a:t>
            </a:r>
            <a:r>
              <a:rPr lang="en-US" altLang="zh-CN" sz="2800" b="1" dirty="0">
                <a:solidFill>
                  <a:srgbClr val="FF0000"/>
                </a:solidFill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λ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是单位时间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或单位面积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内随机事件的</a:t>
            </a:r>
            <a:r>
              <a:rPr lang="zh-CN" altLang="en-US" sz="2800" b="1" dirty="0">
                <a:highlight>
                  <a:srgbClr val="FFFF00"/>
                </a:highlight>
                <a:latin typeface="华文楷体" panose="02010600040101010101" pitchFamily="2" charset="-122"/>
                <a:ea typeface="华文楷体" panose="02010600040101010101" pitchFamily="2" charset="-122"/>
              </a:rPr>
              <a:t>平均发生次数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。</a:t>
            </a:r>
            <a:endParaRPr lang="zh-CN" altLang="en-US" sz="2800" b="1" dirty="0">
              <a:solidFill>
                <a:srgbClr val="0070C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42345" name="Text Box 9"/>
          <p:cNvSpPr txBox="1">
            <a:spLocks noChangeArrowheads="1"/>
          </p:cNvSpPr>
          <p:nvPr/>
        </p:nvSpPr>
        <p:spPr bwMode="auto">
          <a:xfrm>
            <a:off x="2051050" y="3529014"/>
            <a:ext cx="81661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(5)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某段时间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内某人接到错拨电话的次数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" name="Text Box 2"/>
          <p:cNvSpPr txBox="1">
            <a:spLocks noChangeArrowheads="1"/>
          </p:cNvSpPr>
          <p:nvPr/>
        </p:nvSpPr>
        <p:spPr bwMode="auto">
          <a:xfrm>
            <a:off x="1847850" y="0"/>
            <a:ext cx="3054350" cy="522288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    (2)  </a:t>
            </a:r>
            <a:r>
              <a:rPr lang="zh-CN" altLang="en-US" sz="2800" b="1">
                <a:solidFill>
                  <a:srgbClr val="FF0000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概率含义</a:t>
            </a:r>
            <a:endParaRPr lang="en-US" altLang="zh-CN" sz="2800" b="1">
              <a:solidFill>
                <a:srgbClr val="FF0000"/>
              </a:solidFill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3" name="Text Box 5"/>
          <p:cNvSpPr txBox="1">
            <a:spLocks noChangeArrowheads="1"/>
          </p:cNvSpPr>
          <p:nvPr/>
        </p:nvSpPr>
        <p:spPr bwMode="auto">
          <a:xfrm>
            <a:off x="2051050" y="2949575"/>
            <a:ext cx="81661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(4)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某时段内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某银行网点的等待人数；</a:t>
            </a:r>
            <a:endParaRPr lang="zh-CN" altLang="en-US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2051050" y="4140200"/>
            <a:ext cx="8166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latin typeface="Times New Roman" panose="02020603050405020304" pitchFamily="18" charset="0"/>
              </a:rPr>
              <a:t>    (6) </a:t>
            </a:r>
            <a:r>
              <a:rPr lang="zh-CN" altLang="en-US" sz="2800" b="1">
                <a:solidFill>
                  <a:srgbClr val="FF0000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某段时间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内某反射性物质发射的粒子数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;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2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42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2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42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42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42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23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23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2338" grpId="0" autoUpdateAnimBg="0"/>
      <p:bldP spid="142339" grpId="0" autoUpdateAnimBg="0"/>
      <p:bldP spid="142340" grpId="0" autoUpdateAnimBg="0"/>
      <p:bldP spid="142341" grpId="0" autoUpdateAnimBg="0"/>
      <p:bldP spid="142344" grpId="0" animBg="1" autoUpdateAnimBg="0"/>
      <p:bldP spid="142345" grpId="0" autoUpdateAnimBg="0"/>
      <p:bldP spid="12" grpId="0" animBg="1"/>
      <p:bldP spid="13" grpId="0" autoUpdateAnimBg="0"/>
      <p:bldP spid="14" grpId="0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055594" y="762000"/>
            <a:ext cx="9836524" cy="22860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034" name="Rectangle 2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2825750" y="857249"/>
            <a:ext cx="4572000" cy="609600"/>
          </a:xfrm>
          <a:noFill/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如果随机变量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的分布律为</a:t>
            </a:r>
            <a:endParaRPr lang="zh-CN" altLang="en-US" sz="2800" b="1" dirty="0"/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090864" y="1355726"/>
          <a:ext cx="5062537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2108200" imgH="419100" progId="Equation.3">
                  <p:embed/>
                </p:oleObj>
              </mc:Choice>
              <mc:Fallback>
                <p:oleObj name="Equation" r:id="rId3" imgW="21082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0864" y="1355726"/>
                        <a:ext cx="5062537" cy="1006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2743470" y="2452690"/>
          <a:ext cx="3276330" cy="519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1269365" imgH="215900" progId="Equation.3">
                  <p:embed/>
                </p:oleObj>
              </mc:Choice>
              <mc:Fallback>
                <p:oleObj name="Equation" r:id="rId5" imgW="1269365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470" y="2452690"/>
                        <a:ext cx="3276330" cy="519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4" name="Rectangle 8"/>
          <p:cNvSpPr>
            <a:spLocks noChangeArrowheads="1"/>
          </p:cNvSpPr>
          <p:nvPr/>
        </p:nvSpPr>
        <p:spPr bwMode="auto">
          <a:xfrm>
            <a:off x="6096000" y="2438400"/>
            <a:ext cx="3429000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试确定未知常数</a:t>
            </a:r>
            <a:r>
              <a:rPr lang="en-US" altLang="zh-CN" sz="2800" b="1" i="1">
                <a:latin typeface="Times New Roman" panose="02020603050405020304" pitchFamily="18" charset="0"/>
              </a:rPr>
              <a:t>c .</a:t>
            </a:r>
            <a:endParaRPr lang="en-US" altLang="zh-CN" sz="2800" b="1" i="1">
              <a:latin typeface="Times New Roman" panose="02020603050405020304" pitchFamily="18" charset="0"/>
            </a:endParaRP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2057400" y="838201"/>
            <a:ext cx="822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53D7F"/>
                </a:solidFill>
                <a:latin typeface="Times New Roman" panose="02020603050405020304" pitchFamily="18" charset="0"/>
              </a:rPr>
              <a:t>例</a:t>
            </a:r>
            <a:endParaRPr lang="en-US" altLang="zh-CN" sz="2800" b="1" dirty="0">
              <a:solidFill>
                <a:srgbClr val="F53D7F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60426" name="Object 10"/>
          <p:cNvGraphicFramePr>
            <a:graphicFrameLocks noChangeAspect="1"/>
          </p:cNvGraphicFramePr>
          <p:nvPr/>
        </p:nvGraphicFramePr>
        <p:xfrm>
          <a:off x="5943601" y="2971801"/>
          <a:ext cx="39909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1485265" imgH="444500" progId="Equation.3">
                  <p:embed/>
                </p:oleObj>
              </mc:Choice>
              <mc:Fallback>
                <p:oleObj name="Equation" r:id="rId7" imgW="1485265" imgH="4445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1" y="2971801"/>
                        <a:ext cx="39909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7" name="Text Box 11"/>
          <p:cNvSpPr txBox="1">
            <a:spLocks noChangeArrowheads="1"/>
          </p:cNvSpPr>
          <p:nvPr/>
        </p:nvSpPr>
        <p:spPr bwMode="auto">
          <a:xfrm>
            <a:off x="2819400" y="3290888"/>
            <a:ext cx="32004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/>
              <a:t>由分布率的性质有</a:t>
            </a:r>
            <a:endParaRPr lang="zh-CN" altLang="en-US" sz="2800" b="1"/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2133600" y="3290888"/>
            <a:ext cx="9906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solidFill>
                  <a:srgbClr val="F53D7F"/>
                </a:solidFill>
              </a:rPr>
              <a:t>解：</a:t>
            </a:r>
            <a:endParaRPr lang="zh-CN" altLang="en-US" sz="2800" b="1">
              <a:solidFill>
                <a:srgbClr val="F53D7F"/>
              </a:solidFill>
            </a:endParaRPr>
          </a:p>
        </p:txBody>
      </p:sp>
      <p:graphicFrame>
        <p:nvGraphicFramePr>
          <p:cNvPr id="60429" name="Object 13"/>
          <p:cNvGraphicFramePr>
            <a:graphicFrameLocks noChangeAspect="1"/>
          </p:cNvGraphicFramePr>
          <p:nvPr/>
        </p:nvGraphicFramePr>
        <p:xfrm>
          <a:off x="2879725" y="4076701"/>
          <a:ext cx="1708150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711200" imgH="444500" progId="Equation.3">
                  <p:embed/>
                </p:oleObj>
              </mc:Choice>
              <mc:Fallback>
                <p:oleObj name="Equation" r:id="rId9" imgW="711200" imgH="444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79725" y="4076701"/>
                        <a:ext cx="1708150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0" name="Object 14"/>
          <p:cNvGraphicFramePr>
            <a:graphicFrameLocks noChangeAspect="1"/>
          </p:cNvGraphicFramePr>
          <p:nvPr/>
        </p:nvGraphicFramePr>
        <p:xfrm>
          <a:off x="6400800" y="4305301"/>
          <a:ext cx="14922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545465" imgH="203200" progId="Equation.3">
                  <p:embed/>
                </p:oleObj>
              </mc:Choice>
              <mc:Fallback>
                <p:oleObj name="Equation" r:id="rId11" imgW="545465" imgH="2032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4305301"/>
                        <a:ext cx="149225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1" name="Object 15"/>
          <p:cNvGraphicFramePr>
            <a:graphicFrameLocks noChangeAspect="1"/>
          </p:cNvGraphicFramePr>
          <p:nvPr/>
        </p:nvGraphicFramePr>
        <p:xfrm>
          <a:off x="2825750" y="5084763"/>
          <a:ext cx="2889250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1155700" imgH="393700" progId="Equation.3">
                  <p:embed/>
                </p:oleObj>
              </mc:Choice>
              <mc:Fallback>
                <p:oleObj name="Equation" r:id="rId13" imgW="1155700" imgH="3937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5084763"/>
                        <a:ext cx="2889250" cy="984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32" name="Object 16"/>
          <p:cNvGraphicFramePr>
            <a:graphicFrameLocks noChangeAspect="1"/>
          </p:cNvGraphicFramePr>
          <p:nvPr/>
        </p:nvGraphicFramePr>
        <p:xfrm>
          <a:off x="4541838" y="4076701"/>
          <a:ext cx="1858962" cy="106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5" imgW="774065" imgH="444500" progId="Equation.3">
                  <p:embed/>
                </p:oleObj>
              </mc:Choice>
              <mc:Fallback>
                <p:oleObj name="Equation" r:id="rId15" imgW="774065" imgH="4445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1838" y="4076701"/>
                        <a:ext cx="1858962" cy="1063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33" name="AutoShape 17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50" name="Text Box 18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0435" name="AutoShape 19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0436" name="AutoShape 20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53" name="Text Box 21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4054" name="Text Box 22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0439" name="AutoShape 23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4056" name="Text Box 24">
            <a:hlinkClick r:id="rId17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0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0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0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 autoUpdateAnimBg="0" build="p"/>
      <p:bldP spid="60424" grpId="0" autoUpdateAnimBg="0"/>
      <p:bldP spid="60427" grpId="0" autoUpdateAnimBg="0"/>
      <p:bldP spid="60428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755755" y="158800"/>
            <a:ext cx="2773363" cy="519113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2.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两点分布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4" name="Rectangle 8"/>
          <p:cNvSpPr>
            <a:spLocks noChangeArrowheads="1"/>
          </p:cNvSpPr>
          <p:nvPr/>
        </p:nvSpPr>
        <p:spPr bwMode="auto">
          <a:xfrm>
            <a:off x="1305994" y="836712"/>
            <a:ext cx="9066444" cy="31683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3200" dirty="0">
                <a:latin typeface="Arial" panose="020B0604020202020204" pitchFamily="34" charset="0"/>
              </a:rPr>
              <a:t>一个随机变量</a:t>
            </a:r>
            <a:r>
              <a:rPr kumimoji="1" lang="en-US" altLang="zh-CN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只有两个可能的取值，设其分布为</a:t>
            </a:r>
            <a:r>
              <a:rPr kumimoji="1" lang="zh-CN" altLang="en-US" sz="3200" dirty="0">
                <a:latin typeface="Arial" panose="020B0604020202020204" pitchFamily="34" charset="0"/>
              </a:rPr>
              <a:t>以</a:t>
            </a: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20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r>
              <a:rPr kumimoji="1" lang="zh-CN" altLang="en-US" sz="3200" dirty="0">
                <a:latin typeface="Arial" panose="020B0604020202020204" pitchFamily="34" charset="0"/>
              </a:rPr>
              <a:t>其中                 ，则</a:t>
            </a:r>
            <a:r>
              <a:rPr kumimoji="1" lang="zh-CN" altLang="en-US" sz="3200" b="1" dirty="0">
                <a:latin typeface="Arial" panose="020B0604020202020204" pitchFamily="34" charset="0"/>
              </a:rPr>
              <a:t>称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Arial" panose="020B0604020202020204" pitchFamily="34" charset="0"/>
              </a:rPr>
              <a:t>服从      ，     处参数为</a:t>
            </a:r>
            <a:r>
              <a:rPr kumimoji="1"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1" lang="zh-CN" altLang="en-US" sz="3200" b="1" dirty="0">
                <a:latin typeface="Arial" panose="020B0604020202020204" pitchFamily="34" charset="0"/>
              </a:rPr>
              <a:t>的</a:t>
            </a:r>
            <a:r>
              <a:rPr kumimoji="1" lang="zh-CN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两点分布</a:t>
            </a:r>
            <a:r>
              <a:rPr kumimoji="1" lang="zh-CN" altLang="en-US" sz="3200" b="1" dirty="0">
                <a:latin typeface="Arial" panose="020B0604020202020204" pitchFamily="34" charset="0"/>
              </a:rPr>
              <a:t>。</a:t>
            </a:r>
            <a:endParaRPr kumimoji="1" lang="en-US" altLang="zh-CN" sz="3200" b="1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latin typeface="Arial" panose="020B0604020202020204" pitchFamily="34" charset="0"/>
            </a:endParaRPr>
          </a:p>
        </p:txBody>
      </p:sp>
      <p:graphicFrame>
        <p:nvGraphicFramePr>
          <p:cNvPr id="59397" name="Object 5"/>
          <p:cNvGraphicFramePr>
            <a:graphicFrameLocks noChangeAspect="1"/>
          </p:cNvGraphicFramePr>
          <p:nvPr/>
        </p:nvGraphicFramePr>
        <p:xfrm>
          <a:off x="1631952" y="1989337"/>
          <a:ext cx="24971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22860000" imgH="5181600" progId="Equation.3">
                  <p:embed/>
                </p:oleObj>
              </mc:Choice>
              <mc:Fallback>
                <p:oleObj name="公式" r:id="rId1" imgW="22860000" imgH="5181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31952" y="1989337"/>
                        <a:ext cx="2497138" cy="5762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4357690" y="2036961"/>
          <a:ext cx="4049712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27736800" imgH="5181600" progId="Equation.3">
                  <p:embed/>
                </p:oleObj>
              </mc:Choice>
              <mc:Fallback>
                <p:oleObj name="公式" r:id="rId3" imgW="27736800" imgH="5181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7690" y="2036961"/>
                        <a:ext cx="4049712" cy="5476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395" name="Object 3"/>
          <p:cNvGraphicFramePr>
            <a:graphicFrameLocks noChangeAspect="1"/>
          </p:cNvGraphicFramePr>
          <p:nvPr/>
        </p:nvGraphicFramePr>
        <p:xfrm>
          <a:off x="2386115" y="2636913"/>
          <a:ext cx="1645897" cy="5760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5" imgW="13716000" imgH="4876800" progId="Equation.3">
                  <p:embed/>
                </p:oleObj>
              </mc:Choice>
              <mc:Fallback>
                <p:oleObj name="公式" r:id="rId5" imgW="13716000" imgH="48768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6115" y="2636913"/>
                        <a:ext cx="1645897" cy="57606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1524000" y="553166"/>
            <a:ext cx="271228" cy="246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1000" i="1"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endParaRPr lang="en-US" altLang="zh-CN">
              <a:latin typeface="Arial" panose="020B0604020202020204" pitchFamily="34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59402" name="Object 10"/>
          <p:cNvGraphicFramePr>
            <a:graphicFrameLocks noChangeAspect="1"/>
          </p:cNvGraphicFramePr>
          <p:nvPr/>
        </p:nvGraphicFramePr>
        <p:xfrm>
          <a:off x="6562578" y="2564905"/>
          <a:ext cx="432048" cy="6210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7" imgW="3657600" imgH="5181600" progId="Equation.3">
                  <p:embed/>
                </p:oleObj>
              </mc:Choice>
              <mc:Fallback>
                <p:oleObj name="公式" r:id="rId7" imgW="3657600" imgH="5181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62578" y="2564905"/>
                        <a:ext cx="432048" cy="62106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1" name="Object 9"/>
          <p:cNvGraphicFramePr>
            <a:graphicFrameLocks noChangeAspect="1"/>
          </p:cNvGraphicFramePr>
          <p:nvPr/>
        </p:nvGraphicFramePr>
        <p:xfrm>
          <a:off x="7426674" y="2628440"/>
          <a:ext cx="432048" cy="5845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9" imgW="3962400" imgH="5181600" progId="Equation.3">
                  <p:embed/>
                </p:oleObj>
              </mc:Choice>
              <mc:Fallback>
                <p:oleObj name="公式" r:id="rId9" imgW="3962400" imgH="5181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26674" y="2628440"/>
                        <a:ext cx="432048" cy="58453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1524001" y="43934"/>
            <a:ext cx="184731" cy="36933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1383827" y="4533008"/>
            <a:ext cx="961668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kumimoji="1" lang="zh-CN" altLang="en-US" sz="3200" dirty="0">
                <a:latin typeface="Arial" panose="020B0604020202020204" pitchFamily="34" charset="0"/>
              </a:rPr>
              <a:t>如果</a:t>
            </a:r>
            <a:r>
              <a:rPr kumimoji="1"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dirty="0">
                <a:latin typeface="Arial" panose="020B0604020202020204" pitchFamily="34" charset="0"/>
              </a:rPr>
              <a:t>服从            </a:t>
            </a:r>
            <a:r>
              <a:rPr kumimoji="1" lang="en-US" altLang="zh-CN" sz="3200" dirty="0">
                <a:latin typeface="Arial" panose="020B0604020202020204" pitchFamily="34" charset="0"/>
              </a:rPr>
              <a:t>,</a:t>
            </a:r>
            <a:r>
              <a:rPr kumimoji="1" lang="zh-CN" altLang="en-US" sz="3200" dirty="0">
                <a:latin typeface="Arial" panose="020B0604020202020204" pitchFamily="34" charset="0"/>
              </a:rPr>
              <a:t>            处参数为</a:t>
            </a:r>
            <a:r>
              <a:rPr kumimoji="1" lang="en-US" altLang="zh-CN" sz="3200" dirty="0">
                <a:latin typeface="Arial" panose="020B0604020202020204" pitchFamily="34" charset="0"/>
              </a:rPr>
              <a:t>p</a:t>
            </a:r>
            <a:r>
              <a:rPr kumimoji="1" lang="zh-CN" altLang="en-US" sz="3200" dirty="0">
                <a:latin typeface="Arial" panose="020B0604020202020204" pitchFamily="34" charset="0"/>
              </a:rPr>
              <a:t>的两点分布，则称</a:t>
            </a:r>
            <a:r>
              <a:rPr kumimoji="1" lang="en-US" altLang="zh-C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3200" b="1" dirty="0">
                <a:latin typeface="Arial" panose="020B0604020202020204" pitchFamily="34" charset="0"/>
              </a:rPr>
              <a:t>服从参数为</a:t>
            </a:r>
            <a:r>
              <a:rPr kumimoji="1" lang="en-US" altLang="zh-CN" sz="3200" b="1" dirty="0">
                <a:latin typeface="Arial" panose="020B0604020202020204" pitchFamily="34" charset="0"/>
              </a:rPr>
              <a:t>p</a:t>
            </a:r>
            <a:r>
              <a:rPr kumimoji="1" lang="zh-CN" altLang="en-US" sz="3200" b="1" dirty="0">
                <a:latin typeface="Arial" panose="020B0604020202020204" pitchFamily="34" charset="0"/>
              </a:rPr>
              <a:t>的</a:t>
            </a:r>
            <a:r>
              <a:rPr kumimoji="1" lang="en-US" altLang="zh-CN" sz="3200" b="1" dirty="0">
                <a:latin typeface="Arial" panose="020B0604020202020204" pitchFamily="34" charset="0"/>
              </a:rPr>
              <a:t>0-1</a:t>
            </a:r>
            <a:r>
              <a:rPr kumimoji="1" lang="zh-CN" altLang="en-US" sz="3200" b="1" dirty="0">
                <a:latin typeface="Arial" panose="020B0604020202020204" pitchFamily="34" charset="0"/>
              </a:rPr>
              <a:t>分布</a:t>
            </a:r>
            <a:r>
              <a:rPr kumimoji="1" lang="zh-CN" altLang="en-US" sz="3200" dirty="0">
                <a:latin typeface="Arial" panose="020B0604020202020204" pitchFamily="34" charset="0"/>
              </a:rPr>
              <a:t>；</a:t>
            </a:r>
            <a:endParaRPr kumimoji="1" lang="en-US" altLang="zh-CN" sz="3200" dirty="0">
              <a:latin typeface="Arial" panose="020B0604020202020204" pitchFamily="34" charset="0"/>
            </a:endParaRPr>
          </a:p>
          <a:p>
            <a:pPr>
              <a:defRPr/>
            </a:pPr>
            <a:endParaRPr kumimoji="1" lang="en-US" altLang="zh-CN" sz="3200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9406" name="Object 14"/>
          <p:cNvGraphicFramePr>
            <a:graphicFrameLocks noChangeAspect="1"/>
          </p:cNvGraphicFramePr>
          <p:nvPr/>
        </p:nvGraphicFramePr>
        <p:xfrm>
          <a:off x="3691192" y="4490863"/>
          <a:ext cx="1044575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11" imgW="8839200" imgH="5181600" progId="Equation.3">
                  <p:embed/>
                </p:oleObj>
              </mc:Choice>
              <mc:Fallback>
                <p:oleObj name="公式" r:id="rId11" imgW="8839200" imgH="51816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1192" y="4490863"/>
                        <a:ext cx="1044575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407" name="Object 15"/>
          <p:cNvGraphicFramePr>
            <a:graphicFrameLocks noChangeAspect="1"/>
          </p:cNvGraphicFramePr>
          <p:nvPr/>
        </p:nvGraphicFramePr>
        <p:xfrm>
          <a:off x="5032375" y="4509119"/>
          <a:ext cx="10636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3" imgW="9753600" imgH="5181600" progId="Equation.3">
                  <p:embed/>
                </p:oleObj>
              </mc:Choice>
              <mc:Fallback>
                <p:oleObj name="公式" r:id="rId13" imgW="9753600" imgH="51816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2375" y="4509119"/>
                        <a:ext cx="1063625" cy="584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 Box 21"/>
          <p:cNvSpPr txBox="1">
            <a:spLocks noChangeArrowheads="1"/>
          </p:cNvSpPr>
          <p:nvPr/>
        </p:nvSpPr>
        <p:spPr bwMode="auto">
          <a:xfrm>
            <a:off x="917829" y="4001950"/>
            <a:ext cx="2773363" cy="519113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  0-1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21" name="圆角矩形标注 20"/>
          <p:cNvSpPr/>
          <p:nvPr/>
        </p:nvSpPr>
        <p:spPr>
          <a:xfrm>
            <a:off x="7752184" y="0"/>
            <a:ext cx="2915816" cy="1296144"/>
          </a:xfrm>
          <a:prstGeom prst="wedgeRoundRectCallout">
            <a:avLst>
              <a:gd name="adj1" fmla="val -154148"/>
              <a:gd name="adj2" fmla="val -15138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800" dirty="0"/>
              <a:t>思考</a:t>
            </a:r>
            <a:r>
              <a:rPr lang="en-US" altLang="zh-CN" sz="2800" dirty="0">
                <a:sym typeface="Wingdings" panose="05000000000000000000" pitchFamily="2" charset="2"/>
              </a:rPr>
              <a:t>: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just"/>
            <a:r>
              <a:rPr lang="en-US" altLang="zh-CN" sz="2800" dirty="0">
                <a:sym typeface="Wingdings" panose="05000000000000000000" pitchFamily="2" charset="2"/>
              </a:rPr>
              <a:t>(1)  </a:t>
            </a:r>
            <a:r>
              <a:rPr lang="en-US" altLang="zh-CN" sz="2800" i="1" dirty="0"/>
              <a:t>p</a:t>
            </a:r>
            <a:r>
              <a:rPr lang="en-US" altLang="zh-CN" sz="2800" dirty="0"/>
              <a:t>=1</a:t>
            </a:r>
            <a:r>
              <a:rPr lang="zh-CN" altLang="en-US" sz="2800" dirty="0"/>
              <a:t>会怎样？</a:t>
            </a:r>
            <a:endParaRPr lang="en-US" altLang="zh-CN" sz="2800" dirty="0"/>
          </a:p>
          <a:p>
            <a:pPr algn="just"/>
            <a:r>
              <a:rPr lang="en-US" altLang="zh-CN" sz="2800" dirty="0"/>
              <a:t>(2) </a:t>
            </a:r>
            <a:r>
              <a:rPr lang="en-US" altLang="zh-CN" sz="2800" i="1" dirty="0"/>
              <a:t>x</a:t>
            </a:r>
            <a:r>
              <a:rPr lang="en-US" altLang="zh-CN" sz="2800" i="1" baseline="-25000" dirty="0"/>
              <a:t>1</a:t>
            </a:r>
            <a:r>
              <a:rPr lang="en-US" altLang="zh-CN" sz="2800" dirty="0"/>
              <a:t>=1</a:t>
            </a:r>
            <a:r>
              <a:rPr lang="zh-CN" altLang="en-US" sz="2800" dirty="0"/>
              <a:t>会怎样？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5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9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61442" name="Rectangle 2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2108200" y="1066800"/>
                <a:ext cx="8255000" cy="914400"/>
              </a:xfrm>
            </p:spPr>
            <p:txBody>
              <a:bodyPr>
                <a:noAutofit/>
              </a:bodyPr>
              <a:lstStyle/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例 </a:t>
                </a:r>
                <a:r>
                  <a:rPr lang="en-US" altLang="zh-CN" sz="2800" b="1" dirty="0">
                    <a:solidFill>
                      <a:srgbClr val="FF0066"/>
                    </a:solidFill>
                    <a:latin typeface="Times New Roman" panose="02020603050405020304" pitchFamily="18" charset="0"/>
                    <a:ea typeface="黑体" panose="02010609060101010101" pitchFamily="2" charset="-122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设随机变量 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X</a:t>
                </a:r>
                <a:r>
                  <a:rPr lang="en-US" altLang="zh-CN" sz="2800" b="1" dirty="0">
                    <a:latin typeface="Times New Roman" panose="02020603050405020304" pitchFamily="18" charset="0"/>
                  </a:rPr>
                  <a:t> 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服从参数为</a:t>
                </a:r>
                <a14:m>
                  <m:oMath xmlns:m="http://schemas.openxmlformats.org/officeDocument/2006/math">
                    <m:r>
                      <a:rPr lang="zh-CN" altLang="en-US" sz="2800" b="1" i="1" dirty="0" smtClean="0">
                        <a:latin typeface="Cambria Math" panose="02040503050406030204" pitchFamily="18" charset="0"/>
                      </a:rPr>
                      <m:t>𝝀</m:t>
                    </m:r>
                  </m:oMath>
                </a14:m>
                <a:r>
                  <a:rPr lang="zh-CN" altLang="en-US" sz="2800" b="1" dirty="0">
                    <a:latin typeface="Times New Roman" panose="02020603050405020304" pitchFamily="18" charset="0"/>
                  </a:rPr>
                  <a:t>的</a:t>
                </a:r>
                <a:r>
                  <a:rPr lang="en-US" altLang="zh-CN" sz="2800" b="1" i="1" dirty="0">
                    <a:latin typeface="Times New Roman" panose="02020603050405020304" pitchFamily="18" charset="0"/>
                  </a:rPr>
                  <a:t>Poisson</a:t>
                </a:r>
                <a:r>
                  <a:rPr lang="zh-CN" altLang="en-US" sz="2800" b="1" dirty="0">
                    <a:latin typeface="Times New Roman" panose="02020603050405020304" pitchFamily="18" charset="0"/>
                  </a:rPr>
                  <a:t>分布，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  <a:p>
                <a:pPr eaLnBrk="1" hangingPunct="1">
                  <a:lnSpc>
                    <a:spcPct val="90000"/>
                  </a:lnSpc>
                  <a:buFont typeface="Wingdings" panose="05000000000000000000" pitchFamily="2" charset="2"/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</a:rPr>
                  <a:t>且已知</a:t>
                </a:r>
                <a:endParaRPr lang="zh-CN" altLang="en-US" sz="2800" b="1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1442" name="Rectangle 2" descr="Rectangle: Click to edit Master text styles&#10;Second level&#10;Third level&#10;Fourth level&#10;Fifth level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2108200" y="1066800"/>
                <a:ext cx="8255000" cy="914400"/>
              </a:xfrm>
              <a:blipFill rotWithShape="1">
                <a:blip r:embed="rId1"/>
                <a:stretch>
                  <a:fillRect b="-2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1443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3390900" y="1535112"/>
          <a:ext cx="329565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2" imgW="1358265" imgH="215900" progId="Equation.3">
                  <p:embed/>
                </p:oleObj>
              </mc:Choice>
              <mc:Fallback>
                <p:oleObj name="Equation" r:id="rId2" imgW="1358265" imgH="2159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0900" y="1535112"/>
                        <a:ext cx="329565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063750" y="2997200"/>
            <a:ext cx="61976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F53D7F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</a:rPr>
              <a:t>       随机变量 </a:t>
            </a:r>
            <a:r>
              <a:rPr lang="en-US" altLang="zh-CN" sz="2800" b="1" i="1"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的分布律为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1445" name="Object 5"/>
          <p:cNvGraphicFramePr>
            <a:graphicFrameLocks noChangeAspect="1"/>
          </p:cNvGraphicFramePr>
          <p:nvPr/>
        </p:nvGraphicFramePr>
        <p:xfrm>
          <a:off x="6849269" y="1505746"/>
          <a:ext cx="2824162" cy="554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4" imgW="1091565" imgH="215900" progId="Equation.3">
                  <p:embed/>
                </p:oleObj>
              </mc:Choice>
              <mc:Fallback>
                <p:oleObj name="Equation" r:id="rId4" imgW="10915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9269" y="1505746"/>
                        <a:ext cx="2824162" cy="554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Object 6"/>
          <p:cNvGraphicFramePr>
            <a:graphicFrameLocks noChangeAspect="1"/>
          </p:cNvGraphicFramePr>
          <p:nvPr/>
        </p:nvGraphicFramePr>
        <p:xfrm>
          <a:off x="2967039" y="3573464"/>
          <a:ext cx="69437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6" imgW="2806700" imgH="419100" progId="Equation.3">
                  <p:embed/>
                </p:oleObj>
              </mc:Choice>
              <mc:Fallback>
                <p:oleObj name="Equation" r:id="rId6" imgW="28067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039" y="3573464"/>
                        <a:ext cx="69437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7" name="Rectangle 7"/>
          <p:cNvSpPr>
            <a:spLocks noChangeArrowheads="1"/>
          </p:cNvSpPr>
          <p:nvPr/>
        </p:nvSpPr>
        <p:spPr bwMode="auto">
          <a:xfrm>
            <a:off x="2667000" y="4797425"/>
            <a:ext cx="1447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由已知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1448" name="Object 8"/>
          <p:cNvGraphicFramePr>
            <a:graphicFrameLocks noChangeAspect="1"/>
          </p:cNvGraphicFramePr>
          <p:nvPr/>
        </p:nvGraphicFramePr>
        <p:xfrm>
          <a:off x="4251325" y="4873625"/>
          <a:ext cx="3308350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8" imgW="1358265" imgH="215900" progId="Equation.3">
                  <p:embed/>
                </p:oleObj>
              </mc:Choice>
              <mc:Fallback>
                <p:oleObj name="Equation" r:id="rId8" imgW="13582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51325" y="4873625"/>
                        <a:ext cx="3308350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5" name="Rectangle 9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sp>
        <p:nvSpPr>
          <p:cNvPr id="45066" name="Text Box 10"/>
          <p:cNvSpPr txBox="1">
            <a:spLocks noChangeArrowheads="1"/>
          </p:cNvSpPr>
          <p:nvPr/>
        </p:nvSpPr>
        <p:spPr bwMode="auto">
          <a:xfrm>
            <a:off x="8305800" y="381001"/>
            <a:ext cx="2133600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>
                <a:latin typeface="Times New Roman" panose="02020603050405020304" pitchFamily="18" charset="0"/>
              </a:rPr>
              <a:t>§2</a:t>
            </a:r>
            <a:r>
              <a:rPr lang="zh-CN" altLang="en-US" sz="1800">
                <a:latin typeface="Times New Roman" panose="02020603050405020304" pitchFamily="18" charset="0"/>
              </a:rPr>
              <a:t>离散型随机变量</a:t>
            </a:r>
            <a:endParaRPr lang="zh-CN" altLang="en-US" sz="1800">
              <a:latin typeface="Times New Roman" panose="02020603050405020304" pitchFamily="18" charset="0"/>
            </a:endParaRPr>
          </a:p>
        </p:txBody>
      </p:sp>
      <p:graphicFrame>
        <p:nvGraphicFramePr>
          <p:cNvPr id="45067" name="Object 11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Image" r:id="rId10" imgW="10096500" imgH="24765" progId="Photoshop.Image.5">
                  <p:embed/>
                </p:oleObj>
              </mc:Choice>
              <mc:Fallback>
                <p:oleObj name="Image" r:id="rId10" imgW="10096500" imgH="24765" progId="Photoshop.Image.5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52" name="AutoShape 12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69" name="Text Box 13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1454" name="AutoShape 14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1455" name="AutoShape 15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72" name="Text Box 1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5073" name="Text Box 1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1458" name="AutoShape 18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5075" name="Text Box 19">
            <a:hlinkClick r:id="rId12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autoUpdateAnimBg="0" build="p"/>
      <p:bldP spid="61444" grpId="0" autoUpdateAnimBg="0"/>
      <p:bldP spid="61447" grpId="0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209800" y="990600"/>
            <a:ext cx="1066800" cy="53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得</a:t>
            </a:r>
            <a:endParaRPr lang="zh-CN" altLang="en-US" sz="2800" b="1" dirty="0"/>
          </a:p>
        </p:txBody>
      </p:sp>
      <p:graphicFrame>
        <p:nvGraphicFramePr>
          <p:cNvPr id="62467" name="Object 3"/>
          <p:cNvGraphicFramePr>
            <a:graphicFrameLocks noGrp="1" noChangeAspect="1"/>
          </p:cNvGraphicFramePr>
          <p:nvPr>
            <p:ph sz="half" idx="2"/>
          </p:nvPr>
        </p:nvGraphicFramePr>
        <p:xfrm>
          <a:off x="4267200" y="765175"/>
          <a:ext cx="2566988" cy="103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104900" imgH="444500" progId="Equation.3">
                  <p:embed/>
                </p:oleObj>
              </mc:Choice>
              <mc:Fallback>
                <p:oleObj name="Equation" r:id="rId1" imgW="1104900" imgH="4445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765175"/>
                        <a:ext cx="2566988" cy="1033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8" name="Rectangle 4"/>
          <p:cNvSpPr>
            <a:spLocks noChangeArrowheads="1"/>
          </p:cNvSpPr>
          <p:nvPr/>
        </p:nvSpPr>
        <p:spPr bwMode="auto">
          <a:xfrm>
            <a:off x="2133600" y="1844675"/>
            <a:ext cx="8178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由此得方程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2469" name="Object 5"/>
          <p:cNvGraphicFramePr>
            <a:graphicFrameLocks noChangeAspect="1"/>
          </p:cNvGraphicFramePr>
          <p:nvPr/>
        </p:nvGraphicFramePr>
        <p:xfrm>
          <a:off x="4648200" y="1916114"/>
          <a:ext cx="20574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61365" imgH="228600" progId="Equation.3">
                  <p:embed/>
                </p:oleObj>
              </mc:Choice>
              <mc:Fallback>
                <p:oleObj name="Equation" r:id="rId3" imgW="761365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8200" y="1916114"/>
                        <a:ext cx="20574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0" name="Rectangle 6"/>
          <p:cNvSpPr>
            <a:spLocks noChangeArrowheads="1"/>
          </p:cNvSpPr>
          <p:nvPr/>
        </p:nvSpPr>
        <p:spPr bwMode="auto">
          <a:xfrm>
            <a:off x="2133600" y="2565400"/>
            <a:ext cx="556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得解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2471" name="Object 7"/>
          <p:cNvGraphicFramePr>
            <a:graphicFrameLocks noChangeAspect="1"/>
          </p:cNvGraphicFramePr>
          <p:nvPr/>
        </p:nvGraphicFramePr>
        <p:xfrm>
          <a:off x="5178425" y="2708276"/>
          <a:ext cx="107315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31800" imgH="203200" progId="Equation.3">
                  <p:embed/>
                </p:oleObj>
              </mc:Choice>
              <mc:Fallback>
                <p:oleObj name="Equation" r:id="rId5" imgW="431800" imgH="2032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8425" y="2708276"/>
                        <a:ext cx="1073150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Object 8"/>
          <p:cNvGraphicFramePr>
            <a:graphicFrameLocks noChangeAspect="1"/>
          </p:cNvGraphicFramePr>
          <p:nvPr/>
        </p:nvGraphicFramePr>
        <p:xfrm>
          <a:off x="2163764" y="3429001"/>
          <a:ext cx="5329237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145665" imgH="215900" progId="Equation.3">
                  <p:embed/>
                </p:oleObj>
              </mc:Choice>
              <mc:Fallback>
                <p:oleObj name="Equation" r:id="rId7" imgW="2145665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3764" y="3429001"/>
                        <a:ext cx="5329237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73" name="Rectangle 9"/>
          <p:cNvSpPr>
            <a:spLocks noChangeArrowheads="1"/>
          </p:cNvSpPr>
          <p:nvPr/>
        </p:nvSpPr>
        <p:spPr bwMode="auto">
          <a:xfrm>
            <a:off x="2209800" y="4154488"/>
            <a:ext cx="1295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所以，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2474" name="Object 10"/>
          <p:cNvGraphicFramePr>
            <a:graphicFrameLocks noChangeAspect="1"/>
          </p:cNvGraphicFramePr>
          <p:nvPr/>
        </p:nvGraphicFramePr>
        <p:xfrm>
          <a:off x="4132263" y="4002089"/>
          <a:ext cx="2786062" cy="98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180465" imgH="419100" progId="Equation.3">
                  <p:embed/>
                </p:oleObj>
              </mc:Choice>
              <mc:Fallback>
                <p:oleObj name="Equation" r:id="rId9" imgW="1180465" imgH="4191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2263" y="4002089"/>
                        <a:ext cx="2786062" cy="98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5" name="Object 11"/>
          <p:cNvGraphicFramePr>
            <a:graphicFrameLocks noChangeAspect="1"/>
          </p:cNvGraphicFramePr>
          <p:nvPr/>
        </p:nvGraphicFramePr>
        <p:xfrm>
          <a:off x="6826250" y="4070350"/>
          <a:ext cx="12065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82600" imgH="393700" progId="Equation.3">
                  <p:embed/>
                </p:oleObj>
              </mc:Choice>
              <mc:Fallback>
                <p:oleObj name="Equation" r:id="rId11" imgW="482600" imgH="3937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6250" y="4070350"/>
                        <a:ext cx="12065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6" name="Object 12"/>
          <p:cNvGraphicFramePr>
            <a:graphicFrameLocks noChangeAspect="1"/>
          </p:cNvGraphicFramePr>
          <p:nvPr/>
        </p:nvGraphicFramePr>
        <p:xfrm>
          <a:off x="5562600" y="5049839"/>
          <a:ext cx="17526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660400" imgH="177800" progId="Equation.3">
                  <p:embed/>
                </p:oleObj>
              </mc:Choice>
              <mc:Fallback>
                <p:oleObj name="Equation" r:id="rId13" imgW="660400" imgH="177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5049839"/>
                        <a:ext cx="17526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46094" name="Object 1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Image" r:id="rId15" imgW="10096500" imgH="24765" progId="Photoshop.Image.5">
                  <p:embed/>
                </p:oleObj>
              </mc:Choice>
              <mc:Fallback>
                <p:oleObj name="Image" r:id="rId15" imgW="10096500" imgH="24765" progId="Photoshop.Image.5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80" name="AutoShape 16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097" name="Text Box 17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2482" name="AutoShape 18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2483" name="AutoShape 19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100" name="Text Box 20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6101" name="Text Box 21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2486" name="AutoShape 22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6103" name="Text Box 23">
            <a:hlinkClick r:id="rId17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2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2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2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2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62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6" grpId="0" autoUpdateAnimBg="0" build="p"/>
      <p:bldP spid="62468" grpId="0" autoUpdateAnimBg="0"/>
      <p:bldP spid="62470" grpId="0" autoUpdateAnimBg="0"/>
      <p:bldP spid="62473" grpId="0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566582" y="1022349"/>
            <a:ext cx="8693524" cy="246539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906" name="Rectangle 2"/>
          <p:cNvSpPr>
            <a:spLocks noGrp="1" noChangeArrowheads="1"/>
          </p:cNvSpPr>
          <p:nvPr>
            <p:ph type="title"/>
          </p:nvPr>
        </p:nvSpPr>
        <p:spPr>
          <a:xfrm>
            <a:off x="1392425" y="115310"/>
            <a:ext cx="2362200" cy="609600"/>
          </a:xfr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altLang="zh-CN" sz="2800" b="1" i="1" dirty="0">
                <a:solidFill>
                  <a:schemeClr val="bg1"/>
                </a:solidFill>
                <a:latin typeface="Times New Roman" panose="02020603050405020304" pitchFamily="18" charset="0"/>
              </a:rPr>
              <a:t>Poisson </a:t>
            </a:r>
            <a:r>
              <a:rPr lang="zh-CN" altLang="en-US" sz="2800" b="1" dirty="0">
                <a:solidFill>
                  <a:schemeClr val="bg1"/>
                </a:solidFill>
                <a:latin typeface="宋体" panose="02010600030101010101" pitchFamily="2" charset="-122"/>
              </a:rPr>
              <a:t>定理</a:t>
            </a:r>
            <a:endParaRPr lang="zh-CN" altLang="en-US" sz="2800" b="1" dirty="0">
              <a:solidFill>
                <a:schemeClr val="bg1"/>
              </a:solidFill>
              <a:latin typeface="宋体" panose="02010600030101010101" pitchFamily="2" charset="-122"/>
            </a:endParaRPr>
          </a:p>
        </p:txBody>
      </p:sp>
      <p:sp>
        <p:nvSpPr>
          <p:cNvPr id="1239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170113" y="3462338"/>
            <a:ext cx="1131140" cy="53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53D7F"/>
                </a:solidFill>
              </a:rPr>
              <a:t>证明：</a:t>
            </a:r>
            <a:endParaRPr lang="zh-CN" altLang="en-US" sz="2800" b="1" dirty="0">
              <a:solidFill>
                <a:srgbClr val="F53D7F"/>
              </a:solidFill>
            </a:endParaRPr>
          </a:p>
        </p:txBody>
      </p:sp>
      <p:graphicFrame>
        <p:nvGraphicFramePr>
          <p:cNvPr id="12390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287588" y="1125538"/>
          <a:ext cx="7388225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200400" imgH="406400" progId="Equation.3">
                  <p:embed/>
                </p:oleObj>
              </mc:Choice>
              <mc:Fallback>
                <p:oleObj name="Equation" r:id="rId1" imgW="3200400" imgH="4064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1125538"/>
                        <a:ext cx="7388225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09" name="Object 5"/>
          <p:cNvGraphicFramePr>
            <a:graphicFrameLocks noChangeAspect="1"/>
          </p:cNvGraphicFramePr>
          <p:nvPr/>
        </p:nvGraphicFramePr>
        <p:xfrm>
          <a:off x="4740275" y="2093913"/>
          <a:ext cx="2408238" cy="671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002665" imgH="279400" progId="Equation.3">
                  <p:embed/>
                </p:oleObj>
              </mc:Choice>
              <mc:Fallback>
                <p:oleObj name="Equation" r:id="rId3" imgW="1002665" imgH="2794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275" y="2093913"/>
                        <a:ext cx="2408238" cy="671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0" name="Object 6"/>
          <p:cNvGraphicFramePr>
            <a:graphicFrameLocks noChangeAspect="1"/>
          </p:cNvGraphicFramePr>
          <p:nvPr/>
        </p:nvGraphicFramePr>
        <p:xfrm>
          <a:off x="2286001" y="2525714"/>
          <a:ext cx="5535613" cy="981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2374900" imgH="419100" progId="Equation.3">
                  <p:embed/>
                </p:oleObj>
              </mc:Choice>
              <mc:Fallback>
                <p:oleObj name="Equation" r:id="rId5" imgW="2374900" imgH="4191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2525714"/>
                        <a:ext cx="5535613" cy="981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1" name="Object 7"/>
          <p:cNvGraphicFramePr>
            <a:graphicFrameLocks noChangeAspect="1"/>
          </p:cNvGraphicFramePr>
          <p:nvPr/>
        </p:nvGraphicFramePr>
        <p:xfrm>
          <a:off x="3597275" y="3535364"/>
          <a:ext cx="2255838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7" imgW="939800" imgH="228600" progId="Equation.3">
                  <p:embed/>
                </p:oleObj>
              </mc:Choice>
              <mc:Fallback>
                <p:oleObj name="Equation" r:id="rId7" imgW="939800" imgH="2286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7275" y="3535364"/>
                        <a:ext cx="2255838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2" name="Object 8"/>
          <p:cNvGraphicFramePr>
            <a:graphicFrameLocks noChangeAspect="1"/>
          </p:cNvGraphicFramePr>
          <p:nvPr/>
        </p:nvGraphicFramePr>
        <p:xfrm>
          <a:off x="2667001" y="4183064"/>
          <a:ext cx="3355975" cy="566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9" imgW="1511300" imgH="254000" progId="Equation.3">
                  <p:embed/>
                </p:oleObj>
              </mc:Choice>
              <mc:Fallback>
                <p:oleObj name="Equation" r:id="rId9" imgW="1511300" imgH="2540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1" y="4183064"/>
                        <a:ext cx="3355975" cy="566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4" name="Object 10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Image" r:id="rId11" imgW="10096500" imgH="24765" progId="Photoshop.Image.5">
                  <p:embed/>
                </p:oleObj>
              </mc:Choice>
              <mc:Fallback>
                <p:oleObj name="Image" r:id="rId11" imgW="10096500" imgH="24765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916" name="Object 12"/>
          <p:cNvGraphicFramePr>
            <a:graphicFrameLocks noChangeAspect="1"/>
          </p:cNvGraphicFramePr>
          <p:nvPr/>
        </p:nvGraphicFramePr>
        <p:xfrm>
          <a:off x="2657475" y="4759326"/>
          <a:ext cx="68786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3" imgW="3098800" imgH="482600" progId="Equation.3">
                  <p:embed/>
                </p:oleObj>
              </mc:Choice>
              <mc:Fallback>
                <p:oleObj name="Equation" r:id="rId13" imgW="3098800" imgH="482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4759326"/>
                        <a:ext cx="6878638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917" name="AutoShape 13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18" name="Text Box 14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3919" name="AutoShape 15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3920" name="AutoShape 16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21" name="Text Box 1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7122" name="Text Box 1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3923" name="AutoShape 19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7124" name="Text Box 20">
            <a:hlinkClick r:id="rId15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3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3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3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3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3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3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6" grpId="0" animBg="1" autoUpdateAnimBg="0"/>
      <p:bldP spid="123907" grpId="0" autoUpdateAnimBg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4930" name="Object 2"/>
          <p:cNvGraphicFramePr>
            <a:graphicFrameLocks noGrp="1" noChangeAspect="1"/>
          </p:cNvGraphicFramePr>
          <p:nvPr>
            <p:ph sz="half" idx="1"/>
          </p:nvPr>
        </p:nvGraphicFramePr>
        <p:xfrm>
          <a:off x="2362200" y="976313"/>
          <a:ext cx="6629400" cy="1081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959100" imgH="482600" progId="Equation.3">
                  <p:embed/>
                </p:oleObj>
              </mc:Choice>
              <mc:Fallback>
                <p:oleObj name="Equation" r:id="rId1" imgW="2959100" imgH="4826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976313"/>
                        <a:ext cx="6629400" cy="1081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2057400" y="2438400"/>
            <a:ext cx="3276600" cy="457200"/>
          </a:xfrm>
        </p:spPr>
        <p:txBody>
          <a:bodyPr>
            <a:noAutofit/>
          </a:bodyPr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sz="2800" b="1" dirty="0"/>
              <a:t>对于固定的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k</a:t>
            </a:r>
            <a:r>
              <a:rPr lang="zh-CN" altLang="en-US" sz="2800" b="1" dirty="0"/>
              <a:t>，有</a:t>
            </a:r>
            <a:endParaRPr lang="zh-CN" altLang="en-US" sz="2800" b="1" dirty="0"/>
          </a:p>
        </p:txBody>
      </p:sp>
      <p:graphicFrame>
        <p:nvGraphicFramePr>
          <p:cNvPr id="124932" name="Object 4"/>
          <p:cNvGraphicFramePr>
            <a:graphicFrameLocks noChangeAspect="1"/>
          </p:cNvGraphicFramePr>
          <p:nvPr/>
        </p:nvGraphicFramePr>
        <p:xfrm>
          <a:off x="5410200" y="2060575"/>
          <a:ext cx="2484438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28065" imgH="482600" progId="Equation.3">
                  <p:embed/>
                </p:oleObj>
              </mc:Choice>
              <mc:Fallback>
                <p:oleObj name="Equation" r:id="rId3" imgW="1028065" imgH="482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2060575"/>
                        <a:ext cx="2484438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3" name="Object 5"/>
          <p:cNvGraphicFramePr>
            <a:graphicFrameLocks noChangeAspect="1"/>
          </p:cNvGraphicFramePr>
          <p:nvPr/>
        </p:nvGraphicFramePr>
        <p:xfrm>
          <a:off x="7543800" y="2425701"/>
          <a:ext cx="118268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68300" imgH="203200" progId="Equation.3">
                  <p:embed/>
                </p:oleObj>
              </mc:Choice>
              <mc:Fallback>
                <p:oleObj name="Equation" r:id="rId5" imgW="368300" imgH="203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43800" y="2425701"/>
                        <a:ext cx="1182688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48136" name="Object 8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9048751" y="2463800"/>
            <a:ext cx="1319213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/>
              <a:t>所以，</a:t>
            </a:r>
            <a:endParaRPr lang="zh-CN" altLang="en-US" sz="2800" b="1"/>
          </a:p>
        </p:txBody>
      </p:sp>
      <p:graphicFrame>
        <p:nvGraphicFramePr>
          <p:cNvPr id="124938" name="Object 10"/>
          <p:cNvGraphicFramePr>
            <a:graphicFrameLocks noChangeAspect="1"/>
          </p:cNvGraphicFramePr>
          <p:nvPr/>
        </p:nvGraphicFramePr>
        <p:xfrm>
          <a:off x="1992313" y="3189288"/>
          <a:ext cx="3187700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294765" imgH="304800" progId="Equation.3">
                  <p:embed/>
                </p:oleObj>
              </mc:Choice>
              <mc:Fallback>
                <p:oleObj name="Equation" r:id="rId9" imgW="1294765" imgH="3048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3189288"/>
                        <a:ext cx="3187700" cy="749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1676401" y="3856039"/>
          <a:ext cx="8920163" cy="1114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3873500" imgH="482600" progId="Equation.3">
                  <p:embed/>
                </p:oleObj>
              </mc:Choice>
              <mc:Fallback>
                <p:oleObj name="Equation" r:id="rId11" imgW="3873500" imgH="4826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1" y="3856039"/>
                        <a:ext cx="8920163" cy="1114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4940" name="Object 12"/>
          <p:cNvGraphicFramePr>
            <a:graphicFrameLocks noChangeAspect="1"/>
          </p:cNvGraphicFramePr>
          <p:nvPr/>
        </p:nvGraphicFramePr>
        <p:xfrm>
          <a:off x="1752600" y="4997450"/>
          <a:ext cx="1511300" cy="1023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622300" imgH="419100" progId="Equation.3">
                  <p:embed/>
                </p:oleObj>
              </mc:Choice>
              <mc:Fallback>
                <p:oleObj name="Equation" r:id="rId13" imgW="6223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4997450"/>
                        <a:ext cx="1511300" cy="1023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1" name="AutoShape 13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42" name="Text Box 14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4943" name="AutoShape 15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4944" name="AutoShape 16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45" name="Text Box 17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8146" name="Text Box 18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4947" name="AutoShape 19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8148" name="Text Box 20">
            <a:hlinkClick r:id="rId15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4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4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4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49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4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4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4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autoUpdateAnimBg="0" build="p"/>
      <p:bldP spid="124937" grpId="0" autoUpdateAnimBg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685800"/>
            <a:ext cx="3505200" cy="685800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Poisson</a:t>
            </a:r>
            <a:r>
              <a:rPr lang="zh-CN" altLang="en-US" sz="2800" b="1" dirty="0">
                <a:solidFill>
                  <a:srgbClr val="FF0066"/>
                </a:solidFill>
                <a:latin typeface="宋体" panose="02010600030101010101" pitchFamily="2" charset="-122"/>
              </a:rPr>
              <a:t>定理的应用</a:t>
            </a:r>
            <a:endParaRPr lang="zh-CN" altLang="en-US" sz="2800" b="1" dirty="0">
              <a:solidFill>
                <a:srgbClr val="FF0066"/>
              </a:solidFill>
              <a:latin typeface="宋体" panose="02010600030101010101" pitchFamily="2" charset="-122"/>
            </a:endParaRPr>
          </a:p>
        </p:txBody>
      </p:sp>
      <p:sp>
        <p:nvSpPr>
          <p:cNvPr id="12595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535206" y="1503457"/>
            <a:ext cx="4368800" cy="53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/>
              <a:t>由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Poisson</a:t>
            </a:r>
            <a:r>
              <a:rPr lang="en-US" altLang="zh-CN" sz="2800" b="1" dirty="0"/>
              <a:t> </a:t>
            </a:r>
            <a:r>
              <a:rPr lang="zh-CN" altLang="en-US" sz="2800" b="1" dirty="0"/>
              <a:t>定理，可知</a:t>
            </a:r>
            <a:endParaRPr lang="zh-CN" altLang="en-US" sz="2800" b="1" dirty="0"/>
          </a:p>
        </p:txBody>
      </p:sp>
      <p:graphicFrame>
        <p:nvGraphicFramePr>
          <p:cNvPr id="12595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5664200" y="1557338"/>
          <a:ext cx="41513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777365" imgH="215900" progId="Equation.3">
                  <p:embed/>
                </p:oleObj>
              </mc:Choice>
              <mc:Fallback>
                <p:oleObj name="Equation" r:id="rId1" imgW="17773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64200" y="1557338"/>
                        <a:ext cx="4151313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7" name="Object 5"/>
          <p:cNvGraphicFramePr>
            <a:graphicFrameLocks noChangeAspect="1"/>
          </p:cNvGraphicFramePr>
          <p:nvPr/>
        </p:nvGraphicFramePr>
        <p:xfrm>
          <a:off x="2635250" y="2349500"/>
          <a:ext cx="46370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803400" imgH="215900" progId="Equation.3">
                  <p:embed/>
                </p:oleObj>
              </mc:Choice>
              <mc:Fallback>
                <p:oleObj name="Equation" r:id="rId3" imgW="1803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5250" y="2349500"/>
                        <a:ext cx="4637088" cy="547688"/>
                      </a:xfrm>
                      <a:prstGeom prst="rect">
                        <a:avLst/>
                      </a:prstGeom>
                      <a:solidFill>
                        <a:schemeClr val="accent2">
                          <a:lumMod val="40000"/>
                          <a:lumOff val="60000"/>
                        </a:schemeClr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8" name="Object 6"/>
          <p:cNvGraphicFramePr>
            <a:graphicFrameLocks noChangeAspect="1"/>
          </p:cNvGraphicFramePr>
          <p:nvPr/>
        </p:nvGraphicFramePr>
        <p:xfrm>
          <a:off x="2625725" y="3068639"/>
          <a:ext cx="3562350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83665" imgH="215900" progId="Equation.3">
                  <p:embed/>
                </p:oleObj>
              </mc:Choice>
              <mc:Fallback>
                <p:oleObj name="Equation" r:id="rId5" imgW="13836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5725" y="3068639"/>
                        <a:ext cx="3562350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59" name="Object 7"/>
          <p:cNvGraphicFramePr>
            <a:graphicFrameLocks noChangeAspect="1"/>
          </p:cNvGraphicFramePr>
          <p:nvPr/>
        </p:nvGraphicFramePr>
        <p:xfrm>
          <a:off x="2627314" y="3716339"/>
          <a:ext cx="56292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2197100" imgH="254000" progId="Equation.3">
                  <p:embed/>
                </p:oleObj>
              </mc:Choice>
              <mc:Fallback>
                <p:oleObj name="Equation" r:id="rId7" imgW="2197100" imgH="2540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4" y="3716339"/>
                        <a:ext cx="56292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5960" name="Object 8"/>
          <p:cNvGraphicFramePr>
            <a:graphicFrameLocks noChangeAspect="1"/>
          </p:cNvGraphicFramePr>
          <p:nvPr/>
        </p:nvGraphicFramePr>
        <p:xfrm>
          <a:off x="5443539" y="4437063"/>
          <a:ext cx="1589087" cy="1084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609600" imgH="419100" progId="Equation.3">
                  <p:embed/>
                </p:oleObj>
              </mc:Choice>
              <mc:Fallback>
                <p:oleObj name="Equation" r:id="rId9" imgW="609600" imgH="4191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43539" y="4437063"/>
                        <a:ext cx="1589087" cy="1084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1" name="Rectangle 9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49162" name="Object 10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Image" r:id="rId11" imgW="10096500" imgH="24765" progId="Photoshop.Image.5">
                  <p:embed/>
                </p:oleObj>
              </mc:Choice>
              <mc:Fallback>
                <p:oleObj name="Image" r:id="rId11" imgW="10096500" imgH="24765" progId="Photoshop.Image.5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5964" name="AutoShape 12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65" name="Text Box 13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5966" name="AutoShape 14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5967" name="AutoShape 15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68" name="Text Box 16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49169" name="Text Box 17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5970" name="AutoShape 18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49171" name="Text Box 19">
            <a:hlinkClick r:id="rId13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5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59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59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59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59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59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4" grpId="0" animBg="1" autoUpdateAnimBg="0"/>
      <p:bldP spid="125955" grpId="0" autoUpdateAnimBg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4"/>
          <p:cNvSpPr/>
          <p:nvPr/>
        </p:nvSpPr>
        <p:spPr>
          <a:xfrm>
            <a:off x="2319618" y="907676"/>
            <a:ext cx="2783541" cy="779836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10"/>
          <p:cNvSpPr txBox="1">
            <a:spLocks noChangeArrowheads="1"/>
          </p:cNvSpPr>
          <p:nvPr/>
        </p:nvSpPr>
        <p:spPr bwMode="auto">
          <a:xfrm>
            <a:off x="1897063" y="238126"/>
            <a:ext cx="2000682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泊松定理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/>
        </p:nvGraphicFramePr>
        <p:xfrm>
          <a:off x="1916114" y="757239"/>
          <a:ext cx="8472487" cy="973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644900" imgH="419100" progId="">
                  <p:embed/>
                </p:oleObj>
              </mc:Choice>
              <mc:Fallback>
                <p:oleObj name="Equation" r:id="rId1" imgW="3644900" imgH="4191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6114" y="757239"/>
                        <a:ext cx="8472487" cy="973137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rgbClr val="0000FF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1982788" y="2744788"/>
          <a:ext cx="8405812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3644900" imgH="431800" progId="">
                  <p:embed/>
                </p:oleObj>
              </mc:Choice>
              <mc:Fallback>
                <p:oleObj name="Equation" r:id="rId3" imgW="3644900" imgH="4318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2788" y="2744788"/>
                        <a:ext cx="8405812" cy="995362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1919289" y="2041526"/>
            <a:ext cx="2700337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概率含义</a:t>
            </a:r>
            <a:endParaRPr lang="zh-CN" altLang="en-US" sz="2800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992314" y="4797426"/>
            <a:ext cx="8396287" cy="1630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dirty="0">
                <a:solidFill>
                  <a:srgbClr val="00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   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补例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经临床试验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某新药的过敏反应率为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0.0001.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今有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20000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人使用此药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求这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20000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人中发生过敏反应的人数不超过 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的概率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.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992314" y="3971925"/>
            <a:ext cx="8396287" cy="57656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 在</a:t>
            </a:r>
            <a:r>
              <a:rPr lang="en-US" altLang="zh-CN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n&gt;=10,p&lt;=0.1</a:t>
            </a:r>
            <a:r>
              <a:rPr lang="zh-CN" altLang="en-US" sz="2800" b="1">
                <a:latin typeface="Times New Roman" panose="02020603050405020304" pitchFamily="18" charset="0"/>
                <a:ea typeface="华文楷体" panose="02010600040101010101" pitchFamily="2" charset="-122"/>
              </a:rPr>
              <a:t>时，泊松分布可近似代替二项 分布。</a:t>
            </a:r>
            <a:endParaRPr lang="en-US" altLang="zh-CN" sz="28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9105245" y="3196920"/>
            <a:ext cx="3168650" cy="792163"/>
          </a:xfrm>
          <a:prstGeom prst="wedgeRoundRectCallout">
            <a:avLst>
              <a:gd name="adj1" fmla="val -100374"/>
              <a:gd name="adj2" fmla="val 676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b="1" dirty="0">
                <a:latin typeface="+mn-ea"/>
              </a:rPr>
              <a:t>当</a:t>
            </a:r>
            <a:r>
              <a:rPr lang="en-US" altLang="zh-CN" b="1" dirty="0">
                <a:latin typeface="+mn-ea"/>
              </a:rPr>
              <a:t>n</a:t>
            </a:r>
            <a:r>
              <a:rPr lang="zh-CN" altLang="en-US" b="1" dirty="0">
                <a:latin typeface="+mn-ea"/>
              </a:rPr>
              <a:t>非常大时，二项分布的计算量太大</a:t>
            </a:r>
            <a:endParaRPr lang="zh-CN" altLang="en-US" b="1" dirty="0">
              <a:latin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7" dur="1" fill="hold"/>
                                        <p:tgtEl>
                                          <p:spTgt spid="10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7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3018" y="415636"/>
            <a:ext cx="56341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Arial Black" panose="020B0A04020102020204" pitchFamily="34" charset="0"/>
              </a:rPr>
              <a:t>泊松分布的期望与方差</a:t>
            </a:r>
            <a:endParaRPr lang="zh-CN" altLang="en-US" sz="3200" b="1" dirty="0">
              <a:latin typeface="Arial Black" panose="020B0A04020102020204" pitchFamily="34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2604656" y="2036618"/>
            <a:ext cx="5400675" cy="57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泊松分布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的数学期望 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kumimoji="1" lang="en-US" altLang="zh-CN" sz="28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04656" y="3438236"/>
            <a:ext cx="4918075" cy="5794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泊松分布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的方差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endParaRPr kumimoji="1" lang="en-US" altLang="zh-CN" sz="32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 autoUpdateAnimBg="0"/>
      <p:bldP spid="5" grpId="0" animBg="1" autoUpdateAnimBg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: 圆角 7"/>
          <p:cNvSpPr/>
          <p:nvPr/>
        </p:nvSpPr>
        <p:spPr>
          <a:xfrm>
            <a:off x="3372970" y="3826861"/>
            <a:ext cx="1938617" cy="5847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: 圆角 4"/>
          <p:cNvSpPr/>
          <p:nvPr/>
        </p:nvSpPr>
        <p:spPr>
          <a:xfrm>
            <a:off x="2850776" y="1438835"/>
            <a:ext cx="927848" cy="584775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Box 21"/>
          <p:cNvSpPr txBox="1">
            <a:spLocks noChangeArrowheads="1"/>
          </p:cNvSpPr>
          <p:nvPr/>
        </p:nvSpPr>
        <p:spPr bwMode="auto">
          <a:xfrm>
            <a:off x="541213" y="194520"/>
            <a:ext cx="6336704" cy="523220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CN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泊松分布的期望与方差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47528" y="764705"/>
            <a:ext cx="8280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随机变量</a:t>
            </a:r>
            <a:r>
              <a:rPr lang="en-US" altLang="zh-CN" sz="3200" b="1" i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32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服从泊松分布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X~P(    )</a:t>
            </a:r>
            <a:r>
              <a:rPr lang="en-US" altLang="zh-CN" sz="3200" i="1" dirty="0"/>
              <a:t>,</a:t>
            </a:r>
            <a:r>
              <a:rPr lang="zh-CN" altLang="en-US" sz="3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求</a:t>
            </a:r>
            <a:r>
              <a:rPr lang="en-US" altLang="zh-CN" sz="3200" b="1" i="1" dirty="0">
                <a:latin typeface="华文楷体" panose="02010600040101010101" pitchFamily="2" charset="-122"/>
                <a:ea typeface="华文楷体" panose="02010600040101010101" pitchFamily="2" charset="-122"/>
              </a:rPr>
              <a:t>EX, </a:t>
            </a:r>
            <a:r>
              <a:rPr lang="en-US" altLang="zh-CN" sz="3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</a:t>
            </a:r>
            <a:endParaRPr lang="zh-CN" altLang="en-US" sz="32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867677" y="1268761"/>
                <a:ext cx="8136904" cy="56202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/>
                        </a:rPr>
                        <m:t>𝑬𝑿</m:t>
                      </m:r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𝒌</m:t>
                          </m:r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𝟏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𝟏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/>
                        </a:rPr>
                        <m:t>𝝀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r>
                        <a:rPr lang="zh-CN" altLang="en-US" sz="2400" b="1" i="1">
                          <a:latin typeface="Cambria Math" panose="02040503050406030204"/>
                        </a:rPr>
                        <m:t>𝝀</m:t>
                      </m:r>
                    </m:oMath>
                  </m:oMathPara>
                </a14:m>
                <a:endParaRPr lang="en-US" altLang="zh-CN" sz="2400" b="1" i="1" dirty="0">
                  <a:latin typeface="Cambria Math" panose="02040503050406030204"/>
                </a:endParaRPr>
              </a:p>
              <a:p>
                <a:pPr algn="just"/>
                <a:endParaRPr lang="en-US" altLang="zh-CN" sz="2400" b="1" i="1" dirty="0">
                  <a:latin typeface="Cambria Math" panose="02040503050406030204"/>
                </a:endParaRPr>
              </a:p>
              <a:p>
                <a:pPr algn="just"/>
                <a:endParaRPr lang="en-US" altLang="zh-CN" sz="2400" b="1" i="1" dirty="0">
                  <a:latin typeface="Cambria Math" panose="02040503050406030204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/>
                        </a:rPr>
                        <m:t>𝑬𝑿</m:t>
                      </m:r>
                      <m:d>
                        <m:d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𝑿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−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𝟏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𝒌</m:t>
                          </m:r>
                          <m:d>
                            <m:d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d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𝟏</m:t>
                              </m:r>
                            </m:e>
                          </m:d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2400" b="1" i="1" dirty="0">
                  <a:latin typeface="Cambria Math" panose="02040503050406030204"/>
                  <a:ea typeface="Cambria Math" panose="02040503050406030204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𝟐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−</m:t>
                                  </m:r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(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𝟐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)!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𝟐</m:t>
                          </m:r>
                        </m:sup>
                      </m:sSup>
                      <m:nary>
                        <m:naryPr>
                          <m:chr m:val="∑"/>
                          <m:limLoc m:val="subSup"/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altLang="zh-CN" sz="2400" b="1" i="1">
                              <a:latin typeface="Cambria Math" panose="02040503050406030204"/>
                            </a:rPr>
                            <m:t>𝒌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=</m:t>
                          </m:r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1" i="1">
                              <a:latin typeface="Cambria Math" panose="02040503050406030204"/>
                              <a:ea typeface="Cambria Math" panose="02040503050406030204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altLang="zh-CN" sz="2400" b="1" i="1">
                                      <a:latin typeface="Cambria Math" panose="02040503050406030204" pitchFamily="18" charset="0"/>
                                      <a:ea typeface="Cambria Math" panose="02040503050406030204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𝝀</m:t>
                                  </m:r>
                                </m:e>
                                <m:sup>
                                  <m:r>
                                    <a:rPr lang="en-US" altLang="zh-CN" sz="2400" b="1" i="1">
                                      <a:latin typeface="Cambria Math" panose="02040503050406030204"/>
                                      <a:ea typeface="Cambria Math" panose="02040503050406030204"/>
                                    </a:rPr>
                                    <m:t>𝒌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𝒌</m:t>
                              </m:r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altLang="zh-CN" sz="2400" b="1" i="1">
                                  <a:latin typeface="Cambria Math" panose="02040503050406030204" pitchFamily="18" charset="0"/>
                                  <a:ea typeface="Cambria Math" panose="02040503050406030204"/>
                                </a:rPr>
                              </m:ctrlPr>
                            </m:sSupPr>
                            <m:e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𝒆</m:t>
                              </m:r>
                            </m:e>
                            <m:sup>
                              <m:r>
                                <a:rPr lang="en-US" altLang="zh-CN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−</m:t>
                              </m:r>
                              <m:r>
                                <a:rPr lang="zh-CN" altLang="en-US" sz="2400" b="1" i="1">
                                  <a:latin typeface="Cambria Math" panose="02040503050406030204"/>
                                  <a:ea typeface="Cambria Math" panose="02040503050406030204"/>
                                </a:rPr>
                                <m:t>𝝀</m:t>
                              </m:r>
                            </m:sup>
                          </m:sSup>
                        </m:e>
                      </m:nary>
                      <m:r>
                        <a:rPr lang="en-US" altLang="zh-CN" sz="2400" b="1" i="1">
                          <a:latin typeface="Cambria Math" panose="02040503050406030204"/>
                        </a:rPr>
                        <m:t>=</m:t>
                      </m:r>
                      <m:sSup>
                        <m:sSupPr>
                          <m:ctrlPr>
                            <a:rPr lang="en-US" altLang="zh-CN" sz="2400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b="1" i="1">
                              <a:latin typeface="Cambria Math" panose="02040503050406030204"/>
                            </a:rPr>
                            <m:t>𝝀</m:t>
                          </m:r>
                        </m:e>
                        <m:sup>
                          <m:r>
                            <a:rPr lang="en-US" altLang="zh-CN" sz="2400" b="1" i="1">
                              <a:latin typeface="Cambria Math" panose="02040503050406030204"/>
                            </a:rPr>
                            <m:t>𝟐</m:t>
                          </m:r>
                        </m:sup>
                      </m:sSup>
                    </m:oMath>
                  </m:oMathPara>
                </a14:m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DX=EX</a:t>
                </a:r>
                <a:r>
                  <a:rPr lang="en-US" altLang="zh-CN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-(EX)</a:t>
                </a:r>
                <a:r>
                  <a:rPr lang="en-US" altLang="zh-CN" sz="2400" b="1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zh-CN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r>
                      <a:rPr lang="zh-CN" altLang="en-US" sz="2400" b="1" i="1">
                        <a:latin typeface="Cambria Math" panose="02040503050406030204"/>
                      </a:rPr>
                      <m:t>𝝀</m:t>
                    </m:r>
                  </m:oMath>
                </a14:m>
                <a:endParaRPr lang="en-US" altLang="zh-CN" sz="24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zh-CN" altLang="en-US" sz="2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677" y="1268761"/>
                <a:ext cx="8136904" cy="5620257"/>
              </a:xfrm>
              <a:prstGeom prst="rect">
                <a:avLst/>
              </a:prstGeom>
              <a:blipFill rotWithShape="1">
                <a:blip r:embed="rId1"/>
                <a:stretch>
                  <a:fillRect l="-2" t="-1" r="2" b="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7176120" y="884718"/>
          <a:ext cx="360040" cy="4560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2" imgW="3352800" imgH="4267200" progId="Equation.3">
                  <p:embed/>
                </p:oleObj>
              </mc:Choice>
              <mc:Fallback>
                <p:oleObj name="公式" r:id="rId2" imgW="3352800" imgH="42672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76120" y="884718"/>
                        <a:ext cx="360040" cy="45605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对话气泡: 圆角矩形 8"/>
          <p:cNvSpPr/>
          <p:nvPr/>
        </p:nvSpPr>
        <p:spPr>
          <a:xfrm>
            <a:off x="389965" y="3826861"/>
            <a:ext cx="1477712" cy="864947"/>
          </a:xfrm>
          <a:prstGeom prst="wedgeRoundRectCallout">
            <a:avLst>
              <a:gd name="adj1" fmla="val 148310"/>
              <a:gd name="adj2" fmla="val -131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为了计算方便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7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81200" y="-27384"/>
            <a:ext cx="8229600" cy="1143000"/>
          </a:xfrm>
        </p:spPr>
        <p:txBody>
          <a:bodyPr/>
          <a:lstStyle/>
          <a:p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81200" y="1124744"/>
            <a:ext cx="8229600" cy="5400600"/>
          </a:xfrm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b="1" dirty="0"/>
              <a:t>5. </a:t>
            </a:r>
            <a:r>
              <a:rPr lang="zh-CN" altLang="en-US" b="1" dirty="0"/>
              <a:t>泊松分布          ：</a:t>
            </a:r>
            <a:r>
              <a:rPr lang="zh-CN" altLang="en-US" b="1" dirty="0">
                <a:solidFill>
                  <a:srgbClr val="C00000"/>
                </a:solidFill>
              </a:rPr>
              <a:t>某个时间段内</a:t>
            </a:r>
            <a:r>
              <a:rPr lang="zh-CN" altLang="en-US" b="1" dirty="0"/>
              <a:t>，随机事件发生的次数</a:t>
            </a:r>
            <a:r>
              <a:rPr lang="en-US" altLang="zh-CN" b="1" dirty="0"/>
              <a:t>X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pPr marL="0" indent="0">
              <a:buNone/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EX=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DX=</a:t>
            </a: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1"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实例：某段时间内，某个路口交通事故的发生次数</a:t>
            </a:r>
            <a:endParaRPr kumimoji="1" lang="en-US" altLang="zh-CN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泊松分布的参数</a:t>
            </a:r>
            <a:r>
              <a:rPr lang="en-US" altLang="zh-CN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   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是单位时间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或单位面积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内随机事件的平均发生次数。 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defRPr/>
            </a:pPr>
            <a:endParaRPr kumimoji="1" lang="en-US" altLang="zh-CN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b="1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3395382" y="1143038"/>
          <a:ext cx="682648" cy="393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7924800" imgH="4572000" progId="Equation.3">
                  <p:embed/>
                </p:oleObj>
              </mc:Choice>
              <mc:Fallback>
                <p:oleObj name="公式" r:id="rId1" imgW="7924800" imgH="4572000" progId="Equation.3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95382" y="1143038"/>
                        <a:ext cx="682648" cy="39383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2567608" y="2041902"/>
          <a:ext cx="7272808" cy="15789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3" imgW="6438900" imgH="1384300" progId="">
                  <p:embed/>
                </p:oleObj>
              </mc:Choice>
              <mc:Fallback>
                <p:oleObj name="Equation" r:id="rId3" imgW="6438900" imgH="1384300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7608" y="2041902"/>
                        <a:ext cx="7272808" cy="1578991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3143672" y="3630986"/>
          <a:ext cx="3492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5" imgW="3352800" imgH="4267200" progId="Equation.3">
                  <p:embed/>
                </p:oleObj>
              </mc:Choice>
              <mc:Fallback>
                <p:oleObj name="公式" r:id="rId5" imgW="3352800" imgH="4267200" progId="Equation.3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672" y="3630986"/>
                        <a:ext cx="3492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/>
          <p:cNvGraphicFramePr>
            <a:graphicFrameLocks noChangeAspect="1"/>
          </p:cNvGraphicFramePr>
          <p:nvPr/>
        </p:nvGraphicFramePr>
        <p:xfrm>
          <a:off x="3154462" y="4125922"/>
          <a:ext cx="3492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7" imgW="3352800" imgH="4267200" progId="Equation.3">
                  <p:embed/>
                </p:oleObj>
              </mc:Choice>
              <mc:Fallback>
                <p:oleObj name="公式" r:id="rId7" imgW="3352800" imgH="4267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54462" y="4125922"/>
                        <a:ext cx="3492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/>
          <p:cNvGraphicFramePr>
            <a:graphicFrameLocks noChangeAspect="1"/>
          </p:cNvGraphicFramePr>
          <p:nvPr/>
        </p:nvGraphicFramePr>
        <p:xfrm>
          <a:off x="4071306" y="5537108"/>
          <a:ext cx="349250" cy="446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" name="公式" r:id="rId9" imgW="3352800" imgH="4267200" progId="Equation.3">
                  <p:embed/>
                </p:oleObj>
              </mc:Choice>
              <mc:Fallback>
                <p:oleObj name="公式" r:id="rId9" imgW="3352800" imgH="4267200" progId="Equation.3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1306" y="5537108"/>
                        <a:ext cx="349250" cy="4460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>
          <a:xfrm>
            <a:off x="1416050" y="762000"/>
            <a:ext cx="1174750" cy="5334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 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69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362199" y="765175"/>
            <a:ext cx="9282953" cy="1752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设每次射击命中目标的概率为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0.012</a:t>
            </a:r>
            <a:r>
              <a:rPr lang="zh-CN" altLang="en-US" sz="2800" b="1" dirty="0">
                <a:latin typeface="Times New Roman" panose="02020603050405020304" pitchFamily="18" charset="0"/>
              </a:rPr>
              <a:t>，现射击</a:t>
            </a:r>
            <a:r>
              <a:rPr lang="en-US" altLang="zh-CN" sz="2800" b="1" dirty="0">
                <a:latin typeface="Times New Roman" panose="02020603050405020304" pitchFamily="18" charset="0"/>
              </a:rPr>
              <a:t>600</a:t>
            </a:r>
            <a:r>
              <a:rPr lang="zh-CN" altLang="en-US" sz="2800" b="1" dirty="0">
                <a:latin typeface="Times New Roman" panose="02020603050405020304" pitchFamily="18" charset="0"/>
              </a:rPr>
              <a:t>次，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求至少命中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zh-CN" altLang="en-US" sz="2800" b="1" dirty="0">
                <a:latin typeface="Times New Roman" panose="02020603050405020304" pitchFamily="18" charset="0"/>
              </a:rPr>
              <a:t>次目标的概率（用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Poisson</a:t>
            </a:r>
            <a:r>
              <a:rPr lang="zh-CN" altLang="en-US" sz="2800" b="1" dirty="0">
                <a:latin typeface="Times New Roman" panose="02020603050405020304" pitchFamily="18" charset="0"/>
              </a:rPr>
              <a:t>分布近似计算）．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698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657475" y="2401888"/>
          <a:ext cx="5040313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247900" imgH="203200" progId="Equation.3">
                  <p:embed/>
                </p:oleObj>
              </mc:Choice>
              <mc:Fallback>
                <p:oleObj name="Equation" r:id="rId1" imgW="2247900" imgH="203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7475" y="2401888"/>
                        <a:ext cx="5040313" cy="455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1" name="Object 5"/>
          <p:cNvGraphicFramePr>
            <a:graphicFrameLocks noChangeAspect="1"/>
          </p:cNvGraphicFramePr>
          <p:nvPr/>
        </p:nvGraphicFramePr>
        <p:xfrm>
          <a:off x="2438400" y="2979738"/>
          <a:ext cx="3581400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523365" imgH="215900" progId="Equation.3">
                  <p:embed/>
                </p:oleObj>
              </mc:Choice>
              <mc:Fallback>
                <p:oleObj name="Equation" r:id="rId3" imgW="1523365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979738"/>
                        <a:ext cx="3581400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2" name="Object 6"/>
          <p:cNvGraphicFramePr>
            <a:graphicFrameLocks noChangeAspect="1"/>
          </p:cNvGraphicFramePr>
          <p:nvPr/>
        </p:nvGraphicFramePr>
        <p:xfrm>
          <a:off x="6129339" y="2924176"/>
          <a:ext cx="3927475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574165" imgH="215900" progId="Equation.3">
                  <p:embed/>
                </p:oleObj>
              </mc:Choice>
              <mc:Fallback>
                <p:oleObj name="Equation" r:id="rId5" imgW="1574165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9339" y="2924176"/>
                        <a:ext cx="3927475" cy="53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7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1208" name="Object 8"/>
          <p:cNvGraphicFramePr>
            <a:graphicFrameLocks noChangeAspect="1"/>
          </p:cNvGraphicFramePr>
          <p:nvPr/>
        </p:nvGraphicFramePr>
        <p:xfrm>
          <a:off x="227965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965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85" name="Rectangle 9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1981200" y="2276475"/>
            <a:ext cx="106680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800" b="1">
                <a:solidFill>
                  <a:srgbClr val="F53D7F"/>
                </a:solidFill>
              </a:rPr>
              <a:t>解：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6986" name="Object 10"/>
          <p:cNvGraphicFramePr>
            <a:graphicFrameLocks noChangeAspect="1"/>
          </p:cNvGraphicFramePr>
          <p:nvPr/>
        </p:nvGraphicFramePr>
        <p:xfrm>
          <a:off x="2389189" y="3638551"/>
          <a:ext cx="1474787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622300" imgH="215900" progId="Equation.3">
                  <p:embed/>
                </p:oleObj>
              </mc:Choice>
              <mc:Fallback>
                <p:oleObj name="Equation" r:id="rId9" imgW="622300" imgH="2159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9189" y="3638551"/>
                        <a:ext cx="1474787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7" name="Object 11"/>
          <p:cNvGraphicFramePr>
            <a:graphicFrameLocks noChangeAspect="1"/>
          </p:cNvGraphicFramePr>
          <p:nvPr/>
        </p:nvGraphicFramePr>
        <p:xfrm>
          <a:off x="3830638" y="3598863"/>
          <a:ext cx="2481262" cy="550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964565" imgH="215900" progId="Equation.3">
                  <p:embed/>
                </p:oleObj>
              </mc:Choice>
              <mc:Fallback>
                <p:oleObj name="Equation" r:id="rId11" imgW="964565" imgH="2159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3598863"/>
                        <a:ext cx="2481262" cy="550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8" name="Object 12"/>
          <p:cNvGraphicFramePr>
            <a:graphicFrameLocks noChangeAspect="1"/>
          </p:cNvGraphicFramePr>
          <p:nvPr/>
        </p:nvGraphicFramePr>
        <p:xfrm>
          <a:off x="3846514" y="4352926"/>
          <a:ext cx="5602287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2400300" imgH="215900" progId="Equation.3">
                  <p:embed/>
                </p:oleObj>
              </mc:Choice>
              <mc:Fallback>
                <p:oleObj name="Equation" r:id="rId13" imgW="24003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46514" y="4352926"/>
                        <a:ext cx="5602287" cy="500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9" name="Object 13"/>
          <p:cNvGraphicFramePr>
            <a:graphicFrameLocks noChangeAspect="1"/>
          </p:cNvGraphicFramePr>
          <p:nvPr/>
        </p:nvGraphicFramePr>
        <p:xfrm>
          <a:off x="3810001" y="4767263"/>
          <a:ext cx="4822825" cy="1033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1955800" imgH="419100" progId="Equation.3">
                  <p:embed/>
                </p:oleObj>
              </mc:Choice>
              <mc:Fallback>
                <p:oleObj name="Equation" r:id="rId15" imgW="1955800" imgH="4191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1" y="4767263"/>
                        <a:ext cx="4822825" cy="1033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90" name="Object 14"/>
          <p:cNvGraphicFramePr>
            <a:graphicFrameLocks noChangeAspect="1"/>
          </p:cNvGraphicFramePr>
          <p:nvPr/>
        </p:nvGraphicFramePr>
        <p:xfrm>
          <a:off x="3810000" y="5576888"/>
          <a:ext cx="14478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Equation" r:id="rId17" imgW="583565" imgH="177800" progId="Equation.3">
                  <p:embed/>
                </p:oleObj>
              </mc:Choice>
              <mc:Fallback>
                <p:oleObj name="Equation" r:id="rId17" imgW="583565" imgH="1778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5576888"/>
                        <a:ext cx="1447800" cy="438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6991" name="AutoShape 15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16" name="Text Box 16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6993" name="AutoShape 17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6994" name="AutoShape 18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19" name="Text Box 19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1220" name="Text Box 20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6997" name="AutoShape 21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1222" name="Text Box 22">
            <a:hlinkClick r:id="rId19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69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69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69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69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6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6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6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78" grpId="0" autoUpdateAnimBg="0"/>
      <p:bldP spid="126979" grpId="0" autoUpdateAnimBg="0" build="p"/>
      <p:bldP spid="126985" grpId="0" autoUpdateAnimBg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38109" y="474061"/>
            <a:ext cx="10972688" cy="2308324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altLang="zh-CN" sz="3600" b="1" i="1" dirty="0">
                <a:latin typeface="Times New Roman" panose="02020603050405020304" pitchFamily="18" charset="0"/>
              </a:rPr>
              <a:t>Bernoulli</a:t>
            </a:r>
            <a:r>
              <a:rPr lang="zh-CN" altLang="en-US" sz="3600" b="1" dirty="0">
                <a:latin typeface="Times New Roman" panose="02020603050405020304" pitchFamily="18" charset="0"/>
              </a:rPr>
              <a:t>试验</a:t>
            </a:r>
            <a:r>
              <a:rPr lang="en-US" altLang="zh-CN" sz="3600" b="1" dirty="0">
                <a:latin typeface="Times New Roman" panose="02020603050405020304" pitchFamily="18" charset="0"/>
              </a:rPr>
              <a:t>: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   </a:t>
            </a:r>
            <a:endParaRPr lang="en-US" altLang="zh-CN" sz="3600" b="1" dirty="0">
              <a:latin typeface="Times New Roman" panose="02020603050405020304" pitchFamily="18" charset="0"/>
            </a:endParaRPr>
          </a:p>
          <a:p>
            <a:r>
              <a:rPr lang="en-US" altLang="zh-CN" sz="3600" b="1" dirty="0">
                <a:latin typeface="Times New Roman" panose="02020603050405020304" pitchFamily="18" charset="0"/>
              </a:rPr>
              <a:t>       </a:t>
            </a:r>
            <a:r>
              <a:rPr lang="zh-CN" altLang="en-US" sz="3600" b="1" dirty="0">
                <a:latin typeface="Times New Roman" panose="02020603050405020304" pitchFamily="18" charset="0"/>
              </a:rPr>
              <a:t>随机试验</a:t>
            </a:r>
            <a:r>
              <a:rPr lang="en-US" altLang="zh-CN" sz="3600" b="1" dirty="0">
                <a:latin typeface="Times New Roman" panose="02020603050405020304" pitchFamily="18" charset="0"/>
              </a:rPr>
              <a:t>E</a:t>
            </a:r>
            <a:r>
              <a:rPr lang="zh-CN" altLang="en-US" sz="3600" b="1" dirty="0">
                <a:latin typeface="Times New Roman" panose="02020603050405020304" pitchFamily="18" charset="0"/>
              </a:rPr>
              <a:t>只有两个可能结果：</a:t>
            </a:r>
            <a:r>
              <a:rPr lang="en-US" altLang="zh-CN" sz="3600" b="1" dirty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和</a:t>
            </a:r>
            <a:r>
              <a:rPr lang="en-US" altLang="zh-CN" sz="3600" b="1" dirty="0">
                <a:latin typeface="Times New Roman" panose="02020603050405020304" pitchFamily="18" charset="0"/>
              </a:rPr>
              <a:t>A</a:t>
            </a:r>
            <a:r>
              <a:rPr lang="zh-CN" altLang="en-US" sz="3600" b="1" dirty="0">
                <a:latin typeface="Times New Roman" panose="02020603050405020304" pitchFamily="18" charset="0"/>
              </a:rPr>
              <a:t>补集；则称</a:t>
            </a:r>
            <a:r>
              <a:rPr lang="en-US" altLang="zh-CN" sz="3600" b="1" dirty="0">
                <a:latin typeface="Times New Roman" panose="02020603050405020304" pitchFamily="18" charset="0"/>
              </a:rPr>
              <a:t>E</a:t>
            </a:r>
            <a:r>
              <a:rPr lang="zh-CN" altLang="en-US" sz="3600" b="1" dirty="0">
                <a:latin typeface="Times New Roman" panose="02020603050405020304" pitchFamily="18" charset="0"/>
              </a:rPr>
              <a:t>为伯努利实验。</a:t>
            </a:r>
            <a:r>
              <a:rPr lang="en-US" altLang="zh-CN" sz="3600" b="1" dirty="0">
                <a:latin typeface="Times New Roman" panose="02020603050405020304" pitchFamily="18" charset="0"/>
              </a:rPr>
              <a:t> </a:t>
            </a:r>
            <a:r>
              <a:rPr lang="zh-CN" altLang="en-US" sz="3600" b="1" dirty="0">
                <a:latin typeface="Times New Roman" panose="02020603050405020304" pitchFamily="18" charset="0"/>
              </a:rPr>
              <a:t>设</a:t>
            </a:r>
            <a:endParaRPr lang="zh-CN" altLang="en-US" sz="3600" dirty="0"/>
          </a:p>
        </p:txBody>
      </p:sp>
      <p:graphicFrame>
        <p:nvGraphicFramePr>
          <p:cNvPr id="3" name="Object 8"/>
          <p:cNvGraphicFramePr>
            <a:graphicFrameLocks noChangeAspect="1"/>
          </p:cNvGraphicFramePr>
          <p:nvPr/>
        </p:nvGraphicFramePr>
        <p:xfrm>
          <a:off x="4896563" y="2160411"/>
          <a:ext cx="46482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032000" imgH="228600" progId="Equation.3">
                  <p:embed/>
                </p:oleObj>
              </mc:Choice>
              <mc:Fallback>
                <p:oleObj name="Equation" r:id="rId1" imgW="2032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6563" y="2160411"/>
                        <a:ext cx="46482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860177" y="3720571"/>
            <a:ext cx="8178800" cy="1023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设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表示这次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Bernoulli</a:t>
            </a:r>
            <a:r>
              <a:rPr lang="zh-CN" altLang="en-US" sz="2800" b="1" dirty="0">
                <a:latin typeface="Times New Roman" panose="02020603050405020304" pitchFamily="18" charset="0"/>
              </a:rPr>
              <a:t>试验中事件</a:t>
            </a:r>
            <a:r>
              <a:rPr lang="en-US" altLang="zh-CN" sz="2800" b="1" dirty="0"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</a:rPr>
              <a:t>发生的次数．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" name="Object 10"/>
          <p:cNvGraphicFramePr>
            <a:graphicFrameLocks noChangeAspect="1"/>
          </p:cNvGraphicFramePr>
          <p:nvPr/>
        </p:nvGraphicFramePr>
        <p:xfrm>
          <a:off x="3658769" y="4606304"/>
          <a:ext cx="3805237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3" imgW="1663700" imgH="482600" progId="Equation.3">
                  <p:embed/>
                </p:oleObj>
              </mc:Choice>
              <mc:Fallback>
                <p:oleObj name="Equation" r:id="rId3" imgW="1663700" imgH="48260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8769" y="4606304"/>
                        <a:ext cx="3805237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109381" y="833439"/>
            <a:ext cx="9623721" cy="1803398"/>
          </a:xfrm>
          <a:prstGeom prst="round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226" name="Rectangle 2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52227" name="Object 3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8" name="Text Box 4"/>
          <p:cNvSpPr txBox="1">
            <a:spLocks noChangeArrowheads="1"/>
          </p:cNvSpPr>
          <p:nvPr/>
        </p:nvSpPr>
        <p:spPr bwMode="auto">
          <a:xfrm>
            <a:off x="8305800" y="333376"/>
            <a:ext cx="2427303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§2.4</a:t>
            </a:r>
            <a:r>
              <a:rPr lang="zh-CN" altLang="en-US" sz="1800" dirty="0">
                <a:latin typeface="Times New Roman" panose="02020603050405020304" pitchFamily="18" charset="0"/>
              </a:rPr>
              <a:t>离散型随机变量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128005" name="Text Box 5"/>
          <p:cNvSpPr txBox="1">
            <a:spLocks noChangeArrowheads="1"/>
          </p:cNvSpPr>
          <p:nvPr/>
        </p:nvSpPr>
        <p:spPr bwMode="auto">
          <a:xfrm>
            <a:off x="1703388" y="836614"/>
            <a:ext cx="8915400" cy="1800225"/>
          </a:xfrm>
          <a:prstGeom prst="rect">
            <a:avLst/>
          </a:prstGeom>
          <a:noFill/>
          <a:ln>
            <a:noFill/>
          </a:ln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例 </a:t>
            </a:r>
            <a:r>
              <a:rPr lang="en-US" altLang="zh-CN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某车间有</a:t>
            </a:r>
            <a:r>
              <a:rPr lang="en-US" altLang="zh-CN" sz="2800" b="1" dirty="0">
                <a:solidFill>
                  <a:srgbClr val="F53D7F"/>
                </a:solidFill>
                <a:latin typeface="Times New Roman" panose="02020603050405020304" pitchFamily="18" charset="0"/>
              </a:rPr>
              <a:t>100 </a:t>
            </a:r>
            <a:r>
              <a:rPr lang="zh-CN" altLang="en-US" sz="2800" b="1" dirty="0">
                <a:latin typeface="Times New Roman" panose="02020603050405020304" pitchFamily="18" charset="0"/>
              </a:rPr>
              <a:t>台车床独立地工作着，发生故障的概率都是 </a:t>
            </a:r>
            <a:r>
              <a:rPr lang="en-US" altLang="zh-CN" sz="2800" b="1" dirty="0">
                <a:solidFill>
                  <a:srgbClr val="F53D7F"/>
                </a:solidFill>
                <a:latin typeface="Times New Roman" panose="02020603050405020304" pitchFamily="18" charset="0"/>
              </a:rPr>
              <a:t>0.01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在通常情况下，一台车床的故障可由一个人来处理</a:t>
            </a:r>
            <a:r>
              <a:rPr lang="en-US" altLang="zh-CN" sz="2800" b="1" dirty="0">
                <a:latin typeface="Times New Roman" panose="02020603050405020304" pitchFamily="18" charset="0"/>
              </a:rPr>
              <a:t>. </a:t>
            </a:r>
            <a:r>
              <a:rPr lang="zh-CN" altLang="en-US" sz="2800" b="1" dirty="0">
                <a:latin typeface="Times New Roman" panose="02020603050405020304" pitchFamily="18" charset="0"/>
              </a:rPr>
              <a:t>问至少需配备多少工人，才能保证当车床发生故障但不能及时维修的概率不超过 </a:t>
            </a:r>
            <a:r>
              <a:rPr lang="en-US" altLang="zh-CN" sz="2800" b="1" dirty="0">
                <a:latin typeface="Times New Roman" panose="02020603050405020304" pitchFamily="18" charset="0"/>
              </a:rPr>
              <a:t>0.01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？</a:t>
            </a:r>
            <a:endParaRPr lang="zh-CN" altLang="en-US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8006" name="Text Box 6"/>
          <p:cNvSpPr txBox="1">
            <a:spLocks noChangeArrowheads="1"/>
          </p:cNvSpPr>
          <p:nvPr/>
        </p:nvSpPr>
        <p:spPr bwMode="auto">
          <a:xfrm>
            <a:off x="1828800" y="2636838"/>
            <a:ext cx="8534400" cy="1160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>
                <a:latin typeface="Times New Roman" panose="02020603050405020304" pitchFamily="18" charset="0"/>
              </a:rPr>
              <a:t>设需配备</a:t>
            </a:r>
            <a:r>
              <a:rPr lang="zh-CN" altLang="en-US" sz="2800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人，记同一时刻发生故障的设备台</a:t>
            </a:r>
            <a:endParaRPr lang="zh-CN" altLang="en-US" sz="2800" b="1">
              <a:latin typeface="Times New Roman" panose="02020603050405020304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数为 </a:t>
            </a:r>
            <a:r>
              <a:rPr lang="en-US" altLang="zh-CN" sz="2800" b="1" i="1">
                <a:solidFill>
                  <a:srgbClr val="F53D7F"/>
                </a:solidFill>
                <a:latin typeface="Times New Roman" panose="02020603050405020304" pitchFamily="18" charset="0"/>
              </a:rPr>
              <a:t>X 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8007" name="Object 7"/>
          <p:cNvGraphicFramePr>
            <a:graphicFrameLocks noChangeAspect="1"/>
          </p:cNvGraphicFramePr>
          <p:nvPr/>
        </p:nvGraphicFramePr>
        <p:xfrm>
          <a:off x="4654550" y="4292601"/>
          <a:ext cx="326548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1360170" imgH="222885" progId="Equation.3">
                  <p:embed/>
                </p:oleObj>
              </mc:Choice>
              <mc:Fallback>
                <p:oleObj name="Equation" r:id="rId3" imgW="1360170" imgH="222885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54550" y="4292601"/>
                        <a:ext cx="3265488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8008" name="Text Box 8"/>
          <p:cNvSpPr txBox="1">
            <a:spLocks noChangeArrowheads="1"/>
          </p:cNvSpPr>
          <p:nvPr/>
        </p:nvSpPr>
        <p:spPr bwMode="auto">
          <a:xfrm>
            <a:off x="3305176" y="3357563"/>
            <a:ext cx="40100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则 </a:t>
            </a:r>
            <a:r>
              <a:rPr lang="en-US" altLang="zh-CN" sz="2800" b="1" i="1">
                <a:solidFill>
                  <a:srgbClr val="F53D7F"/>
                </a:solidFill>
                <a:latin typeface="Times New Roman" panose="02020603050405020304" pitchFamily="18" charset="0"/>
              </a:rPr>
              <a:t>X</a:t>
            </a:r>
            <a:r>
              <a:rPr lang="en-US" altLang="zh-CN" sz="2800" b="1">
                <a:solidFill>
                  <a:srgbClr val="F53D7F"/>
                </a:solidFill>
                <a:latin typeface="Times New Roman" panose="02020603050405020304" pitchFamily="18" charset="0"/>
              </a:rPr>
              <a:t>~ B(100</a:t>
            </a:r>
            <a:r>
              <a:rPr lang="zh-CN" altLang="en-US" sz="2800" b="1">
                <a:solidFill>
                  <a:srgbClr val="F53D7F"/>
                </a:solidFill>
                <a:latin typeface="Times New Roman" panose="02020603050405020304" pitchFamily="18" charset="0"/>
              </a:rPr>
              <a:t>，</a:t>
            </a:r>
            <a:r>
              <a:rPr lang="en-US" altLang="zh-CN" sz="2800" b="1">
                <a:solidFill>
                  <a:srgbClr val="F53D7F"/>
                </a:solidFill>
                <a:latin typeface="Times New Roman" panose="02020603050405020304" pitchFamily="18" charset="0"/>
              </a:rPr>
              <a:t>0.01</a:t>
            </a:r>
            <a:r>
              <a:rPr lang="zh-CN" altLang="en-US" sz="2800" b="1">
                <a:solidFill>
                  <a:srgbClr val="F53D7F"/>
                </a:solidFill>
                <a:latin typeface="Times New Roman" panose="02020603050405020304" pitchFamily="18" charset="0"/>
              </a:rPr>
              <a:t>）</a:t>
            </a:r>
            <a:r>
              <a:rPr lang="zh-CN" altLang="en-US" sz="2800" b="1">
                <a:latin typeface="Times New Roman" panose="02020603050405020304" pitchFamily="18" charset="0"/>
              </a:rPr>
              <a:t>，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8009" name="Text Box 9"/>
          <p:cNvSpPr txBox="1">
            <a:spLocks noChangeArrowheads="1"/>
          </p:cNvSpPr>
          <p:nvPr/>
        </p:nvSpPr>
        <p:spPr bwMode="auto">
          <a:xfrm>
            <a:off x="1900239" y="4221163"/>
            <a:ext cx="26114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取值，使得：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8010" name="Text Box 10"/>
          <p:cNvSpPr txBox="1">
            <a:spLocks noChangeArrowheads="1"/>
          </p:cNvSpPr>
          <p:nvPr/>
        </p:nvSpPr>
        <p:spPr bwMode="auto">
          <a:xfrm>
            <a:off x="6711951" y="3357563"/>
            <a:ext cx="37052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需要确定最小的</a:t>
            </a:r>
            <a:r>
              <a:rPr lang="zh-CN" altLang="en-US" sz="2800" b="1">
                <a:solidFill>
                  <a:srgbClr val="CCFF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FF0066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FF0066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的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128011" name="AutoShape 11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6" name="Text Box 12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8013" name="AutoShape 13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8014" name="AutoShape 14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39" name="Text Box 15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2240" name="Text Box 16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8017" name="AutoShape 17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2242" name="Text Box 18">
            <a:hlinkClick r:id="rId5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80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80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80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8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8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8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8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5" grpId="0" autoUpdateAnimBg="0" build="p"/>
      <p:bldP spid="128006" grpId="0" autoUpdateAnimBg="0" build="p"/>
      <p:bldP spid="128008" grpId="0" autoUpdateAnimBg="0"/>
      <p:bldP spid="128009" grpId="0" autoUpdateAnimBg="0"/>
      <p:bldP spid="128010" grpId="0" autoUpdateAnimBg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9026" name="Object 2"/>
          <p:cNvGraphicFramePr>
            <a:graphicFrameLocks noChangeAspect="1"/>
          </p:cNvGraphicFramePr>
          <p:nvPr/>
        </p:nvGraphicFramePr>
        <p:xfrm>
          <a:off x="2514600" y="2492375"/>
          <a:ext cx="1987550" cy="566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25500" imgH="222885" progId="Equation.3">
                  <p:embed/>
                </p:oleObj>
              </mc:Choice>
              <mc:Fallback>
                <p:oleObj name="Equation" r:id="rId1" imgW="825500" imgH="222885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2492375"/>
                        <a:ext cx="1987550" cy="566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3"/>
          <p:cNvGraphicFramePr>
            <a:graphicFrameLocks noChangeAspect="1"/>
          </p:cNvGraphicFramePr>
          <p:nvPr/>
        </p:nvGraphicFramePr>
        <p:xfrm>
          <a:off x="2516188" y="3502025"/>
          <a:ext cx="1846262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758190" imgH="513080" progId="Equation.3">
                  <p:embed/>
                </p:oleObj>
              </mc:Choice>
              <mc:Fallback>
                <p:oleObj name="Equation" r:id="rId3" imgW="758190" imgH="5130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188" y="3502025"/>
                        <a:ext cx="1846262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28" name="Text Box 4"/>
          <p:cNvSpPr txBox="1">
            <a:spLocks noChangeArrowheads="1"/>
          </p:cNvSpPr>
          <p:nvPr/>
        </p:nvSpPr>
        <p:spPr bwMode="auto">
          <a:xfrm>
            <a:off x="2057400" y="4787900"/>
            <a:ext cx="8458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查表可知，满足上式的最小的</a:t>
            </a:r>
            <a:r>
              <a:rPr lang="zh-CN" altLang="en-US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i="1">
                <a:solidFill>
                  <a:srgbClr val="F53D7F"/>
                </a:solidFill>
                <a:latin typeface="Times New Roman" panose="02020603050405020304" pitchFamily="18" charset="0"/>
              </a:rPr>
              <a:t>N </a:t>
            </a:r>
            <a:r>
              <a:rPr lang="zh-CN" altLang="en-US" sz="2800" b="1">
                <a:latin typeface="Times New Roman" panose="02020603050405020304" pitchFamily="18" charset="0"/>
              </a:rPr>
              <a:t>是 </a:t>
            </a:r>
            <a:r>
              <a:rPr lang="en-US" altLang="zh-CN" sz="2800" b="1">
                <a:solidFill>
                  <a:srgbClr val="F53D7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>
                <a:latin typeface="Times New Roman" panose="02020603050405020304" pitchFamily="18" charset="0"/>
              </a:rPr>
              <a:t>, </a:t>
            </a:r>
            <a:r>
              <a:rPr lang="zh-CN" altLang="en-US" sz="2800" b="1">
                <a:latin typeface="Times New Roman" panose="02020603050405020304" pitchFamily="18" charset="0"/>
              </a:rPr>
              <a:t>因此至少需配备 </a:t>
            </a:r>
            <a:r>
              <a:rPr lang="en-US" altLang="zh-CN" sz="2800" b="1">
                <a:solidFill>
                  <a:srgbClr val="F53D7F"/>
                </a:solidFill>
                <a:latin typeface="Times New Roman" panose="02020603050405020304" pitchFamily="18" charset="0"/>
              </a:rPr>
              <a:t>4</a:t>
            </a:r>
            <a:r>
              <a:rPr lang="en-US" altLang="zh-CN" sz="2800" b="1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>
                <a:latin typeface="Times New Roman" panose="02020603050405020304" pitchFamily="18" charset="0"/>
              </a:rPr>
              <a:t>个工人。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129029" name="Object 5"/>
          <p:cNvGraphicFramePr>
            <a:graphicFrameLocks noChangeAspect="1"/>
          </p:cNvGraphicFramePr>
          <p:nvPr/>
        </p:nvGraphicFramePr>
        <p:xfrm>
          <a:off x="4121150" y="1058864"/>
          <a:ext cx="2889250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360170" imgH="222885" progId="Equation.3">
                  <p:embed/>
                </p:oleObj>
              </mc:Choice>
              <mc:Fallback>
                <p:oleObj name="Equation" r:id="rId5" imgW="1360170" imgH="222885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21150" y="1058864"/>
                        <a:ext cx="2889250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66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4" name="Rectangle 6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53255" name="Object 7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8305800" y="914401"/>
            <a:ext cx="2480569" cy="36671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§2.4 </a:t>
            </a:r>
            <a:r>
              <a:rPr lang="zh-CN" altLang="en-US" sz="1800" dirty="0">
                <a:latin typeface="Times New Roman" panose="02020603050405020304" pitchFamily="18" charset="0"/>
              </a:rPr>
              <a:t>离散型随机变量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129033" name="Object 9"/>
          <p:cNvGraphicFramePr>
            <a:graphicFrameLocks noChangeAspect="1"/>
          </p:cNvGraphicFramePr>
          <p:nvPr/>
        </p:nvGraphicFramePr>
        <p:xfrm>
          <a:off x="2401888" y="1773238"/>
          <a:ext cx="7759700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3111500" imgH="215900" progId="Equation.3">
                  <p:embed/>
                </p:oleObj>
              </mc:Choice>
              <mc:Fallback>
                <p:oleObj name="Equation" r:id="rId9" imgW="3111500" imgH="215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01888" y="1773238"/>
                        <a:ext cx="7759700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4" name="Object 10"/>
          <p:cNvGraphicFramePr>
            <a:graphicFrameLocks noChangeAspect="1"/>
          </p:cNvGraphicFramePr>
          <p:nvPr/>
        </p:nvGraphicFramePr>
        <p:xfrm>
          <a:off x="4583114" y="3527425"/>
          <a:ext cx="32670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360170" imgH="513080" progId="Equation.3">
                  <p:embed/>
                </p:oleObj>
              </mc:Choice>
              <mc:Fallback>
                <p:oleObj name="Equation" r:id="rId11" imgW="1360170" imgH="513080" progId="Equation.3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83114" y="3527425"/>
                        <a:ext cx="32670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5" name="Object 11"/>
          <p:cNvGraphicFramePr>
            <a:graphicFrameLocks noChangeAspect="1"/>
          </p:cNvGraphicFramePr>
          <p:nvPr/>
        </p:nvGraphicFramePr>
        <p:xfrm>
          <a:off x="4606926" y="2205038"/>
          <a:ext cx="2022475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836295" imgH="513080" progId="Equation.3">
                  <p:embed/>
                </p:oleObj>
              </mc:Choice>
              <mc:Fallback>
                <p:oleObj name="Equation" r:id="rId13" imgW="836295" imgH="5130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6926" y="2205038"/>
                        <a:ext cx="2022475" cy="1238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36" name="Object 12"/>
          <p:cNvGraphicFramePr>
            <a:graphicFrameLocks noChangeAspect="1"/>
          </p:cNvGraphicFramePr>
          <p:nvPr/>
        </p:nvGraphicFramePr>
        <p:xfrm>
          <a:off x="6705600" y="2511425"/>
          <a:ext cx="131445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535305" imgH="200660" progId="Equation.3">
                  <p:embed/>
                </p:oleObj>
              </mc:Choice>
              <mc:Fallback>
                <p:oleObj name="Equation" r:id="rId15" imgW="535305" imgH="2006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511425"/>
                        <a:ext cx="131445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2057400" y="914401"/>
            <a:ext cx="25908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例 （续）</a:t>
            </a:r>
            <a:endParaRPr lang="zh-CN" altLang="en-US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38" name="AutoShape 14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63" name="Text Box 15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9040" name="AutoShape 16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29041" name="AutoShape 17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66" name="Text Box 18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3267" name="Text Box 19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129044" name="AutoShape 20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3269" name="Text Box 21">
            <a:hlinkClick r:id="rId17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9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9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9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9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29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29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9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29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9028" grpId="0" autoUpdateAnimBg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489542" y="876300"/>
            <a:ext cx="3886200" cy="5334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sz="3200" dirty="0">
                <a:solidFill>
                  <a:srgbClr val="FF0066"/>
                </a:solidFill>
                <a:ea typeface="隶书" panose="02010509060101010101" pitchFamily="49" charset="-122"/>
              </a:rPr>
              <a:t>几何分布：概率背景</a:t>
            </a:r>
            <a:endParaRPr lang="zh-CN" altLang="en-US" sz="3200" dirty="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6451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3276600" cy="439271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b="1" dirty="0">
                <a:latin typeface="Times New Roman" panose="02020603050405020304" pitchFamily="18" charset="0"/>
              </a:rPr>
              <a:t>在</a:t>
            </a:r>
            <a:r>
              <a:rPr lang="en-US" altLang="zh-CN" b="1" i="1" dirty="0">
                <a:latin typeface="Times New Roman" panose="02020603050405020304" pitchFamily="18" charset="0"/>
              </a:rPr>
              <a:t>Bernoulli</a:t>
            </a:r>
            <a:r>
              <a:rPr lang="zh-CN" altLang="en-US" b="1" dirty="0">
                <a:latin typeface="Times New Roman" panose="02020603050405020304" pitchFamily="18" charset="0"/>
              </a:rPr>
              <a:t>试验中，</a:t>
            </a:r>
            <a:endParaRPr lang="zh-CN" altLang="en-US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451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605213" y="2541588"/>
          <a:ext cx="4548187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1841500" imgH="228600" progId="Equation.3">
                  <p:embed/>
                </p:oleObj>
              </mc:Choice>
              <mc:Fallback>
                <p:oleObj name="Equation" r:id="rId1" imgW="18415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05213" y="2541588"/>
                        <a:ext cx="4548187" cy="56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7" name="Rectangle 5"/>
          <p:cNvSpPr>
            <a:spLocks noChangeArrowheads="1"/>
          </p:cNvSpPr>
          <p:nvPr/>
        </p:nvSpPr>
        <p:spPr bwMode="auto">
          <a:xfrm>
            <a:off x="2057400" y="3505200"/>
            <a:ext cx="76962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试验进行到 </a:t>
            </a:r>
            <a:r>
              <a:rPr lang="en-US" altLang="zh-CN" sz="2800" b="1">
                <a:latin typeface="Times New Roman" panose="02020603050405020304" pitchFamily="18" charset="0"/>
              </a:rPr>
              <a:t>A </a:t>
            </a:r>
            <a:r>
              <a:rPr lang="zh-CN" altLang="en-US" sz="2800" b="1">
                <a:latin typeface="Times New Roman" panose="02020603050405020304" pitchFamily="18" charset="0"/>
              </a:rPr>
              <a:t>首次出现为止．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4518" name="Object 6"/>
          <p:cNvGraphicFramePr>
            <a:graphicFrameLocks noChangeAspect="1"/>
          </p:cNvGraphicFramePr>
          <p:nvPr/>
        </p:nvGraphicFramePr>
        <p:xfrm>
          <a:off x="2084388" y="4267201"/>
          <a:ext cx="4240212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739900" imgH="203200" progId="Equation.3">
                  <p:embed/>
                </p:oleObj>
              </mc:Choice>
              <mc:Fallback>
                <p:oleObj name="Equation" r:id="rId3" imgW="1739900" imgH="2032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4388" y="4267201"/>
                        <a:ext cx="4240212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9" name="Object 7"/>
          <p:cNvGraphicFramePr>
            <a:graphicFrameLocks noChangeAspect="1"/>
          </p:cNvGraphicFramePr>
          <p:nvPr/>
        </p:nvGraphicFramePr>
        <p:xfrm>
          <a:off x="2085975" y="5032375"/>
          <a:ext cx="52784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070100" imgH="215900" progId="Equation.3">
                  <p:embed/>
                </p:oleObj>
              </mc:Choice>
              <mc:Fallback>
                <p:oleObj name="Equation" r:id="rId5" imgW="2070100" imgH="2159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85975" y="5032375"/>
                        <a:ext cx="52784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4" name="Rectangle 8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dirty="0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 dirty="0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随机变量及其分布：</a:t>
            </a:r>
            <a:r>
              <a:rPr lang="zh-CN" altLang="en-US" dirty="0">
                <a:solidFill>
                  <a:srgbClr val="FF0066"/>
                </a:solidFill>
                <a:ea typeface="隶书" panose="02010509060101010101" pitchFamily="49" charset="-122"/>
              </a:rPr>
              <a:t>几何分布</a:t>
            </a:r>
            <a:endParaRPr lang="zh-CN" altLang="en-US" sz="36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5305" name="Object 9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306" name="Text Box 10"/>
          <p:cNvSpPr txBox="1">
            <a:spLocks noChangeArrowheads="1"/>
          </p:cNvSpPr>
          <p:nvPr/>
        </p:nvSpPr>
        <p:spPr bwMode="auto">
          <a:xfrm>
            <a:off x="9231890" y="83622"/>
            <a:ext cx="3082636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§2.4</a:t>
            </a:r>
            <a:r>
              <a:rPr lang="zh-CN" altLang="en-US" sz="1800" dirty="0">
                <a:latin typeface="Times New Roman" panose="02020603050405020304" pitchFamily="18" charset="0"/>
              </a:rPr>
              <a:t>离散型随机变量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4523" name="Text Box 11"/>
          <p:cNvSpPr txBox="1">
            <a:spLocks noChangeArrowheads="1"/>
          </p:cNvSpPr>
          <p:nvPr/>
        </p:nvSpPr>
        <p:spPr bwMode="auto">
          <a:xfrm>
            <a:off x="2133600" y="5799138"/>
            <a:ext cx="7620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800" b="1">
                <a:latin typeface="Times New Roman" panose="02020603050405020304" pitchFamily="18" charset="0"/>
              </a:rPr>
              <a:t>即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graphicFrame>
        <p:nvGraphicFramePr>
          <p:cNvPr id="64524" name="Object 12"/>
          <p:cNvGraphicFramePr>
            <a:graphicFrameLocks noChangeAspect="1"/>
          </p:cNvGraphicFramePr>
          <p:nvPr/>
        </p:nvGraphicFramePr>
        <p:xfrm>
          <a:off x="2928938" y="5791200"/>
          <a:ext cx="5497512" cy="541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2324100" imgH="228600" progId="Equation.3">
                  <p:embed/>
                </p:oleObj>
              </mc:Choice>
              <mc:Fallback>
                <p:oleObj name="Equation" r:id="rId9" imgW="2324100" imgH="2286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8938" y="5791200"/>
                        <a:ext cx="5497512" cy="541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wd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4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4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4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4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4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4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4" grpId="0" animBg="1" autoUpdateAnimBg="0"/>
      <p:bldP spid="64515" grpId="0" autoUpdateAnimBg="0" build="p"/>
      <p:bldP spid="64517" grpId="0" autoUpdateAnimBg="0"/>
      <p:bldP spid="64523" grpId="0" autoUpdateAnimBg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990600"/>
            <a:ext cx="3124200" cy="5334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）几 何 分 布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349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057400" y="1752600"/>
            <a:ext cx="4495800" cy="609600"/>
          </a:xfrm>
        </p:spPr>
        <p:txBody>
          <a:bodyPr>
            <a:norm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若随机变量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3492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254375" y="2654300"/>
          <a:ext cx="5241925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324100" imgH="228600" progId="Equation.3">
                  <p:embed/>
                </p:oleObj>
              </mc:Choice>
              <mc:Fallback>
                <p:oleObj name="Equation" r:id="rId1" imgW="23241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2654300"/>
                        <a:ext cx="5241925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3" name="Object 5"/>
          <p:cNvGraphicFramePr>
            <a:graphicFrameLocks noChangeAspect="1"/>
          </p:cNvGraphicFramePr>
          <p:nvPr/>
        </p:nvGraphicFramePr>
        <p:xfrm>
          <a:off x="2663826" y="3611563"/>
          <a:ext cx="4918075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981200" imgH="215900" progId="Equation.3">
                  <p:embed/>
                </p:oleObj>
              </mc:Choice>
              <mc:Fallback>
                <p:oleObj name="Equation" r:id="rId3" imgW="19812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3826" y="3611563"/>
                        <a:ext cx="4918075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494" name="Object 6"/>
          <p:cNvGraphicFramePr>
            <a:graphicFrameLocks noChangeAspect="1"/>
          </p:cNvGraphicFramePr>
          <p:nvPr/>
        </p:nvGraphicFramePr>
        <p:xfrm>
          <a:off x="2144714" y="4879976"/>
          <a:ext cx="7380287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844800" imgH="215900" progId="Equation.3">
                  <p:embed/>
                </p:oleObj>
              </mc:Choice>
              <mc:Fallback>
                <p:oleObj name="Equation" r:id="rId5" imgW="28448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4" y="4879976"/>
                        <a:ext cx="7380287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9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54280" name="Object 8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81" name="Text Box 9"/>
          <p:cNvSpPr txBox="1">
            <a:spLocks noChangeArrowheads="1"/>
          </p:cNvSpPr>
          <p:nvPr/>
        </p:nvSpPr>
        <p:spPr bwMode="auto">
          <a:xfrm>
            <a:off x="9074872" y="141156"/>
            <a:ext cx="2916382" cy="369332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800" dirty="0">
                <a:latin typeface="Times New Roman" panose="02020603050405020304" pitchFamily="18" charset="0"/>
              </a:rPr>
              <a:t>§2.4</a:t>
            </a:r>
            <a:r>
              <a:rPr lang="zh-CN" altLang="en-US" sz="1800" dirty="0">
                <a:latin typeface="Times New Roman" panose="02020603050405020304" pitchFamily="18" charset="0"/>
              </a:rPr>
              <a:t>离散型随机变量</a:t>
            </a:r>
            <a:endParaRPr lang="zh-CN" altLang="en-US" sz="1800" dirty="0">
              <a:latin typeface="Times New Roman" panose="02020603050405020304" pitchFamily="18" charset="0"/>
            </a:endParaRP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83" name="Text Box 11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3500" name="AutoShape 12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3501" name="AutoShape 13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86" name="Text Box 14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4287" name="Text Box 15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3504" name="AutoShape 16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4289" name="Text Box 17">
            <a:hlinkClick r:id="rId9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3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3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3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animBg="1" autoUpdateAnimBg="0"/>
      <p:bldP spid="63491" grpId="0" autoUpdateAnimBg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859869" y="247650"/>
            <a:ext cx="1219200" cy="609600"/>
          </a:xfrm>
        </p:spPr>
        <p:txBody>
          <a:bodyPr/>
          <a:lstStyle/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  <a:ea typeface="黑体" panose="02010609060101010101" pitchFamily="2" charset="-122"/>
              </a:rPr>
              <a:t>例</a:t>
            </a:r>
            <a:endParaRPr lang="en-US" altLang="zh-CN" sz="2800" b="1" dirty="0">
              <a:solidFill>
                <a:srgbClr val="FF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53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2032933" y="39689"/>
            <a:ext cx="9251575" cy="3733800"/>
          </a:xfr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对同一目标进行射击，设每次射击时的命中率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为</a:t>
            </a:r>
            <a:r>
              <a:rPr lang="en-US" altLang="zh-CN" sz="2800" b="1" dirty="0">
                <a:latin typeface="Times New Roman" panose="02020603050405020304" pitchFamily="18" charset="0"/>
              </a:rPr>
              <a:t>0.64</a:t>
            </a:r>
            <a:r>
              <a:rPr lang="zh-CN" altLang="en-US" sz="2800" b="1" dirty="0">
                <a:latin typeface="Times New Roman" panose="02020603050405020304" pitchFamily="18" charset="0"/>
              </a:rPr>
              <a:t>，射击进行到击中目标时为止，令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        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：所需射击次数．   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试求随机变量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的分布律，并求至少进行</a:t>
            </a:r>
            <a:r>
              <a:rPr lang="en-US" altLang="zh-CN" sz="2800" b="1" dirty="0"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latin typeface="Times New Roman" panose="02020603050405020304" pitchFamily="18" charset="0"/>
              </a:rPr>
              <a:t>次射击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才能击中目标的概率．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解：</a:t>
            </a:r>
            <a:r>
              <a:rPr lang="zh-CN" altLang="en-US" sz="2800" b="1" dirty="0">
                <a:latin typeface="Times New Roman" panose="02020603050405020304" pitchFamily="18" charset="0"/>
              </a:rPr>
              <a:t> 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5540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3071813" y="3305175"/>
          <a:ext cx="52578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044065" imgH="215900" progId="Equation.3">
                  <p:embed/>
                </p:oleObj>
              </mc:Choice>
              <mc:Fallback>
                <p:oleObj name="Equation" r:id="rId1" imgW="2044065" imgH="2159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813" y="3305175"/>
                        <a:ext cx="52578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6" name="Object 6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Image" r:id="rId3" imgW="10096500" imgH="24765" progId="Photoshop.Image.5">
                  <p:embed/>
                </p:oleObj>
              </mc:Choice>
              <mc:Fallback>
                <p:oleObj name="Image" r:id="rId3" imgW="10096500" imgH="24765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/>
        </p:nvGraphicFramePr>
        <p:xfrm>
          <a:off x="2209800" y="3946525"/>
          <a:ext cx="15763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698500" imgH="215900" progId="Equation.3">
                  <p:embed/>
                </p:oleObj>
              </mc:Choice>
              <mc:Fallback>
                <p:oleObj name="Equation" r:id="rId5" imgW="698500" imgH="2159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946525"/>
                        <a:ext cx="1576388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45" name="AutoShape 9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30" name="Text Box 10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5547" name="AutoShape 11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5548" name="AutoShape 12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33" name="Text Box 13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56334" name="Text Box 14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65551" name="AutoShape 15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56336" name="Text Box 16">
            <a:hlinkClick r:id="rId7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grpSp>
        <p:nvGrpSpPr>
          <p:cNvPr id="56337" name="Group 17"/>
          <p:cNvGrpSpPr>
            <a:grpSpLocks noChangeAspect="1"/>
          </p:cNvGrpSpPr>
          <p:nvPr/>
        </p:nvGrpSpPr>
        <p:grpSpPr bwMode="auto">
          <a:xfrm>
            <a:off x="3886200" y="3948113"/>
            <a:ext cx="2717800" cy="531812"/>
            <a:chOff x="1488" y="2784"/>
            <a:chExt cx="1712" cy="335"/>
          </a:xfrm>
        </p:grpSpPr>
        <p:sp>
          <p:nvSpPr>
            <p:cNvPr id="56404" name="AutoShape 18"/>
            <p:cNvSpPr>
              <a:spLocks noChangeAspect="1" noChangeArrowheads="1" noTextEdit="1"/>
            </p:cNvSpPr>
            <p:nvPr/>
          </p:nvSpPr>
          <p:spPr bwMode="auto">
            <a:xfrm>
              <a:off x="1488" y="2784"/>
              <a:ext cx="1712" cy="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405" name="Rectangle 19"/>
            <p:cNvSpPr>
              <a:spLocks noChangeArrowheads="1"/>
            </p:cNvSpPr>
            <p:nvPr/>
          </p:nvSpPr>
          <p:spPr bwMode="auto">
            <a:xfrm>
              <a:off x="2711" y="282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2800"/>
            </a:p>
          </p:txBody>
        </p:sp>
        <p:sp>
          <p:nvSpPr>
            <p:cNvPr id="56406" name="Rectangle 20"/>
            <p:cNvSpPr>
              <a:spLocks noChangeArrowheads="1"/>
            </p:cNvSpPr>
            <p:nvPr/>
          </p:nvSpPr>
          <p:spPr bwMode="auto">
            <a:xfrm>
              <a:off x="2655" y="282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407" name="Rectangle 21"/>
            <p:cNvSpPr>
              <a:spLocks noChangeArrowheads="1"/>
            </p:cNvSpPr>
            <p:nvPr/>
          </p:nvSpPr>
          <p:spPr bwMode="auto">
            <a:xfrm>
              <a:off x="2543" y="282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408" name="Rectangle 22"/>
            <p:cNvSpPr>
              <a:spLocks noChangeArrowheads="1"/>
            </p:cNvSpPr>
            <p:nvPr/>
          </p:nvSpPr>
          <p:spPr bwMode="auto">
            <a:xfrm>
              <a:off x="1871" y="282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800"/>
            </a:p>
          </p:txBody>
        </p:sp>
        <p:sp>
          <p:nvSpPr>
            <p:cNvPr id="56409" name="Rectangle 23"/>
            <p:cNvSpPr>
              <a:spLocks noChangeArrowheads="1"/>
            </p:cNvSpPr>
            <p:nvPr/>
          </p:nvSpPr>
          <p:spPr bwMode="auto">
            <a:xfrm>
              <a:off x="1815" y="282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410" name="Rectangle 24"/>
            <p:cNvSpPr>
              <a:spLocks noChangeArrowheads="1"/>
            </p:cNvSpPr>
            <p:nvPr/>
          </p:nvSpPr>
          <p:spPr bwMode="auto">
            <a:xfrm>
              <a:off x="1703" y="282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411" name="Rectangle 25"/>
            <p:cNvSpPr>
              <a:spLocks noChangeArrowheads="1"/>
            </p:cNvSpPr>
            <p:nvPr/>
          </p:nvSpPr>
          <p:spPr bwMode="auto">
            <a:xfrm>
              <a:off x="2262" y="280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56412" name="Rectangle 26"/>
            <p:cNvSpPr>
              <a:spLocks noChangeArrowheads="1"/>
            </p:cNvSpPr>
            <p:nvPr/>
          </p:nvSpPr>
          <p:spPr bwMode="auto">
            <a:xfrm>
              <a:off x="2383" y="2802"/>
              <a:ext cx="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.</a:t>
              </a:r>
              <a:endParaRPr lang="en-US" altLang="zh-CN" sz="2800"/>
            </a:p>
          </p:txBody>
        </p:sp>
        <p:sp>
          <p:nvSpPr>
            <p:cNvPr id="56413" name="Rectangle 27"/>
            <p:cNvSpPr>
              <a:spLocks noChangeArrowheads="1"/>
            </p:cNvSpPr>
            <p:nvPr/>
          </p:nvSpPr>
          <p:spPr bwMode="auto">
            <a:xfrm>
              <a:off x="1522" y="280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6414" name="Rectangle 28"/>
            <p:cNvSpPr>
              <a:spLocks noChangeArrowheads="1"/>
            </p:cNvSpPr>
            <p:nvPr/>
          </p:nvSpPr>
          <p:spPr bwMode="auto">
            <a:xfrm>
              <a:off x="2189" y="2795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/>
            </a:p>
          </p:txBody>
        </p:sp>
        <p:sp>
          <p:nvSpPr>
            <p:cNvPr id="56415" name="Rectangle 29"/>
            <p:cNvSpPr>
              <a:spLocks noChangeArrowheads="1"/>
            </p:cNvSpPr>
            <p:nvPr/>
          </p:nvSpPr>
          <p:spPr bwMode="auto">
            <a:xfrm>
              <a:off x="2110" y="2809"/>
              <a:ext cx="7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</p:grpSp>
      <p:grpSp>
        <p:nvGrpSpPr>
          <p:cNvPr id="4" name="Group 30"/>
          <p:cNvGrpSpPr>
            <a:grpSpLocks noChangeAspect="1"/>
          </p:cNvGrpSpPr>
          <p:nvPr/>
        </p:nvGrpSpPr>
        <p:grpSpPr bwMode="auto">
          <a:xfrm>
            <a:off x="2332038" y="4468814"/>
            <a:ext cx="5718088" cy="669925"/>
            <a:chOff x="509" y="3112"/>
            <a:chExt cx="3703" cy="434"/>
          </a:xfrm>
        </p:grpSpPr>
        <p:sp>
          <p:nvSpPr>
            <p:cNvPr id="56390" name="AutoShape 31"/>
            <p:cNvSpPr>
              <a:spLocks noChangeAspect="1" noChangeArrowheads="1" noTextEdit="1"/>
            </p:cNvSpPr>
            <p:nvPr/>
          </p:nvSpPr>
          <p:spPr bwMode="auto">
            <a:xfrm>
              <a:off x="509" y="3215"/>
              <a:ext cx="3653" cy="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91" name="Rectangle 32"/>
            <p:cNvSpPr>
              <a:spLocks noChangeArrowheads="1"/>
            </p:cNvSpPr>
            <p:nvPr/>
          </p:nvSpPr>
          <p:spPr bwMode="auto">
            <a:xfrm>
              <a:off x="707" y="3112"/>
              <a:ext cx="16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zh-CN" sz="2800"/>
            </a:p>
          </p:txBody>
        </p:sp>
        <p:sp>
          <p:nvSpPr>
            <p:cNvPr id="56392" name="Rectangle 33"/>
            <p:cNvSpPr>
              <a:spLocks noChangeArrowheads="1"/>
            </p:cNvSpPr>
            <p:nvPr/>
          </p:nvSpPr>
          <p:spPr bwMode="auto">
            <a:xfrm>
              <a:off x="2906" y="3112"/>
              <a:ext cx="167" cy="4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zh-CN" sz="2800"/>
            </a:p>
          </p:txBody>
        </p:sp>
        <p:sp>
          <p:nvSpPr>
            <p:cNvPr id="56393" name="Rectangle 34"/>
            <p:cNvSpPr>
              <a:spLocks noChangeArrowheads="1"/>
            </p:cNvSpPr>
            <p:nvPr/>
          </p:nvSpPr>
          <p:spPr bwMode="auto">
            <a:xfrm>
              <a:off x="3397" y="3129"/>
              <a:ext cx="16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000000"/>
                  </a:solidFill>
                  <a:latin typeface="Symbol" panose="05050102010706020507" pitchFamily="18" charset="2"/>
                </a:rPr>
                <a:t>{</a:t>
              </a:r>
              <a:endParaRPr lang="en-US" altLang="zh-CN" sz="2800"/>
            </a:p>
          </p:txBody>
        </p:sp>
        <p:sp>
          <p:nvSpPr>
            <p:cNvPr id="56394" name="Rectangle 35"/>
            <p:cNvSpPr>
              <a:spLocks noChangeArrowheads="1"/>
            </p:cNvSpPr>
            <p:nvPr/>
          </p:nvSpPr>
          <p:spPr bwMode="auto">
            <a:xfrm>
              <a:off x="4052" y="3129"/>
              <a:ext cx="160" cy="3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000" b="1">
                  <a:solidFill>
                    <a:srgbClr val="000000"/>
                  </a:solidFill>
                  <a:latin typeface="Symbol" panose="05050102010706020507" pitchFamily="18" charset="2"/>
                </a:rPr>
                <a:t>}</a:t>
              </a:r>
              <a:endParaRPr lang="en-US" altLang="zh-CN" sz="2800"/>
            </a:p>
          </p:txBody>
        </p:sp>
        <p:sp>
          <p:nvSpPr>
            <p:cNvPr id="56395" name="Rectangle 36"/>
            <p:cNvSpPr>
              <a:spLocks noChangeArrowheads="1"/>
            </p:cNvSpPr>
            <p:nvPr/>
          </p:nvSpPr>
          <p:spPr bwMode="auto">
            <a:xfrm>
              <a:off x="3940" y="3241"/>
              <a:ext cx="12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/>
            </a:p>
          </p:txBody>
        </p:sp>
        <p:sp>
          <p:nvSpPr>
            <p:cNvPr id="56396" name="Rectangle 37"/>
            <p:cNvSpPr>
              <a:spLocks noChangeArrowheads="1"/>
            </p:cNvSpPr>
            <p:nvPr/>
          </p:nvSpPr>
          <p:spPr bwMode="auto">
            <a:xfrm>
              <a:off x="1818" y="3241"/>
              <a:ext cx="120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/>
            </a:p>
          </p:txBody>
        </p:sp>
        <p:sp>
          <p:nvSpPr>
            <p:cNvPr id="56397" name="Rectangle 38"/>
            <p:cNvSpPr>
              <a:spLocks noChangeArrowheads="1"/>
            </p:cNvSpPr>
            <p:nvPr/>
          </p:nvSpPr>
          <p:spPr bwMode="auto">
            <a:xfrm>
              <a:off x="3745" y="3214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³</a:t>
              </a:r>
              <a:endParaRPr lang="en-US" altLang="zh-CN" sz="2800"/>
            </a:p>
          </p:txBody>
        </p:sp>
        <p:sp>
          <p:nvSpPr>
            <p:cNvPr id="56398" name="Rectangle 39"/>
            <p:cNvSpPr>
              <a:spLocks noChangeArrowheads="1"/>
            </p:cNvSpPr>
            <p:nvPr/>
          </p:nvSpPr>
          <p:spPr bwMode="auto">
            <a:xfrm>
              <a:off x="3040" y="3214"/>
              <a:ext cx="13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6399" name="Rectangle 40"/>
            <p:cNvSpPr>
              <a:spLocks noChangeArrowheads="1"/>
            </p:cNvSpPr>
            <p:nvPr/>
          </p:nvSpPr>
          <p:spPr bwMode="auto">
            <a:xfrm>
              <a:off x="3498" y="3241"/>
              <a:ext cx="161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X</a:t>
              </a:r>
              <a:endParaRPr lang="en-US" altLang="zh-CN" sz="2800"/>
            </a:p>
          </p:txBody>
        </p:sp>
        <p:sp>
          <p:nvSpPr>
            <p:cNvPr id="56400" name="Rectangle 41"/>
            <p:cNvSpPr>
              <a:spLocks noChangeArrowheads="1"/>
            </p:cNvSpPr>
            <p:nvPr/>
          </p:nvSpPr>
          <p:spPr bwMode="auto">
            <a:xfrm>
              <a:off x="3246" y="3241"/>
              <a:ext cx="14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56401" name="Rectangle 42"/>
            <p:cNvSpPr>
              <a:spLocks noChangeArrowheads="1"/>
            </p:cNvSpPr>
            <p:nvPr/>
          </p:nvSpPr>
          <p:spPr bwMode="auto">
            <a:xfrm>
              <a:off x="556" y="3241"/>
              <a:ext cx="14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9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800"/>
            </a:p>
          </p:txBody>
        </p:sp>
        <p:sp>
          <p:nvSpPr>
            <p:cNvPr id="56402" name="Rectangle 43"/>
            <p:cNvSpPr>
              <a:spLocks noChangeArrowheads="1"/>
            </p:cNvSpPr>
            <p:nvPr/>
          </p:nvSpPr>
          <p:spPr bwMode="auto">
            <a:xfrm>
              <a:off x="1928" y="3248"/>
              <a:ext cx="9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次才命中</a:t>
              </a:r>
              <a:endParaRPr lang="zh-CN" altLang="en-US" sz="2800"/>
            </a:p>
          </p:txBody>
        </p:sp>
        <p:sp>
          <p:nvSpPr>
            <p:cNvPr id="56403" name="Rectangle 44"/>
            <p:cNvSpPr>
              <a:spLocks noChangeArrowheads="1"/>
            </p:cNvSpPr>
            <p:nvPr/>
          </p:nvSpPr>
          <p:spPr bwMode="auto">
            <a:xfrm>
              <a:off x="821" y="3248"/>
              <a:ext cx="968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900" b="1">
                  <a:solidFill>
                    <a:srgbClr val="000000"/>
                  </a:solidFill>
                  <a:latin typeface="宋体" panose="02010600030101010101" pitchFamily="2" charset="-122"/>
                </a:rPr>
                <a:t>至少命中</a:t>
              </a:r>
              <a:endParaRPr lang="zh-CN" altLang="en-US" sz="2800"/>
            </a:p>
          </p:txBody>
        </p:sp>
      </p:grpSp>
      <p:grpSp>
        <p:nvGrpSpPr>
          <p:cNvPr id="5" name="Group 45"/>
          <p:cNvGrpSpPr>
            <a:grpSpLocks noChangeAspect="1"/>
          </p:cNvGrpSpPr>
          <p:nvPr/>
        </p:nvGrpSpPr>
        <p:grpSpPr bwMode="auto">
          <a:xfrm>
            <a:off x="5221289" y="5145089"/>
            <a:ext cx="2479675" cy="947737"/>
            <a:chOff x="2329" y="3504"/>
            <a:chExt cx="1562" cy="597"/>
          </a:xfrm>
        </p:grpSpPr>
        <p:sp>
          <p:nvSpPr>
            <p:cNvPr id="56375" name="AutoShape 46"/>
            <p:cNvSpPr>
              <a:spLocks noChangeAspect="1" noChangeArrowheads="1" noTextEdit="1"/>
            </p:cNvSpPr>
            <p:nvPr/>
          </p:nvSpPr>
          <p:spPr bwMode="auto">
            <a:xfrm>
              <a:off x="2329" y="3504"/>
              <a:ext cx="1562" cy="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6" name="Line 47"/>
            <p:cNvSpPr>
              <a:spLocks noChangeShapeType="1"/>
            </p:cNvSpPr>
            <p:nvPr/>
          </p:nvSpPr>
          <p:spPr bwMode="auto">
            <a:xfrm>
              <a:off x="3130" y="3801"/>
              <a:ext cx="713" cy="1"/>
            </a:xfrm>
            <a:prstGeom prst="line">
              <a:avLst/>
            </a:prstGeom>
            <a:noFill/>
            <a:ln w="14288">
              <a:solidFill>
                <a:srgbClr val="000000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77" name="Rectangle 48"/>
            <p:cNvSpPr>
              <a:spLocks noChangeArrowheads="1"/>
            </p:cNvSpPr>
            <p:nvPr/>
          </p:nvSpPr>
          <p:spPr bwMode="auto">
            <a:xfrm>
              <a:off x="3612" y="3832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800"/>
            </a:p>
          </p:txBody>
        </p:sp>
        <p:sp>
          <p:nvSpPr>
            <p:cNvPr id="56378" name="Rectangle 49"/>
            <p:cNvSpPr>
              <a:spLocks noChangeArrowheads="1"/>
            </p:cNvSpPr>
            <p:nvPr/>
          </p:nvSpPr>
          <p:spPr bwMode="auto">
            <a:xfrm>
              <a:off x="3556" y="3832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79" name="Rectangle 50"/>
            <p:cNvSpPr>
              <a:spLocks noChangeArrowheads="1"/>
            </p:cNvSpPr>
            <p:nvPr/>
          </p:nvSpPr>
          <p:spPr bwMode="auto">
            <a:xfrm>
              <a:off x="3445" y="383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80" name="Rectangle 51"/>
            <p:cNvSpPr>
              <a:spLocks noChangeArrowheads="1"/>
            </p:cNvSpPr>
            <p:nvPr/>
          </p:nvSpPr>
          <p:spPr bwMode="auto">
            <a:xfrm>
              <a:off x="3131" y="3832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56381" name="Rectangle 52"/>
            <p:cNvSpPr>
              <a:spLocks noChangeArrowheads="1"/>
            </p:cNvSpPr>
            <p:nvPr/>
          </p:nvSpPr>
          <p:spPr bwMode="auto">
            <a:xfrm>
              <a:off x="3460" y="351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800"/>
            </a:p>
          </p:txBody>
        </p:sp>
        <p:sp>
          <p:nvSpPr>
            <p:cNvPr id="56382" name="Rectangle 53"/>
            <p:cNvSpPr>
              <a:spLocks noChangeArrowheads="1"/>
            </p:cNvSpPr>
            <p:nvPr/>
          </p:nvSpPr>
          <p:spPr bwMode="auto">
            <a:xfrm>
              <a:off x="3405" y="351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83" name="Rectangle 54"/>
            <p:cNvSpPr>
              <a:spLocks noChangeArrowheads="1"/>
            </p:cNvSpPr>
            <p:nvPr/>
          </p:nvSpPr>
          <p:spPr bwMode="auto">
            <a:xfrm>
              <a:off x="3293" y="351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84" name="Rectangle 55"/>
            <p:cNvSpPr>
              <a:spLocks noChangeArrowheads="1"/>
            </p:cNvSpPr>
            <p:nvPr/>
          </p:nvSpPr>
          <p:spPr bwMode="auto">
            <a:xfrm>
              <a:off x="2711" y="3658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2800"/>
            </a:p>
          </p:txBody>
        </p:sp>
        <p:sp>
          <p:nvSpPr>
            <p:cNvPr id="56385" name="Rectangle 56"/>
            <p:cNvSpPr>
              <a:spLocks noChangeArrowheads="1"/>
            </p:cNvSpPr>
            <p:nvPr/>
          </p:nvSpPr>
          <p:spPr bwMode="auto">
            <a:xfrm>
              <a:off x="2656" y="3658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86" name="Rectangle 57"/>
            <p:cNvSpPr>
              <a:spLocks noChangeArrowheads="1"/>
            </p:cNvSpPr>
            <p:nvPr/>
          </p:nvSpPr>
          <p:spPr bwMode="auto">
            <a:xfrm>
              <a:off x="2544" y="3658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87" name="Rectangle 58"/>
            <p:cNvSpPr>
              <a:spLocks noChangeArrowheads="1"/>
            </p:cNvSpPr>
            <p:nvPr/>
          </p:nvSpPr>
          <p:spPr bwMode="auto">
            <a:xfrm>
              <a:off x="3277" y="3806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/>
            </a:p>
          </p:txBody>
        </p:sp>
        <p:sp>
          <p:nvSpPr>
            <p:cNvPr id="56388" name="Rectangle 59"/>
            <p:cNvSpPr>
              <a:spLocks noChangeArrowheads="1"/>
            </p:cNvSpPr>
            <p:nvPr/>
          </p:nvSpPr>
          <p:spPr bwMode="auto">
            <a:xfrm>
              <a:off x="2962" y="3632"/>
              <a:ext cx="68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/>
                <a:t>.</a:t>
              </a:r>
              <a:endParaRPr lang="en-US" altLang="zh-CN" sz="2800"/>
            </a:p>
          </p:txBody>
        </p:sp>
        <p:sp>
          <p:nvSpPr>
            <p:cNvPr id="56389" name="Rectangle 60"/>
            <p:cNvSpPr>
              <a:spLocks noChangeArrowheads="1"/>
            </p:cNvSpPr>
            <p:nvPr/>
          </p:nvSpPr>
          <p:spPr bwMode="auto">
            <a:xfrm>
              <a:off x="2363" y="3632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</p:grpSp>
      <p:grpSp>
        <p:nvGrpSpPr>
          <p:cNvPr id="6" name="Group 61"/>
          <p:cNvGrpSpPr>
            <a:grpSpLocks noChangeAspect="1"/>
          </p:cNvGrpSpPr>
          <p:nvPr/>
        </p:nvGrpSpPr>
        <p:grpSpPr bwMode="auto">
          <a:xfrm>
            <a:off x="2492376" y="5091113"/>
            <a:ext cx="2779713" cy="1001712"/>
            <a:chOff x="610" y="3504"/>
            <a:chExt cx="1751" cy="631"/>
          </a:xfrm>
        </p:grpSpPr>
        <p:sp>
          <p:nvSpPr>
            <p:cNvPr id="56358" name="AutoShape 62"/>
            <p:cNvSpPr>
              <a:spLocks noChangeAspect="1" noChangeArrowheads="1" noTextEdit="1"/>
            </p:cNvSpPr>
            <p:nvPr/>
          </p:nvSpPr>
          <p:spPr bwMode="auto">
            <a:xfrm>
              <a:off x="610" y="3504"/>
              <a:ext cx="1751" cy="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9" name="Rectangle 63"/>
            <p:cNvSpPr>
              <a:spLocks noChangeArrowheads="1"/>
            </p:cNvSpPr>
            <p:nvPr/>
          </p:nvSpPr>
          <p:spPr bwMode="auto">
            <a:xfrm>
              <a:off x="827" y="3591"/>
              <a:ext cx="242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4200" b="1">
                  <a:solidFill>
                    <a:srgbClr val="000000"/>
                  </a:solidFill>
                  <a:latin typeface="Symbol" panose="05050102010706020507" pitchFamily="18" charset="2"/>
                </a:rPr>
                <a:t>å</a:t>
              </a:r>
              <a:endParaRPr lang="en-US" altLang="zh-CN" sz="2800"/>
            </a:p>
          </p:txBody>
        </p:sp>
        <p:sp>
          <p:nvSpPr>
            <p:cNvPr id="56360" name="Rectangle 64"/>
            <p:cNvSpPr>
              <a:spLocks noChangeArrowheads="1"/>
            </p:cNvSpPr>
            <p:nvPr/>
          </p:nvSpPr>
          <p:spPr bwMode="auto">
            <a:xfrm>
              <a:off x="900" y="3519"/>
              <a:ext cx="9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¥</a:t>
              </a:r>
              <a:endParaRPr lang="en-US" altLang="zh-CN" sz="2800"/>
            </a:p>
          </p:txBody>
        </p:sp>
        <p:sp>
          <p:nvSpPr>
            <p:cNvPr id="56361" name="Rectangle 65"/>
            <p:cNvSpPr>
              <a:spLocks noChangeArrowheads="1"/>
            </p:cNvSpPr>
            <p:nvPr/>
          </p:nvSpPr>
          <p:spPr bwMode="auto">
            <a:xfrm>
              <a:off x="917" y="3958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6362" name="Rectangle 66"/>
            <p:cNvSpPr>
              <a:spLocks noChangeArrowheads="1"/>
            </p:cNvSpPr>
            <p:nvPr/>
          </p:nvSpPr>
          <p:spPr bwMode="auto">
            <a:xfrm>
              <a:off x="1586" y="3645"/>
              <a:ext cx="70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Symbol" panose="05050102010706020507" pitchFamily="18" charset="2"/>
                </a:rPr>
                <a:t>-</a:t>
              </a:r>
              <a:endParaRPr lang="en-US" altLang="zh-CN" sz="2800"/>
            </a:p>
          </p:txBody>
        </p:sp>
        <p:sp>
          <p:nvSpPr>
            <p:cNvPr id="56363" name="Rectangle 67"/>
            <p:cNvSpPr>
              <a:spLocks noChangeArrowheads="1"/>
            </p:cNvSpPr>
            <p:nvPr/>
          </p:nvSpPr>
          <p:spPr bwMode="auto">
            <a:xfrm>
              <a:off x="1781" y="3651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.</a:t>
              </a:r>
              <a:endParaRPr lang="en-US" altLang="zh-CN" sz="2800"/>
            </a:p>
          </p:txBody>
        </p:sp>
        <p:sp>
          <p:nvSpPr>
            <p:cNvPr id="56364" name="Rectangle 68"/>
            <p:cNvSpPr>
              <a:spLocks noChangeArrowheads="1"/>
            </p:cNvSpPr>
            <p:nvPr/>
          </p:nvSpPr>
          <p:spPr bwMode="auto">
            <a:xfrm>
              <a:off x="644" y="3651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6365" name="Rectangle 69"/>
            <p:cNvSpPr>
              <a:spLocks noChangeArrowheads="1"/>
            </p:cNvSpPr>
            <p:nvPr/>
          </p:nvSpPr>
          <p:spPr bwMode="auto">
            <a:xfrm>
              <a:off x="999" y="3970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/>
            </a:p>
          </p:txBody>
        </p:sp>
        <p:sp>
          <p:nvSpPr>
            <p:cNvPr id="56366" name="Rectangle 70"/>
            <p:cNvSpPr>
              <a:spLocks noChangeArrowheads="1"/>
            </p:cNvSpPr>
            <p:nvPr/>
          </p:nvSpPr>
          <p:spPr bwMode="auto">
            <a:xfrm>
              <a:off x="1660" y="3657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56367" name="Rectangle 71"/>
            <p:cNvSpPr>
              <a:spLocks noChangeArrowheads="1"/>
            </p:cNvSpPr>
            <p:nvPr/>
          </p:nvSpPr>
          <p:spPr bwMode="auto">
            <a:xfrm>
              <a:off x="2109" y="367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64</a:t>
              </a:r>
              <a:endParaRPr lang="en-US" altLang="zh-CN" sz="2800"/>
            </a:p>
          </p:txBody>
        </p:sp>
        <p:sp>
          <p:nvSpPr>
            <p:cNvPr id="56368" name="Rectangle 72"/>
            <p:cNvSpPr>
              <a:spLocks noChangeArrowheads="1"/>
            </p:cNvSpPr>
            <p:nvPr/>
          </p:nvSpPr>
          <p:spPr bwMode="auto">
            <a:xfrm>
              <a:off x="2053" y="367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69" name="Rectangle 73"/>
            <p:cNvSpPr>
              <a:spLocks noChangeArrowheads="1"/>
            </p:cNvSpPr>
            <p:nvPr/>
          </p:nvSpPr>
          <p:spPr bwMode="auto">
            <a:xfrm>
              <a:off x="1941" y="367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70" name="Rectangle 74"/>
            <p:cNvSpPr>
              <a:spLocks noChangeArrowheads="1"/>
            </p:cNvSpPr>
            <p:nvPr/>
          </p:nvSpPr>
          <p:spPr bwMode="auto">
            <a:xfrm>
              <a:off x="1265" y="367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800"/>
            </a:p>
          </p:txBody>
        </p:sp>
        <p:sp>
          <p:nvSpPr>
            <p:cNvPr id="56371" name="Rectangle 75"/>
            <p:cNvSpPr>
              <a:spLocks noChangeArrowheads="1"/>
            </p:cNvSpPr>
            <p:nvPr/>
          </p:nvSpPr>
          <p:spPr bwMode="auto">
            <a:xfrm>
              <a:off x="1210" y="3677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72" name="Rectangle 76"/>
            <p:cNvSpPr>
              <a:spLocks noChangeArrowheads="1"/>
            </p:cNvSpPr>
            <p:nvPr/>
          </p:nvSpPr>
          <p:spPr bwMode="auto">
            <a:xfrm>
              <a:off x="1098" y="3677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73" name="Rectangle 77"/>
            <p:cNvSpPr>
              <a:spLocks noChangeArrowheads="1"/>
            </p:cNvSpPr>
            <p:nvPr/>
          </p:nvSpPr>
          <p:spPr bwMode="auto">
            <a:xfrm>
              <a:off x="836" y="3971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/>
            </a:p>
          </p:txBody>
        </p:sp>
        <p:sp>
          <p:nvSpPr>
            <p:cNvPr id="56374" name="Rectangle 78"/>
            <p:cNvSpPr>
              <a:spLocks noChangeArrowheads="1"/>
            </p:cNvSpPr>
            <p:nvPr/>
          </p:nvSpPr>
          <p:spPr bwMode="auto">
            <a:xfrm>
              <a:off x="1505" y="3658"/>
              <a:ext cx="64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16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k</a:t>
              </a:r>
              <a:endParaRPr lang="en-US" altLang="zh-CN" sz="2800"/>
            </a:p>
          </p:txBody>
        </p:sp>
      </p:grpSp>
      <p:grpSp>
        <p:nvGrpSpPr>
          <p:cNvPr id="7" name="Group 79"/>
          <p:cNvGrpSpPr>
            <a:grpSpLocks noChangeAspect="1"/>
          </p:cNvGrpSpPr>
          <p:nvPr/>
        </p:nvGrpSpPr>
        <p:grpSpPr bwMode="auto">
          <a:xfrm>
            <a:off x="7870826" y="5284788"/>
            <a:ext cx="1101725" cy="501650"/>
            <a:chOff x="3998" y="3626"/>
            <a:chExt cx="694" cy="316"/>
          </a:xfrm>
        </p:grpSpPr>
        <p:sp>
          <p:nvSpPr>
            <p:cNvPr id="56353" name="AutoShape 80"/>
            <p:cNvSpPr>
              <a:spLocks noChangeAspect="1" noChangeArrowheads="1" noTextEdit="1"/>
            </p:cNvSpPr>
            <p:nvPr/>
          </p:nvSpPr>
          <p:spPr bwMode="auto">
            <a:xfrm>
              <a:off x="3998" y="3648"/>
              <a:ext cx="694" cy="2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54" name="Rectangle 81"/>
            <p:cNvSpPr>
              <a:spLocks noChangeArrowheads="1"/>
            </p:cNvSpPr>
            <p:nvPr/>
          </p:nvSpPr>
          <p:spPr bwMode="auto">
            <a:xfrm>
              <a:off x="4418" y="3654"/>
              <a:ext cx="2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36</a:t>
              </a:r>
              <a:endParaRPr lang="en-US" altLang="zh-CN" sz="2800"/>
            </a:p>
          </p:txBody>
        </p:sp>
        <p:sp>
          <p:nvSpPr>
            <p:cNvPr id="56355" name="Rectangle 82"/>
            <p:cNvSpPr>
              <a:spLocks noChangeArrowheads="1"/>
            </p:cNvSpPr>
            <p:nvPr/>
          </p:nvSpPr>
          <p:spPr bwMode="auto">
            <a:xfrm>
              <a:off x="4356" y="3654"/>
              <a:ext cx="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</a:t>
              </a:r>
              <a:endParaRPr lang="en-US" altLang="zh-CN" sz="2800"/>
            </a:p>
          </p:txBody>
        </p:sp>
        <p:sp>
          <p:nvSpPr>
            <p:cNvPr id="56356" name="Rectangle 83"/>
            <p:cNvSpPr>
              <a:spLocks noChangeArrowheads="1"/>
            </p:cNvSpPr>
            <p:nvPr/>
          </p:nvSpPr>
          <p:spPr bwMode="auto">
            <a:xfrm>
              <a:off x="4234" y="3654"/>
              <a:ext cx="12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0</a:t>
              </a:r>
              <a:endParaRPr lang="en-US" altLang="zh-CN" sz="2800"/>
            </a:p>
          </p:txBody>
        </p:sp>
        <p:sp>
          <p:nvSpPr>
            <p:cNvPr id="56357" name="Rectangle 84"/>
            <p:cNvSpPr>
              <a:spLocks noChangeArrowheads="1"/>
            </p:cNvSpPr>
            <p:nvPr/>
          </p:nvSpPr>
          <p:spPr bwMode="auto">
            <a:xfrm>
              <a:off x="4035" y="3626"/>
              <a:ext cx="13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0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</p:grpSp>
      <p:grpSp>
        <p:nvGrpSpPr>
          <p:cNvPr id="8" name="Group 85"/>
          <p:cNvGrpSpPr>
            <a:grpSpLocks noChangeAspect="1"/>
          </p:cNvGrpSpPr>
          <p:nvPr/>
        </p:nvGrpSpPr>
        <p:grpSpPr bwMode="auto">
          <a:xfrm>
            <a:off x="6704014" y="3892551"/>
            <a:ext cx="2371725" cy="631825"/>
            <a:chOff x="3263" y="2749"/>
            <a:chExt cx="1494" cy="398"/>
          </a:xfrm>
        </p:grpSpPr>
        <p:sp>
          <p:nvSpPr>
            <p:cNvPr id="56343" name="AutoShape 86"/>
            <p:cNvSpPr>
              <a:spLocks noChangeAspect="1" noChangeArrowheads="1" noTextEdit="1"/>
            </p:cNvSpPr>
            <p:nvPr/>
          </p:nvSpPr>
          <p:spPr bwMode="auto">
            <a:xfrm>
              <a:off x="3263" y="2831"/>
              <a:ext cx="1489" cy="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344" name="Rectangle 87"/>
            <p:cNvSpPr>
              <a:spLocks noChangeArrowheads="1"/>
            </p:cNvSpPr>
            <p:nvPr/>
          </p:nvSpPr>
          <p:spPr bwMode="auto">
            <a:xfrm>
              <a:off x="3293" y="2749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800" b="1">
                  <a:solidFill>
                    <a:srgbClr val="000000"/>
                  </a:solidFill>
                  <a:latin typeface="Symbol" panose="05050102010706020507" pitchFamily="18" charset="2"/>
                </a:rPr>
                <a:t>(</a:t>
              </a:r>
              <a:endParaRPr lang="en-US" altLang="zh-CN" sz="2800"/>
            </a:p>
          </p:txBody>
        </p:sp>
        <p:sp>
          <p:nvSpPr>
            <p:cNvPr id="56345" name="Rectangle 88"/>
            <p:cNvSpPr>
              <a:spLocks noChangeArrowheads="1"/>
            </p:cNvSpPr>
            <p:nvPr/>
          </p:nvSpPr>
          <p:spPr bwMode="auto">
            <a:xfrm>
              <a:off x="4656" y="2749"/>
              <a:ext cx="10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3800" b="1">
                  <a:solidFill>
                    <a:srgbClr val="000000"/>
                  </a:solidFill>
                  <a:latin typeface="Symbol" panose="05050102010706020507" pitchFamily="18" charset="2"/>
                </a:rPr>
                <a:t>)</a:t>
              </a:r>
              <a:endParaRPr lang="en-US" altLang="zh-CN" sz="2800"/>
            </a:p>
          </p:txBody>
        </p:sp>
        <p:sp>
          <p:nvSpPr>
            <p:cNvPr id="56346" name="Rectangle 89"/>
            <p:cNvSpPr>
              <a:spLocks noChangeArrowheads="1"/>
            </p:cNvSpPr>
            <p:nvPr/>
          </p:nvSpPr>
          <p:spPr bwMode="auto">
            <a:xfrm>
              <a:off x="4442" y="2797"/>
              <a:ext cx="224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>
                  <a:solidFill>
                    <a:srgbClr val="000000"/>
                  </a:solidFill>
                  <a:latin typeface="MT Extra" panose="05050102010205020202" pitchFamily="82"/>
                </a:rPr>
                <a:t>L</a:t>
              </a:r>
              <a:endParaRPr lang="en-US" altLang="zh-CN" sz="2800"/>
            </a:p>
          </p:txBody>
        </p:sp>
        <p:sp>
          <p:nvSpPr>
            <p:cNvPr id="56347" name="Rectangle 90"/>
            <p:cNvSpPr>
              <a:spLocks noChangeArrowheads="1"/>
            </p:cNvSpPr>
            <p:nvPr/>
          </p:nvSpPr>
          <p:spPr bwMode="auto">
            <a:xfrm>
              <a:off x="4198" y="285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sz="2800"/>
            </a:p>
          </p:txBody>
        </p:sp>
        <p:sp>
          <p:nvSpPr>
            <p:cNvPr id="56348" name="Rectangle 91"/>
            <p:cNvSpPr>
              <a:spLocks noChangeArrowheads="1"/>
            </p:cNvSpPr>
            <p:nvPr/>
          </p:nvSpPr>
          <p:spPr bwMode="auto">
            <a:xfrm>
              <a:off x="4086" y="285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800"/>
            </a:p>
          </p:txBody>
        </p:sp>
        <p:sp>
          <p:nvSpPr>
            <p:cNvPr id="56349" name="Rectangle 92"/>
            <p:cNvSpPr>
              <a:spLocks noChangeArrowheads="1"/>
            </p:cNvSpPr>
            <p:nvPr/>
          </p:nvSpPr>
          <p:spPr bwMode="auto">
            <a:xfrm>
              <a:off x="3821" y="2855"/>
              <a:ext cx="56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,</a:t>
              </a:r>
              <a:endParaRPr lang="en-US" altLang="zh-CN" sz="2800"/>
            </a:p>
          </p:txBody>
        </p:sp>
        <p:sp>
          <p:nvSpPr>
            <p:cNvPr id="56350" name="Rectangle 93"/>
            <p:cNvSpPr>
              <a:spLocks noChangeArrowheads="1"/>
            </p:cNvSpPr>
            <p:nvPr/>
          </p:nvSpPr>
          <p:spPr bwMode="auto">
            <a:xfrm>
              <a:off x="3716" y="2855"/>
              <a:ext cx="112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800"/>
            </a:p>
          </p:txBody>
        </p:sp>
        <p:sp>
          <p:nvSpPr>
            <p:cNvPr id="56351" name="Rectangle 94"/>
            <p:cNvSpPr>
              <a:spLocks noChangeArrowheads="1"/>
            </p:cNvSpPr>
            <p:nvPr/>
          </p:nvSpPr>
          <p:spPr bwMode="auto">
            <a:xfrm>
              <a:off x="3545" y="2830"/>
              <a:ext cx="123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>
                  <a:solidFill>
                    <a:srgbClr val="000000"/>
                  </a:solidFill>
                  <a:latin typeface="Symbol" panose="05050102010706020507" pitchFamily="18" charset="2"/>
                </a:rPr>
                <a:t>=</a:t>
              </a:r>
              <a:endParaRPr lang="en-US" altLang="zh-CN" sz="2800"/>
            </a:p>
          </p:txBody>
        </p:sp>
        <p:sp>
          <p:nvSpPr>
            <p:cNvPr id="56352" name="Rectangle 95"/>
            <p:cNvSpPr>
              <a:spLocks noChangeArrowheads="1"/>
            </p:cNvSpPr>
            <p:nvPr/>
          </p:nvSpPr>
          <p:spPr bwMode="auto">
            <a:xfrm>
              <a:off x="3364" y="2855"/>
              <a:ext cx="125" cy="26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800" b="1" i="1">
                  <a:solidFill>
                    <a:srgbClr val="000000"/>
                  </a:solidFill>
                  <a:latin typeface="Times New Roman" panose="02020603050405020304" pitchFamily="18" charset="0"/>
                </a:rPr>
                <a:t>n</a:t>
              </a:r>
              <a:endParaRPr lang="en-US" altLang="zh-CN" sz="2800"/>
            </a:p>
          </p:txBody>
        </p:sp>
      </p:grp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5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5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autoUpdateAnimBg="0"/>
      <p:bldP spid="65539" grpId="0" autoUpdateAnimBg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5394" y="242047"/>
            <a:ext cx="4724400" cy="66864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en-US" altLang="zh-CN" dirty="0"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charset="-122"/>
              </a:rPr>
            </a:br>
            <a:r>
              <a:rPr lang="zh-CN" altLang="zh-CN" dirty="0"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charset="-122"/>
              </a:rPr>
              <a:t>几何分布的数学期望</a:t>
            </a:r>
            <a:br>
              <a:rPr lang="zh-CN" altLang="zh-CN" dirty="0">
                <a:latin typeface="Arial" panose="020B0604020202020204" pitchFamily="34" charset="0"/>
              </a:rPr>
            </a:br>
            <a:endParaRPr lang="zh-CN" altLang="en-US" dirty="0"/>
          </a:p>
        </p:txBody>
      </p:sp>
      <p:graphicFrame>
        <p:nvGraphicFramePr>
          <p:cNvPr id="7" name="Object 8"/>
          <p:cNvGraphicFramePr>
            <a:graphicFrameLocks noGrp="1" noChangeAspect="1"/>
          </p:cNvGraphicFramePr>
          <p:nvPr>
            <p:ph sz="half" idx="2"/>
          </p:nvPr>
        </p:nvGraphicFramePr>
        <p:xfrm>
          <a:off x="1016000" y="1327150"/>
          <a:ext cx="4724400" cy="950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1" imgW="2146300" imgH="431800" progId="Equation.3">
                  <p:embed/>
                </p:oleObj>
              </mc:Choice>
              <mc:Fallback>
                <p:oleObj name="公式" r:id="rId1" imgW="2146300" imgH="4318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1327150"/>
                        <a:ext cx="4724400" cy="950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6877616" y="1802709"/>
          <a:ext cx="40386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公式" r:id="rId3" imgW="1803400" imgH="228600" progId="Equation.3">
                  <p:embed/>
                </p:oleObj>
              </mc:Choice>
              <mc:Fallback>
                <p:oleObj name="公式" r:id="rId3" imgW="18034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16" y="1802709"/>
                        <a:ext cx="40386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6821587" y="718446"/>
          <a:ext cx="449580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5" imgW="2197100" imgH="431800" progId="Equation.3">
                  <p:embed/>
                </p:oleObj>
              </mc:Choice>
              <mc:Fallback>
                <p:oleObj name="公式" r:id="rId5" imgW="2197100" imgH="4318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1587" y="718446"/>
                        <a:ext cx="449580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6"/>
          <p:cNvGraphicFramePr>
            <a:graphicFrameLocks noChangeAspect="1"/>
          </p:cNvGraphicFramePr>
          <p:nvPr/>
        </p:nvGraphicFramePr>
        <p:xfrm>
          <a:off x="6877616" y="2713934"/>
          <a:ext cx="50292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公式" r:id="rId7" imgW="2171700" imgH="431800" progId="Equation.3">
                  <p:embed/>
                </p:oleObj>
              </mc:Choice>
              <mc:Fallback>
                <p:oleObj name="公式" r:id="rId7" imgW="2171700" imgH="4318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16" y="2713934"/>
                        <a:ext cx="5029200" cy="1000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9"/>
          <p:cNvGraphicFramePr>
            <a:graphicFrameLocks noChangeAspect="1"/>
          </p:cNvGraphicFramePr>
          <p:nvPr/>
        </p:nvGraphicFramePr>
        <p:xfrm>
          <a:off x="6877616" y="3853758"/>
          <a:ext cx="28194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公式" r:id="rId9" imgW="1269365" imgH="431800" progId="Equation.3">
                  <p:embed/>
                </p:oleObj>
              </mc:Choice>
              <mc:Fallback>
                <p:oleObj name="公式" r:id="rId9" imgW="1269365" imgH="4318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16" y="3853758"/>
                        <a:ext cx="28194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6877616" y="5120790"/>
          <a:ext cx="3518592" cy="10881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11" imgW="1397000" imgH="431800" progId="Equation.3">
                  <p:embed/>
                </p:oleObj>
              </mc:Choice>
              <mc:Fallback>
                <p:oleObj name="公式" r:id="rId11" imgW="1397000" imgH="4318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7616" y="5120790"/>
                        <a:ext cx="3518592" cy="10881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" name="对话气泡: 圆角矩形 12"/>
          <p:cNvSpPr/>
          <p:nvPr/>
        </p:nvSpPr>
        <p:spPr>
          <a:xfrm>
            <a:off x="4262688" y="2495602"/>
            <a:ext cx="1477712" cy="864947"/>
          </a:xfrm>
          <a:prstGeom prst="wedgeRoundRectCallout">
            <a:avLst>
              <a:gd name="adj1" fmla="val 131020"/>
              <a:gd name="adj2" fmla="val -909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为了计算方便，引入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663115" y="6148124"/>
            <a:ext cx="10865770" cy="2185988"/>
          </a:xfrm>
        </p:spPr>
        <p:txBody>
          <a:bodyPr/>
          <a:lstStyle/>
          <a:p>
            <a:r>
              <a:rPr lang="en-US" altLang="zh-CN" dirty="0"/>
              <a:t>https://blog.csdn.net/sinat_37321923/article/details/77493672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800327" y="439448"/>
            <a:ext cx="3057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3200" dirty="0"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charset="-122"/>
              </a:rPr>
              <a:t>几何分布的</a:t>
            </a:r>
            <a:r>
              <a:rPr lang="zh-CN" altLang="en-US" sz="3200" dirty="0">
                <a:latin typeface="Times New Roman" panose="02020603050405020304" pitchFamily="18" charset="0"/>
                <a:ea typeface="宋体" panose="02010600030101010101" pitchFamily="2" charset="-122"/>
                <a:cs typeface="微软雅黑" panose="020B0503020204020204" charset="-122"/>
              </a:rPr>
              <a:t>方差</a:t>
            </a:r>
            <a:endParaRPr lang="zh-CN" altLang="en-US" sz="320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 rotWithShape="1">
          <a:blip r:embed="rId1"/>
          <a:srcRect l="30371" t="20594" r="23143" b="6408"/>
          <a:stretch>
            <a:fillRect/>
          </a:stretch>
        </p:blipFill>
        <p:spPr>
          <a:xfrm>
            <a:off x="4581053" y="246730"/>
            <a:ext cx="6636192" cy="5861906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Text Box 2"/>
          <p:cNvSpPr txBox="1">
            <a:spLocks noChangeArrowheads="1"/>
          </p:cNvSpPr>
          <p:nvPr/>
        </p:nvSpPr>
        <p:spPr bwMode="auto">
          <a:xfrm>
            <a:off x="1898650" y="833439"/>
            <a:ext cx="8396288" cy="9540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marL="342900" indent="-342900"/>
            <a:r>
              <a:rPr lang="en-US" altLang="zh-CN" sz="2800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  </a:t>
            </a:r>
            <a:r>
              <a:rPr lang="zh-CN" altLang="en-US" sz="2800" b="1" dirty="0">
                <a:solidFill>
                  <a:srgbClr val="0000FF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引例 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一个家庭已经连着生了</a:t>
            </a:r>
            <a:r>
              <a:rPr lang="en-US" altLang="zh-CN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3</a:t>
            </a:r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个女孩，求下一个</a:t>
            </a:r>
            <a:endParaRPr lang="zh-CN" altLang="en-US" sz="28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marL="342900" indent="-342900"/>
            <a:r>
              <a:rPr lang="zh-CN" altLang="en-US" sz="28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还是女孩的概率</a:t>
            </a:r>
            <a:r>
              <a:rPr lang="en-US" altLang="zh-CN" sz="2800" dirty="0">
                <a:latin typeface="华文中宋" panose="02010600040101010101" pitchFamily="2" charset="-122"/>
                <a:ea typeface="华文中宋" panose="02010600040101010101" pitchFamily="2" charset="-122"/>
              </a:rPr>
              <a:t>.</a:t>
            </a:r>
            <a:endParaRPr lang="en-US" altLang="zh-CN" sz="2800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graphicFrame>
        <p:nvGraphicFramePr>
          <p:cNvPr id="136198" name="Object 6"/>
          <p:cNvGraphicFramePr>
            <a:graphicFrameLocks noChangeAspect="1"/>
          </p:cNvGraphicFramePr>
          <p:nvPr/>
        </p:nvGraphicFramePr>
        <p:xfrm>
          <a:off x="1974851" y="1901825"/>
          <a:ext cx="8158163" cy="996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87172800" imgH="10668000" progId="">
                  <p:embed/>
                </p:oleObj>
              </mc:Choice>
              <mc:Fallback>
                <p:oleObj name="Equation" r:id="rId1" imgW="87172800" imgH="10668000" progId="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74851" y="1901825"/>
                        <a:ext cx="8158163" cy="996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199" name="Object 7"/>
          <p:cNvGraphicFramePr>
            <a:graphicFrameLocks noChangeAspect="1"/>
          </p:cNvGraphicFramePr>
          <p:nvPr/>
        </p:nvGraphicFramePr>
        <p:xfrm>
          <a:off x="2051051" y="3201989"/>
          <a:ext cx="2339975" cy="484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4993600" imgH="5181600" progId="">
                  <p:embed/>
                </p:oleObj>
              </mc:Choice>
              <mc:Fallback>
                <p:oleObj name="Equation" r:id="rId3" imgW="24993600" imgH="51816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1" y="3201989"/>
                        <a:ext cx="2339975" cy="484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0" name="Object 8"/>
          <p:cNvGraphicFramePr>
            <a:graphicFrameLocks noChangeAspect="1"/>
          </p:cNvGraphicFramePr>
          <p:nvPr/>
        </p:nvGraphicFramePr>
        <p:xfrm>
          <a:off x="3919538" y="3278188"/>
          <a:ext cx="2940050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1394400" imgH="4876800" progId="">
                  <p:embed/>
                </p:oleObj>
              </mc:Choice>
              <mc:Fallback>
                <p:oleObj name="Equation" r:id="rId5" imgW="31394400" imgH="48768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3278188"/>
                        <a:ext cx="2940050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1" name="Object 9"/>
          <p:cNvGraphicFramePr>
            <a:graphicFrameLocks noChangeAspect="1"/>
          </p:cNvGraphicFramePr>
          <p:nvPr/>
        </p:nvGraphicFramePr>
        <p:xfrm>
          <a:off x="6846889" y="3278188"/>
          <a:ext cx="1741487" cy="455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8592800" imgH="4876800" progId="">
                  <p:embed/>
                </p:oleObj>
              </mc:Choice>
              <mc:Fallback>
                <p:oleObj name="Equation" r:id="rId7" imgW="18592800" imgH="4876800" progId="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46889" y="3278188"/>
                        <a:ext cx="1741487" cy="4556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6202" name="Object 10"/>
          <p:cNvGraphicFramePr>
            <a:graphicFrameLocks noChangeAspect="1"/>
          </p:cNvGraphicFramePr>
          <p:nvPr/>
        </p:nvGraphicFramePr>
        <p:xfrm>
          <a:off x="8539163" y="3276601"/>
          <a:ext cx="11430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2192000" imgH="4876800" progId="">
                  <p:embed/>
                </p:oleObj>
              </mc:Choice>
              <mc:Fallback>
                <p:oleObj name="Equation" r:id="rId9" imgW="12192000" imgH="4876800" progId="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39163" y="3276601"/>
                        <a:ext cx="1143000" cy="454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6204" name="Text Box 12"/>
          <p:cNvSpPr txBox="1">
            <a:spLocks noChangeArrowheads="1"/>
          </p:cNvSpPr>
          <p:nvPr/>
        </p:nvSpPr>
        <p:spPr bwMode="auto">
          <a:xfrm>
            <a:off x="1897064" y="242889"/>
            <a:ext cx="4200525" cy="522287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几何分布的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无记忆性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38338" y="4683125"/>
          <a:ext cx="8278812" cy="1493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1" imgW="87782400" imgH="15849600" progId="">
                  <p:embed/>
                </p:oleObj>
              </mc:Choice>
              <mc:Fallback>
                <p:oleObj name="Equation" r:id="rId11" imgW="87782400" imgH="15849600" progId="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8338" y="4683125"/>
                        <a:ext cx="8278812" cy="1493838"/>
                      </a:xfrm>
                      <a:prstGeom prst="rect">
                        <a:avLst/>
                      </a:prstGeom>
                      <a:noFill/>
                      <a:ln w="9525">
                        <a:solidFill>
                          <a:schemeClr val="tx2"/>
                        </a:solidFill>
                        <a:miter lim="800000"/>
                        <a:headEnd/>
                        <a:tailEnd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 Box 12"/>
          <p:cNvSpPr txBox="1">
            <a:spLocks noChangeArrowheads="1"/>
          </p:cNvSpPr>
          <p:nvPr/>
        </p:nvSpPr>
        <p:spPr bwMode="auto">
          <a:xfrm>
            <a:off x="1897063" y="4127500"/>
            <a:ext cx="1985962" cy="522288"/>
          </a:xfrm>
          <a:prstGeom prst="rect">
            <a:avLst/>
          </a:prstGeom>
          <a:solidFill>
            <a:srgbClr val="E9F66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dirty="0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 dirty="0">
                <a:latin typeface="Times New Roman" panose="02020603050405020304" pitchFamily="18" charset="0"/>
                <a:ea typeface="黑体" panose="02010609060101010101" pitchFamily="2" charset="-122"/>
              </a:rPr>
              <a:t>推广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" name="圆角矩形标注 11"/>
          <p:cNvSpPr/>
          <p:nvPr/>
        </p:nvSpPr>
        <p:spPr>
          <a:xfrm>
            <a:off x="6528049" y="3140968"/>
            <a:ext cx="3672407" cy="1508820"/>
          </a:xfrm>
          <a:prstGeom prst="wedgeRoundRectCallout">
            <a:avLst>
              <a:gd name="adj1" fmla="val -62145"/>
              <a:gd name="adj2" fmla="val 121115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altLang="zh-CN" sz="2800" dirty="0">
                <a:sym typeface="Wingdings" panose="05000000000000000000" pitchFamily="2" charset="2"/>
              </a:rPr>
              <a:t>1.</a:t>
            </a:r>
            <a:r>
              <a:rPr lang="zh-CN" altLang="en-US" sz="2800" dirty="0">
                <a:sym typeface="Wingdings" panose="05000000000000000000" pitchFamily="2" charset="2"/>
              </a:rPr>
              <a:t>几何分布的特性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algn="just"/>
            <a:r>
              <a:rPr lang="en-US" altLang="zh-CN" sz="2800" dirty="0">
                <a:sym typeface="Wingdings" panose="05000000000000000000" pitchFamily="2" charset="2"/>
              </a:rPr>
              <a:t>2.</a:t>
            </a:r>
            <a:r>
              <a:rPr lang="zh-CN" altLang="en-US" sz="2800" dirty="0">
                <a:sym typeface="Wingdings" panose="05000000000000000000" pitchFamily="2" charset="2"/>
              </a:rPr>
              <a:t>证明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algn="just"/>
            <a:endParaRPr lang="en-US" altLang="zh-CN" sz="2800" dirty="0"/>
          </a:p>
        </p:txBody>
      </p:sp>
      <p:sp>
        <p:nvSpPr>
          <p:cNvPr id="13" name="圆角矩形标注 12"/>
          <p:cNvSpPr/>
          <p:nvPr/>
        </p:nvSpPr>
        <p:spPr>
          <a:xfrm>
            <a:off x="5519936" y="833439"/>
            <a:ext cx="3888432" cy="1348457"/>
          </a:xfrm>
          <a:prstGeom prst="wedgeRoundRectCallout">
            <a:avLst>
              <a:gd name="adj1" fmla="val -44100"/>
              <a:gd name="adj2" fmla="val 127241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2400" dirty="0">
                <a:sym typeface="Wingdings" panose="05000000000000000000" pitchFamily="2" charset="2"/>
              </a:rPr>
              <a:t>后面事件发生的概率与前面的事件发生与否无关</a:t>
            </a:r>
            <a:endParaRPr lang="en-US" altLang="zh-CN" sz="2400" dirty="0"/>
          </a:p>
        </p:txBody>
      </p:sp>
      <p:sp>
        <p:nvSpPr>
          <p:cNvPr id="8" name="思想气泡: 云 2"/>
          <p:cNvSpPr/>
          <p:nvPr/>
        </p:nvSpPr>
        <p:spPr>
          <a:xfrm>
            <a:off x="73959" y="1304365"/>
            <a:ext cx="1707775" cy="1594411"/>
          </a:xfrm>
          <a:prstGeom prst="cloudCallout">
            <a:avLst>
              <a:gd name="adj1" fmla="val 61774"/>
              <a:gd name="adj2" fmla="val -3255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前三个都是女孩的概率？</a:t>
            </a:r>
            <a:endParaRPr lang="zh-CN" altLang="en-US" dirty="0"/>
          </a:p>
        </p:txBody>
      </p:sp>
      <p:sp>
        <p:nvSpPr>
          <p:cNvPr id="9" name="圆角矩形 8"/>
          <p:cNvSpPr/>
          <p:nvPr/>
        </p:nvSpPr>
        <p:spPr>
          <a:xfrm>
            <a:off x="10027138" y="625231"/>
            <a:ext cx="1539631" cy="1617784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4" grpId="0"/>
      <p:bldP spid="136204" grpId="0" animBg="1"/>
      <p:bldP spid="11" grpId="0" animBg="1"/>
      <p:bldP spid="12" grpId="0" animBg="1"/>
      <p:bldP spid="13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043329" y="382777"/>
            <a:ext cx="7564596" cy="978024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如何区分：二项分布和几何分布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19535" y="1879523"/>
            <a:ext cx="9698723" cy="3270701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" action="ppaction://noaction"/>
              </a:rPr>
              <a:t>伯努利概型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中，总实验次数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次，事件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成功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二项分布：固定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成功次数</a:t>
            </a:r>
            <a:r>
              <a:rPr lang="en-US" altLang="zh-CN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是随机变量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几何分布：固定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k=1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有次序要求；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总试验次数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是随机变量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5" name="单圆角矩形 4"/>
          <p:cNvSpPr/>
          <p:nvPr/>
        </p:nvSpPr>
        <p:spPr>
          <a:xfrm>
            <a:off x="2135560" y="6001253"/>
            <a:ext cx="2520280" cy="5760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是不是伯努利概型？</a:t>
            </a:r>
            <a:endParaRPr lang="zh-CN" altLang="en-US" dirty="0"/>
          </a:p>
        </p:txBody>
      </p:sp>
      <p:sp>
        <p:nvSpPr>
          <p:cNvPr id="6" name="单圆角矩形 5"/>
          <p:cNvSpPr/>
          <p:nvPr/>
        </p:nvSpPr>
        <p:spPr>
          <a:xfrm>
            <a:off x="5400656" y="6001253"/>
            <a:ext cx="2520280" cy="5760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谁是随机变量？</a:t>
            </a:r>
            <a:endParaRPr lang="zh-CN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279576" y="2492897"/>
            <a:ext cx="77768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8151958" y="5615632"/>
            <a:ext cx="2520280" cy="1152128"/>
          </a:xfrm>
          <a:prstGeom prst="wedgeRoundRectCallout">
            <a:avLst>
              <a:gd name="adj1" fmla="val -56540"/>
              <a:gd name="adj2" fmla="val 17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哪个变量与概率分布、概率相关，哪个变量就是随机变量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3" y="476672"/>
            <a:ext cx="8819891" cy="590465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6. 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几何分布  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X~g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en-US" altLang="zh-CN" sz="2800" b="1" i="1" dirty="0" err="1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k,p</a:t>
            </a:r>
            <a:r>
              <a:rPr lang="en-US" altLang="zh-CN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sz="28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华文楷体" panose="02010600040101010101" pitchFamily="2" charset="-122"/>
                <a:ea typeface="华文楷体" panose="02010600040101010101" pitchFamily="2" charset="-122"/>
              </a:rPr>
              <a:t>：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伯努利概型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中，直至试验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次才第一次成功，设总试验次数为随机变量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en-US" altLang="zh-CN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EX</a:t>
            </a:r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lang="en-US" altLang="zh-CN" sz="2400" b="1" i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DX</a:t>
            </a:r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实例：一个家庭生了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个小孩后，才生出第一个男孩，则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400" b="1" i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  <a:p>
            <a:pPr marL="0" indent="0">
              <a:buNone/>
            </a:pPr>
            <a:endParaRPr lang="zh-CN" altLang="en-US" sz="2400" i="1" dirty="0"/>
          </a:p>
        </p:txBody>
      </p:sp>
      <p:graphicFrame>
        <p:nvGraphicFramePr>
          <p:cNvPr id="27653" name="Object 5"/>
          <p:cNvGraphicFramePr>
            <a:graphicFrameLocks noChangeAspect="1"/>
          </p:cNvGraphicFramePr>
          <p:nvPr/>
        </p:nvGraphicFramePr>
        <p:xfrm>
          <a:off x="3294355" y="1624631"/>
          <a:ext cx="6048671" cy="6136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2247900" imgH="228600" progId="">
                  <p:embed/>
                </p:oleObj>
              </mc:Choice>
              <mc:Fallback>
                <p:oleObj name="Equation" r:id="rId1" imgW="2247900" imgH="228600" progId="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4355" y="1624631"/>
                        <a:ext cx="6048671" cy="61363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7"/>
          <p:cNvGraphicFramePr>
            <a:graphicFrameLocks noChangeAspect="1"/>
          </p:cNvGraphicFramePr>
          <p:nvPr/>
        </p:nvGraphicFramePr>
        <p:xfrm>
          <a:off x="3087933" y="2661311"/>
          <a:ext cx="1359371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443865" imgH="215900" progId="">
                  <p:embed/>
                </p:oleObj>
              </mc:Choice>
              <mc:Fallback>
                <p:oleObj name="Equation" r:id="rId3" imgW="443865" imgH="215900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933" y="2661311"/>
                        <a:ext cx="1359371" cy="64807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8"/>
          <p:cNvGraphicFramePr>
            <a:graphicFrameLocks noChangeAspect="1"/>
          </p:cNvGraphicFramePr>
          <p:nvPr/>
        </p:nvGraphicFramePr>
        <p:xfrm>
          <a:off x="3087933" y="3429000"/>
          <a:ext cx="1296144" cy="145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5" imgW="711200" imgH="749300" progId="">
                  <p:embed/>
                </p:oleObj>
              </mc:Choice>
              <mc:Fallback>
                <p:oleObj name="Equation" r:id="rId5" imgW="711200" imgH="7493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87933" y="3429000"/>
                        <a:ext cx="1296144" cy="14581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391770" y="895260"/>
            <a:ext cx="6199188" cy="57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FF0066"/>
                </a:solidFill>
              </a:rPr>
              <a:t>0-1 </a:t>
            </a:r>
            <a:r>
              <a:rPr lang="zh-CN" altLang="en-US" sz="2800" b="1" dirty="0">
                <a:solidFill>
                  <a:srgbClr val="FF0066"/>
                </a:solidFill>
              </a:rPr>
              <a:t>分布</a:t>
            </a:r>
            <a:endParaRPr lang="en-US" altLang="zh-CN" sz="2800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2057400" y="1916114"/>
            <a:ext cx="4978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如果随机变量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4" name="Object 8"/>
          <p:cNvGraphicFramePr>
            <a:graphicFrameLocks noChangeAspect="1"/>
          </p:cNvGraphicFramePr>
          <p:nvPr/>
        </p:nvGraphicFramePr>
        <p:xfrm>
          <a:off x="2484581" y="2479950"/>
          <a:ext cx="5675745" cy="5363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286000" imgH="228600" progId="Equation.3">
                  <p:embed/>
                </p:oleObj>
              </mc:Choice>
              <mc:Fallback>
                <p:oleObj name="Equation" r:id="rId3" imgW="2286000" imgH="2286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4581" y="2479950"/>
                        <a:ext cx="5675745" cy="536392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5" name="Object 9"/>
          <p:cNvGraphicFramePr>
            <a:graphicFrameLocks noChangeAspect="1"/>
          </p:cNvGraphicFramePr>
          <p:nvPr/>
        </p:nvGraphicFramePr>
        <p:xfrm>
          <a:off x="2743200" y="3281364"/>
          <a:ext cx="6078538" cy="185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文档" r:id="rId5" imgW="7391400" imgH="2261870" progId="Word.Document.8">
                  <p:embed/>
                </p:oleObj>
              </mc:Choice>
              <mc:Fallback>
                <p:oleObj name="文档" r:id="rId5" imgW="7391400" imgH="226187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3281364"/>
                        <a:ext cx="6078538" cy="185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2209800" y="3506788"/>
            <a:ext cx="1752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anose="02020603050405020304" pitchFamily="18" charset="0"/>
              </a:rPr>
              <a:t>或</a:t>
            </a:r>
            <a:endParaRPr lang="zh-CN" altLang="en-US" sz="2800" b="1">
              <a:latin typeface="Times New Roman" panose="02020603050405020304" pitchFamily="18" charset="0"/>
            </a:endParaRPr>
          </a:p>
        </p:txBody>
      </p:sp>
      <p:sp>
        <p:nvSpPr>
          <p:cNvPr id="34827" name="Rectangle 11"/>
          <p:cNvSpPr>
            <a:spLocks noChangeArrowheads="1"/>
          </p:cNvSpPr>
          <p:nvPr/>
        </p:nvSpPr>
        <p:spPr bwMode="auto">
          <a:xfrm>
            <a:off x="1391770" y="4643100"/>
            <a:ext cx="10549218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anose="02020603050405020304" pitchFamily="18" charset="0"/>
              </a:rPr>
              <a:t>则称随机变量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服从参数为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p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 </a:t>
            </a:r>
            <a:r>
              <a:rPr lang="en-US" altLang="zh-CN" sz="2800" b="1" dirty="0">
                <a:solidFill>
                  <a:srgbClr val="FF0066"/>
                </a:solidFill>
              </a:rPr>
              <a:t>0-1 </a:t>
            </a:r>
            <a:r>
              <a:rPr lang="zh-CN" altLang="en-US" sz="2800" b="1" dirty="0">
                <a:solidFill>
                  <a:srgbClr val="FF0066"/>
                </a:solidFill>
              </a:rPr>
              <a:t>分布</a:t>
            </a:r>
            <a:r>
              <a:rPr lang="zh-CN" altLang="en-US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， 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也称</a:t>
            </a:r>
            <a:r>
              <a:rPr lang="en-US" altLang="zh-CN" sz="2800" b="1" i="1" dirty="0">
                <a:solidFill>
                  <a:srgbClr val="FF0066"/>
                </a:solidFill>
                <a:latin typeface="Times New Roman" panose="02020603050405020304" pitchFamily="18" charset="0"/>
              </a:rPr>
              <a:t>Bernoulli</a:t>
            </a:r>
            <a:r>
              <a:rPr lang="zh-CN" altLang="en-US" sz="28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分布</a:t>
            </a:r>
            <a:r>
              <a:rPr lang="zh-CN" altLang="en-US" sz="2800" b="1" dirty="0">
                <a:latin typeface="Times New Roman" panose="02020603050405020304" pitchFamily="18" charset="0"/>
              </a:rPr>
              <a:t>．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34828" name="Object 12"/>
          <p:cNvGraphicFramePr>
            <a:graphicFrameLocks noChangeAspect="1"/>
          </p:cNvGraphicFramePr>
          <p:nvPr/>
        </p:nvGraphicFramePr>
        <p:xfrm>
          <a:off x="5849938" y="5340351"/>
          <a:ext cx="3998912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1612900" imgH="215900" progId="Equation.3">
                  <p:embed/>
                </p:oleObj>
              </mc:Choice>
              <mc:Fallback>
                <p:oleObj name="Equation" r:id="rId7" imgW="1612900" imgH="2159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9938" y="5340351"/>
                        <a:ext cx="3998912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9" name="Object 13"/>
          <p:cNvGraphicFramePr>
            <a:graphicFrameLocks noChangeAspect="1"/>
          </p:cNvGraphicFramePr>
          <p:nvPr/>
        </p:nvGraphicFramePr>
        <p:xfrm>
          <a:off x="1920875" y="5365751"/>
          <a:ext cx="316865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345565" imgH="215900" progId="Equation.3">
                  <p:embed/>
                </p:oleObj>
              </mc:Choice>
              <mc:Fallback>
                <p:oleObj name="Equation" r:id="rId9" imgW="1345565" imgH="2159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0875" y="5365751"/>
                        <a:ext cx="316865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30" name="AutoShape 14"/>
          <p:cNvSpPr>
            <a:spLocks noChangeArrowheads="1"/>
          </p:cNvSpPr>
          <p:nvPr/>
        </p:nvSpPr>
        <p:spPr bwMode="auto">
          <a:xfrm>
            <a:off x="9694863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67" name="Text Box 15">
            <a:hlinkClick r:id="" action="ppaction://hlinkshowjump?jump=endshow"/>
          </p:cNvPr>
          <p:cNvSpPr txBox="1">
            <a:spLocks noChangeArrowheads="1"/>
          </p:cNvSpPr>
          <p:nvPr/>
        </p:nvSpPr>
        <p:spPr bwMode="auto">
          <a:xfrm>
            <a:off x="9771063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退  出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4835" name="AutoShape 19"/>
          <p:cNvSpPr>
            <a:spLocks noChangeArrowheads="1"/>
          </p:cNvSpPr>
          <p:nvPr/>
        </p:nvSpPr>
        <p:spPr bwMode="auto">
          <a:xfrm>
            <a:off x="7807325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34836" name="AutoShape 20"/>
          <p:cNvSpPr>
            <a:spLocks noChangeArrowheads="1"/>
          </p:cNvSpPr>
          <p:nvPr/>
        </p:nvSpPr>
        <p:spPr bwMode="auto">
          <a:xfrm>
            <a:off x="876300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70" name="Text Box 22">
            <a:hlinkClick r:id="" action="ppaction://hlinkshowjump?jump=previousslide"/>
          </p:cNvPr>
          <p:cNvSpPr txBox="1">
            <a:spLocks noChangeArrowheads="1"/>
          </p:cNvSpPr>
          <p:nvPr/>
        </p:nvSpPr>
        <p:spPr bwMode="auto">
          <a:xfrm>
            <a:off x="785495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前一页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23571" name="Text Box 23">
            <a:hlinkClick r:id="" action="ppaction://hlinkshowjump?jump=nextslide"/>
          </p:cNvPr>
          <p:cNvSpPr txBox="1">
            <a:spLocks noChangeArrowheads="1"/>
          </p:cNvSpPr>
          <p:nvPr/>
        </p:nvSpPr>
        <p:spPr bwMode="auto">
          <a:xfrm>
            <a:off x="8778875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1600">
                <a:solidFill>
                  <a:srgbClr val="000000"/>
                </a:solidFill>
              </a:rPr>
              <a:t>后一页</a:t>
            </a:r>
            <a:endParaRPr lang="zh-CN" altLang="en-US" sz="1600">
              <a:solidFill>
                <a:srgbClr val="000000"/>
              </a:solidFill>
            </a:endParaRPr>
          </a:p>
        </p:txBody>
      </p:sp>
      <p:sp>
        <p:nvSpPr>
          <p:cNvPr id="34840" name="AutoShape 24"/>
          <p:cNvSpPr>
            <a:spLocks noChangeArrowheads="1"/>
          </p:cNvSpPr>
          <p:nvPr/>
        </p:nvSpPr>
        <p:spPr bwMode="auto">
          <a:xfrm>
            <a:off x="6851650" y="6400800"/>
            <a:ext cx="838200" cy="304800"/>
          </a:xfrm>
          <a:prstGeom prst="flowChartTerminator">
            <a:avLst/>
          </a:prstGeom>
          <a:gradFill rotWithShape="0">
            <a:gsLst>
              <a:gs pos="0">
                <a:schemeClr val="bg2"/>
              </a:gs>
              <a:gs pos="50000">
                <a:srgbClr val="FFFFFF"/>
              </a:gs>
              <a:gs pos="100000">
                <a:schemeClr val="bg2"/>
              </a:gs>
            </a:gsLst>
            <a:lin ang="5400000" scaled="1"/>
          </a:gradFill>
          <a:ln w="9525">
            <a:noFill/>
            <a:miter lim="800000"/>
          </a:ln>
          <a:effectLst>
            <a:prstShdw prst="shdw17" dist="17961" dir="2700000">
              <a:schemeClr val="bg2">
                <a:gamma/>
                <a:shade val="60000"/>
                <a:invGamma/>
              </a:schemeClr>
            </a:prstShdw>
          </a:effectLst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3573" name="Text Box 25">
            <a:hlinkClick r:id="rId11" action="ppaction://hlinkpres?slideindex=11&amp;slidetitle=PowerPoint 演示文稿"/>
          </p:cNvPr>
          <p:cNvSpPr txBox="1">
            <a:spLocks noChangeArrowheads="1"/>
          </p:cNvSpPr>
          <p:nvPr/>
        </p:nvSpPr>
        <p:spPr bwMode="auto">
          <a:xfrm>
            <a:off x="6934200" y="6369050"/>
            <a:ext cx="838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0" lang="zh-CN" altLang="en-US" sz="1600">
                <a:solidFill>
                  <a:srgbClr val="000000"/>
                </a:solidFill>
              </a:rPr>
              <a:t>目  录</a:t>
            </a:r>
            <a:endParaRPr kumimoji="0" lang="zh-CN" altLang="en-US" sz="1600">
              <a:solidFill>
                <a:srgbClr val="000000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690256" y="6103683"/>
            <a:ext cx="8567375" cy="52322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defRPr/>
            </a:pPr>
            <a:r>
              <a:rPr kumimoji="1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服从</a:t>
            </a:r>
            <a:r>
              <a:rPr kumimoji="1" lang="en-US" altLang="zh-CN" sz="2800" b="1" dirty="0">
                <a:solidFill>
                  <a:srgbClr val="FF0000"/>
                </a:solidFill>
                <a:latin typeface="Arial" panose="020B0604020202020204" pitchFamily="34" charset="0"/>
              </a:rPr>
              <a:t>0-1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分布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也称</a:t>
            </a:r>
            <a:r>
              <a:rPr kumimoji="1" lang="zh-CN" altLang="en-US" sz="2800" b="1" dirty="0">
                <a:solidFill>
                  <a:srgbClr val="FF0000"/>
                </a:solidFill>
                <a:latin typeface="Arial" panose="020B0604020202020204" pitchFamily="34" charset="0"/>
              </a:rPr>
              <a:t>为</a:t>
            </a:r>
            <a:r>
              <a:rPr kumimoji="1" lang="zh-CN" altLang="en-US" sz="2800" b="1" dirty="0">
                <a:solidFill>
                  <a:srgbClr val="0C11E4"/>
                </a:solidFill>
                <a:latin typeface="Arial" panose="020B0604020202020204" pitchFamily="34" charset="0"/>
              </a:rPr>
              <a:t>参数为</a:t>
            </a:r>
            <a:r>
              <a:rPr kumimoji="1" lang="en-US" altLang="zh-CN" sz="2800" b="1" dirty="0">
                <a:solidFill>
                  <a:srgbClr val="0C11E4"/>
                </a:solidFill>
                <a:latin typeface="Arial" panose="020B0604020202020204" pitchFamily="34" charset="0"/>
              </a:rPr>
              <a:t>p</a:t>
            </a:r>
            <a:r>
              <a:rPr kumimoji="1" lang="zh-CN" altLang="en-US" sz="2800" b="1" dirty="0">
                <a:solidFill>
                  <a:srgbClr val="0C11E4"/>
                </a:solidFill>
                <a:latin typeface="Arial" panose="020B0604020202020204" pitchFamily="34" charset="0"/>
              </a:rPr>
              <a:t>的伯努利随机变量</a:t>
            </a:r>
            <a:endParaRPr kumimoji="1" lang="en-US" altLang="zh-CN" sz="2800" b="1" i="1" dirty="0">
              <a:solidFill>
                <a:srgbClr val="0C11E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2" grpId="0" autoUpdateAnimBg="0"/>
      <p:bldP spid="34823" grpId="0" autoUpdateAnimBg="0"/>
      <p:bldP spid="34826" grpId="0" autoUpdateAnimBg="0"/>
      <p:bldP spid="34827" grpId="0" autoUpdateAnimBg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1674159" y="3680620"/>
            <a:ext cx="9016253" cy="1285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81525" y="904876"/>
            <a:ext cx="4267200" cy="609600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pPr eaLnBrk="1" hangingPunct="1"/>
            <a:r>
              <a:rPr lang="zh-CN" altLang="en-US" sz="3200" dirty="0">
                <a:solidFill>
                  <a:srgbClr val="FF0066"/>
                </a:solidFill>
                <a:ea typeface="隶书" panose="02010509060101010101" pitchFamily="49" charset="-122"/>
              </a:rPr>
              <a:t>超几何分布的概率背景</a:t>
            </a:r>
            <a:endParaRPr lang="zh-CN" altLang="en-US" sz="3200" dirty="0">
              <a:solidFill>
                <a:srgbClr val="FF0066"/>
              </a:solidFill>
              <a:ea typeface="隶书" panose="02010509060101010101" pitchFamily="49" charset="-122"/>
            </a:endParaRP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349657" y="1623220"/>
            <a:ext cx="9259606" cy="2057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一批产品有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件，其中有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件次品，其余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N-M</a:t>
            </a:r>
            <a:r>
              <a:rPr lang="en-US" altLang="zh-CN" sz="2800" b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件为正品．现从中取出</a:t>
            </a:r>
            <a:r>
              <a:rPr lang="zh-CN" altLang="en-US" sz="2800" b="1" i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i="1" cap="none" dirty="0">
                <a:latin typeface="Times New Roman" panose="02020603050405020304" pitchFamily="18" charset="0"/>
              </a:rPr>
              <a:t>n</a:t>
            </a:r>
            <a:r>
              <a:rPr lang="en-US" altLang="zh-CN" sz="2800" b="1" cap="none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件．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    令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</a:t>
            </a:r>
            <a:r>
              <a:rPr lang="zh-CN" altLang="en-US" sz="2800" b="1" dirty="0">
                <a:latin typeface="Times New Roman" panose="02020603050405020304" pitchFamily="18" charset="0"/>
              </a:rPr>
              <a:t>：取出 </a:t>
            </a:r>
            <a:r>
              <a:rPr lang="en-US" altLang="zh-CN" sz="2800" b="1" i="1" cap="none" dirty="0">
                <a:latin typeface="Times New Roman" panose="02020603050405020304" pitchFamily="18" charset="0"/>
              </a:rPr>
              <a:t>n</a:t>
            </a:r>
            <a:r>
              <a:rPr lang="en-US" altLang="zh-CN" sz="2800" b="1" cap="none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件产品中的</a:t>
            </a:r>
            <a:r>
              <a:rPr lang="zh-CN" altLang="en-US" sz="2800" b="1" dirty="0">
                <a:highlight>
                  <a:srgbClr val="FFFF00"/>
                </a:highlight>
                <a:latin typeface="Times New Roman" panose="02020603050405020304" pitchFamily="18" charset="0"/>
              </a:rPr>
              <a:t>次品数。</a:t>
            </a:r>
            <a:r>
              <a:rPr lang="zh-CN" altLang="en-US" sz="2800" b="1" dirty="0">
                <a:latin typeface="Times New Roman" panose="02020603050405020304" pitchFamily="18" charset="0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的分布律为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588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031766" y="3781822"/>
          <a:ext cx="8301037" cy="1082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505200" imgH="457200" progId="Equation.3">
                  <p:embed/>
                </p:oleObj>
              </mc:Choice>
              <mc:Fallback>
                <p:oleObj name="Equation" r:id="rId1" imgW="3505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766" y="3781822"/>
                        <a:ext cx="8301037" cy="1082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89" name="Object 5"/>
          <p:cNvGraphicFramePr>
            <a:graphicFrameLocks noChangeAspect="1"/>
          </p:cNvGraphicFramePr>
          <p:nvPr/>
        </p:nvGraphicFramePr>
        <p:xfrm>
          <a:off x="1828801" y="5089526"/>
          <a:ext cx="8334375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3" imgW="3492500" imgH="381000" progId="Equation.DSMT4">
                  <p:embed/>
                </p:oleObj>
              </mc:Choice>
              <mc:Fallback>
                <p:oleObj name="Equation" r:id="rId3" imgW="3492500" imgH="381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1" y="5089526"/>
                        <a:ext cx="8334375" cy="906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6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5" imgW="10096500" imgH="24765" progId="Photoshop.Image.5">
                  <p:embed/>
                </p:oleObj>
              </mc:Choice>
              <mc:Fallback>
                <p:oleObj name="Image" r:id="rId5" imgW="10096500" imgH="24765" progId="Photoshop.Image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6" name="Rectangle 8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5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animBg="1" autoUpdateAnimBg="0"/>
      <p:bldP spid="67587" grpId="0" autoUpdateAnimBg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矩形: 圆角 17"/>
          <p:cNvSpPr/>
          <p:nvPr/>
        </p:nvSpPr>
        <p:spPr>
          <a:xfrm>
            <a:off x="1908548" y="2311004"/>
            <a:ext cx="9016253" cy="1285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876300" y="947739"/>
            <a:ext cx="3657600" cy="457200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eaLnBrk="1" hangingPunct="1"/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7 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超 几 何 分 布</a:t>
            </a:r>
            <a:endParaRPr lang="zh-CN" altLang="en-US" sz="28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665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1908548" y="1662908"/>
            <a:ext cx="4800600" cy="533400"/>
          </a:xfrm>
        </p:spPr>
        <p:txBody>
          <a:bodyPr>
            <a:noAutofit/>
          </a:bodyPr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如果随机变量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</a:rPr>
              <a:t>的分布律为</a:t>
            </a:r>
            <a:endParaRPr lang="zh-CN" altLang="en-US" sz="2800" b="1" dirty="0"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66564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2868613" y="2490788"/>
          <a:ext cx="7096125" cy="925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505200" imgH="457200" progId="Equation.3">
                  <p:embed/>
                </p:oleObj>
              </mc:Choice>
              <mc:Fallback>
                <p:oleObj name="Equation" r:id="rId1" imgW="3505200" imgH="457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8613" y="2490788"/>
                        <a:ext cx="7096125" cy="925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5" name="Object 5"/>
          <p:cNvGraphicFramePr>
            <a:graphicFrameLocks noChangeAspect="1"/>
          </p:cNvGraphicFramePr>
          <p:nvPr/>
        </p:nvGraphicFramePr>
        <p:xfrm>
          <a:off x="2062350" y="3832224"/>
          <a:ext cx="4278312" cy="474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930400" imgH="215900" progId="Equation.3">
                  <p:embed/>
                </p:oleObj>
              </mc:Choice>
              <mc:Fallback>
                <p:oleObj name="Equation" r:id="rId3" imgW="1930400" imgH="2159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350" y="3832224"/>
                        <a:ext cx="4278312" cy="474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1828800" y="4860925"/>
          <a:ext cx="86106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3721100" imgH="215900" progId="Equation.3">
                  <p:embed/>
                </p:oleObj>
              </mc:Choice>
              <mc:Fallback>
                <p:oleObj name="Equation" r:id="rId5" imgW="3721100" imgH="215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860925"/>
                        <a:ext cx="86106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351" name="Rectangle 7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57352" name="Object 8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6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2" grpId="0" animBg="1" autoUpdateAnimBg="0"/>
      <p:bldP spid="66563" grpId="0" autoUpdateAnimBg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Text Box 2"/>
          <p:cNvSpPr txBox="1">
            <a:spLocks noChangeArrowheads="1"/>
          </p:cNvSpPr>
          <p:nvPr/>
        </p:nvSpPr>
        <p:spPr bwMode="auto">
          <a:xfrm>
            <a:off x="1776413" y="1251332"/>
            <a:ext cx="84248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设有</a:t>
            </a:r>
            <a:r>
              <a:rPr lang="zh-CN" altLang="en-US" sz="2800" b="1" dirty="0"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9</a:t>
            </a:r>
            <a:r>
              <a:rPr lang="en-US" altLang="zh-CN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件产品，其中有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5</a:t>
            </a:r>
            <a:r>
              <a:rPr lang="en-US" altLang="zh-CN" sz="2800" b="1" dirty="0">
                <a:solidFill>
                  <a:srgbClr val="CCECFF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件次品，今从中</a:t>
            </a:r>
            <a:r>
              <a:rPr lang="zh-CN" altLang="en-US" sz="2800" b="1" dirty="0">
                <a:solidFill>
                  <a:srgbClr val="0A2AB0"/>
                </a:solidFill>
                <a:latin typeface="Times New Roman" panose="02020603050405020304" pitchFamily="18" charset="0"/>
              </a:rPr>
              <a:t>不放回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地任 取</a:t>
            </a:r>
            <a:r>
              <a:rPr lang="zh-CN" altLang="en-US" sz="2800" b="1" dirty="0">
                <a:solidFill>
                  <a:schemeClr val="tx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件，问其中恰有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33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</a:rPr>
              <a:t>次品</a:t>
            </a:r>
            <a:r>
              <a:rPr lang="zh-CN" altLang="en-US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的概率是多少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</a:rPr>
              <a:t>?</a:t>
            </a:r>
            <a:endParaRPr lang="en-US" altLang="zh-CN" sz="2800" b="1" dirty="0">
              <a:solidFill>
                <a:schemeClr val="tx2"/>
              </a:solidFill>
              <a:latin typeface="Times New Roman" panose="02020603050405020304" pitchFamily="18" charset="0"/>
            </a:endParaRP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2209801" y="401638"/>
            <a:ext cx="2517775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第一章  概率论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59396" name="Object 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1343025" y="712025"/>
            <a:ext cx="2089150" cy="525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solidFill>
                  <a:srgbClr val="FF0066"/>
                </a:solidFill>
              </a:rPr>
              <a:t>抽样模型</a:t>
            </a:r>
            <a:endParaRPr lang="zh-CN" altLang="en-US" sz="2800" b="1" dirty="0">
              <a:solidFill>
                <a:srgbClr val="FF0066"/>
              </a:solidFill>
            </a:endParaRPr>
          </a:p>
        </p:txBody>
      </p:sp>
      <p:graphicFrame>
        <p:nvGraphicFramePr>
          <p:cNvPr id="68614" name="Object 6"/>
          <p:cNvGraphicFramePr>
            <a:graphicFrameLocks noChangeAspect="1"/>
          </p:cNvGraphicFramePr>
          <p:nvPr/>
        </p:nvGraphicFramePr>
        <p:xfrm>
          <a:off x="4511676" y="2468150"/>
          <a:ext cx="2016125" cy="89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028700" imgH="457200" progId="Equation.DSMT4">
                  <p:embed/>
                </p:oleObj>
              </mc:Choice>
              <mc:Fallback>
                <p:oleObj name="Equation" r:id="rId3" imgW="10287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6" y="2468150"/>
                        <a:ext cx="2016125" cy="89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5" name="Object 7"/>
          <p:cNvGraphicFramePr>
            <a:graphicFrameLocks noChangeAspect="1"/>
          </p:cNvGraphicFramePr>
          <p:nvPr/>
        </p:nvGraphicFramePr>
        <p:xfrm>
          <a:off x="3432175" y="3500439"/>
          <a:ext cx="532765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2641600" imgH="457200" progId="Equation.DSMT4">
                  <p:embed/>
                </p:oleObj>
              </mc:Choice>
              <mc:Fallback>
                <p:oleObj name="Equation" r:id="rId5" imgW="26416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32175" y="3500439"/>
                        <a:ext cx="5327650" cy="922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1992313" y="4398963"/>
            <a:ext cx="7993062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0" lang="zh-CN" altLang="en-US" sz="2800" b="1">
                <a:solidFill>
                  <a:srgbClr val="FF0066"/>
                </a:solidFill>
              </a:rPr>
              <a:t>练习：</a:t>
            </a:r>
            <a:r>
              <a:rPr kumimoji="0" lang="zh-CN" altLang="en-US" sz="2800" b="1"/>
              <a:t>从</a:t>
            </a:r>
            <a:r>
              <a:rPr kumimoji="0" lang="en-US" altLang="zh-CN" sz="2800" b="1">
                <a:latin typeface="Times New Roman" panose="02020603050405020304" pitchFamily="18" charset="0"/>
              </a:rPr>
              <a:t>52</a:t>
            </a:r>
            <a:r>
              <a:rPr kumimoji="0" lang="zh-CN" altLang="en-US" sz="2800" b="1"/>
              <a:t>张扑克中无放回抽取</a:t>
            </a:r>
            <a:r>
              <a:rPr kumimoji="0" lang="en-US" altLang="zh-CN" sz="2800" b="1">
                <a:latin typeface="Times New Roman" panose="02020603050405020304" pitchFamily="18" charset="0"/>
              </a:rPr>
              <a:t>13</a:t>
            </a:r>
            <a:r>
              <a:rPr kumimoji="0" lang="zh-CN" altLang="en-US" sz="2800" b="1"/>
              <a:t>张，用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0" lang="zh-CN" altLang="en-US" sz="2800" b="1"/>
              <a:t>记其中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A</a:t>
            </a:r>
            <a:r>
              <a:rPr kumimoji="0" lang="zh-CN" altLang="en-US" sz="2800" b="1"/>
              <a:t>的张数，写出</a:t>
            </a:r>
            <a:r>
              <a:rPr kumimoji="0" lang="en-US" altLang="zh-CN" sz="2800" b="1" i="1">
                <a:latin typeface="Times New Roman" panose="02020603050405020304" pitchFamily="18" charset="0"/>
              </a:rPr>
              <a:t>X</a:t>
            </a:r>
            <a:r>
              <a:rPr kumimoji="0" lang="zh-CN" altLang="en-US" sz="2800" b="1"/>
              <a:t>的分布列？</a:t>
            </a:r>
            <a:endParaRPr kumimoji="0" lang="zh-CN" altLang="en-US" sz="2800" b="1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8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0" grpId="0" autoUpdateAnimBg="0" build="p"/>
      <p:bldP spid="68616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426" name="Object 10"/>
          <p:cNvGraphicFramePr>
            <a:graphicFrameLocks noGrp="1" noChangeAspect="1"/>
          </p:cNvGraphicFramePr>
          <p:nvPr>
            <p:ph sz="half" idx="1"/>
          </p:nvPr>
        </p:nvGraphicFramePr>
        <p:xfrm>
          <a:off x="3620621" y="2743200"/>
          <a:ext cx="4686300" cy="3838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图表" r:id="rId1" imgW="5565140" imgH="4560570" progId="Excel.Chart.8">
                  <p:embed/>
                </p:oleObj>
              </mc:Choice>
              <mc:Fallback>
                <p:oleObj name="图表" r:id="rId1" imgW="5565140" imgH="4560570" progId="Excel.Chart.8">
                  <p:embed/>
                  <p:pic>
                    <p:nvPicPr>
                      <p:cNvPr id="0" name="Object 1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20621" y="2743200"/>
                        <a:ext cx="4686300" cy="3838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82" name="Object 2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424113" y="1052513"/>
          <a:ext cx="7199312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文档" r:id="rId3" imgW="11236325" imgH="1885315" progId="Word.Document.8">
                  <p:embed/>
                </p:oleObj>
              </mc:Choice>
              <mc:Fallback>
                <p:oleObj name="文档" r:id="rId3" imgW="11236325" imgH="1885315" progId="Word.Document.8">
                  <p:embed/>
                  <p:pic>
                    <p:nvPicPr>
                      <p:cNvPr id="0" name="Object 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24113" y="1052513"/>
                        <a:ext cx="7199312" cy="1206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19" name="Object 3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4872038" y="1557338"/>
          <a:ext cx="838200" cy="862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444500" imgH="457200" progId="Equation.DSMT4">
                  <p:embed/>
                </p:oleObj>
              </mc:Choice>
              <mc:Fallback>
                <p:oleObj name="Equation" r:id="rId5" imgW="444500" imgH="457200" progId="Equation.DSMT4">
                  <p:embed/>
                  <p:pic>
                    <p:nvPicPr>
                      <p:cNvPr id="0" name="Object 3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2038" y="1557338"/>
                        <a:ext cx="838200" cy="862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0" name="Object 4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Image" r:id="rId7" imgW="10096500" imgH="24765" progId="Photoshop.Image.5">
                  <p:embed/>
                </p:oleObj>
              </mc:Choice>
              <mc:Fallback>
                <p:oleObj name="Image" r:id="rId7" imgW="10096500" imgH="24765" progId="Photoshop.Image.5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421" name="Rectangle 5"/>
          <p:cNvSpPr>
            <a:spLocks noChangeArrowheads="1"/>
          </p:cNvSpPr>
          <p:nvPr/>
        </p:nvSpPr>
        <p:spPr bwMode="auto">
          <a:xfrm>
            <a:off x="2208213" y="333375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第一章  概率论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60422" name="Object 6"/>
          <p:cNvGraphicFramePr>
            <a:graphicFrameLocks noChangeAspect="1"/>
          </p:cNvGraphicFramePr>
          <p:nvPr/>
        </p:nvGraphicFramePr>
        <p:xfrm>
          <a:off x="3719513" y="1536700"/>
          <a:ext cx="86360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457200" imgH="457200" progId="Equation.DSMT4">
                  <p:embed/>
                </p:oleObj>
              </mc:Choice>
              <mc:Fallback>
                <p:oleObj name="Equation" r:id="rId9" imgW="4572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1536700"/>
                        <a:ext cx="863600" cy="86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Object 7"/>
          <p:cNvGraphicFramePr>
            <a:graphicFrameLocks noChangeAspect="1"/>
          </p:cNvGraphicFramePr>
          <p:nvPr/>
        </p:nvGraphicFramePr>
        <p:xfrm>
          <a:off x="6043614" y="1536700"/>
          <a:ext cx="788987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444500" imgH="457200" progId="Equation.DSMT4">
                  <p:embed/>
                </p:oleObj>
              </mc:Choice>
              <mc:Fallback>
                <p:oleObj name="Equation" r:id="rId11" imgW="444500" imgH="4572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3614" y="1536700"/>
                        <a:ext cx="788987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Object 8"/>
          <p:cNvGraphicFramePr>
            <a:graphicFrameLocks noChangeAspect="1"/>
          </p:cNvGraphicFramePr>
          <p:nvPr/>
        </p:nvGraphicFramePr>
        <p:xfrm>
          <a:off x="7165975" y="1536700"/>
          <a:ext cx="882650" cy="884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13" imgW="457200" imgH="457200" progId="Equation.DSMT4">
                  <p:embed/>
                </p:oleObj>
              </mc:Choice>
              <mc:Fallback>
                <p:oleObj name="Equation" r:id="rId13" imgW="457200" imgH="4572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65975" y="1536700"/>
                        <a:ext cx="882650" cy="884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5" name="Object 9"/>
          <p:cNvGraphicFramePr>
            <a:graphicFrameLocks noChangeAspect="1"/>
          </p:cNvGraphicFramePr>
          <p:nvPr/>
        </p:nvGraphicFramePr>
        <p:xfrm>
          <a:off x="8410575" y="1536700"/>
          <a:ext cx="787400" cy="81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Equation" r:id="rId15" imgW="444500" imgH="457200" progId="Equation.DSMT4">
                  <p:embed/>
                </p:oleObj>
              </mc:Choice>
              <mc:Fallback>
                <p:oleObj name="Equation" r:id="rId15" imgW="444500" imgH="4572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10575" y="1536700"/>
                        <a:ext cx="787400" cy="81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: 圆角 13"/>
          <p:cNvSpPr/>
          <p:nvPr/>
        </p:nvSpPr>
        <p:spPr>
          <a:xfrm>
            <a:off x="1659881" y="1103487"/>
            <a:ext cx="9016253" cy="128508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332657"/>
            <a:ext cx="1982062" cy="500955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/>
          <a:lstStyle/>
          <a:p>
            <a:pPr marL="0" indent="0">
              <a:buNone/>
            </a:pPr>
            <a:r>
              <a:rPr lang="en-US" altLang="zh-CN" b="1" dirty="0">
                <a:solidFill>
                  <a:srgbClr val="FF0000"/>
                </a:solidFill>
              </a:rPr>
              <a:t>7. </a:t>
            </a:r>
            <a:r>
              <a:rPr lang="zh-CN" altLang="en-US" b="1" dirty="0">
                <a:solidFill>
                  <a:srgbClr val="FF0000"/>
                </a:solidFill>
              </a:rPr>
              <a:t>超几何分布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8249118" y="343074"/>
          <a:ext cx="3090862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784800" imgH="4876800" progId="Equation.DSMT4">
                  <p:embed/>
                </p:oleObj>
              </mc:Choice>
              <mc:Fallback>
                <p:oleObj name="Equation" r:id="rId1" imgW="30784800" imgH="4876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49118" y="343074"/>
                        <a:ext cx="3090862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4439816" y="44624"/>
          <a:ext cx="3663950" cy="108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39014400" imgH="11582400" progId="">
                  <p:embed/>
                </p:oleObj>
              </mc:Choice>
              <mc:Fallback>
                <p:oleObj name="Equation" r:id="rId3" imgW="39014400" imgH="11582400" progId="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39816" y="44624"/>
                        <a:ext cx="3663950" cy="10874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1925638" y="1196752"/>
          <a:ext cx="8340725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Equation" r:id="rId5" imgW="88087200" imgH="11582400" progId="">
                  <p:embed/>
                </p:oleObj>
              </mc:Choice>
              <mc:Fallback>
                <p:oleObj name="Equation" r:id="rId5" imgW="88087200" imgH="11582400" progId="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5638" y="1196752"/>
                        <a:ext cx="8340725" cy="1098550"/>
                      </a:xfrm>
                      <a:prstGeom prst="rect">
                        <a:avLst/>
                      </a:prstGeom>
                      <a:noFill/>
                      <a:ln w="9525">
                        <a:noFill/>
                        <a:miter lim="800000"/>
                        <a:headEnd/>
                        <a:tailEnd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对象 7"/>
              <p:cNvSpPr txBox="1"/>
              <p:nvPr/>
            </p:nvSpPr>
            <p:spPr bwMode="auto">
              <a:xfrm>
                <a:off x="1991544" y="3545976"/>
                <a:ext cx="7842250" cy="89113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400" b="1" i="1" smtClean="0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对象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4" y="3545976"/>
                <a:ext cx="7842250" cy="891135"/>
              </a:xfrm>
              <a:prstGeom prst="rect">
                <a:avLst/>
              </a:prstGeom>
              <a:blipFill rotWithShape="1">
                <a:blip r:embed="rId7"/>
                <a:stretch>
                  <a:fillRect l="-691" t="-3222" r="-678" b="-8795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25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对象 9"/>
              <p:cNvSpPr txBox="1"/>
              <p:nvPr/>
            </p:nvSpPr>
            <p:spPr bwMode="auto">
              <a:xfrm>
                <a:off x="1991543" y="4527127"/>
                <a:ext cx="7842249" cy="792163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对象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3" y="4527127"/>
                <a:ext cx="7842249" cy="792163"/>
              </a:xfrm>
              <a:prstGeom prst="rect">
                <a:avLst/>
              </a:prstGeom>
              <a:blipFill rotWithShape="1">
                <a:blip r:embed="rId8"/>
                <a:stretch>
                  <a:fillRect l="-691" t="-3554" r="-678" b="-14282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33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对象 11"/>
              <p:cNvSpPr txBox="1"/>
              <p:nvPr/>
            </p:nvSpPr>
            <p:spPr bwMode="auto">
              <a:xfrm>
                <a:off x="1991543" y="5516563"/>
                <a:ext cx="7842249" cy="808037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  <m:sup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</m:sup>
                      </m:sSubSup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0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𝐍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)!(</m:t>
                          </m:r>
                          <m:sSub>
                            <m:sSub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den>
                      </m:f>
                      <m:r>
                        <a:rPr lang="zh-CN" altLang="en-US" sz="24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)!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对象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91543" y="5516563"/>
                <a:ext cx="7842249" cy="808037"/>
              </a:xfrm>
              <a:prstGeom prst="rect">
                <a:avLst/>
              </a:prstGeom>
              <a:blipFill rotWithShape="1">
                <a:blip r:embed="rId9"/>
                <a:stretch>
                  <a:fillRect l="-691" t="-3497" r="-678" b="-12024"/>
                </a:stretch>
              </a:blipFill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2"/>
          <p:cNvSpPr txBox="1"/>
          <p:nvPr/>
        </p:nvSpPr>
        <p:spPr>
          <a:xfrm>
            <a:off x="2207568" y="2492897"/>
            <a:ext cx="792088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0070C0"/>
                </a:solidFill>
              </a:rPr>
              <a:t>当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70C0"/>
                </a:solidFill>
              </a:rPr>
              <a:t>且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70C0"/>
                </a:solidFill>
              </a:rPr>
              <a:t>非常大，而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</a:rPr>
              <a:t>非常小时，二项分布是超几何分布的近似；</a:t>
            </a:r>
            <a:endParaRPr lang="zh-CN" altLang="en-US" sz="28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459007" y="404664"/>
            <a:ext cx="9325534" cy="5544616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/>
              <a:t>7. </a:t>
            </a:r>
            <a:r>
              <a:rPr lang="zh-CN" altLang="en-US" sz="2800" b="1" dirty="0"/>
              <a:t>超几何分布：（特点：每次抽取（试验）不独立，</a:t>
            </a:r>
            <a:r>
              <a:rPr lang="zh-CN" altLang="en-US" sz="2800" b="1" dirty="0">
                <a:solidFill>
                  <a:srgbClr val="C00000"/>
                </a:solidFill>
              </a:rPr>
              <a:t>非伯努利概型</a:t>
            </a:r>
            <a:r>
              <a:rPr lang="zh-CN" altLang="en-US" sz="2800" b="1" dirty="0">
                <a:solidFill>
                  <a:srgbClr val="FF0000"/>
                </a:solidFill>
              </a:rPr>
              <a:t>）</a:t>
            </a:r>
            <a:endParaRPr lang="en-US" altLang="zh-CN" sz="2800" b="1" dirty="0">
              <a:solidFill>
                <a:srgbClr val="FF0000"/>
              </a:solidFill>
            </a:endParaRPr>
          </a:p>
          <a:p>
            <a:pPr marL="0" indent="0">
              <a:buNone/>
              <a:defRPr/>
            </a:pP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  <a:defRPr/>
            </a:pP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1" lang="en-US" altLang="zh-CN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1" lang="en-US" altLang="zh-C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endParaRPr kumimoji="1"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  <a:cs typeface="Times New Roman" panose="02020603050405020304" pitchFamily="18" charset="0"/>
            </a:endParaRPr>
          </a:p>
          <a:p>
            <a:pPr marL="0" indent="0">
              <a:buNone/>
              <a:defRPr/>
            </a:pPr>
            <a:r>
              <a:rPr kumimoji="1"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  <a:cs typeface="Times New Roman" panose="02020603050405020304" pitchFamily="18" charset="0"/>
              </a:rPr>
              <a:t>实例：无放回的取球实验</a:t>
            </a:r>
            <a:endParaRPr lang="zh-CN" altLang="en-US" sz="2800" dirty="0"/>
          </a:p>
          <a:p>
            <a:endParaRPr lang="zh-CN" altLang="en-US" sz="2800" dirty="0"/>
          </a:p>
        </p:txBody>
      </p:sp>
      <p:graphicFrame>
        <p:nvGraphicFramePr>
          <p:cNvPr id="32770" name="Object 2"/>
          <p:cNvGraphicFramePr>
            <a:graphicFrameLocks noChangeAspect="1"/>
          </p:cNvGraphicFramePr>
          <p:nvPr/>
        </p:nvGraphicFramePr>
        <p:xfrm>
          <a:off x="6299201" y="1601991"/>
          <a:ext cx="1618593" cy="38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723265" imgH="177800" progId="">
                  <p:embed/>
                </p:oleObj>
              </mc:Choice>
              <mc:Fallback>
                <p:oleObj name="Equation" r:id="rId1" imgW="723265" imgH="177800" progId="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99201" y="1601991"/>
                        <a:ext cx="1618593" cy="38988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1" name="Object 3"/>
          <p:cNvGraphicFramePr>
            <a:graphicFrameLocks noChangeAspect="1"/>
          </p:cNvGraphicFramePr>
          <p:nvPr/>
        </p:nvGraphicFramePr>
        <p:xfrm>
          <a:off x="2495600" y="1236663"/>
          <a:ext cx="3600400" cy="10626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1625600" imgH="482600" progId="">
                  <p:embed/>
                </p:oleObj>
              </mc:Choice>
              <mc:Fallback>
                <p:oleObj name="Equation" r:id="rId3" imgW="1625600" imgH="4826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1236663"/>
                        <a:ext cx="3600400" cy="106261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32773" name="Object 5"/>
              <p:cNvSpPr txBox="1"/>
              <p:nvPr/>
            </p:nvSpPr>
            <p:spPr bwMode="auto">
              <a:xfrm>
                <a:off x="3035300" y="2470150"/>
                <a:ext cx="2706594" cy="8636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𝑬𝑿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</m:oMath>
                  </m:oMathPara>
                </a14:m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773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300" y="2470150"/>
                <a:ext cx="2706594" cy="863600"/>
              </a:xfrm>
              <a:prstGeom prst="rect">
                <a:avLst/>
              </a:prstGeom>
              <a:blipFill rotWithShape="1">
                <a:blip r:embed="rId5"/>
                <a:stretch>
                  <a:fillRect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775" name="Object 7"/>
              <p:cNvSpPr txBox="1"/>
              <p:nvPr/>
            </p:nvSpPr>
            <p:spPr bwMode="auto">
              <a:xfrm>
                <a:off x="3035300" y="3725024"/>
                <a:ext cx="6034741" cy="798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𝑫𝑿</m:t>
                      </m:r>
                      <m:r>
                        <a:rPr lang="zh-CN" altLang="en-US" sz="28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e>
                            <m:sub>
                              <m:r>
                                <a:rPr lang="zh-CN" altLang="en-US" sz="28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𝒏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𝑵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r>
                        <a:rPr lang="zh-CN" altLang="en-US" sz="2800" b="1" i="1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8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32775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5300" y="3725024"/>
                <a:ext cx="6034741" cy="798512"/>
              </a:xfrm>
              <a:prstGeom prst="rect">
                <a:avLst/>
              </a:prstGeom>
              <a:blipFill rotWithShape="1">
                <a:blip r:embed="rId6"/>
                <a:stretch>
                  <a:fillRect t="-14" r="6" b="-8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608105" y="564729"/>
            <a:ext cx="7188077" cy="1331307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zh-CN" altLang="en-US" dirty="0"/>
              <a:t>二项分布与超几何分布的区别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13775" y="2367093"/>
            <a:ext cx="10959978" cy="3424107"/>
          </a:xfrm>
        </p:spPr>
        <p:txBody>
          <a:bodyPr>
            <a:noAutofit/>
          </a:bodyPr>
          <a:lstStyle/>
          <a:p>
            <a:r>
              <a:rPr lang="zh-CN" alt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二项分布为有放回，超几何分布无放回</a:t>
            </a:r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当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且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800" b="1" i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2800" b="1" i="1" baseline="-250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非常大，而</a:t>
            </a:r>
            <a:r>
              <a:rPr lang="en-US" altLang="zh-CN" sz="2800" b="1" i="1" cap="none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非常小时，二项分布是超几何分布的近似</a:t>
            </a:r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 altLang="zh-CN" sz="2800" b="1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期望相同；在</a:t>
            </a:r>
            <a:r>
              <a:rPr lang="en-US" altLang="zh-CN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zh-CN" altLang="en-US" sz="2800" b="1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非常大时，方差近似相等</a:t>
            </a:r>
            <a:endParaRPr lang="zh-CN" alt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622446" y="302422"/>
            <a:ext cx="5114925" cy="5238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     8. 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几何分布与负二项分布</a:t>
            </a:r>
            <a:endParaRPr lang="zh-CN" altLang="en-US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graphicFrame>
        <p:nvGraphicFramePr>
          <p:cNvPr id="135171" name="Object 3"/>
          <p:cNvGraphicFramePr>
            <a:graphicFrameLocks noChangeAspect="1"/>
          </p:cNvGraphicFramePr>
          <p:nvPr/>
        </p:nvGraphicFramePr>
        <p:xfrm>
          <a:off x="3271839" y="2070100"/>
          <a:ext cx="52673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53949600" imgH="5486400" progId="">
                  <p:embed/>
                </p:oleObj>
              </mc:Choice>
              <mc:Fallback>
                <p:oleObj name="Equation" r:id="rId1" imgW="53949600" imgH="5486400" progId="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1839" y="2070100"/>
                        <a:ext cx="5267325" cy="534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5172" name="Rectangle 4"/>
          <p:cNvSpPr>
            <a:spLocks noChangeArrowheads="1"/>
          </p:cNvSpPr>
          <p:nvPr/>
        </p:nvSpPr>
        <p:spPr bwMode="auto">
          <a:xfrm>
            <a:off x="1989138" y="2743200"/>
            <a:ext cx="82280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上述分布称为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参数为 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的</a:t>
            </a:r>
            <a:r>
              <a:rPr kumimoji="1" lang="zh-CN" altLang="en-US" sz="2800" b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几何分布，记为</a:t>
            </a:r>
            <a:r>
              <a:rPr kumimoji="1" lang="en-US" altLang="zh-CN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g(</a:t>
            </a:r>
            <a:r>
              <a:rPr kumimoji="1" lang="en-US" altLang="zh-CN" sz="2800" b="1" i="1" dirty="0" err="1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k,p</a:t>
            </a:r>
            <a:r>
              <a:rPr kumimoji="1" lang="en-US" altLang="zh-CN" sz="2800" b="1" i="1" dirty="0">
                <a:solidFill>
                  <a:srgbClr val="00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)</a:t>
            </a:r>
            <a:r>
              <a:rPr kumimoji="1" lang="en-US" altLang="zh-CN" b="1" dirty="0">
                <a:latin typeface="Arial" panose="020B0604020202020204" pitchFamily="34" charset="0"/>
              </a:rPr>
              <a:t>.</a:t>
            </a:r>
            <a:endParaRPr kumimoji="1"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135173" name="Text Box 5"/>
          <p:cNvSpPr txBox="1">
            <a:spLocks noChangeArrowheads="1"/>
          </p:cNvSpPr>
          <p:nvPr/>
        </p:nvSpPr>
        <p:spPr bwMode="auto">
          <a:xfrm>
            <a:off x="2035321" y="833439"/>
            <a:ext cx="8361363" cy="13731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zh-CN" altLang="en-US" sz="2800" b="1" dirty="0">
                <a:latin typeface="黑体" panose="02010609060101010101" pitchFamily="2" charset="-122"/>
                <a:ea typeface="黑体" panose="02010609060101010101" pitchFamily="2" charset="-122"/>
              </a:rPr>
              <a:t>伯努利概型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中设每次试验中事件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发生的概率为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p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表示直到事件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发生为止所行进的试验次数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的概率分布为</a:t>
            </a:r>
            <a:endParaRPr lang="zh-CN" altLang="en-US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35175" name="Text Box 7"/>
          <p:cNvSpPr txBox="1">
            <a:spLocks noChangeArrowheads="1"/>
          </p:cNvSpPr>
          <p:nvPr/>
        </p:nvSpPr>
        <p:spPr bwMode="auto">
          <a:xfrm>
            <a:off x="1974850" y="3843064"/>
            <a:ext cx="8472488" cy="9540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    </a:t>
            </a:r>
            <a:r>
              <a:rPr lang="zh-CN" altLang="en-US" sz="2800" b="1" dirty="0">
                <a:solidFill>
                  <a:srgbClr val="0033CC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推广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在</a:t>
            </a:r>
            <a:r>
              <a:rPr lang="zh-CN" altLang="en-US" sz="2800" b="1" dirty="0">
                <a:latin typeface="微软雅黑" panose="020B0503020204020204" charset="-122"/>
                <a:ea typeface="微软雅黑" panose="020B0503020204020204" charset="-122"/>
              </a:rPr>
              <a:t>伯努利概型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中令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X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表示直到事件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A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第</a:t>
            </a: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r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华文楷体" panose="02010600040101010101" pitchFamily="2" charset="-122"/>
              </a:rPr>
              <a:t>次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发生为止所行进的试验次数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,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则 </a:t>
            </a:r>
            <a:r>
              <a:rPr lang="en-US" altLang="zh-CN" sz="2800" b="1" i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X</a:t>
            </a:r>
            <a:r>
              <a:rPr lang="en-US" altLang="zh-CN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的概率分布为</a:t>
            </a:r>
            <a:endParaRPr lang="en-US" altLang="zh-CN" sz="2800" b="1" dirty="0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897063" y="5643563"/>
            <a:ext cx="82280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kumimoji="1" lang="zh-CN" altLang="en-US" sz="2800" b="1" dirty="0">
                <a:latin typeface="Times New Roman" panose="02020603050405020304" pitchFamily="18" charset="0"/>
                <a:ea typeface="华文楷体" panose="02010600040101010101" pitchFamily="2" charset="-122"/>
              </a:rPr>
              <a:t>推广后的这一分布称为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参数为 </a:t>
            </a:r>
            <a:r>
              <a:rPr kumimoji="1" lang="zh-CN" altLang="en-US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r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和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p</a:t>
            </a:r>
            <a:r>
              <a:rPr kumimoji="1" lang="en-US" altLang="zh-CN" sz="2800" b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en-US" altLang="zh-CN" sz="2800" b="1" i="1" dirty="0">
                <a:latin typeface="Times New Roman" panose="02020603050405020304" pitchFamily="18" charset="0"/>
                <a:ea typeface="微软雅黑" panose="020B0503020204020204" charset="-122"/>
              </a:rPr>
              <a:t> </a:t>
            </a:r>
            <a:r>
              <a:rPr kumimoji="1" lang="zh-CN" altLang="en-US" sz="2800" b="1" dirty="0">
                <a:latin typeface="Times New Roman" panose="02020603050405020304" pitchFamily="18" charset="0"/>
                <a:ea typeface="微软雅黑" panose="020B0503020204020204" charset="-122"/>
              </a:rPr>
              <a:t>的</a:t>
            </a:r>
            <a:r>
              <a:rPr kumimoji="1" lang="zh-CN" altLang="en-US" sz="2800" b="1" dirty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负二项分布</a:t>
            </a:r>
            <a:r>
              <a:rPr kumimoji="1" lang="en-US" altLang="zh-CN" b="1" dirty="0">
                <a:latin typeface="Arial" panose="020B0604020202020204" pitchFamily="34" charset="0"/>
              </a:rPr>
              <a:t>.</a:t>
            </a:r>
            <a:endParaRPr kumimoji="1" lang="en-US" altLang="zh-CN" b="1" dirty="0">
              <a:latin typeface="Arial" panose="020B0604020202020204" pitchFamily="34" charset="0"/>
            </a:endParaRPr>
          </a:p>
        </p:txBody>
      </p:sp>
      <p:sp>
        <p:nvSpPr>
          <p:cNvPr id="2" name="Rectangle 7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2357438" y="5013325"/>
          <a:ext cx="751205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公式" r:id="rId3" imgW="76809600" imgH="5791200" progId="Equation.3">
                  <p:embed/>
                </p:oleObj>
              </mc:Choice>
              <mc:Fallback>
                <p:oleObj name="公式" r:id="rId3" imgW="76809600" imgH="57912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7438" y="5013325"/>
                        <a:ext cx="7512050" cy="5588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圆角矩形标注 11"/>
          <p:cNvSpPr/>
          <p:nvPr/>
        </p:nvSpPr>
        <p:spPr>
          <a:xfrm>
            <a:off x="6744073" y="500063"/>
            <a:ext cx="1944216" cy="768697"/>
          </a:xfrm>
          <a:prstGeom prst="wedgeRoundRectCallout">
            <a:avLst>
              <a:gd name="adj1" fmla="val -75316"/>
              <a:gd name="adj2" fmla="val 143744"/>
              <a:gd name="adj3" fmla="val 16667"/>
            </a:avLst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b="1" dirty="0"/>
              <a:t>等比的几何数列</a:t>
            </a:r>
            <a:endParaRPr lang="en-US" altLang="zh-CN" sz="24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5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5" dur="500"/>
                                        <p:tgtEl>
                                          <p:spTgt spid="135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0" grpId="0" animBg="1"/>
      <p:bldP spid="135172" grpId="0" autoUpdateAnimBg="0"/>
      <p:bldP spid="135173" grpId="0"/>
      <p:bldP spid="11" grpId="0" autoUpdateAnimBg="0"/>
      <p:bldP spid="12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991544" y="332656"/>
            <a:ext cx="8229600" cy="6192688"/>
          </a:xfrm>
          <a:solidFill>
            <a:schemeClr val="accent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8. 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负二项分布：在</a:t>
            </a:r>
            <a:r>
              <a:rPr lang="zh-CN" altLang="en-US" sz="2800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伯努利概型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中，直至试验</a:t>
            </a:r>
            <a:r>
              <a:rPr lang="en-US" altLang="zh-CN" sz="2800" b="1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k+r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次才第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次成功</a:t>
            </a:r>
            <a:endParaRPr lang="en-US" altLang="zh-CN" sz="2800" b="1" dirty="0">
              <a:solidFill>
                <a:srgbClr val="FF0000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800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在伯努利概型中，失败了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次才第</a:t>
            </a:r>
            <a:r>
              <a:rPr lang="en-US" altLang="zh-CN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r</a:t>
            </a:r>
            <a:r>
              <a:rPr lang="zh-CN" altLang="en-US" sz="2800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次成功</a:t>
            </a:r>
            <a:endParaRPr lang="en-US" altLang="zh-CN" sz="2800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sz="2800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>
              <a:buNone/>
            </a:pPr>
            <a:endParaRPr lang="en-US" altLang="zh-CN" sz="2800" b="1" i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pPr marL="0" indent="0">
              <a:buNone/>
            </a:pP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kumimoji="1" lang="en-US" altLang="zh-C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实例：一个家庭直到生了</a:t>
            </a:r>
            <a:r>
              <a:rPr kumimoji="1" lang="en-US" altLang="zh-CN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k+r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个小孩，才生出第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个男孩，则</a:t>
            </a:r>
            <a:r>
              <a:rPr kumimoji="1"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kumimoji="1"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的概率分布。</a:t>
            </a:r>
            <a:endParaRPr lang="zh-CN" altLang="en-US" sz="28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7826" name="Object 2"/>
              <p:cNvSpPr txBox="1"/>
              <p:nvPr/>
            </p:nvSpPr>
            <p:spPr bwMode="auto">
              <a:xfrm>
                <a:off x="2815022" y="2882900"/>
                <a:ext cx="6955656" cy="546100"/>
              </a:xfrm>
              <a:prstGeom prst="rect">
                <a:avLst/>
              </a:prstGeom>
              <a:solidFill>
                <a:srgbClr val="00B0F0"/>
              </a:solidFill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}=</m:t>
                      </m:r>
                      <m:sSubSup>
                        <m:sSub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sSup>
                        <m:sSupPr>
                          <m:ctrlP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,...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77826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15022" y="2882900"/>
                <a:ext cx="6955656" cy="546100"/>
              </a:xfrm>
              <a:prstGeom prst="rect">
                <a:avLst/>
              </a:prstGeom>
              <a:blipFill rotWithShape="1">
                <a:blip r:embed="rId1"/>
                <a:stretch>
                  <a:fillRect l="-1" r="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7827" name="Object 3"/>
          <p:cNvGraphicFramePr>
            <a:graphicFrameLocks noChangeAspect="1"/>
          </p:cNvGraphicFramePr>
          <p:nvPr/>
        </p:nvGraphicFramePr>
        <p:xfrm>
          <a:off x="3001168" y="1481744"/>
          <a:ext cx="6189663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公式" r:id="rId2" imgW="63398400" imgH="5791200" progId="Equation.3">
                  <p:embed/>
                </p:oleObj>
              </mc:Choice>
              <mc:Fallback>
                <p:oleObj name="公式" r:id="rId2" imgW="63398400" imgH="579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168" y="1481744"/>
                        <a:ext cx="6189663" cy="546100"/>
                      </a:xfrm>
                      <a:prstGeom prst="rect">
                        <a:avLst/>
                      </a:prstGeom>
                      <a:solidFill>
                        <a:srgbClr val="00B0F0"/>
                      </a:solidFill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对象 3"/>
              <p:cNvSpPr txBox="1"/>
              <p:nvPr/>
            </p:nvSpPr>
            <p:spPr bwMode="auto">
              <a:xfrm>
                <a:off x="3048000" y="4356100"/>
                <a:ext cx="2160588" cy="809625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𝑬𝑿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</m:den>
                      </m:f>
                    </m:oMath>
                  </m:oMathPara>
                </a14:m>
                <a:endParaRPr lang="zh-CN" altLang="en-US" sz="24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4" name="对象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48000" y="4356100"/>
                <a:ext cx="2160588" cy="809625"/>
              </a:xfrm>
              <a:prstGeom prst="rect">
                <a:avLst/>
              </a:prstGeom>
              <a:blipFill rotWithShape="1">
                <a:blip r:embed="rId4"/>
                <a:stretch>
                  <a:fillRect r="15" b="-17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对象 5"/>
              <p:cNvSpPr txBox="1"/>
              <p:nvPr/>
            </p:nvSpPr>
            <p:spPr bwMode="auto">
              <a:xfrm>
                <a:off x="6292850" y="4376738"/>
                <a:ext cx="2897981" cy="788987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𝑫𝑿</m:t>
                      </m:r>
                      <m:r>
                        <a:rPr lang="zh-CN" altLang="en-US" sz="2400" b="1" i="1" smtClean="0">
                          <a:solidFill>
                            <a:srgbClr val="00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𝒓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𝒑</m:t>
                          </m:r>
                          <m:r>
                            <a:rPr lang="zh-CN" altLang="en-US" sz="2400" b="1" i="1">
                              <a:solidFill>
                                <a:srgbClr val="000000"/>
                              </a:solidFill>
                              <a:effectLst>
                                <a:outerShdw blurRad="38100" dist="38100" dir="2700000" algn="tl">
                                  <a:srgbClr val="000000">
                                    <a:alpha val="43137"/>
                                  </a:srgbClr>
                                </a:outerShdw>
                              </a:effectLst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  <m:sup>
                              <m:r>
                                <a:rPr lang="zh-CN" altLang="en-US" sz="2400" b="1" i="1">
                                  <a:solidFill>
                                    <a:srgbClr val="000000"/>
                                  </a:solidFill>
                                  <a:effectLst>
                                    <a:outerShdw blurRad="38100" dist="38100" dir="2700000" algn="tl">
                                      <a:srgbClr val="000000">
                                        <a:alpha val="43137"/>
                                      </a:srgbClr>
                                    </a:outerShdw>
                                  </a:effectLst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zh-CN" altLang="en-US" sz="2400" b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mc:Choice>
        <mc:Fallback>
          <p:sp>
            <p:nvSpPr>
              <p:cNvPr id="6" name="对象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92850" y="4376738"/>
                <a:ext cx="2897981" cy="788987"/>
              </a:xfrm>
              <a:prstGeom prst="rect">
                <a:avLst/>
              </a:prstGeom>
              <a:blipFill rotWithShape="1">
                <a:blip r:embed="rId5"/>
                <a:stretch>
                  <a:fillRect t="-40" r="16" b="-6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85782" y="355464"/>
            <a:ext cx="10364451" cy="1032649"/>
          </a:xfr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如何区分：二项分布，几何分布和负二项分布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899366" y="1780359"/>
            <a:ext cx="8229600" cy="3015207"/>
          </a:xfrm>
        </p:spPr>
        <p:txBody>
          <a:bodyPr>
            <a:noAutofit/>
          </a:bodyPr>
          <a:lstStyle/>
          <a:p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  <a:hlinkClick r:id="rId1" action="ppaction://hlinksldjump"/>
              </a:rPr>
              <a:t>伯努利概型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中，总实验次数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n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次，事件</a:t>
            </a:r>
            <a:r>
              <a:rPr lang="en-US" altLang="zh-CN" b="1" i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成功</a:t>
            </a:r>
            <a:r>
              <a:rPr lang="en-US" altLang="zh-CN" b="1" cap="none" dirty="0"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次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二项分布：固定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 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事件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成功次数</a:t>
            </a:r>
            <a:r>
              <a:rPr lang="en-US" altLang="zh-CN" b="1" i="1" cap="none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k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是随机变量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几何分布：固定</a:t>
            </a:r>
            <a:r>
              <a:rPr lang="en-US" altLang="zh-CN" b="1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=1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;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有次序要求；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总试验次数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是随机变量</a:t>
            </a:r>
            <a:endParaRPr lang="en-US" altLang="zh-CN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  <a:p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负二项分布：固定</a:t>
            </a:r>
            <a:r>
              <a:rPr lang="en-US" altLang="zh-CN" b="1" cap="none" dirty="0">
                <a:latin typeface="Times New Roman" panose="02020603050405020304" pitchFamily="18" charset="0"/>
                <a:ea typeface="华文楷体" panose="0201060004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,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有次序要求；</a:t>
            </a:r>
            <a:r>
              <a:rPr lang="zh-CN" altLang="en-US" b="1" dirty="0">
                <a:solidFill>
                  <a:srgbClr val="FF0000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总试验次数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或失败的次数</a:t>
            </a:r>
            <a:r>
              <a:rPr lang="en-US" altLang="zh-CN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r>
              <a:rPr lang="zh-CN" altLang="en-US" b="1" dirty="0">
                <a:latin typeface="华文楷体" panose="02010600040101010101" pitchFamily="2" charset="-122"/>
                <a:ea typeface="华文楷体" panose="02010600040101010101" pitchFamily="2" charset="-122"/>
              </a:rPr>
              <a:t>是随机变量</a:t>
            </a:r>
            <a:endParaRPr lang="zh-CN" altLang="en-US" b="1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1703512" y="-36782"/>
            <a:ext cx="2376264" cy="1440160"/>
          </a:xfrm>
          <a:prstGeom prst="wedgeRoundRectCallout">
            <a:avLst>
              <a:gd name="adj1" fmla="val 44523"/>
              <a:gd name="adj2" fmla="val 6854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b="1" dirty="0"/>
              <a:t>三种分布都需要是伯努利概型</a:t>
            </a:r>
            <a:endParaRPr lang="zh-CN" altLang="en-US" sz="2800" b="1" dirty="0"/>
          </a:p>
        </p:txBody>
      </p:sp>
      <p:sp>
        <p:nvSpPr>
          <p:cNvPr id="5" name="单圆角矩形 4"/>
          <p:cNvSpPr/>
          <p:nvPr/>
        </p:nvSpPr>
        <p:spPr>
          <a:xfrm>
            <a:off x="2135560" y="6001253"/>
            <a:ext cx="2520280" cy="5760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是不是伯努利概型？</a:t>
            </a:r>
            <a:endParaRPr lang="zh-CN" altLang="en-US" dirty="0"/>
          </a:p>
        </p:txBody>
      </p:sp>
      <p:sp>
        <p:nvSpPr>
          <p:cNvPr id="6" name="单圆角矩形 5"/>
          <p:cNvSpPr/>
          <p:nvPr/>
        </p:nvSpPr>
        <p:spPr>
          <a:xfrm>
            <a:off x="5400656" y="6001253"/>
            <a:ext cx="2520280" cy="576064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谁是随机变量？</a:t>
            </a:r>
            <a:endParaRPr lang="zh-CN" altLang="en-US" dirty="0"/>
          </a:p>
        </p:txBody>
      </p:sp>
      <p:sp>
        <p:nvSpPr>
          <p:cNvPr id="10" name="圆角矩形标注 9"/>
          <p:cNvSpPr/>
          <p:nvPr/>
        </p:nvSpPr>
        <p:spPr>
          <a:xfrm>
            <a:off x="8151958" y="5615632"/>
            <a:ext cx="2520280" cy="1152128"/>
          </a:xfrm>
          <a:prstGeom prst="wedgeRoundRectCallout">
            <a:avLst>
              <a:gd name="adj1" fmla="val -56540"/>
              <a:gd name="adj2" fmla="val 178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哪个变量与概率分布、概率相关，哪个变量就是随机变量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2438400" y="981076"/>
            <a:ext cx="6934200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2" charset="-122"/>
              </a:rPr>
              <a:t>1</a:t>
            </a:r>
            <a:r>
              <a:rPr lang="en-US" altLang="zh-CN" sz="2800" b="1"/>
              <a:t>   “</a:t>
            </a:r>
            <a:r>
              <a:rPr lang="zh-CN" altLang="en-US" sz="2800" b="1"/>
              <a:t>抛硬币”试验</a:t>
            </a:r>
            <a:r>
              <a:rPr lang="en-US" altLang="zh-CN" sz="2800" b="1"/>
              <a:t>,</a:t>
            </a:r>
            <a:r>
              <a:rPr lang="zh-CN" altLang="en-US" sz="2800" b="1"/>
              <a:t>观察正、反两面情况</a:t>
            </a:r>
            <a:r>
              <a:rPr lang="en-US" altLang="zh-CN" sz="2800" b="1"/>
              <a:t>.          </a:t>
            </a:r>
            <a:endParaRPr lang="en-US" altLang="zh-CN" sz="2800" b="1"/>
          </a:p>
        </p:txBody>
      </p:sp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209800" y="3213101"/>
            <a:ext cx="5410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/>
              <a:t>   </a:t>
            </a:r>
            <a:r>
              <a:rPr lang="zh-CN" altLang="en-US" sz="2800" b="1"/>
              <a:t>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 </a:t>
            </a:r>
            <a:r>
              <a:rPr lang="en-US" altLang="zh-CN" sz="2800" b="1"/>
              <a:t>(0—1) </a:t>
            </a:r>
            <a:r>
              <a:rPr lang="zh-CN" altLang="en-US" sz="2800" b="1"/>
              <a:t>分布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78869" name="Group 21"/>
          <p:cNvGrpSpPr/>
          <p:nvPr/>
        </p:nvGrpSpPr>
        <p:grpSpPr bwMode="auto">
          <a:xfrm>
            <a:off x="3657600" y="1989138"/>
            <a:ext cx="4064000" cy="977900"/>
            <a:chOff x="1344" y="1253"/>
            <a:chExt cx="2560" cy="616"/>
          </a:xfrm>
        </p:grpSpPr>
        <p:graphicFrame>
          <p:nvGraphicFramePr>
            <p:cNvPr id="17424" name="Object 15"/>
            <p:cNvGraphicFramePr>
              <a:graphicFrameLocks noChangeAspect="1"/>
            </p:cNvGraphicFramePr>
            <p:nvPr/>
          </p:nvGraphicFramePr>
          <p:xfrm>
            <a:off x="2592" y="1589"/>
            <a:ext cx="168" cy="23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266700" imgH="368300" progId="Equation.3">
                    <p:embed/>
                  </p:oleObj>
                </mc:Choice>
                <mc:Fallback>
                  <p:oleObj name="Equation" r:id="rId1" imgW="266700" imgH="3683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92" y="1589"/>
                          <a:ext cx="168" cy="23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17425" name="Group 19"/>
            <p:cNvGrpSpPr/>
            <p:nvPr/>
          </p:nvGrpSpPr>
          <p:grpSpPr bwMode="auto">
            <a:xfrm>
              <a:off x="1344" y="1253"/>
              <a:ext cx="2560" cy="616"/>
              <a:chOff x="1344" y="1253"/>
              <a:chExt cx="2560" cy="616"/>
            </a:xfrm>
          </p:grpSpPr>
          <p:graphicFrame>
            <p:nvGraphicFramePr>
              <p:cNvPr id="17426" name="Object 3"/>
              <p:cNvGraphicFramePr>
                <a:graphicFrameLocks noChangeAspect="1"/>
              </p:cNvGraphicFramePr>
              <p:nvPr/>
            </p:nvGraphicFramePr>
            <p:xfrm>
              <a:off x="1344" y="1449"/>
              <a:ext cx="912" cy="24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" name="Equation" r:id="rId3" imgW="1447165" imgH="393700" progId="Equation.3">
                      <p:embed/>
                    </p:oleObj>
                  </mc:Choice>
                  <mc:Fallback>
                    <p:oleObj name="Equation" r:id="rId3" imgW="1447165" imgH="393700" progId="Equation.3">
                      <p:embed/>
                      <p:pic>
                        <p:nvPicPr>
                          <p:cNvPr id="0" name="Object 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1344" y="1449"/>
                            <a:ext cx="912" cy="248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7" name="Object 13"/>
              <p:cNvGraphicFramePr>
                <a:graphicFrameLocks noChangeAspect="1"/>
              </p:cNvGraphicFramePr>
              <p:nvPr/>
            </p:nvGraphicFramePr>
            <p:xfrm>
              <a:off x="2256" y="1253"/>
              <a:ext cx="488" cy="61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" name="Equation" r:id="rId5" imgW="774065" imgH="977265" progId="Equation.3">
                      <p:embed/>
                    </p:oleObj>
                  </mc:Choice>
                  <mc:Fallback>
                    <p:oleObj name="Equation" r:id="rId5" imgW="774065" imgH="977265" progId="Equation.3">
                      <p:embed/>
                      <p:pic>
                        <p:nvPicPr>
                          <p:cNvPr id="0" name="Object 13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56" y="1253"/>
                            <a:ext cx="488" cy="61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8" name="Object 14"/>
              <p:cNvGraphicFramePr>
                <a:graphicFrameLocks noChangeAspect="1"/>
              </p:cNvGraphicFramePr>
              <p:nvPr/>
            </p:nvGraphicFramePr>
            <p:xfrm>
              <a:off x="2832" y="1253"/>
              <a:ext cx="1072" cy="256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4" name="Equation" r:id="rId7" imgW="1701800" imgH="406400" progId="Equation.3">
                      <p:embed/>
                    </p:oleObj>
                  </mc:Choice>
                  <mc:Fallback>
                    <p:oleObj name="Equation" r:id="rId7" imgW="1701800" imgH="406400" progId="Equation.3">
                      <p:embed/>
                      <p:pic>
                        <p:nvPicPr>
                          <p:cNvPr id="0" name="Object 14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253"/>
                            <a:ext cx="1072" cy="256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7429" name="Object 16"/>
              <p:cNvGraphicFramePr>
                <a:graphicFrameLocks noChangeAspect="1"/>
              </p:cNvGraphicFramePr>
              <p:nvPr/>
            </p:nvGraphicFramePr>
            <p:xfrm>
              <a:off x="2832" y="1589"/>
              <a:ext cx="1064" cy="2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5" name="Equation" r:id="rId9" imgW="1688465" imgH="381000" progId="Equation.3">
                      <p:embed/>
                    </p:oleObj>
                  </mc:Choice>
                  <mc:Fallback>
                    <p:oleObj name="Equation" r:id="rId9" imgW="1688465" imgH="381000" progId="Equation.3">
                      <p:embed/>
                      <p:pic>
                        <p:nvPicPr>
                          <p:cNvPr id="0" name="Object 1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832" y="1589"/>
                            <a:ext cx="1064" cy="240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grpSp>
        <p:nvGrpSpPr>
          <p:cNvPr id="78868" name="Group 20"/>
          <p:cNvGrpSpPr/>
          <p:nvPr/>
        </p:nvGrpSpPr>
        <p:grpSpPr bwMode="auto">
          <a:xfrm>
            <a:off x="2438400" y="4149725"/>
            <a:ext cx="5181600" cy="1371600"/>
            <a:chOff x="576" y="2614"/>
            <a:chExt cx="3264" cy="864"/>
          </a:xfrm>
        </p:grpSpPr>
        <p:grpSp>
          <p:nvGrpSpPr>
            <p:cNvPr id="17414" name="Group 18"/>
            <p:cNvGrpSpPr/>
            <p:nvPr/>
          </p:nvGrpSpPr>
          <p:grpSpPr bwMode="auto">
            <a:xfrm>
              <a:off x="2112" y="2614"/>
              <a:ext cx="1728" cy="864"/>
              <a:chOff x="2112" y="2832"/>
              <a:chExt cx="1728" cy="864"/>
            </a:xfrm>
          </p:grpSpPr>
          <p:sp>
            <p:nvSpPr>
              <p:cNvPr id="17422" name="Line 5"/>
              <p:cNvSpPr>
                <a:spLocks noChangeShapeType="1"/>
              </p:cNvSpPr>
              <p:nvPr/>
            </p:nvSpPr>
            <p:spPr bwMode="auto">
              <a:xfrm>
                <a:off x="2112" y="3168"/>
                <a:ext cx="1728" cy="0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17423" name="Line 6"/>
              <p:cNvSpPr>
                <a:spLocks noChangeShapeType="1"/>
              </p:cNvSpPr>
              <p:nvPr/>
            </p:nvSpPr>
            <p:spPr bwMode="auto">
              <a:xfrm>
                <a:off x="2544" y="2832"/>
                <a:ext cx="0" cy="864"/>
              </a:xfrm>
              <a:prstGeom prst="line">
                <a:avLst/>
              </a:prstGeom>
              <a:noFill/>
              <a:ln w="28575">
                <a:solidFill>
                  <a:srgbClr val="FF00FF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aphicFrame>
          <p:nvGraphicFramePr>
            <p:cNvPr id="17415" name="Object 7"/>
            <p:cNvGraphicFramePr>
              <a:graphicFrameLocks noChangeAspect="1"/>
            </p:cNvGraphicFramePr>
            <p:nvPr/>
          </p:nvGraphicFramePr>
          <p:xfrm>
            <a:off x="2212" y="2718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355600" imgH="292100" progId="Equation.3">
                    <p:embed/>
                  </p:oleObj>
                </mc:Choice>
                <mc:Fallback>
                  <p:oleObj name="Equation" r:id="rId11" imgW="355600" imgH="2921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12" y="2718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6" name="Object 8"/>
            <p:cNvGraphicFramePr>
              <a:graphicFrameLocks noChangeAspect="1"/>
            </p:cNvGraphicFramePr>
            <p:nvPr/>
          </p:nvGraphicFramePr>
          <p:xfrm>
            <a:off x="2208" y="3094"/>
            <a:ext cx="240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381000" imgH="431800" progId="Equation.3">
                    <p:embed/>
                  </p:oleObj>
                </mc:Choice>
                <mc:Fallback>
                  <p:oleObj name="Equation" r:id="rId13" imgW="381000" imgH="4318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08" y="3094"/>
                          <a:ext cx="240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7" name="Object 9"/>
            <p:cNvGraphicFramePr>
              <a:graphicFrameLocks noChangeAspect="1"/>
            </p:cNvGraphicFramePr>
            <p:nvPr/>
          </p:nvGraphicFramePr>
          <p:xfrm>
            <a:off x="2836" y="2714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Equation" r:id="rId15" imgW="203200" imgH="317500" progId="Equation.3">
                    <p:embed/>
                  </p:oleObj>
                </mc:Choice>
                <mc:Fallback>
                  <p:oleObj name="Equation" r:id="rId15" imgW="203200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6" y="2714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8" name="Object 10"/>
            <p:cNvGraphicFramePr>
              <a:graphicFrameLocks noChangeAspect="1"/>
            </p:cNvGraphicFramePr>
            <p:nvPr/>
          </p:nvGraphicFramePr>
          <p:xfrm>
            <a:off x="3504" y="2710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" name="Equation" r:id="rId17" imgW="190500" imgH="317500" progId="Equation.3">
                    <p:embed/>
                  </p:oleObj>
                </mc:Choice>
                <mc:Fallback>
                  <p:oleObj name="Equation" r:id="rId17" imgW="190500" imgH="3175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710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19" name="Object 11"/>
            <p:cNvGraphicFramePr>
              <a:graphicFrameLocks noChangeAspect="1"/>
            </p:cNvGraphicFramePr>
            <p:nvPr/>
          </p:nvGraphicFramePr>
          <p:xfrm>
            <a:off x="2812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Equation" r:id="rId19" imgW="241300" imgH="825500" progId="Equation.3">
                    <p:embed/>
                  </p:oleObj>
                </mc:Choice>
                <mc:Fallback>
                  <p:oleObj name="Equation" r:id="rId19" imgW="241300" imgH="8255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12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7420" name="Object 12"/>
            <p:cNvGraphicFramePr>
              <a:graphicFrameLocks noChangeAspect="1"/>
            </p:cNvGraphicFramePr>
            <p:nvPr/>
          </p:nvGraphicFramePr>
          <p:xfrm>
            <a:off x="3484" y="2918"/>
            <a:ext cx="152" cy="5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" name="Equation" r:id="rId21" imgW="241300" imgH="825500" progId="Equation.3">
                    <p:embed/>
                  </p:oleObj>
                </mc:Choice>
                <mc:Fallback>
                  <p:oleObj name="Equation" r:id="rId21" imgW="241300" imgH="825500" progId="Equation.3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4" y="2918"/>
                          <a:ext cx="152" cy="5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21" name="Rectangle 17"/>
            <p:cNvSpPr>
              <a:spLocks noChangeArrowheads="1"/>
            </p:cNvSpPr>
            <p:nvPr/>
          </p:nvSpPr>
          <p:spPr bwMode="auto">
            <a:xfrm>
              <a:off x="576" y="2758"/>
              <a:ext cx="1241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其分布律为</a:t>
              </a:r>
              <a:endParaRPr lang="zh-CN" altLang="en-US" sz="2800" b="1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8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2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Text Box 2"/>
          <p:cNvSpPr txBox="1">
            <a:spLocks noChangeArrowheads="1"/>
          </p:cNvSpPr>
          <p:nvPr/>
        </p:nvSpPr>
        <p:spPr bwMode="auto">
          <a:xfrm>
            <a:off x="2362201" y="2590801"/>
            <a:ext cx="35083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试验次数为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=4,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2362201" y="3200401"/>
            <a:ext cx="745807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“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成功”即取得合格品的概率为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=0.8,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36" name="Text Box 4"/>
          <p:cNvSpPr txBox="1">
            <a:spLocks noChangeArrowheads="1"/>
          </p:cNvSpPr>
          <p:nvPr/>
        </p:nvSpPr>
        <p:spPr bwMode="auto">
          <a:xfrm>
            <a:off x="2362201" y="3886201"/>
            <a:ext cx="34258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所以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(4, 0.8)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37" name="Text Box 5"/>
          <p:cNvSpPr txBox="1">
            <a:spLocks noChangeArrowheads="1"/>
          </p:cNvSpPr>
          <p:nvPr/>
        </p:nvSpPr>
        <p:spPr bwMode="auto">
          <a:xfrm>
            <a:off x="2819400" y="4572001"/>
            <a:ext cx="57546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80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800" u="sng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思考</a:t>
            </a:r>
            <a:r>
              <a:rPr kumimoji="1" lang="zh-CN" altLang="en-US" sz="280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kumimoji="1" lang="zh-CN" altLang="en-US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若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为不合格品件数，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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？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7315200" y="5257800"/>
            <a:ext cx="2438400" cy="523220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kumimoji="1" lang="en-US" altLang="zh-CN" sz="2800" i="1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(4, 0.2)</a:t>
            </a:r>
            <a:endParaRPr kumimoji="1" lang="en-US" altLang="zh-CN" sz="2800">
              <a:solidFill>
                <a:schemeClr val="tx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0039" name="Text Box 7"/>
          <p:cNvSpPr txBox="1">
            <a:spLocks noChangeArrowheads="1"/>
          </p:cNvSpPr>
          <p:nvPr/>
        </p:nvSpPr>
        <p:spPr bwMode="auto">
          <a:xfrm>
            <a:off x="2209800" y="1066801"/>
            <a:ext cx="7772400" cy="974725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一批产品的合格率为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0.8,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有放回地抽取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4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次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  <a:p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每次一件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则取得合格品件数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服从二项分布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.</a:t>
            </a:r>
            <a:endParaRPr kumimoji="1" lang="en-US" altLang="zh-CN" sz="2600" i="1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0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00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0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0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00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4" grpId="0" autoUpdateAnimBg="0"/>
      <p:bldP spid="300035" grpId="0" autoUpdateAnimBg="0"/>
      <p:bldP spid="300036" grpId="0" autoUpdateAnimBg="0"/>
      <p:bldP spid="300037" grpId="0" autoUpdateAnimBg="0"/>
      <p:bldP spid="300038" grpId="0" animBg="1" autoUpdateAnimBg="0"/>
      <p:bldP spid="300039" grpId="0" animBg="1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Text Box 2"/>
          <p:cNvSpPr txBox="1">
            <a:spLocks noChangeArrowheads="1"/>
          </p:cNvSpPr>
          <p:nvPr/>
        </p:nvSpPr>
        <p:spPr bwMode="auto">
          <a:xfrm>
            <a:off x="2667000" y="981075"/>
            <a:ext cx="6400800" cy="1154932"/>
          </a:xfrm>
          <a:prstGeom prst="rect">
            <a:avLst/>
          </a:prstGeom>
          <a:noFill/>
          <a:ln w="38100">
            <a:solidFill>
              <a:srgbClr val="FF00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120000"/>
              </a:lnSpc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3200"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2.4.1  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设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(2,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(4,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endParaRPr kumimoji="1" lang="zh-CN" altLang="en-US" sz="2800" dirty="0">
              <a:latin typeface="Times New Roman" panose="02020603050405020304" pitchFamily="18" charset="0"/>
              <a:ea typeface="楷体_GB2312" pitchFamily="49" charset="-122"/>
            </a:endParaRPr>
          </a:p>
          <a:p>
            <a:pPr>
              <a:lnSpc>
                <a:spcPct val="120000"/>
              </a:lnSpc>
            </a:pP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       已知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1) = 8/9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 求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1).</a:t>
            </a:r>
            <a:endParaRPr kumimoji="1" lang="en-US" altLang="zh-CN" sz="2800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1981200" y="2743200"/>
            <a:ext cx="7010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解</a:t>
            </a:r>
            <a:r>
              <a:rPr kumimoji="1" lang="en-US" altLang="zh-CN" sz="280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由 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1) = 8/9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，知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=0) = 1/9.</a:t>
            </a: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32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2084" name="Text Box 4"/>
          <p:cNvSpPr txBox="1">
            <a:spLocks noChangeArrowheads="1"/>
          </p:cNvSpPr>
          <p:nvPr/>
        </p:nvSpPr>
        <p:spPr bwMode="auto">
          <a:xfrm>
            <a:off x="2590800" y="4572001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楷体_GB2312" pitchFamily="49" charset="-122"/>
                <a:ea typeface="楷体_GB2312" pitchFamily="49" charset="-122"/>
              </a:rPr>
              <a:t>由此得：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1) = 1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Y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=0)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2085" name="Text Box 5"/>
          <p:cNvSpPr txBox="1">
            <a:spLocks noChangeArrowheads="1"/>
          </p:cNvSpPr>
          <p:nvPr/>
        </p:nvSpPr>
        <p:spPr bwMode="auto">
          <a:xfrm>
            <a:off x="2590800" y="3352801"/>
            <a:ext cx="653415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所以 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1/ 9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X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=0) =(1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2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，</a:t>
            </a:r>
            <a:endParaRPr kumimoji="1" lang="zh-CN" altLang="en-US" sz="280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302086" name="Text Box 6"/>
          <p:cNvSpPr txBox="1">
            <a:spLocks noChangeArrowheads="1"/>
          </p:cNvSpPr>
          <p:nvPr/>
        </p:nvSpPr>
        <p:spPr bwMode="auto">
          <a:xfrm>
            <a:off x="2590800" y="3962401"/>
            <a:ext cx="3581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从而解得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:  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2/3.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02087" name="Text Box 7"/>
          <p:cNvSpPr txBox="1">
            <a:spLocks noChangeArrowheads="1"/>
          </p:cNvSpPr>
          <p:nvPr/>
        </p:nvSpPr>
        <p:spPr bwMode="auto">
          <a:xfrm>
            <a:off x="5257800" y="5181601"/>
            <a:ext cx="38862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</a:t>
            </a:r>
            <a:r>
              <a:rPr kumimoji="1" lang="en-US" altLang="zh-CN" sz="2800">
                <a:latin typeface="楷体_GB2312" pitchFamily="49" charset="-122"/>
                <a:ea typeface="楷体_GB2312" pitchFamily="49" charset="-122"/>
              </a:rPr>
              <a:t>1-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1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baseline="30000">
                <a:latin typeface="楷体_GB2312" pitchFamily="49" charset="-122"/>
                <a:ea typeface="楷体_GB2312" pitchFamily="49" charset="-122"/>
              </a:rPr>
              <a:t>4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= 80/81.</a:t>
            </a:r>
            <a:endParaRPr kumimoji="1" lang="en-US" altLang="zh-CN" sz="280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2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2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2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2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20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2" grpId="0" animBg="1" autoUpdateAnimBg="0"/>
      <p:bldP spid="302083" grpId="0" autoUpdateAnimBg="0"/>
      <p:bldP spid="302084" grpId="0" autoUpdateAnimBg="0"/>
      <p:bldP spid="302085" grpId="0" autoUpdateAnimBg="0"/>
      <p:bldP spid="302086" grpId="0" autoUpdateAnimBg="0"/>
      <p:bldP spid="302087" grpId="0" autoUpdateAnimBg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971800" y="1066800"/>
            <a:ext cx="6019800" cy="838200"/>
          </a:xfrm>
          <a:noFill/>
          <a:ln w="38100">
            <a:solidFill>
              <a:srgbClr val="FF0000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3200">
                <a:ea typeface="楷体_GB2312" pitchFamily="49" charset="-122"/>
              </a:rPr>
              <a:t>常用离散分布的数学期望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316419" name="Text Box 3"/>
          <p:cNvSpPr txBox="1">
            <a:spLocks noChangeArrowheads="1"/>
          </p:cNvSpPr>
          <p:nvPr/>
        </p:nvSpPr>
        <p:spPr bwMode="auto">
          <a:xfrm>
            <a:off x="3048000" y="3733800"/>
            <a:ext cx="61214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几何分布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的数学期望 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 1/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kumimoji="1" lang="en-US" altLang="zh-CN" sz="2800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6420" name="Rectangle 4"/>
          <p:cNvSpPr>
            <a:spLocks noChangeArrowheads="1"/>
          </p:cNvSpPr>
          <p:nvPr/>
        </p:nvSpPr>
        <p:spPr bwMode="auto">
          <a:xfrm>
            <a:off x="3048000" y="2438400"/>
            <a:ext cx="6019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latin typeface="宋体" panose="02010600030101010101" pitchFamily="2" charset="-122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分布的数学期望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endParaRPr kumimoji="1" lang="en-US" altLang="zh-CN" sz="28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6421" name="Text Box 5"/>
          <p:cNvSpPr txBox="1">
            <a:spLocks noChangeArrowheads="1"/>
          </p:cNvSpPr>
          <p:nvPr/>
        </p:nvSpPr>
        <p:spPr bwMode="auto">
          <a:xfrm>
            <a:off x="3048001" y="3048000"/>
            <a:ext cx="57705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二项分布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的数学期望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  <a:endParaRPr kumimoji="1" lang="en-US" altLang="zh-CN" sz="280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6422" name="Text Box 6"/>
          <p:cNvSpPr txBox="1">
            <a:spLocks noChangeArrowheads="1"/>
          </p:cNvSpPr>
          <p:nvPr/>
        </p:nvSpPr>
        <p:spPr bwMode="auto">
          <a:xfrm>
            <a:off x="3048001" y="4419600"/>
            <a:ext cx="54006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泊松分布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的数学期望  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kumimoji="1" lang="en-US" altLang="zh-CN" sz="28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64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6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64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6418" grpId="0" animBg="1" autoUpdateAnimBg="0"/>
      <p:bldP spid="316419" grpId="0" autoUpdateAnimBg="0"/>
      <p:bldP spid="316420" grpId="0" autoUpdateAnimBg="0"/>
      <p:bldP spid="316421" grpId="0" autoUpdateAnimBg="0"/>
      <p:bldP spid="316422" grpId="0" autoUpdateAnimBg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466" name="Rectangle 2"/>
          <p:cNvSpPr>
            <a:spLocks noGrp="1" noChangeArrowheads="1"/>
          </p:cNvSpPr>
          <p:nvPr>
            <p:ph type="title"/>
          </p:nvPr>
        </p:nvSpPr>
        <p:spPr>
          <a:xfrm>
            <a:off x="3792538" y="1052513"/>
            <a:ext cx="4572000" cy="838200"/>
          </a:xfrm>
          <a:noFill/>
          <a:ln w="38100">
            <a:solidFill>
              <a:srgbClr val="FF0000"/>
            </a:solidFill>
            <a:miter lim="800000"/>
          </a:ln>
        </p:spPr>
        <p:txBody>
          <a:bodyPr/>
          <a:lstStyle/>
          <a:p>
            <a:pPr algn="ctr"/>
            <a:r>
              <a:rPr lang="zh-CN" altLang="en-US" sz="3200">
                <a:ea typeface="楷体_GB2312" pitchFamily="49" charset="-122"/>
              </a:rPr>
              <a:t>常用离散分布的方差</a:t>
            </a:r>
            <a:endParaRPr lang="zh-CN" altLang="en-US" sz="3200">
              <a:ea typeface="楷体_GB2312" pitchFamily="49" charset="-122"/>
            </a:endParaRPr>
          </a:p>
        </p:txBody>
      </p:sp>
      <p:sp>
        <p:nvSpPr>
          <p:cNvPr id="318467" name="Text Box 3"/>
          <p:cNvSpPr txBox="1">
            <a:spLocks noChangeArrowheads="1"/>
          </p:cNvSpPr>
          <p:nvPr/>
        </p:nvSpPr>
        <p:spPr bwMode="auto">
          <a:xfrm>
            <a:off x="3432176" y="2349500"/>
            <a:ext cx="46323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kumimoji="1" lang="en-US" altLang="zh-CN" sz="2800">
                <a:latin typeface="宋体" panose="02010600030101010101" pitchFamily="2" charset="-122"/>
              </a:rPr>
              <a:t>-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1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分布的方差 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280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8" name="Text Box 4"/>
          <p:cNvSpPr txBox="1">
            <a:spLocks noChangeArrowheads="1"/>
          </p:cNvSpPr>
          <p:nvPr/>
        </p:nvSpPr>
        <p:spPr bwMode="auto">
          <a:xfrm>
            <a:off x="3432175" y="3141664"/>
            <a:ext cx="58610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二项分布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的方差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(1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r>
              <a:rPr kumimoji="1" lang="en-US" altLang="zh-CN" sz="3200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kumimoji="1" lang="en-US" altLang="zh-CN" sz="3200" i="1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69" name="Text Box 5"/>
          <p:cNvSpPr txBox="1">
            <a:spLocks noChangeArrowheads="1"/>
          </p:cNvSpPr>
          <p:nvPr/>
        </p:nvSpPr>
        <p:spPr bwMode="auto">
          <a:xfrm>
            <a:off x="3432176" y="4797425"/>
            <a:ext cx="491807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spcBef>
                <a:spcPct val="50000"/>
              </a:spcBef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泊松分布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 dirty="0">
                <a:latin typeface="Times New Roman" panose="02020603050405020304" pitchFamily="18" charset="0"/>
                <a:ea typeface="楷体_GB2312" pitchFamily="49" charset="-122"/>
              </a:rPr>
              <a:t>的方差</a:t>
            </a:r>
            <a:r>
              <a:rPr kumimoji="1" lang="en-US" altLang="zh-CN" sz="2800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kumimoji="1" lang="en-US" altLang="zh-CN" sz="28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200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  </a:t>
            </a:r>
            <a:endParaRPr kumimoji="1" lang="en-US" altLang="zh-CN" sz="3200" dirty="0">
              <a:solidFill>
                <a:srgbClr val="00FF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318470" name="Text Box 6"/>
          <p:cNvSpPr txBox="1">
            <a:spLocks noChangeArrowheads="1"/>
          </p:cNvSpPr>
          <p:nvPr/>
        </p:nvSpPr>
        <p:spPr bwMode="auto">
          <a:xfrm>
            <a:off x="3432176" y="3933825"/>
            <a:ext cx="56816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>
              <a:buClr>
                <a:srgbClr val="00FF00"/>
              </a:buClr>
              <a:buFont typeface="Wingdings" panose="05000000000000000000" pitchFamily="2" charset="2"/>
              <a:buChar char="Ø"/>
            </a:pPr>
            <a:r>
              <a:rPr kumimoji="1" lang="en-US" altLang="zh-CN" sz="320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几何分布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Ge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 </a:t>
            </a:r>
            <a:r>
              <a:rPr kumimoji="1" lang="zh-CN" altLang="en-US" sz="2800">
                <a:latin typeface="Times New Roman" panose="02020603050405020304" pitchFamily="18" charset="0"/>
                <a:ea typeface="楷体_GB2312" pitchFamily="49" charset="-122"/>
              </a:rPr>
              <a:t>的方差 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= (1</a:t>
            </a:r>
            <a:r>
              <a:rPr kumimoji="1" lang="en-US" altLang="zh-CN" sz="280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>
                <a:latin typeface="Times New Roman" panose="02020603050405020304" pitchFamily="18" charset="0"/>
                <a:ea typeface="楷体_GB2312" pitchFamily="49" charset="-122"/>
              </a:rPr>
              <a:t>)/</a:t>
            </a:r>
            <a:r>
              <a:rPr kumimoji="1" lang="en-US" altLang="zh-CN" sz="2800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800" baseline="30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endParaRPr kumimoji="1" lang="en-US" altLang="zh-CN" sz="2800" baseline="3000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8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8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18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8466" grpId="0" animBg="1" autoUpdateAnimBg="0"/>
      <p:bldP spid="318467" grpId="0" autoUpdateAnimBg="0"/>
      <p:bldP spid="318468" grpId="0" autoUpdateAnimBg="0"/>
      <p:bldP spid="318469" grpId="0" autoUpdateAnimBg="0"/>
      <p:bldP spid="318470" grpId="0" autoUpdateAnimBg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Line 2"/>
          <p:cNvSpPr>
            <a:spLocks noChangeShapeType="1"/>
          </p:cNvSpPr>
          <p:nvPr/>
        </p:nvSpPr>
        <p:spPr bwMode="auto">
          <a:xfrm>
            <a:off x="3073152" y="762000"/>
            <a:ext cx="0" cy="5410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1" name="Text Box 3"/>
          <p:cNvSpPr txBox="1">
            <a:spLocks noChangeArrowheads="1"/>
          </p:cNvSpPr>
          <p:nvPr/>
        </p:nvSpPr>
        <p:spPr bwMode="auto">
          <a:xfrm>
            <a:off x="1549152" y="838200"/>
            <a:ext cx="136525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名称</a:t>
            </a:r>
            <a:endParaRPr kumimoji="1" lang="zh-CN" altLang="en-US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4932" name="Text Box 4"/>
          <p:cNvSpPr txBox="1">
            <a:spLocks noChangeArrowheads="1"/>
          </p:cNvSpPr>
          <p:nvPr/>
        </p:nvSpPr>
        <p:spPr bwMode="auto">
          <a:xfrm>
            <a:off x="7492752" y="868364"/>
            <a:ext cx="12192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期望</a:t>
            </a:r>
            <a:endParaRPr kumimoji="1" lang="zh-CN" altLang="en-US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4933" name="Text Box 5"/>
          <p:cNvSpPr txBox="1">
            <a:spLocks noChangeArrowheads="1"/>
          </p:cNvSpPr>
          <p:nvPr/>
        </p:nvSpPr>
        <p:spPr bwMode="auto">
          <a:xfrm>
            <a:off x="3835152" y="868364"/>
            <a:ext cx="289560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概率分布</a:t>
            </a:r>
            <a:endParaRPr kumimoji="1" lang="zh-CN" altLang="en-US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4934" name="Line 6"/>
          <p:cNvSpPr>
            <a:spLocks noChangeShapeType="1"/>
          </p:cNvSpPr>
          <p:nvPr/>
        </p:nvSpPr>
        <p:spPr bwMode="auto">
          <a:xfrm>
            <a:off x="7176120" y="8382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1550740" y="1772816"/>
            <a:ext cx="1370012" cy="5842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n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,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p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4936" name="Object 8"/>
          <p:cNvGraphicFramePr>
            <a:graphicFrameLocks noChangeAspect="1"/>
          </p:cNvGraphicFramePr>
          <p:nvPr/>
        </p:nvGraphicFramePr>
        <p:xfrm>
          <a:off x="3106490" y="1772817"/>
          <a:ext cx="4081462" cy="58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Equation" r:id="rId1" imgW="3048000" imgH="406400" progId="">
                  <p:embed/>
                </p:oleObj>
              </mc:Choice>
              <mc:Fallback>
                <p:oleObj name="Equation" r:id="rId1" imgW="3048000" imgH="406400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6490" y="1772817"/>
                        <a:ext cx="4081462" cy="5810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37" name="Text Box 9"/>
          <p:cNvSpPr txBox="1">
            <a:spLocks noChangeArrowheads="1"/>
          </p:cNvSpPr>
          <p:nvPr/>
        </p:nvSpPr>
        <p:spPr bwMode="auto">
          <a:xfrm>
            <a:off x="7492752" y="1769442"/>
            <a:ext cx="1066800" cy="57943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kumimoji="1" lang="en-US" altLang="zh-CN" sz="3200" b="1" i="1" dirty="0" err="1">
                <a:latin typeface="Times New Roman" panose="02020603050405020304" pitchFamily="18" charset="0"/>
                <a:ea typeface="楷体_GB2312" pitchFamily="49" charset="-122"/>
              </a:rPr>
              <a:t>np</a:t>
            </a:r>
            <a:endParaRPr kumimoji="1" lang="en-US" altLang="zh-CN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24938" name="Text Box 10"/>
          <p:cNvSpPr txBox="1">
            <a:spLocks noChangeArrowheads="1"/>
          </p:cNvSpPr>
          <p:nvPr/>
        </p:nvSpPr>
        <p:spPr bwMode="auto">
          <a:xfrm>
            <a:off x="1415480" y="6000701"/>
            <a:ext cx="1581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 P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124939" name="Object 11"/>
          <p:cNvGraphicFramePr>
            <a:graphicFrameLocks noChangeAspect="1"/>
          </p:cNvGraphicFramePr>
          <p:nvPr/>
        </p:nvGraphicFramePr>
        <p:xfrm>
          <a:off x="3287689" y="5784676"/>
          <a:ext cx="3463925" cy="102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Equation" r:id="rId3" imgW="2540000" imgH="723900" progId="">
                  <p:embed/>
                </p:oleObj>
              </mc:Choice>
              <mc:Fallback>
                <p:oleObj name="Equation" r:id="rId3" imgW="2540000" imgH="723900" progId="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689" y="5784676"/>
                        <a:ext cx="3463925" cy="1028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4940" name="Text Box 12"/>
          <p:cNvSpPr txBox="1">
            <a:spLocks noChangeArrowheads="1"/>
          </p:cNvSpPr>
          <p:nvPr/>
        </p:nvSpPr>
        <p:spPr bwMode="auto">
          <a:xfrm>
            <a:off x="7608169" y="6072709"/>
            <a:ext cx="803275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  </a:t>
            </a:r>
            <a:endParaRPr kumimoji="1" lang="en-US" altLang="zh-CN" sz="3200" b="1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4941" name="Line 13"/>
          <p:cNvSpPr>
            <a:spLocks noChangeShapeType="1"/>
          </p:cNvSpPr>
          <p:nvPr/>
        </p:nvSpPr>
        <p:spPr bwMode="auto">
          <a:xfrm>
            <a:off x="8688140" y="838200"/>
            <a:ext cx="0" cy="5334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2" name="Text Box 14"/>
          <p:cNvSpPr txBox="1">
            <a:spLocks noChangeArrowheads="1"/>
          </p:cNvSpPr>
          <p:nvPr/>
        </p:nvSpPr>
        <p:spPr bwMode="auto">
          <a:xfrm>
            <a:off x="8711953" y="868364"/>
            <a:ext cx="1192213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zh-CN" altLang="en-US" sz="3200" b="1">
                <a:latin typeface="Times New Roman" panose="02020603050405020304" pitchFamily="18" charset="0"/>
                <a:ea typeface="华文楷体" panose="02010600040101010101" pitchFamily="2" charset="-122"/>
              </a:rPr>
              <a:t>方差</a:t>
            </a:r>
            <a:endParaRPr kumimoji="1" lang="zh-CN" altLang="en-US" sz="3200" b="1">
              <a:latin typeface="Times New Roman" panose="02020603050405020304" pitchFamily="18" charset="0"/>
              <a:ea typeface="华文楷体" panose="02010600040101010101" pitchFamily="2" charset="-122"/>
            </a:endParaRPr>
          </a:p>
        </p:txBody>
      </p:sp>
      <p:sp>
        <p:nvSpPr>
          <p:cNvPr id="124943" name="Rectangle 15"/>
          <p:cNvSpPr>
            <a:spLocks noChangeArrowheads="1"/>
          </p:cNvSpPr>
          <p:nvPr/>
        </p:nvSpPr>
        <p:spPr bwMode="auto">
          <a:xfrm>
            <a:off x="9048328" y="6144716"/>
            <a:ext cx="379412" cy="5191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algn="l"/>
            <a:r>
              <a:rPr kumimoji="1" lang="en-US" altLang="zh-CN" sz="2800" b="1" i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</a:t>
            </a:r>
            <a:endParaRPr kumimoji="1" lang="en-US" altLang="zh-CN" sz="2800" b="1" i="1" dirty="0"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</p:txBody>
      </p:sp>
      <p:sp>
        <p:nvSpPr>
          <p:cNvPr id="124945" name="Text Box 17"/>
          <p:cNvSpPr txBox="1">
            <a:spLocks noChangeArrowheads="1"/>
          </p:cNvSpPr>
          <p:nvPr/>
        </p:nvSpPr>
        <p:spPr bwMode="auto">
          <a:xfrm>
            <a:off x="1472953" y="242888"/>
            <a:ext cx="6746875" cy="519112"/>
          </a:xfrm>
          <a:prstGeom prst="rect">
            <a:avLst/>
          </a:prstGeom>
          <a:solidFill>
            <a:srgbClr val="E9F66E"/>
          </a:solidFill>
          <a:ln w="9525">
            <a:noFill/>
            <a:miter lim="800000"/>
          </a:ln>
          <a:effectLst/>
        </p:spPr>
        <p:txBody>
          <a:bodyPr>
            <a:spAutoFit/>
          </a:bodyPr>
          <a:lstStyle/>
          <a:p>
            <a:pPr algn="l">
              <a:defRPr/>
            </a:pPr>
            <a:r>
              <a:rPr lang="en-US" altLang="zh-CN" sz="2800" b="1">
                <a:latin typeface="Times New Roman" panose="02020603050405020304" pitchFamily="18" charset="0"/>
                <a:ea typeface="黑体" panose="02010609060101010101" pitchFamily="2" charset="-122"/>
              </a:rPr>
              <a:t>      </a:t>
            </a:r>
            <a:r>
              <a:rPr lang="zh-CN" altLang="en-US" sz="28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2" charset="-122"/>
              </a:rPr>
              <a:t>常用离散型分布的数学期望和方差</a:t>
            </a:r>
            <a:endParaRPr lang="zh-CN" altLang="en-US" sz="28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2" charset="-122"/>
            </a:endParaRPr>
          </a:p>
        </p:txBody>
      </p:sp>
      <p:sp>
        <p:nvSpPr>
          <p:cNvPr id="124946" name="Line 18"/>
          <p:cNvSpPr>
            <a:spLocks noChangeShapeType="1"/>
          </p:cNvSpPr>
          <p:nvPr/>
        </p:nvSpPr>
        <p:spPr bwMode="auto">
          <a:xfrm>
            <a:off x="1517402" y="160020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7" name="Line 19"/>
          <p:cNvSpPr>
            <a:spLocks noChangeShapeType="1"/>
          </p:cNvSpPr>
          <p:nvPr/>
        </p:nvSpPr>
        <p:spPr bwMode="auto">
          <a:xfrm>
            <a:off x="1593602" y="3501008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8" name="Line 20"/>
          <p:cNvSpPr>
            <a:spLocks noChangeShapeType="1"/>
          </p:cNvSpPr>
          <p:nvPr/>
        </p:nvSpPr>
        <p:spPr bwMode="auto">
          <a:xfrm>
            <a:off x="1495177" y="76200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sp>
        <p:nvSpPr>
          <p:cNvPr id="124949" name="Line 21"/>
          <p:cNvSpPr>
            <a:spLocks noChangeShapeType="1"/>
          </p:cNvSpPr>
          <p:nvPr/>
        </p:nvSpPr>
        <p:spPr bwMode="auto">
          <a:xfrm>
            <a:off x="1517402" y="234888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124953" name="Object 25"/>
          <p:cNvGraphicFramePr>
            <a:graphicFrameLocks noChangeAspect="1"/>
          </p:cNvGraphicFramePr>
          <p:nvPr/>
        </p:nvGraphicFramePr>
        <p:xfrm>
          <a:off x="8715128" y="1851992"/>
          <a:ext cx="1520825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Equation" r:id="rId5" imgW="14935200" imgH="4876800" progId="">
                  <p:embed/>
                </p:oleObj>
              </mc:Choice>
              <mc:Fallback>
                <p:oleObj name="Equation" r:id="rId5" imgW="14935200" imgH="4876800" progId="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15128" y="1851992"/>
                        <a:ext cx="1520825" cy="4968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23"/>
          <p:cNvGraphicFramePr>
            <a:graphicFrameLocks noChangeAspect="1"/>
          </p:cNvGraphicFramePr>
          <p:nvPr/>
        </p:nvGraphicFramePr>
        <p:xfrm>
          <a:off x="3071665" y="2708722"/>
          <a:ext cx="34242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Equation" r:id="rId7" imgW="34442400" imgH="5791200" progId="">
                  <p:embed/>
                </p:oleObj>
              </mc:Choice>
              <mc:Fallback>
                <p:oleObj name="Equation" r:id="rId7" imgW="34442400" imgH="5791200" progId="">
                  <p:embed/>
                  <p:pic>
                    <p:nvPicPr>
                      <p:cNvPr id="0" name="Object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1665" y="2708722"/>
                        <a:ext cx="342423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" name="Object 24"/>
          <p:cNvGraphicFramePr>
            <a:graphicFrameLocks noChangeAspect="1"/>
          </p:cNvGraphicFramePr>
          <p:nvPr/>
        </p:nvGraphicFramePr>
        <p:xfrm>
          <a:off x="7680176" y="2420889"/>
          <a:ext cx="895350" cy="896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Equation" r:id="rId9" imgW="10363200" imgH="10363200" progId="">
                  <p:embed/>
                </p:oleObj>
              </mc:Choice>
              <mc:Fallback>
                <p:oleObj name="Equation" r:id="rId9" imgW="10363200" imgH="10363200" progId="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80176" y="2420889"/>
                        <a:ext cx="895350" cy="8969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6"/>
          <p:cNvGraphicFramePr>
            <a:graphicFrameLocks noChangeAspect="1"/>
          </p:cNvGraphicFramePr>
          <p:nvPr/>
        </p:nvGraphicFramePr>
        <p:xfrm>
          <a:off x="8832305" y="2492896"/>
          <a:ext cx="896937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Equation" r:id="rId11" imgW="10363200" imgH="10363200" progId="">
                  <p:embed/>
                </p:oleObj>
              </mc:Choice>
              <mc:Fallback>
                <p:oleObj name="Equation" r:id="rId11" imgW="10363200" imgH="10363200" progId="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2305" y="2492896"/>
                        <a:ext cx="896937" cy="896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1487488" y="2705548"/>
            <a:ext cx="1581150" cy="57943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/>
          <a:p>
            <a:pPr algn="l"/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  G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3200" b="1" i="1" dirty="0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3200" b="1" dirty="0">
                <a:latin typeface="Times New Roman" panose="02020603050405020304" pitchFamily="18" charset="0"/>
                <a:ea typeface="楷体_GB2312" pitchFamily="49" charset="-122"/>
              </a:rPr>
              <a:t>)</a:t>
            </a:r>
            <a:endParaRPr kumimoji="1" lang="en-US" altLang="zh-CN" sz="3200" b="1" i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6" name="Line 19"/>
          <p:cNvSpPr>
            <a:spLocks noChangeShapeType="1"/>
          </p:cNvSpPr>
          <p:nvPr/>
        </p:nvSpPr>
        <p:spPr bwMode="auto">
          <a:xfrm>
            <a:off x="1631504" y="5784676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422" name="Object 278"/>
          <p:cNvGraphicFramePr>
            <a:graphicFrameLocks noChangeAspect="1"/>
          </p:cNvGraphicFramePr>
          <p:nvPr/>
        </p:nvGraphicFramePr>
        <p:xfrm>
          <a:off x="7657852" y="3573016"/>
          <a:ext cx="6794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公式" r:id="rId13" imgW="7315200" imgH="9448800" progId="Equation.3">
                  <p:embed/>
                </p:oleObj>
              </mc:Choice>
              <mc:Fallback>
                <p:oleObj name="公式" r:id="rId13" imgW="7315200" imgH="9448800" progId="Equation.3">
                  <p:embed/>
                  <p:pic>
                    <p:nvPicPr>
                      <p:cNvPr id="0" name="Object 2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7852" y="3573016"/>
                        <a:ext cx="6794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6423" name="Object 279"/>
              <p:cNvSpPr txBox="1"/>
              <p:nvPr/>
            </p:nvSpPr>
            <p:spPr bwMode="auto">
              <a:xfrm>
                <a:off x="8759825" y="3573463"/>
                <a:ext cx="1944688" cy="811212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den>
                      </m:f>
                      <m:r>
                        <a:rPr lang="en-US" altLang="zh-CN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6423" name="Object 27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759825" y="3573463"/>
                <a:ext cx="1944688" cy="811212"/>
              </a:xfrm>
              <a:prstGeom prst="rect">
                <a:avLst/>
              </a:prstGeom>
              <a:blipFill rotWithShape="1">
                <a:blip r:embed="rId15"/>
                <a:stretch>
                  <a:fillRect t="-39" r="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" name="对象 30"/>
          <p:cNvGraphicFramePr>
            <a:graphicFrameLocks noChangeAspect="1"/>
          </p:cNvGraphicFramePr>
          <p:nvPr/>
        </p:nvGraphicFramePr>
        <p:xfrm>
          <a:off x="3215680" y="3573017"/>
          <a:ext cx="3269552" cy="10611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公式" r:id="rId16" imgW="34747200" imgH="11277600" progId="Equation.3">
                  <p:embed/>
                </p:oleObj>
              </mc:Choice>
              <mc:Fallback>
                <p:oleObj name="公式" r:id="rId16" imgW="34747200" imgH="11277600" progId="Equation.3">
                  <p:embed/>
                  <p:pic>
                    <p:nvPicPr>
                      <p:cNvPr id="0" name="对象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5680" y="3573017"/>
                        <a:ext cx="3269552" cy="106117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对象 31"/>
          <p:cNvGraphicFramePr>
            <a:graphicFrameLocks noChangeAspect="1"/>
          </p:cNvGraphicFramePr>
          <p:nvPr/>
        </p:nvGraphicFramePr>
        <p:xfrm>
          <a:off x="1487489" y="3861049"/>
          <a:ext cx="1512168" cy="3840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公式" r:id="rId18" imgW="19202400" imgH="4876800" progId="Equation.3">
                  <p:embed/>
                </p:oleObj>
              </mc:Choice>
              <mc:Fallback>
                <p:oleObj name="公式" r:id="rId18" imgW="19202400" imgH="4876800" progId="Equation.3">
                  <p:embed/>
                  <p:pic>
                    <p:nvPicPr>
                      <p:cNvPr id="0" name="对象 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7489" y="3861049"/>
                        <a:ext cx="1512168" cy="38404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Line 19"/>
          <p:cNvSpPr>
            <a:spLocks noChangeShapeType="1"/>
          </p:cNvSpPr>
          <p:nvPr/>
        </p:nvSpPr>
        <p:spPr bwMode="auto">
          <a:xfrm>
            <a:off x="1559496" y="4725144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</a:ln>
        </p:spPr>
        <p:txBody>
          <a:bodyPr wrap="none"/>
          <a:lstStyle/>
          <a:p>
            <a:endParaRPr lang="zh-CN" altLang="en-US"/>
          </a:p>
        </p:txBody>
      </p:sp>
      <p:graphicFrame>
        <p:nvGraphicFramePr>
          <p:cNvPr id="6428" name="Object 284"/>
          <p:cNvGraphicFramePr>
            <a:graphicFrameLocks noChangeAspect="1"/>
          </p:cNvGraphicFramePr>
          <p:nvPr/>
        </p:nvGraphicFramePr>
        <p:xfrm>
          <a:off x="1524001" y="5085185"/>
          <a:ext cx="1512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公式" r:id="rId20" imgW="19202400" imgH="4876800" progId="Equation.3">
                  <p:embed/>
                </p:oleObj>
              </mc:Choice>
              <mc:Fallback>
                <p:oleObj name="公式" r:id="rId20" imgW="19202400" imgH="4876800" progId="Equation.3">
                  <p:embed/>
                  <p:pic>
                    <p:nvPicPr>
                      <p:cNvPr id="0" name="Object 2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1" y="5085185"/>
                        <a:ext cx="1512887" cy="3841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29" name="Object 285"/>
          <p:cNvGraphicFramePr>
            <a:graphicFrameLocks noChangeAspect="1"/>
          </p:cNvGraphicFramePr>
          <p:nvPr/>
        </p:nvGraphicFramePr>
        <p:xfrm>
          <a:off x="3205164" y="5084764"/>
          <a:ext cx="3610917" cy="444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公式" r:id="rId22" imgW="45415200" imgH="5791200" progId="Equation.3">
                  <p:embed/>
                </p:oleObj>
              </mc:Choice>
              <mc:Fallback>
                <p:oleObj name="公式" r:id="rId22" imgW="45415200" imgH="5791200" progId="Equation.3">
                  <p:embed/>
                  <p:pic>
                    <p:nvPicPr>
                      <p:cNvPr id="0" name="Object 2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5164" y="5084764"/>
                        <a:ext cx="3610917" cy="444739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00B0F0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对象 11"/>
          <p:cNvGraphicFramePr>
            <a:graphicFrameLocks noChangeAspect="1"/>
          </p:cNvGraphicFramePr>
          <p:nvPr/>
        </p:nvGraphicFramePr>
        <p:xfrm>
          <a:off x="7349405" y="4869161"/>
          <a:ext cx="1320800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" name="公式" r:id="rId24" imgW="16764000" imgH="10363200" progId="Equation.3">
                  <p:embed/>
                </p:oleObj>
              </mc:Choice>
              <mc:Fallback>
                <p:oleObj name="公式" r:id="rId24" imgW="16764000" imgH="10363200" progId="Equation.3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9405" y="4869161"/>
                        <a:ext cx="1320800" cy="8096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/>
          <p:cNvGraphicFramePr>
            <a:graphicFrameLocks noChangeAspect="1"/>
          </p:cNvGraphicFramePr>
          <p:nvPr/>
        </p:nvGraphicFramePr>
        <p:xfrm>
          <a:off x="9080896" y="4869161"/>
          <a:ext cx="12319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" name="公式" r:id="rId26" imgW="16764000" imgH="10668000" progId="Equation.3">
                  <p:embed/>
                </p:oleObj>
              </mc:Choice>
              <mc:Fallback>
                <p:oleObj name="公式" r:id="rId26" imgW="16764000" imgH="10668000" progId="Equation.3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80896" y="4869161"/>
                        <a:ext cx="1231900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6" dur="500"/>
                                        <p:tgtEl>
                                          <p:spTgt spid="6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0" grpId="0" animBg="1"/>
      <p:bldP spid="124931" grpId="0"/>
      <p:bldP spid="124932" grpId="0"/>
      <p:bldP spid="124933" grpId="0"/>
      <p:bldP spid="124934" grpId="0" animBg="1"/>
      <p:bldP spid="124935" grpId="0"/>
      <p:bldP spid="124937" grpId="0"/>
      <p:bldP spid="124938" grpId="0"/>
      <p:bldP spid="124940" grpId="0"/>
      <p:bldP spid="124941" grpId="0" animBg="1"/>
      <p:bldP spid="124942" grpId="0"/>
      <p:bldP spid="124943" grpId="0"/>
      <p:bldP spid="124945" grpId="0" animBg="1"/>
      <p:bldP spid="124946" grpId="0" animBg="1"/>
      <p:bldP spid="124947" grpId="0" animBg="1"/>
      <p:bldP spid="124948" grpId="0" animBg="1"/>
      <p:bldP spid="124949" grpId="0" animBg="1"/>
      <p:bldP spid="30" grpId="0"/>
      <p:bldP spid="26" grpId="0" animBg="1"/>
      <p:bldP spid="3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16"/>
          <p:cNvSpPr txBox="1">
            <a:spLocks noChangeArrowheads="1"/>
          </p:cNvSpPr>
          <p:nvPr/>
        </p:nvSpPr>
        <p:spPr bwMode="auto">
          <a:xfrm>
            <a:off x="1119188" y="727076"/>
            <a:ext cx="9906000" cy="25545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作业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55-58</a:t>
            </a:r>
            <a:r>
              <a:rPr lang="zh-CN" altLang="en-US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页  </a:t>
            </a: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4,5,6,8,12,15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ctr" eaLnBrk="1" hangingPunct="1">
              <a:spcBef>
                <a:spcPct val="50000"/>
              </a:spcBef>
            </a:pPr>
            <a:r>
              <a:rPr lang="en-US" altLang="zh-CN" sz="40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</a:t>
            </a:r>
            <a:endParaRPr lang="en-US" altLang="zh-CN" sz="40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449" name="Rectangle 29"/>
          <p:cNvSpPr>
            <a:spLocks noChangeArrowheads="1"/>
          </p:cNvSpPr>
          <p:nvPr/>
        </p:nvSpPr>
        <p:spPr bwMode="auto">
          <a:xfrm>
            <a:off x="2209800" y="401638"/>
            <a:ext cx="7772400" cy="22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>
                <a:latin typeface="隶书" panose="02010509060101010101" pitchFamily="49" charset="-122"/>
                <a:ea typeface="隶书" panose="02010509060101010101" pitchFamily="49" charset="-122"/>
              </a:rPr>
              <a:t>第二章  </a:t>
            </a:r>
            <a:r>
              <a:rPr lang="zh-CN" altLang="en-US">
                <a:latin typeface="Times New Roman" panose="02020603050405020304" pitchFamily="18" charset="0"/>
                <a:ea typeface="隶书" panose="02010509060101010101" pitchFamily="49" charset="-122"/>
              </a:rPr>
              <a:t>随机变量及其分布</a:t>
            </a:r>
            <a:endParaRPr lang="zh-CN" altLang="en-US" sz="3600">
              <a:latin typeface="Times New Roman" panose="02020603050405020304" pitchFamily="18" charset="0"/>
            </a:endParaRPr>
          </a:p>
        </p:txBody>
      </p:sp>
      <p:graphicFrame>
        <p:nvGraphicFramePr>
          <p:cNvPr id="61450" name="Object 30"/>
          <p:cNvGraphicFramePr>
            <a:graphicFrameLocks noChangeAspect="1"/>
          </p:cNvGraphicFramePr>
          <p:nvPr/>
        </p:nvGraphicFramePr>
        <p:xfrm>
          <a:off x="2286001" y="762000"/>
          <a:ext cx="7572375" cy="19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Image" r:id="rId1" imgW="10096500" imgH="24765" progId="Photoshop.Image.5">
                  <p:embed/>
                </p:oleObj>
              </mc:Choice>
              <mc:Fallback>
                <p:oleObj name="Image" r:id="rId1" imgW="10096500" imgH="24765" progId="Photoshop.Image.5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762000"/>
                        <a:ext cx="7572375" cy="19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Rectangle 6" descr="Rectangle: Click to edit Master text styles&#10;Second level&#10;Third level&#10;Fourth level&#10;Fifth level"/>
          <p:cNvSpPr txBox="1">
            <a:spLocks noChangeArrowheads="1"/>
          </p:cNvSpPr>
          <p:nvPr/>
        </p:nvSpPr>
        <p:spPr>
          <a:xfrm>
            <a:off x="1205286" y="3060746"/>
            <a:ext cx="9327777" cy="3292429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20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8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400" kern="1200" cap="all" baseline="0">
                <a:solidFill>
                  <a:schemeClr val="lt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Arial" panose="020B0604020202020204" pitchFamily="34" charset="0"/>
              <a:buNone/>
            </a:pPr>
            <a:r>
              <a:rPr lang="zh-CN" altLang="en-US" sz="2400" b="1" dirty="0">
                <a:solidFill>
                  <a:srgbClr val="FF0066"/>
                </a:solidFill>
                <a:latin typeface="Times New Roman" panose="02020603050405020304" pitchFamily="18" charset="0"/>
              </a:rPr>
              <a:t>补充题：</a:t>
            </a: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zh-CN" altLang="en-US" sz="2400" b="1" dirty="0">
                <a:latin typeface="Times New Roman" panose="02020603050405020304" pitchFamily="18" charset="0"/>
              </a:rPr>
              <a:t>有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台同类型设备，各台工作独立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发生故障的概率为</a:t>
            </a:r>
            <a:r>
              <a:rPr lang="en-US" altLang="zh-CN" sz="2400" b="1" dirty="0">
                <a:latin typeface="Times New Roman" panose="02020603050405020304" pitchFamily="18" charset="0"/>
              </a:rPr>
              <a:t>0.01,</a:t>
            </a:r>
            <a:r>
              <a:rPr lang="zh-CN" altLang="en-US" sz="2400" b="1" dirty="0">
                <a:latin typeface="Times New Roman" panose="02020603050405020304" pitchFamily="18" charset="0"/>
              </a:rPr>
              <a:t>且一台设备的故障可由一人处理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r>
              <a:rPr lang="zh-CN" altLang="en-US" sz="2400" b="1" dirty="0">
                <a:latin typeface="Times New Roman" panose="02020603050405020304" pitchFamily="18" charset="0"/>
              </a:rPr>
              <a:t>考虑两种配备维修工的方式</a:t>
            </a:r>
            <a:r>
              <a:rPr lang="en-US" altLang="zh-CN" sz="2400" b="1" dirty="0">
                <a:latin typeface="Times New Roman" panose="02020603050405020304" pitchFamily="18" charset="0"/>
              </a:rPr>
              <a:t>: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533400" indent="-533400">
              <a:buFont typeface="Arial" panose="020B0604020202020204" pitchFamily="34" charset="0"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(1) </a:t>
            </a:r>
            <a:r>
              <a:rPr lang="zh-CN" altLang="en-US" sz="2400" b="1" dirty="0">
                <a:latin typeface="Times New Roman" panose="02020603050405020304" pitchFamily="18" charset="0"/>
              </a:rPr>
              <a:t>配备</a:t>
            </a:r>
            <a:r>
              <a:rPr lang="en-US" altLang="zh-CN" sz="2400" b="1" dirty="0">
                <a:latin typeface="Times New Roman" panose="02020603050405020304" pitchFamily="18" charset="0"/>
              </a:rPr>
              <a:t>4</a:t>
            </a:r>
            <a:r>
              <a:rPr lang="zh-CN" altLang="en-US" sz="2400" b="1" dirty="0">
                <a:latin typeface="Times New Roman" panose="02020603050405020304" pitchFamily="18" charset="0"/>
              </a:rPr>
              <a:t>人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每人负责</a:t>
            </a:r>
            <a:r>
              <a:rPr lang="en-US" altLang="zh-CN" sz="2400" b="1" dirty="0">
                <a:latin typeface="Times New Roman" panose="02020603050405020304" pitchFamily="18" charset="0"/>
              </a:rPr>
              <a:t>20</a:t>
            </a:r>
            <a:r>
              <a:rPr lang="zh-CN" altLang="en-US" sz="2400" b="1" dirty="0">
                <a:latin typeface="Times New Roman" panose="02020603050405020304" pitchFamily="18" charset="0"/>
              </a:rPr>
              <a:t>台</a:t>
            </a:r>
            <a:endParaRPr lang="zh-CN" altLang="en-US" sz="2400" b="1" dirty="0">
              <a:latin typeface="Times New Roman" panose="02020603050405020304" pitchFamily="18" charset="0"/>
            </a:endParaRPr>
          </a:p>
          <a:p>
            <a:pPr marL="533400" indent="-53340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(2) </a:t>
            </a:r>
            <a:r>
              <a:rPr lang="zh-CN" altLang="en-US" sz="2400" b="1" dirty="0">
                <a:latin typeface="Times New Roman" panose="02020603050405020304" pitchFamily="18" charset="0"/>
              </a:rPr>
              <a:t>配备</a:t>
            </a:r>
            <a:r>
              <a:rPr lang="en-US" altLang="zh-CN" sz="2400" b="1" dirty="0">
                <a:latin typeface="Times New Roman" panose="02020603050405020304" pitchFamily="18" charset="0"/>
              </a:rPr>
              <a:t>3</a:t>
            </a:r>
            <a:r>
              <a:rPr lang="zh-CN" altLang="en-US" sz="2400" b="1" dirty="0">
                <a:latin typeface="Times New Roman" panose="02020603050405020304" pitchFamily="18" charset="0"/>
              </a:rPr>
              <a:t>人</a:t>
            </a:r>
            <a:r>
              <a:rPr lang="en-US" altLang="zh-CN" sz="2400" b="1" dirty="0">
                <a:latin typeface="Times New Roman" panose="02020603050405020304" pitchFamily="18" charset="0"/>
              </a:rPr>
              <a:t>,</a:t>
            </a:r>
            <a:r>
              <a:rPr lang="zh-CN" altLang="en-US" sz="2400" b="1" dirty="0">
                <a:latin typeface="Times New Roman" panose="02020603050405020304" pitchFamily="18" charset="0"/>
              </a:rPr>
              <a:t>共同负责</a:t>
            </a:r>
            <a:r>
              <a:rPr lang="en-US" altLang="zh-CN" sz="2400" b="1" dirty="0">
                <a:latin typeface="Times New Roman" panose="02020603050405020304" pitchFamily="18" charset="0"/>
              </a:rPr>
              <a:t>80</a:t>
            </a:r>
            <a:r>
              <a:rPr lang="zh-CN" altLang="en-US" sz="2400" b="1" dirty="0">
                <a:latin typeface="Times New Roman" panose="02020603050405020304" pitchFamily="18" charset="0"/>
              </a:rPr>
              <a:t>台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533400" indent="-533400">
              <a:buFont typeface="Arial" panose="020B0604020202020204" pitchFamily="34" charset="0"/>
              <a:buNone/>
            </a:pPr>
            <a:r>
              <a:rPr lang="zh-CN" altLang="en-US" sz="2400" b="1" dirty="0">
                <a:latin typeface="Times New Roman" panose="02020603050405020304" pitchFamily="18" charset="0"/>
              </a:rPr>
              <a:t>比较两种方法在设备发生故障时不能及时维修的概率</a:t>
            </a:r>
            <a:r>
              <a:rPr lang="en-US" altLang="zh-CN" sz="2400" b="1" dirty="0">
                <a:latin typeface="Times New Roman" panose="02020603050405020304" pitchFamily="18" charset="0"/>
              </a:rPr>
              <a:t>.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auto">
          <a:xfrm>
            <a:off x="2438400" y="990600"/>
            <a:ext cx="76898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实例</a:t>
            </a:r>
            <a:r>
              <a:rPr lang="en-US" altLang="zh-CN" sz="2800" b="1">
                <a:solidFill>
                  <a:srgbClr val="0000FF"/>
                </a:solidFill>
                <a:ea typeface="黑体" panose="02010609060101010101" pitchFamily="2" charset="-122"/>
              </a:rPr>
              <a:t>2</a:t>
            </a:r>
            <a:r>
              <a:rPr lang="en-US" altLang="zh-CN" sz="2800" b="1"/>
              <a:t>    200</a:t>
            </a:r>
            <a:r>
              <a:rPr lang="zh-CN" altLang="en-US" sz="2800" b="1"/>
              <a:t>件产品中</a:t>
            </a:r>
            <a:r>
              <a:rPr lang="en-US" altLang="zh-CN" sz="2800" b="1"/>
              <a:t>,</a:t>
            </a:r>
            <a:r>
              <a:rPr lang="zh-CN" altLang="en-US" sz="2800" b="1"/>
              <a:t>有</a:t>
            </a:r>
            <a:r>
              <a:rPr lang="en-US" altLang="zh-CN" sz="2800" b="1"/>
              <a:t>190</a:t>
            </a:r>
            <a:r>
              <a:rPr lang="zh-CN" altLang="en-US" sz="2800" b="1"/>
              <a:t>件合格品</a:t>
            </a:r>
            <a:r>
              <a:rPr lang="en-US" altLang="zh-CN" sz="2800" b="1"/>
              <a:t>,10</a:t>
            </a:r>
            <a:r>
              <a:rPr lang="zh-CN" altLang="en-US" sz="2800" b="1"/>
              <a:t>件不合格品</a:t>
            </a:r>
            <a:r>
              <a:rPr lang="en-US" altLang="zh-CN" sz="2800" b="1"/>
              <a:t>,</a:t>
            </a:r>
            <a:r>
              <a:rPr lang="zh-CN" altLang="en-US" sz="2800" b="1"/>
              <a:t>现从中随机抽取一件</a:t>
            </a:r>
            <a:r>
              <a:rPr lang="en-US" altLang="zh-CN" sz="2800" b="1"/>
              <a:t>,</a:t>
            </a:r>
            <a:r>
              <a:rPr lang="zh-CN" altLang="en-US" sz="2800" b="1"/>
              <a:t>那末</a:t>
            </a:r>
            <a:r>
              <a:rPr lang="en-US" altLang="zh-CN" sz="2800" b="1"/>
              <a:t>,</a:t>
            </a:r>
            <a:r>
              <a:rPr lang="zh-CN" altLang="en-US" sz="2800" b="1"/>
              <a:t>若规定</a:t>
            </a:r>
            <a:endParaRPr lang="zh-CN" altLang="en-US" sz="2800" b="1"/>
          </a:p>
        </p:txBody>
      </p:sp>
      <p:grpSp>
        <p:nvGrpSpPr>
          <p:cNvPr id="42006" name="Group 22"/>
          <p:cNvGrpSpPr/>
          <p:nvPr/>
        </p:nvGrpSpPr>
        <p:grpSpPr bwMode="auto">
          <a:xfrm>
            <a:off x="3505201" y="2133601"/>
            <a:ext cx="3711575" cy="1052513"/>
            <a:chOff x="1248" y="1344"/>
            <a:chExt cx="2338" cy="663"/>
          </a:xfrm>
        </p:grpSpPr>
        <p:graphicFrame>
          <p:nvGraphicFramePr>
            <p:cNvPr id="19470" name="Object 3"/>
            <p:cNvGraphicFramePr>
              <a:graphicFrameLocks noChangeAspect="1"/>
            </p:cNvGraphicFramePr>
            <p:nvPr/>
          </p:nvGraphicFramePr>
          <p:xfrm>
            <a:off x="1248" y="1364"/>
            <a:ext cx="73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0" name="Equation" r:id="rId1" imgW="1168400" imgH="977900" progId="Equation.3">
                    <p:embed/>
                  </p:oleObj>
                </mc:Choice>
                <mc:Fallback>
                  <p:oleObj name="Equation" r:id="rId1" imgW="1168400" imgH="97790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1364"/>
                          <a:ext cx="736" cy="6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71" name="Rectangle 5"/>
            <p:cNvSpPr>
              <a:spLocks noChangeArrowheads="1"/>
            </p:cNvSpPr>
            <p:nvPr/>
          </p:nvSpPr>
          <p:spPr bwMode="auto">
            <a:xfrm>
              <a:off x="2064" y="1344"/>
              <a:ext cx="1522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取得不合格品</a:t>
              </a:r>
              <a:r>
                <a:rPr lang="en-US" altLang="zh-CN" sz="2800" b="1"/>
                <a:t>,</a:t>
              </a:r>
              <a:endParaRPr lang="en-US" altLang="zh-CN" sz="2800" b="1"/>
            </a:p>
          </p:txBody>
        </p:sp>
        <p:sp>
          <p:nvSpPr>
            <p:cNvPr id="19472" name="Rectangle 6"/>
            <p:cNvSpPr>
              <a:spLocks noChangeArrowheads="1"/>
            </p:cNvSpPr>
            <p:nvPr/>
          </p:nvSpPr>
          <p:spPr bwMode="auto">
            <a:xfrm>
              <a:off x="2064" y="1680"/>
              <a:ext cx="129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2800" b="1"/>
                <a:t>取得合格品</a:t>
              </a:r>
              <a:r>
                <a:rPr lang="en-US" altLang="zh-CN" sz="2800" b="1"/>
                <a:t>.</a:t>
              </a:r>
              <a:endParaRPr lang="en-US" altLang="zh-CN" sz="2800" b="1"/>
            </a:p>
          </p:txBody>
        </p:sp>
      </p:grp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2438400" y="5334001"/>
            <a:ext cx="5562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/>
              <a:t>则随机变量 </a:t>
            </a:r>
            <a:r>
              <a:rPr lang="en-US" altLang="zh-CN" sz="2800" b="1" i="1"/>
              <a:t>X </a:t>
            </a:r>
            <a:r>
              <a:rPr lang="zh-CN" altLang="en-US" sz="2800" b="1"/>
              <a:t>服从</a:t>
            </a:r>
            <a:r>
              <a:rPr lang="en-US" altLang="zh-CN" sz="2800" b="1">
                <a:ea typeface="黑体" panose="02010609060101010101" pitchFamily="2" charset="-122"/>
              </a:rPr>
              <a:t>(0 —1)</a:t>
            </a:r>
            <a:r>
              <a:rPr lang="zh-CN" altLang="en-US" sz="2800" b="1">
                <a:ea typeface="黑体" panose="02010609060101010101" pitchFamily="2" charset="-122"/>
              </a:rPr>
              <a:t>分布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grpSp>
        <p:nvGrpSpPr>
          <p:cNvPr id="42007" name="Group 23"/>
          <p:cNvGrpSpPr/>
          <p:nvPr/>
        </p:nvGrpSpPr>
        <p:grpSpPr bwMode="auto">
          <a:xfrm>
            <a:off x="3581400" y="3505200"/>
            <a:ext cx="3657600" cy="1447800"/>
            <a:chOff x="1296" y="2208"/>
            <a:chExt cx="2304" cy="912"/>
          </a:xfrm>
        </p:grpSpPr>
        <p:sp>
          <p:nvSpPr>
            <p:cNvPr id="19462" name="Line 11"/>
            <p:cNvSpPr>
              <a:spLocks noChangeShapeType="1"/>
            </p:cNvSpPr>
            <p:nvPr/>
          </p:nvSpPr>
          <p:spPr bwMode="auto">
            <a:xfrm>
              <a:off x="1296" y="2544"/>
              <a:ext cx="2304" cy="0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19463" name="Object 13"/>
            <p:cNvGraphicFramePr>
              <a:graphicFrameLocks noChangeAspect="1"/>
            </p:cNvGraphicFramePr>
            <p:nvPr/>
          </p:nvGraphicFramePr>
          <p:xfrm>
            <a:off x="1536" y="2304"/>
            <a:ext cx="22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" name="Equation" r:id="rId3" imgW="355600" imgH="292100" progId="Equation.3">
                    <p:embed/>
                  </p:oleObj>
                </mc:Choice>
                <mc:Fallback>
                  <p:oleObj name="Equation" r:id="rId3" imgW="355600" imgH="292100" progId="Equation.3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304"/>
                          <a:ext cx="224" cy="18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4" name="Object 14"/>
            <p:cNvGraphicFramePr>
              <a:graphicFrameLocks noChangeAspect="1"/>
            </p:cNvGraphicFramePr>
            <p:nvPr/>
          </p:nvGraphicFramePr>
          <p:xfrm>
            <a:off x="1536" y="2688"/>
            <a:ext cx="240" cy="2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" name="Equation" r:id="rId5" imgW="381000" imgH="431800" progId="Equation.3">
                    <p:embed/>
                  </p:oleObj>
                </mc:Choice>
                <mc:Fallback>
                  <p:oleObj name="Equation" r:id="rId5" imgW="381000" imgH="431800" progId="Equation.3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36" y="2688"/>
                          <a:ext cx="240" cy="28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5" name="Object 15"/>
            <p:cNvGraphicFramePr>
              <a:graphicFrameLocks noChangeAspect="1"/>
            </p:cNvGraphicFramePr>
            <p:nvPr/>
          </p:nvGraphicFramePr>
          <p:xfrm>
            <a:off x="2164" y="2260"/>
            <a:ext cx="128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Equation" r:id="rId7" imgW="203200" imgH="317500" progId="Equation.3">
                    <p:embed/>
                  </p:oleObj>
                </mc:Choice>
                <mc:Fallback>
                  <p:oleObj name="Equation" r:id="rId7" imgW="203200" imgH="317500" progId="Equation.3">
                    <p:embed/>
                    <p:pic>
                      <p:nvPicPr>
                        <p:cNvPr id="0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4" y="2260"/>
                          <a:ext cx="128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6" name="Object 16"/>
            <p:cNvGraphicFramePr>
              <a:graphicFrameLocks noChangeAspect="1"/>
            </p:cNvGraphicFramePr>
            <p:nvPr/>
          </p:nvGraphicFramePr>
          <p:xfrm>
            <a:off x="2904" y="2256"/>
            <a:ext cx="12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" name="Equation" r:id="rId9" imgW="190500" imgH="317500" progId="Equation.3">
                    <p:embed/>
                  </p:oleObj>
                </mc:Choice>
                <mc:Fallback>
                  <p:oleObj name="Equation" r:id="rId9" imgW="190500" imgH="3175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4" y="2256"/>
                          <a:ext cx="12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7" name="Object 19"/>
            <p:cNvGraphicFramePr>
              <a:graphicFrameLocks noChangeAspect="1"/>
            </p:cNvGraphicFramePr>
            <p:nvPr/>
          </p:nvGraphicFramePr>
          <p:xfrm>
            <a:off x="2064" y="2592"/>
            <a:ext cx="376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" name="Equation" r:id="rId11" imgW="596900" imgH="838200" progId="Equation.3">
                    <p:embed/>
                  </p:oleObj>
                </mc:Choice>
                <mc:Fallback>
                  <p:oleObj name="Equation" r:id="rId11" imgW="596900" imgH="838200" progId="Equation.3">
                    <p:embed/>
                    <p:pic>
                      <p:nvPicPr>
                        <p:cNvPr id="0" name="Object 1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2592"/>
                          <a:ext cx="376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9468" name="Object 20"/>
            <p:cNvGraphicFramePr>
              <a:graphicFrameLocks noChangeAspect="1"/>
            </p:cNvGraphicFramePr>
            <p:nvPr/>
          </p:nvGraphicFramePr>
          <p:xfrm>
            <a:off x="2784" y="2592"/>
            <a:ext cx="480" cy="5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Equation" r:id="rId13" imgW="596900" imgH="838200" progId="Equation.3">
                    <p:embed/>
                  </p:oleObj>
                </mc:Choice>
                <mc:Fallback>
                  <p:oleObj name="Equation" r:id="rId13" imgW="596900" imgH="838200" progId="Equation.3">
                    <p:embed/>
                    <p:pic>
                      <p:nvPicPr>
                        <p:cNvPr id="0" name="Object 2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2592"/>
                          <a:ext cx="480" cy="5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9" name="Line 21"/>
            <p:cNvSpPr>
              <a:spLocks noChangeShapeType="1"/>
            </p:cNvSpPr>
            <p:nvPr/>
          </p:nvSpPr>
          <p:spPr bwMode="auto">
            <a:xfrm>
              <a:off x="1920" y="2208"/>
              <a:ext cx="0" cy="912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2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2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9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2351089" y="3068639"/>
            <a:ext cx="7921625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ea typeface="黑体" panose="02010609060101010101" pitchFamily="2" charset="-122"/>
              </a:rPr>
              <a:t>       </a:t>
            </a:r>
            <a:r>
              <a:rPr lang="en-US" altLang="zh-CN" sz="2800" b="1"/>
              <a:t>  </a:t>
            </a:r>
            <a:r>
              <a:rPr lang="zh-CN" altLang="en-US" sz="2800" b="1"/>
              <a:t>两点分布是最简单的一种分布</a:t>
            </a:r>
            <a:r>
              <a:rPr lang="en-US" altLang="zh-CN" sz="2800" b="1"/>
              <a:t>,</a:t>
            </a:r>
            <a:r>
              <a:rPr lang="zh-CN" altLang="en-US" sz="2800" b="1"/>
              <a:t>任何一个只有两种可能结果的随机现象</a:t>
            </a:r>
            <a:r>
              <a:rPr lang="en-US" altLang="zh-CN" sz="2800" b="1"/>
              <a:t>, </a:t>
            </a:r>
            <a:r>
              <a:rPr lang="zh-CN" altLang="en-US" sz="2800" b="1"/>
              <a:t>比如新生婴儿是男还是女、明天是否下雨、种籽是否发芽等</a:t>
            </a:r>
            <a:r>
              <a:rPr lang="en-US" altLang="zh-CN" sz="2800" b="1"/>
              <a:t>, </a:t>
            </a:r>
            <a:r>
              <a:rPr lang="zh-CN" altLang="en-US" sz="2800" b="1"/>
              <a:t>都属于两点分布</a:t>
            </a:r>
            <a:r>
              <a:rPr lang="en-US" altLang="zh-CN" sz="2800" b="1"/>
              <a:t>.</a:t>
            </a:r>
            <a:endParaRPr lang="en-US" altLang="zh-CN" sz="2800" b="1"/>
          </a:p>
        </p:txBody>
      </p:sp>
      <p:pic>
        <p:nvPicPr>
          <p:cNvPr id="20483" name="Picture 4" descr="AG00433_"/>
          <p:cNvPicPr>
            <a:picLocks noChangeAspect="1" noChangeArrowheads="1" noCrop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1128713"/>
            <a:ext cx="1295400" cy="1020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84" name="Picture 5" descr="AG00434_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1281113"/>
            <a:ext cx="1219200" cy="87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2" name="Rectangle 6"/>
          <p:cNvSpPr>
            <a:spLocks noChangeArrowheads="1"/>
          </p:cNvSpPr>
          <p:nvPr/>
        </p:nvSpPr>
        <p:spPr bwMode="auto">
          <a:xfrm>
            <a:off x="2351089" y="2565401"/>
            <a:ext cx="898525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solidFill>
                  <a:srgbClr val="0000FF"/>
                </a:solidFill>
                <a:ea typeface="黑体" panose="02010609060101010101" pitchFamily="2" charset="-122"/>
              </a:rPr>
              <a:t>说明</a:t>
            </a:r>
            <a:endParaRPr lang="zh-CN" altLang="en-US" sz="2800" b="1">
              <a:solidFill>
                <a:srgbClr val="0000FF"/>
              </a:solidFill>
              <a:ea typeface="黑体" panose="02010609060101010101" pitchFamily="2" charset="-122"/>
            </a:endParaRPr>
          </a:p>
        </p:txBody>
      </p:sp>
      <p:pic>
        <p:nvPicPr>
          <p:cNvPr id="20486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8200" y="1052513"/>
            <a:ext cx="1233488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7" name="Picture 9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344613"/>
            <a:ext cx="1752600" cy="55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8" grpId="0"/>
      <p:bldP spid="70662" grpId="0"/>
    </p:bldLst>
  </p:timing>
</p:sld>
</file>

<file path=ppt/tags/tag1.xml><?xml version="1.0" encoding="utf-8"?>
<p:tagLst xmlns:p="http://schemas.openxmlformats.org/presentationml/2006/main">
  <p:tag name="commondata" val="eyJoZGlkIjoiOGRhYzg1M2JjY2NkZTdmMWQ1MWJkOWI4NTVmMDhiMmEifQ=="/>
</p:tagLst>
</file>

<file path=ppt/theme/theme1.xml><?xml version="1.0" encoding="utf-8"?>
<a:theme xmlns:a="http://schemas.openxmlformats.org/drawingml/2006/main" name="水滴">
  <a:themeElements>
    <a:clrScheme name="水滴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水滴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水滴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TM04033925[[fn=水滴]]</Template>
  <TotalTime>0</TotalTime>
  <Words>7786</Words>
  <Application>WPS 演示</Application>
  <PresentationFormat>宽屏</PresentationFormat>
  <Paragraphs>1073</Paragraphs>
  <Slides>75</Slides>
  <Notes>10</Notes>
  <HiddenSlides>4</HiddenSlides>
  <MMClips>0</MMClips>
  <ScaleCrop>false</ScaleCrop>
  <HeadingPairs>
    <vt:vector size="8" baseType="variant">
      <vt:variant>
        <vt:lpstr>已用的字体</vt:lpstr>
      </vt:variant>
      <vt:variant>
        <vt:i4>22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245</vt:i4>
      </vt:variant>
      <vt:variant>
        <vt:lpstr>幻灯片标题</vt:lpstr>
      </vt:variant>
      <vt:variant>
        <vt:i4>75</vt:i4>
      </vt:variant>
    </vt:vector>
  </HeadingPairs>
  <TitlesOfParts>
    <vt:vector size="343" baseType="lpstr">
      <vt:lpstr>Arial</vt:lpstr>
      <vt:lpstr>宋体</vt:lpstr>
      <vt:lpstr>Wingdings</vt:lpstr>
      <vt:lpstr>Times New Roman</vt:lpstr>
      <vt:lpstr>黑体</vt:lpstr>
      <vt:lpstr>Calibri</vt:lpstr>
      <vt:lpstr>Tahoma</vt:lpstr>
      <vt:lpstr>隶书</vt:lpstr>
      <vt:lpstr>Arial Unicode MS</vt:lpstr>
      <vt:lpstr>Tw Cen MT</vt:lpstr>
      <vt:lpstr>微软雅黑</vt:lpstr>
      <vt:lpstr>Arial Unicode MS</vt:lpstr>
      <vt:lpstr>等线</vt:lpstr>
      <vt:lpstr>华文楷体</vt:lpstr>
      <vt:lpstr>Symbol</vt:lpstr>
      <vt:lpstr>Cambria Math</vt:lpstr>
      <vt:lpstr>Arial Black</vt:lpstr>
      <vt:lpstr>楷体_GB2312</vt:lpstr>
      <vt:lpstr>新宋体</vt:lpstr>
      <vt:lpstr>Cambria Math</vt:lpstr>
      <vt:lpstr>MT Extra</vt:lpstr>
      <vt:lpstr>华文中宋</vt:lpstr>
      <vt:lpstr>水滴</vt:lpstr>
      <vt:lpstr>Equation.3</vt:lpstr>
      <vt:lpstr>Photoshop.Image.5</vt:lpstr>
      <vt:lpstr>Photoshop.Image.5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Photoshop.Image.5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Photoshop.Image.5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Photoshop.Image.5</vt:lpstr>
      <vt:lpstr>Equation.3</vt:lpstr>
      <vt:lpstr>Equation.3</vt:lpstr>
      <vt:lpstr>Equation.3</vt:lpstr>
      <vt:lpstr>Equation.3</vt:lpstr>
      <vt:lpstr>Photoshop.Image.5</vt:lpstr>
      <vt:lpstr>Photoshop.Image.5</vt:lpstr>
      <vt:lpstr>Equation.DSMT4</vt:lpstr>
      <vt:lpstr>Equation.DSMT4</vt:lpstr>
      <vt:lpstr>Excel.Chart.8</vt:lpstr>
      <vt:lpstr>Word.Document.8</vt:lpstr>
      <vt:lpstr>Equation.DSMT4</vt:lpstr>
      <vt:lpstr>Photoshop.Image.5</vt:lpstr>
      <vt:lpstr>Equation.DSMT4</vt:lpstr>
      <vt:lpstr>Equation.DSMT4</vt:lpstr>
      <vt:lpstr>Equation.3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Photoshop.Image.5</vt:lpstr>
      <vt:lpstr>Equation.3</vt:lpstr>
      <vt:lpstr>Equation.DSMT4</vt:lpstr>
      <vt:lpstr>Equation.3</vt:lpstr>
      <vt:lpstr>2.4 常用的离散型随机变量</vt:lpstr>
      <vt:lpstr>常用的离散型随机变量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分布律的验证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Poisson 定理</vt:lpstr>
      <vt:lpstr>PowerPoint 演示文稿</vt:lpstr>
      <vt:lpstr>Poisson定理的应用</vt:lpstr>
      <vt:lpstr>PowerPoint 演示文稿</vt:lpstr>
      <vt:lpstr>PowerPoint 演示文稿</vt:lpstr>
      <vt:lpstr>PowerPoint 演示文稿</vt:lpstr>
      <vt:lpstr>PowerPoint 演示文稿</vt:lpstr>
      <vt:lpstr>例 </vt:lpstr>
      <vt:lpstr>PowerPoint 演示文稿</vt:lpstr>
      <vt:lpstr>PowerPoint 演示文稿</vt:lpstr>
      <vt:lpstr>几何分布：概率背景</vt:lpstr>
      <vt:lpstr>6）几 何 分 布</vt:lpstr>
      <vt:lpstr>例</vt:lpstr>
      <vt:lpstr> 几何分布的数学期望 </vt:lpstr>
      <vt:lpstr>PowerPoint 演示文稿</vt:lpstr>
      <vt:lpstr>PowerPoint 演示文稿</vt:lpstr>
      <vt:lpstr>如何区分：二项分布和几何分布</vt:lpstr>
      <vt:lpstr>PowerPoint 演示文稿</vt:lpstr>
      <vt:lpstr>超几何分布的概率背景</vt:lpstr>
      <vt:lpstr>7 超 几 何 分 布</vt:lpstr>
      <vt:lpstr>PowerPoint 演示文稿</vt:lpstr>
      <vt:lpstr>PowerPoint 演示文稿</vt:lpstr>
      <vt:lpstr>PowerPoint 演示文稿</vt:lpstr>
      <vt:lpstr>PowerPoint 演示文稿</vt:lpstr>
      <vt:lpstr>二项分布与超几何分布的区别</vt:lpstr>
      <vt:lpstr>PowerPoint 演示文稿</vt:lpstr>
      <vt:lpstr>PowerPoint 演示文稿</vt:lpstr>
      <vt:lpstr>如何区分：二项分布，几何分布和负二项分布</vt:lpstr>
      <vt:lpstr>PowerPoint 演示文稿</vt:lpstr>
      <vt:lpstr>PowerPoint 演示文稿</vt:lpstr>
      <vt:lpstr>常用离散分布的数学期望</vt:lpstr>
      <vt:lpstr>常用离散分布的方差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2.3 常用的离散型随机变量</dc:title>
  <dc:creator>zhao yun</dc:creator>
  <cp:lastModifiedBy>雨过天晴</cp:lastModifiedBy>
  <cp:revision>122</cp:revision>
  <dcterms:created xsi:type="dcterms:W3CDTF">2019-10-14T22:27:00Z</dcterms:created>
  <dcterms:modified xsi:type="dcterms:W3CDTF">2024-11-05T12:07:42Z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8537C875C8CE4CB3889C3E7F144D061D_12</vt:lpwstr>
  </property>
  <property fmtid="{D5CDD505-2E9C-101B-9397-08002B2CF9AE}" pid="3" name="KSOProductBuildVer">
    <vt:lpwstr>2052-12.1.0.18608</vt:lpwstr>
  </property>
</Properties>
</file>