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5" r:id="rId4"/>
    <p:sldId id="267" r:id="rId5"/>
    <p:sldId id="268" r:id="rId6"/>
    <p:sldId id="266" r:id="rId7"/>
    <p:sldId id="257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5"/>
    <p:restoredTop sz="94655"/>
  </p:normalViewPr>
  <p:slideViewPr>
    <p:cSldViewPr snapToGrid="0" snapToObjects="1">
      <p:cViewPr varScale="1">
        <p:scale>
          <a:sx n="70" d="100"/>
          <a:sy n="70" d="100"/>
        </p:scale>
        <p:origin x="12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A6B6-36FF-6F40-89DF-801D3511F187}" type="datetimeFigureOut">
              <a:rPr kumimoji="1" lang="zh-CN" altLang="en-US" smtClean="0"/>
              <a:t>2024/11/11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410C-B627-B44F-87AA-5EC4395C7E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!(x+1)</a:t>
            </a:r>
          </a:p>
          <a:p>
            <a:r>
              <a:rPr kumimoji="1" lang="en-US" altLang="zh-CN" dirty="0"/>
              <a:t>2) !x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r>
              <a:rPr kumimoji="1" lang="en-US" altLang="zh-CN" dirty="0"/>
              <a:t>!(~x&amp;0xFF)</a:t>
            </a:r>
          </a:p>
          <a:p>
            <a:r>
              <a:rPr kumimoji="1" lang="en-US" altLang="zh-CN" dirty="0"/>
              <a:t>4)</a:t>
            </a:r>
            <a:r>
              <a:rPr kumimoji="1" lang="en-US" altLang="zh-CN" baseline="0" dirty="0"/>
              <a:t> !(x&gt;&gt;24+1)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46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2024/11/11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07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2024/11/11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23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2024/11/11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11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2024/11/11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1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2024/11/11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65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2024/11/11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62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2024/11/11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5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2024/11/11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00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2024/11/11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90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2024/11/11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0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2024/11/11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2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3554-FB1A-8444-BC32-63F3C4EDF6C5}" type="datetimeFigureOut">
              <a:rPr kumimoji="1" lang="zh-CN" altLang="en-US" smtClean="0"/>
              <a:t>2024/11/11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77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28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3446"/>
          </a:xfrm>
        </p:spPr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5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17639" y="2534008"/>
            <a:ext cx="491121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Fill the blanks </a:t>
            </a:r>
            <a:r>
              <a:rPr lang="en-US" altLang="zh-CN" sz="2400"/>
              <a:t>of the C program: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dw_loop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y,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 {</a:t>
            </a:r>
          </a:p>
          <a:p>
            <a:pPr>
              <a:buFontTx/>
              <a:buNone/>
            </a:pPr>
            <a:r>
              <a:rPr lang="en-US" altLang="zh-CN" sz="2400" dirty="0"/>
              <a:t>     do{</a:t>
            </a:r>
          </a:p>
          <a:p>
            <a:pPr>
              <a:buFontTx/>
              <a:buNone/>
            </a:pPr>
            <a:r>
              <a:rPr lang="en-US" altLang="zh-CN" sz="2400" dirty="0"/>
              <a:t>	</a:t>
            </a:r>
          </a:p>
          <a:p>
            <a:pPr>
              <a:buFontTx/>
              <a:buNone/>
            </a:pP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/>
              <a:t>      }while (        );</a:t>
            </a:r>
          </a:p>
          <a:p>
            <a:pPr>
              <a:buFontTx/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returen</a:t>
            </a:r>
            <a:r>
              <a:rPr lang="en-US" altLang="zh-CN" sz="2400" dirty="0"/>
              <a:t> x;</a:t>
            </a:r>
          </a:p>
          <a:p>
            <a:pPr>
              <a:buFontTx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6887497" y="627012"/>
            <a:ext cx="4038600" cy="51355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The assembly code is as follows:</a:t>
            </a:r>
          </a:p>
          <a:p>
            <a:r>
              <a:rPr lang="en-US" altLang="zh-CN" sz="2000" dirty="0"/>
              <a:t>x@%ebp+8, y@%ebp+12, n@%ebp+16</a:t>
            </a:r>
          </a:p>
          <a:p>
            <a:pPr>
              <a:buFontTx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12(%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 %</a:t>
            </a:r>
            <a:r>
              <a:rPr lang="en-US" altLang="zh-CN" sz="2000" dirty="0" err="1"/>
              <a:t>ecx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movl</a:t>
            </a:r>
            <a:r>
              <a:rPr lang="en-US" altLang="zh-CN" sz="2000" dirty="0"/>
              <a:t> 16(%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 %</a:t>
            </a:r>
            <a:r>
              <a:rPr lang="en-US" altLang="zh-CN" sz="2000" dirty="0" err="1"/>
              <a:t>edx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.L2:</a:t>
            </a:r>
          </a:p>
          <a:p>
            <a:pPr>
              <a:buFontTx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addl</a:t>
            </a:r>
            <a:r>
              <a:rPr lang="en-US" altLang="zh-CN" sz="2000" dirty="0"/>
              <a:t> %</a:t>
            </a:r>
            <a:r>
              <a:rPr lang="en-US" altLang="zh-CN" sz="2000" dirty="0" err="1"/>
              <a:t>edx</a:t>
            </a:r>
            <a:r>
              <a:rPr lang="en-US" altLang="zh-CN" sz="2000" dirty="0"/>
              <a:t>, 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imull</a:t>
            </a:r>
            <a:r>
              <a:rPr lang="en-US" altLang="zh-CN" sz="2000" dirty="0"/>
              <a:t> %</a:t>
            </a:r>
            <a:r>
              <a:rPr lang="en-US" altLang="zh-CN" sz="2000" dirty="0" err="1"/>
              <a:t>edx</a:t>
            </a:r>
            <a:r>
              <a:rPr lang="en-US" altLang="zh-CN" sz="2000" dirty="0"/>
              <a:t>, %</a:t>
            </a:r>
            <a:r>
              <a:rPr lang="en-US" altLang="zh-CN" sz="2000" dirty="0" err="1"/>
              <a:t>ecx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subl</a:t>
            </a:r>
            <a:r>
              <a:rPr lang="en-US" altLang="zh-CN" sz="2000" dirty="0"/>
              <a:t> $1, %</a:t>
            </a:r>
            <a:r>
              <a:rPr lang="en-US" altLang="zh-CN" sz="2000" dirty="0" err="1"/>
              <a:t>edx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testl</a:t>
            </a:r>
            <a:r>
              <a:rPr lang="en-US" altLang="zh-CN" sz="2000" dirty="0"/>
              <a:t> %</a:t>
            </a:r>
            <a:r>
              <a:rPr lang="en-US" altLang="zh-CN" sz="2000" dirty="0" err="1"/>
              <a:t>edx</a:t>
            </a:r>
            <a:r>
              <a:rPr lang="en-US" altLang="zh-CN" sz="2000" dirty="0"/>
              <a:t>, %</a:t>
            </a:r>
            <a:r>
              <a:rPr lang="en-US" altLang="zh-CN" sz="2000" dirty="0" err="1"/>
              <a:t>edx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jle</a:t>
            </a:r>
            <a:r>
              <a:rPr lang="en-US" altLang="zh-CN" sz="2000" dirty="0"/>
              <a:t>  .L5</a:t>
            </a:r>
          </a:p>
          <a:p>
            <a:pPr>
              <a:buFontTx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cmpl</a:t>
            </a:r>
            <a:r>
              <a:rPr lang="en-US" altLang="zh-CN" sz="2000" dirty="0"/>
              <a:t> %</a:t>
            </a:r>
            <a:r>
              <a:rPr lang="en-US" altLang="zh-CN" sz="2000" dirty="0" err="1"/>
              <a:t>edx</a:t>
            </a:r>
            <a:r>
              <a:rPr lang="en-US" altLang="zh-CN" sz="2000" dirty="0"/>
              <a:t>, %</a:t>
            </a:r>
            <a:r>
              <a:rPr lang="en-US" altLang="zh-CN" sz="2000" dirty="0" err="1"/>
              <a:t>ecx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jl</a:t>
            </a:r>
            <a:r>
              <a:rPr lang="en-US" altLang="zh-CN" sz="2000" dirty="0"/>
              <a:t> .L2</a:t>
            </a:r>
          </a:p>
          <a:p>
            <a:pPr>
              <a:buFontTx/>
              <a:buNone/>
            </a:pPr>
            <a:r>
              <a:rPr lang="en-US" altLang="zh-CN" sz="2000" dirty="0"/>
              <a:t>.L5:</a:t>
            </a:r>
          </a:p>
          <a:p>
            <a:pPr>
              <a:buFontTx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314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0910" cy="4351338"/>
          </a:xfrm>
        </p:spPr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6</a:t>
            </a:r>
          </a:p>
          <a:p>
            <a:pPr lvl="1"/>
            <a:r>
              <a:rPr lang="en-US" altLang="zh-CN" dirty="0"/>
              <a:t>After ICS class, </a:t>
            </a:r>
            <a:r>
              <a:rPr lang="en-US" altLang="zh-CN" dirty="0" err="1"/>
              <a:t>Barathrum</a:t>
            </a:r>
            <a:r>
              <a:rPr lang="en-US" altLang="zh-CN" dirty="0"/>
              <a:t> has written a function like below: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cmov_complex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 { </a:t>
            </a:r>
          </a:p>
          <a:p>
            <a:pPr lvl="1"/>
            <a:r>
              <a:rPr lang="en-US" altLang="zh-CN" dirty="0"/>
              <a:t>return x &lt; y? x * y; (x + y) * y; } </a:t>
            </a:r>
          </a:p>
          <a:p>
            <a:pPr lvl="1"/>
            <a:r>
              <a:rPr lang="en-US" altLang="zh-CN" dirty="0"/>
              <a:t>(1). Please write down the corresponding assembly code by using conditional move operations.</a:t>
            </a:r>
          </a:p>
          <a:p>
            <a:pPr lvl="1"/>
            <a:r>
              <a:rPr lang="en-US" altLang="zh-CN" dirty="0"/>
              <a:t>(2). When </a:t>
            </a:r>
            <a:r>
              <a:rPr lang="en-US" altLang="zh-CN" dirty="0" err="1"/>
              <a:t>Barathrum</a:t>
            </a:r>
            <a:r>
              <a:rPr lang="en-US" altLang="zh-CN" dirty="0"/>
              <a:t> compiles it with </a:t>
            </a:r>
            <a:r>
              <a:rPr lang="en-US" altLang="zh-CN" dirty="0" err="1"/>
              <a:t>gcc</a:t>
            </a:r>
            <a:r>
              <a:rPr lang="en-US" altLang="zh-CN" dirty="0"/>
              <a:t>, he finds that there’s no </a:t>
            </a:r>
            <a:r>
              <a:rPr lang="en-US" altLang="zh-CN" dirty="0" err="1"/>
              <a:t>cmov</a:t>
            </a:r>
            <a:r>
              <a:rPr lang="en-US" altLang="zh-CN" dirty="0"/>
              <a:t> at all in the assembly code! Please explain why </a:t>
            </a:r>
            <a:r>
              <a:rPr lang="en-US" altLang="zh-CN" dirty="0" err="1"/>
              <a:t>gcc</a:t>
            </a:r>
            <a:r>
              <a:rPr lang="en-US" altLang="zh-CN" dirty="0"/>
              <a:t> doesn’t use conditional move operations in this case.  </a:t>
            </a:r>
          </a:p>
        </p:txBody>
      </p:sp>
    </p:spTree>
    <p:extLst>
      <p:ext uri="{BB962C8B-B14F-4D97-AF65-F5344CB8AC3E}">
        <p14:creationId xmlns:p14="http://schemas.microsoft.com/office/powerpoint/2010/main" val="50494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6368845" cy="465383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7</a:t>
            </a:r>
            <a:endParaRPr lang="en-US" altLang="zh-CN" dirty="0"/>
          </a:p>
          <a:p>
            <a:pPr lvl="1"/>
            <a:r>
              <a:rPr lang="en-US" altLang="zh-CN" dirty="0"/>
              <a:t>Translate the following switch statements into assembly using jump table. 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x = &lt;some value&gt;; 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result = 0;</a:t>
            </a:r>
          </a:p>
          <a:p>
            <a:pPr lvl="1"/>
            <a:r>
              <a:rPr lang="en-US" altLang="zh-CN" dirty="0"/>
              <a:t>switch (x) { </a:t>
            </a:r>
          </a:p>
          <a:p>
            <a:pPr lvl="2"/>
            <a:r>
              <a:rPr lang="en-US" altLang="zh-CN" dirty="0"/>
              <a:t>case 24:</a:t>
            </a:r>
          </a:p>
          <a:p>
            <a:pPr lvl="3"/>
            <a:r>
              <a:rPr lang="en-US" altLang="zh-CN" dirty="0"/>
              <a:t>result = x + x; </a:t>
            </a:r>
          </a:p>
          <a:p>
            <a:pPr lvl="3"/>
            <a:r>
              <a:rPr lang="en-US" altLang="zh-CN" dirty="0"/>
              <a:t>break;</a:t>
            </a:r>
          </a:p>
          <a:p>
            <a:pPr lvl="2"/>
            <a:r>
              <a:rPr lang="en-US" altLang="zh-CN" dirty="0"/>
              <a:t>case 27: case 28: </a:t>
            </a:r>
          </a:p>
          <a:p>
            <a:pPr lvl="3"/>
            <a:r>
              <a:rPr lang="en-US" altLang="zh-CN" dirty="0"/>
              <a:t>result = x + 10; </a:t>
            </a:r>
          </a:p>
          <a:p>
            <a:pPr lvl="3"/>
            <a:r>
              <a:rPr lang="en-US" altLang="zh-CN" dirty="0"/>
              <a:t>break;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03025" y="2821294"/>
            <a:ext cx="41664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altLang="zh-CN" dirty="0"/>
              <a:t>case 26: </a:t>
            </a:r>
          </a:p>
          <a:p>
            <a:pPr lvl="3"/>
            <a:r>
              <a:rPr lang="en-US" altLang="zh-CN" dirty="0"/>
              <a:t>result = x * 2; </a:t>
            </a:r>
          </a:p>
          <a:p>
            <a:pPr lvl="3"/>
            <a:r>
              <a:rPr lang="en-US" altLang="zh-CN" dirty="0"/>
              <a:t>// Notice: there is no break here! </a:t>
            </a:r>
          </a:p>
          <a:p>
            <a:pPr lvl="2"/>
            <a:r>
              <a:rPr lang="en-US" altLang="zh-CN" dirty="0"/>
              <a:t>case 29: case 30: </a:t>
            </a:r>
          </a:p>
          <a:p>
            <a:pPr lvl="3"/>
            <a:r>
              <a:rPr lang="en-US" altLang="zh-CN" dirty="0"/>
              <a:t>result = result + 5; </a:t>
            </a:r>
          </a:p>
          <a:p>
            <a:pPr lvl="3"/>
            <a:r>
              <a:rPr lang="en-US" altLang="zh-CN" dirty="0"/>
              <a:t>break; </a:t>
            </a:r>
          </a:p>
          <a:p>
            <a:pPr lvl="2"/>
            <a:r>
              <a:rPr lang="en-US" altLang="zh-CN" dirty="0"/>
              <a:t>default: </a:t>
            </a:r>
          </a:p>
          <a:p>
            <a:pPr lvl="3"/>
            <a:r>
              <a:rPr lang="en-US" altLang="zh-CN" dirty="0"/>
              <a:t>result = 3; </a:t>
            </a:r>
          </a:p>
          <a:p>
            <a:pPr lvl="3"/>
            <a:r>
              <a:rPr lang="en-US" altLang="zh-CN" dirty="0"/>
              <a:t>break; </a:t>
            </a:r>
          </a:p>
          <a:p>
            <a:pPr lvl="1"/>
            <a:r>
              <a:rPr lang="en-US" altLang="zh-CN" dirty="0"/>
              <a:t>}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35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567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8</a:t>
            </a:r>
          </a:p>
          <a:p>
            <a:pPr lvl="1"/>
            <a:r>
              <a:rPr lang="zh-CN" altLang="en-US" sz="2000" dirty="0"/>
              <a:t>一个</a:t>
            </a:r>
            <a:r>
              <a:rPr lang="en-US" altLang="zh-CN" sz="2000" dirty="0"/>
              <a:t>C</a:t>
            </a:r>
            <a:r>
              <a:rPr lang="zh-CN" altLang="en-US" sz="2000" dirty="0"/>
              <a:t>函数</a:t>
            </a:r>
            <a:r>
              <a:rPr lang="en-US" altLang="zh-CN" sz="2000" dirty="0"/>
              <a:t>fun</a:t>
            </a:r>
            <a:r>
              <a:rPr lang="zh-CN" altLang="en-US" sz="2000" dirty="0"/>
              <a:t>具有如下代码体：</a:t>
            </a:r>
            <a:r>
              <a:rPr lang="en-US" altLang="zh-CN" sz="2000" dirty="0"/>
              <a:t>(</a:t>
            </a:r>
            <a:r>
              <a:rPr lang="zh-CN" altLang="en-US" sz="2000" dirty="0"/>
              <a:t>参数从右向左入栈</a:t>
            </a:r>
            <a:r>
              <a:rPr lang="en-US" altLang="zh-CN" sz="2000" dirty="0"/>
              <a:t>)</a:t>
            </a:r>
          </a:p>
          <a:p>
            <a:pPr lvl="1">
              <a:buFontTx/>
              <a:buNone/>
            </a:pPr>
            <a:r>
              <a:rPr lang="zh-CN" altLang="en-US" sz="2000" dirty="0"/>
              <a:t>*</a:t>
            </a:r>
            <a:r>
              <a:rPr lang="en-US" altLang="zh-CN" sz="2000" dirty="0"/>
              <a:t>p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d;</a:t>
            </a:r>
          </a:p>
          <a:p>
            <a:pPr lvl="1">
              <a:buFontTx/>
              <a:buNone/>
            </a:pPr>
            <a:r>
              <a:rPr lang="en-US" altLang="zh-CN" sz="2000" dirty="0"/>
              <a:t>return</a:t>
            </a:r>
            <a:r>
              <a:rPr lang="zh-CN" altLang="en-US" sz="2000" dirty="0"/>
              <a:t> </a:t>
            </a:r>
            <a:r>
              <a:rPr lang="en-US" altLang="zh-CN" sz="2000" dirty="0" err="1"/>
              <a:t>x-c</a:t>
            </a:r>
            <a:r>
              <a:rPr lang="en-US" altLang="zh-CN" sz="2000" dirty="0"/>
              <a:t>;</a:t>
            </a:r>
          </a:p>
          <a:p>
            <a:pPr lvl="1"/>
            <a:r>
              <a:rPr lang="zh-CN" altLang="en-US" sz="2000" dirty="0"/>
              <a:t>执行这个函数体的</a:t>
            </a:r>
            <a:r>
              <a:rPr lang="en-US" altLang="zh-CN" sz="2000" dirty="0"/>
              <a:t>IA32</a:t>
            </a:r>
            <a:r>
              <a:rPr lang="zh-CN" altLang="en-US" sz="2000" dirty="0"/>
              <a:t>代码如下：</a:t>
            </a:r>
            <a:endParaRPr lang="en-US" altLang="zh-CN" sz="2000" dirty="0"/>
          </a:p>
          <a:p>
            <a:pPr lvl="1">
              <a:buFontTx/>
              <a:buAutoNum type="arabicPlain"/>
            </a:pPr>
            <a:r>
              <a:rPr lang="en-US" altLang="zh-CN" sz="2000" dirty="0" err="1"/>
              <a:t>Movsbl</a:t>
            </a:r>
            <a:r>
              <a:rPr lang="en-US" altLang="zh-CN" sz="2000" dirty="0"/>
              <a:t>	12(%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edx</a:t>
            </a:r>
            <a:r>
              <a:rPr lang="en-US" altLang="zh-CN" sz="2000" dirty="0"/>
              <a:t>	;</a:t>
            </a:r>
            <a:r>
              <a:rPr lang="zh-CN" altLang="en-US" sz="2000" dirty="0"/>
              <a:t>较小的</a:t>
            </a:r>
            <a:r>
              <a:rPr lang="en-US" altLang="zh-CN" sz="2000" dirty="0"/>
              <a:t>byte-&gt;</a:t>
            </a:r>
            <a:r>
              <a:rPr lang="en-US" altLang="zh-CN" sz="2000" dirty="0" err="1"/>
              <a:t>dword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s</a:t>
            </a:r>
            <a:r>
              <a:rPr lang="zh-CN" altLang="en-US" sz="2000" dirty="0"/>
              <a:t>表示符号填充，</a:t>
            </a:r>
            <a:r>
              <a:rPr lang="en-US" altLang="zh-CN" sz="2000" dirty="0"/>
              <a:t>z</a:t>
            </a:r>
            <a:r>
              <a:rPr lang="zh-CN" altLang="en-US" sz="2000" dirty="0"/>
              <a:t>表示</a:t>
            </a:r>
            <a:r>
              <a:rPr lang="en-US" altLang="zh-CN" sz="2000" dirty="0"/>
              <a:t>0</a:t>
            </a:r>
            <a:r>
              <a:rPr lang="zh-CN" altLang="en-US" sz="2000" dirty="0"/>
              <a:t>填充</a:t>
            </a:r>
            <a:endParaRPr lang="en-US" altLang="zh-CN" sz="2000" dirty="0"/>
          </a:p>
          <a:p>
            <a:pPr lvl="1">
              <a:buFontTx/>
              <a:buAutoNum type="arabicPlain"/>
            </a:pPr>
            <a:r>
              <a:rPr lang="en-US" altLang="zh-CN" sz="2000" dirty="0" err="1"/>
              <a:t>Movl</a:t>
            </a:r>
            <a:r>
              <a:rPr lang="en-US" altLang="zh-CN" sz="2000" dirty="0"/>
              <a:t>	16</a:t>
            </a:r>
            <a:r>
              <a:rPr lang="zh-CN" altLang="en-US" sz="2000" dirty="0"/>
              <a:t>(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lvl="1">
              <a:buFontTx/>
              <a:buAutoNum type="arabicPlain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</a:t>
            </a:r>
            <a:r>
              <a:rPr lang="en-US" altLang="zh-CN" sz="2000" dirty="0"/>
              <a:t>	%</a:t>
            </a:r>
            <a:r>
              <a:rPr lang="en-US" altLang="zh-CN" sz="2000" dirty="0" err="1"/>
              <a:t>edx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(%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)</a:t>
            </a:r>
          </a:p>
          <a:p>
            <a:pPr lvl="1">
              <a:buFontTx/>
              <a:buAutoNum type="arabicPlain"/>
            </a:pPr>
            <a:r>
              <a:rPr lang="en-US" altLang="zh-CN" sz="2000" dirty="0" err="1"/>
              <a:t>Movswl</a:t>
            </a:r>
            <a:r>
              <a:rPr lang="en-US" altLang="zh-CN" sz="2000" dirty="0"/>
              <a:t>	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lvl="1">
              <a:buFontTx/>
              <a:buAutoNum type="arabicPlain"/>
            </a:pPr>
            <a:r>
              <a:rPr lang="en-US" altLang="zh-CN" sz="2000" dirty="0" err="1"/>
              <a:t>Movl</a:t>
            </a:r>
            <a:r>
              <a:rPr lang="en-US" altLang="zh-CN" sz="2000" dirty="0"/>
              <a:t>	20(%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edx</a:t>
            </a:r>
            <a:endParaRPr lang="en-US" altLang="zh-CN" sz="2000" dirty="0"/>
          </a:p>
          <a:p>
            <a:pPr lvl="1">
              <a:buFontTx/>
              <a:buAutoNum type="arabicPlain"/>
            </a:pPr>
            <a:r>
              <a:rPr lang="en-US" altLang="zh-CN" sz="2000" dirty="0" err="1"/>
              <a:t>Subl</a:t>
            </a:r>
            <a:r>
              <a:rPr lang="en-US" altLang="zh-CN" sz="2000" dirty="0"/>
              <a:t>	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edx</a:t>
            </a:r>
            <a:endParaRPr lang="en-US" altLang="zh-CN" sz="2000" dirty="0"/>
          </a:p>
          <a:p>
            <a:pPr lvl="1">
              <a:buFontTx/>
              <a:buAutoNum type="arabicPlain"/>
            </a:pPr>
            <a:r>
              <a:rPr lang="en-US" altLang="zh-CN" sz="2000" dirty="0" err="1"/>
              <a:t>Movl</a:t>
            </a:r>
            <a:r>
              <a:rPr lang="en-US" altLang="zh-CN" sz="2000" dirty="0"/>
              <a:t>	%</a:t>
            </a:r>
            <a:r>
              <a:rPr lang="en-US" altLang="zh-CN" sz="2000" dirty="0" err="1"/>
              <a:t>edx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lvl="1">
              <a:buFontTx/>
              <a:buNone/>
            </a:pPr>
            <a:r>
              <a:rPr lang="zh-CN" altLang="en-US" sz="2000" dirty="0"/>
              <a:t>写出函数</a:t>
            </a:r>
            <a:r>
              <a:rPr lang="en-US" altLang="zh-CN" sz="2000" dirty="0"/>
              <a:t>fun</a:t>
            </a:r>
            <a:r>
              <a:rPr lang="zh-CN" altLang="en-US" sz="2000" dirty="0"/>
              <a:t>的原型，给出参数</a:t>
            </a:r>
            <a:r>
              <a:rPr lang="en-US" altLang="zh-CN" sz="2000" dirty="0"/>
              <a:t>p,</a:t>
            </a:r>
            <a:r>
              <a:rPr lang="zh-CN" altLang="en-US" sz="2000" dirty="0"/>
              <a:t> </a:t>
            </a:r>
            <a:r>
              <a:rPr lang="en-US" altLang="zh-CN" sz="2000" dirty="0"/>
              <a:t>d,</a:t>
            </a:r>
            <a:r>
              <a:rPr lang="zh-CN" altLang="en-US" sz="2000" dirty="0"/>
              <a:t> </a:t>
            </a:r>
            <a:r>
              <a:rPr lang="en-US" altLang="zh-CN" sz="2000" dirty="0"/>
              <a:t>x,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的类型和顺序。写出求解过程。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57014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0910" cy="4594840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9</a:t>
            </a:r>
          </a:p>
          <a:p>
            <a:pPr lvl="1"/>
            <a:r>
              <a:rPr lang="en-US" altLang="zh-CN" dirty="0"/>
              <a:t>Suppose the initial value of %</a:t>
            </a:r>
            <a:r>
              <a:rPr lang="en-US" altLang="zh-CN" dirty="0" err="1"/>
              <a:t>esp</a:t>
            </a:r>
            <a:r>
              <a:rPr lang="en-US" altLang="zh-CN" dirty="0"/>
              <a:t> is 0x7FFFFFC4, initial value of %</a:t>
            </a:r>
            <a:r>
              <a:rPr lang="en-US" altLang="zh-CN" dirty="0" err="1"/>
              <a:t>ebp</a:t>
            </a:r>
            <a:r>
              <a:rPr lang="en-US" altLang="zh-CN" dirty="0"/>
              <a:t> is 0x7FFFFFF4.</a:t>
            </a:r>
          </a:p>
          <a:p>
            <a:pPr lvl="1"/>
            <a:r>
              <a:rPr lang="en-US" altLang="zh-CN" dirty="0"/>
              <a:t>The value stored in address 0x7FFFFFC0 is 0x120, value stored in address 0x7FFFFFC4 is 0x200, the value stored in address 0x7FFFFFF4 is 0x2710. </a:t>
            </a:r>
          </a:p>
          <a:p>
            <a:pPr lvl="1"/>
            <a:r>
              <a:rPr lang="en-US" altLang="zh-CN" dirty="0"/>
              <a:t>We have following x86 assembly code executed sequentially: </a:t>
            </a:r>
          </a:p>
          <a:p>
            <a:pPr lvl="2"/>
            <a:r>
              <a:rPr lang="en-US" altLang="zh-CN" dirty="0" err="1"/>
              <a:t>pushl</a:t>
            </a:r>
            <a:r>
              <a:rPr lang="en-US" altLang="zh-CN" dirty="0"/>
              <a:t> %</a:t>
            </a:r>
            <a:r>
              <a:rPr lang="en-US" altLang="zh-CN" dirty="0" err="1"/>
              <a:t>esp</a:t>
            </a:r>
            <a:r>
              <a:rPr lang="en-US" altLang="zh-CN" dirty="0"/>
              <a:t> (instruction 1)</a:t>
            </a:r>
            <a:br>
              <a:rPr lang="en-US" altLang="zh-CN" dirty="0"/>
            </a:br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esp</a:t>
            </a:r>
            <a:r>
              <a:rPr lang="en-US" altLang="zh-CN" dirty="0"/>
              <a:t>,%</a:t>
            </a:r>
            <a:r>
              <a:rPr lang="en-US" altLang="zh-CN" dirty="0" err="1"/>
              <a:t>ebp</a:t>
            </a:r>
            <a:r>
              <a:rPr lang="en-US" altLang="zh-CN" dirty="0"/>
              <a:t> (instruction 2)</a:t>
            </a:r>
            <a:br>
              <a:rPr lang="en-US" altLang="zh-CN" dirty="0"/>
            </a:br>
            <a:r>
              <a:rPr lang="en-US" altLang="zh-CN" dirty="0" err="1"/>
              <a:t>popl</a:t>
            </a:r>
            <a:r>
              <a:rPr lang="en-US" altLang="zh-CN" dirty="0"/>
              <a:t> %</a:t>
            </a:r>
            <a:r>
              <a:rPr lang="en-US" altLang="zh-CN" dirty="0" err="1"/>
              <a:t>ebp</a:t>
            </a:r>
            <a:r>
              <a:rPr lang="en-US" altLang="zh-CN" dirty="0"/>
              <a:t> (instruction 3) </a:t>
            </a:r>
          </a:p>
          <a:p>
            <a:pPr lvl="1"/>
            <a:r>
              <a:rPr lang="en-US" altLang="zh-CN" dirty="0"/>
              <a:t>Question: After each instruction executed, what is the value of %</a:t>
            </a:r>
            <a:r>
              <a:rPr lang="en-US" altLang="zh-CN" dirty="0" err="1"/>
              <a:t>esp</a:t>
            </a:r>
            <a:r>
              <a:rPr lang="en-US" altLang="zh-CN" dirty="0"/>
              <a:t> and %</a:t>
            </a:r>
            <a:r>
              <a:rPr lang="en-US" altLang="zh-CN" dirty="0" err="1"/>
              <a:t>ebp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(1) Instruction 1:      </a:t>
            </a:r>
            <a:br>
              <a:rPr lang="en-US" altLang="zh-CN" dirty="0"/>
            </a:br>
            <a:r>
              <a:rPr lang="en-US" altLang="zh-CN" dirty="0"/>
              <a:t>(2) Instruction 2:</a:t>
            </a:r>
            <a:br>
              <a:rPr lang="en-US" altLang="zh-CN" dirty="0"/>
            </a:br>
            <a:r>
              <a:rPr lang="en-US" altLang="zh-CN" dirty="0"/>
              <a:t>(3) Instruction 3: </a:t>
            </a:r>
          </a:p>
        </p:txBody>
      </p:sp>
    </p:spTree>
    <p:extLst>
      <p:ext uri="{BB962C8B-B14F-4D97-AF65-F5344CB8AC3E}">
        <p14:creationId xmlns:p14="http://schemas.microsoft.com/office/powerpoint/2010/main" val="165672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441FD-80D3-1841-B62A-0CC7B61E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4EEF2-31C6-E14E-A118-0D64AE1B8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8930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题目</a:t>
            </a:r>
            <a:r>
              <a:rPr kumimoji="1" lang="en-US" altLang="zh-CN"/>
              <a:t>10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右边是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语言源代码文件</a:t>
            </a:r>
            <a:r>
              <a:rPr kumimoji="1" lang="en-US" altLang="zh-CN" dirty="0" err="1"/>
              <a:t>func.c</a:t>
            </a:r>
            <a:r>
              <a:rPr kumimoji="1" lang="zh-CN" altLang="en-US" dirty="0"/>
              <a:t>对应的汇编代码，请写出对应的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语言代码；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画出</a:t>
            </a:r>
            <a:r>
              <a:rPr kumimoji="1" lang="en-US" altLang="zh-CN" dirty="0"/>
              <a:t>Line 24</a:t>
            </a:r>
            <a:r>
              <a:rPr kumimoji="1" lang="zh-CN" altLang="en-US" dirty="0"/>
              <a:t>执行前栈的状态，以及此时寄存器</a:t>
            </a:r>
            <a:r>
              <a:rPr kumimoji="1" lang="en-US" altLang="zh-CN" dirty="0"/>
              <a:t>%</a:t>
            </a:r>
            <a:r>
              <a:rPr kumimoji="1" lang="en-US" altLang="zh-CN" dirty="0" err="1"/>
              <a:t>edi</a:t>
            </a:r>
            <a:r>
              <a:rPr kumimoji="1" lang="en-US" altLang="zh-CN" dirty="0"/>
              <a:t>, %</a:t>
            </a:r>
            <a:r>
              <a:rPr kumimoji="1" lang="en-US" altLang="zh-CN" dirty="0" err="1"/>
              <a:t>esi</a:t>
            </a:r>
            <a:r>
              <a:rPr kumimoji="1" lang="en-US" altLang="zh-CN" dirty="0"/>
              <a:t>, %</a:t>
            </a:r>
            <a:r>
              <a:rPr kumimoji="1" lang="en-US" altLang="zh-CN" dirty="0" err="1"/>
              <a:t>edx</a:t>
            </a:r>
            <a:r>
              <a:rPr kumimoji="1" lang="en-US" altLang="zh-CN" dirty="0"/>
              <a:t>, %</a:t>
            </a:r>
            <a:r>
              <a:rPr kumimoji="1" lang="en-US" altLang="zh-CN" dirty="0" err="1"/>
              <a:t>ecx</a:t>
            </a:r>
            <a:r>
              <a:rPr kumimoji="1" lang="en-US" altLang="zh-CN" dirty="0"/>
              <a:t>, %</a:t>
            </a:r>
            <a:r>
              <a:rPr kumimoji="1" lang="en-US" altLang="zh-CN" dirty="0" err="1"/>
              <a:t>rsp</a:t>
            </a:r>
            <a:r>
              <a:rPr kumimoji="1" lang="zh-CN" altLang="en-US" dirty="0"/>
              <a:t>的值；假设进入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函数前</a:t>
            </a:r>
            <a:r>
              <a:rPr kumimoji="1" lang="en-US" altLang="zh-CN" dirty="0"/>
              <a:t>%</a:t>
            </a:r>
            <a:r>
              <a:rPr kumimoji="1" lang="en-US" altLang="zh-CN" dirty="0" err="1"/>
              <a:t>rsp</a:t>
            </a:r>
            <a:r>
              <a:rPr kumimoji="1" lang="zh-CN" altLang="en-US" dirty="0"/>
              <a:t>的值为</a:t>
            </a:r>
            <a:r>
              <a:rPr kumimoji="1" lang="en-US" altLang="zh-CN" dirty="0"/>
              <a:t>0x8000420</a:t>
            </a:r>
            <a:r>
              <a:rPr kumimoji="1" lang="zh-CN" altLang="en-US" dirty="0"/>
              <a:t>（代码中出现的局部变量，要标记在栈图中；图中标记内存地址）</a:t>
            </a:r>
            <a:endParaRPr kumimoji="1"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FADBCF2-A970-7948-B45D-DEAFC3106D31}"/>
              </a:ext>
            </a:extLst>
          </p:cNvPr>
          <p:cNvSpPr txBox="1">
            <a:spLocks/>
          </p:cNvSpPr>
          <p:nvPr/>
        </p:nvSpPr>
        <p:spPr>
          <a:xfrm>
            <a:off x="6357729" y="57871"/>
            <a:ext cx="5516217" cy="7014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" altLang="zh-CN" dirty="0"/>
              <a:t>.file   "</a:t>
            </a:r>
            <a:r>
              <a:rPr kumimoji="1" lang="en" altLang="zh-CN" dirty="0" err="1"/>
              <a:t>func.c</a:t>
            </a:r>
            <a:r>
              <a:rPr kumimoji="1" lang="en" altLang="zh-CN" dirty="0"/>
              <a:t>"</a:t>
            </a:r>
          </a:p>
          <a:p>
            <a:pPr lvl="1"/>
            <a:r>
              <a:rPr kumimoji="1" lang="en-US" altLang="zh-CN" dirty="0"/>
              <a:t>2:</a:t>
            </a:r>
            <a:r>
              <a:rPr kumimoji="1" lang="en" altLang="zh-CN" dirty="0"/>
              <a:t>        .section        .rodata.str1.1,"aMS",@progbits,1</a:t>
            </a:r>
          </a:p>
          <a:p>
            <a:pPr lvl="1"/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r>
              <a:rPr kumimoji="1" lang="en" altLang="zh-CN" dirty="0"/>
              <a:t>.LC0:</a:t>
            </a:r>
          </a:p>
          <a:p>
            <a:pPr lvl="1"/>
            <a:r>
              <a:rPr kumimoji="1" lang="en-US" altLang="zh-CN" dirty="0"/>
              <a:t>4:</a:t>
            </a:r>
            <a:r>
              <a:rPr kumimoji="1" lang="en" altLang="zh-CN" dirty="0"/>
              <a:t>        .string "%d %d"</a:t>
            </a:r>
          </a:p>
          <a:p>
            <a:pPr lvl="1"/>
            <a:r>
              <a:rPr kumimoji="1" lang="en-US" altLang="zh-CN" dirty="0"/>
              <a:t>5:</a:t>
            </a:r>
            <a:r>
              <a:rPr kumimoji="1" lang="en" altLang="zh-CN" dirty="0"/>
              <a:t>.LC1:</a:t>
            </a:r>
          </a:p>
          <a:p>
            <a:pPr lvl="1"/>
            <a:r>
              <a:rPr kumimoji="1" lang="en" altLang="zh-CN" dirty="0"/>
              <a:t>6:        .string "%d %d %d\n"</a:t>
            </a:r>
          </a:p>
          <a:p>
            <a:pPr lvl="1"/>
            <a:r>
              <a:rPr kumimoji="1" lang="en" altLang="zh-CN" dirty="0"/>
              <a:t>7:        .text</a:t>
            </a:r>
          </a:p>
          <a:p>
            <a:pPr lvl="1"/>
            <a:r>
              <a:rPr kumimoji="1" lang="en" altLang="zh-CN" dirty="0"/>
              <a:t>8:        .</a:t>
            </a:r>
            <a:r>
              <a:rPr kumimoji="1" lang="en" altLang="zh-CN" dirty="0" err="1"/>
              <a:t>globl</a:t>
            </a:r>
            <a:r>
              <a:rPr kumimoji="1" lang="en" altLang="zh-CN" dirty="0"/>
              <a:t>  main</a:t>
            </a:r>
          </a:p>
          <a:p>
            <a:pPr lvl="1"/>
            <a:r>
              <a:rPr kumimoji="1" lang="en" altLang="zh-CN" dirty="0"/>
              <a:t>9:        .type   main, @function</a:t>
            </a:r>
          </a:p>
          <a:p>
            <a:pPr lvl="1"/>
            <a:r>
              <a:rPr kumimoji="1" lang="en" altLang="zh-CN" dirty="0"/>
              <a:t>10:main:</a:t>
            </a:r>
          </a:p>
          <a:p>
            <a:pPr lvl="1"/>
            <a:r>
              <a:rPr kumimoji="1" lang="en" altLang="zh-CN" dirty="0"/>
              <a:t>11:.cfi_startproc</a:t>
            </a:r>
          </a:p>
          <a:p>
            <a:pPr lvl="1"/>
            <a:r>
              <a:rPr kumimoji="1" lang="en" altLang="zh-CN" dirty="0"/>
              <a:t>12:        </a:t>
            </a:r>
            <a:r>
              <a:rPr kumimoji="1" lang="en" altLang="zh-CN" dirty="0" err="1"/>
              <a:t>subq</a:t>
            </a:r>
            <a:r>
              <a:rPr kumimoji="1" lang="en" altLang="zh-CN" dirty="0"/>
              <a:t>    $24, %</a:t>
            </a:r>
            <a:r>
              <a:rPr kumimoji="1" lang="en" altLang="zh-CN" dirty="0" err="1"/>
              <a:t>rsp</a:t>
            </a:r>
            <a:endParaRPr kumimoji="1" lang="en" altLang="zh-CN" dirty="0"/>
          </a:p>
          <a:p>
            <a:pPr lvl="1"/>
            <a:r>
              <a:rPr kumimoji="1" lang="en" altLang="zh-CN" dirty="0"/>
              <a:t>13:        </a:t>
            </a:r>
            <a:r>
              <a:rPr kumimoji="1" lang="en" altLang="zh-CN" dirty="0" err="1"/>
              <a:t>leaq</a:t>
            </a:r>
            <a:r>
              <a:rPr kumimoji="1" lang="en" altLang="zh-CN" dirty="0"/>
              <a:t>    8(%</a:t>
            </a:r>
            <a:r>
              <a:rPr kumimoji="1" lang="en" altLang="zh-CN" dirty="0" err="1"/>
              <a:t>rsp</a:t>
            </a:r>
            <a:r>
              <a:rPr kumimoji="1" lang="en" altLang="zh-CN" dirty="0"/>
              <a:t>), %</a:t>
            </a:r>
            <a:r>
              <a:rPr kumimoji="1" lang="en" altLang="zh-CN" dirty="0" err="1"/>
              <a:t>rdx</a:t>
            </a:r>
            <a:endParaRPr kumimoji="1" lang="en" altLang="zh-CN" dirty="0"/>
          </a:p>
          <a:p>
            <a:pPr lvl="1"/>
            <a:r>
              <a:rPr kumimoji="1" lang="en" altLang="zh-CN" dirty="0"/>
              <a:t>14:        </a:t>
            </a:r>
            <a:r>
              <a:rPr kumimoji="1" lang="en" altLang="zh-CN" dirty="0" err="1"/>
              <a:t>leaq</a:t>
            </a:r>
            <a:r>
              <a:rPr kumimoji="1" lang="en" altLang="zh-CN" dirty="0"/>
              <a:t>    12(%</a:t>
            </a:r>
            <a:r>
              <a:rPr kumimoji="1" lang="en" altLang="zh-CN" dirty="0" err="1"/>
              <a:t>rsp</a:t>
            </a:r>
            <a:r>
              <a:rPr kumimoji="1" lang="en" altLang="zh-CN" dirty="0"/>
              <a:t>), %</a:t>
            </a:r>
            <a:r>
              <a:rPr kumimoji="1" lang="en" altLang="zh-CN" dirty="0" err="1"/>
              <a:t>rsi</a:t>
            </a:r>
            <a:endParaRPr kumimoji="1" lang="en" altLang="zh-CN" dirty="0"/>
          </a:p>
          <a:p>
            <a:pPr lvl="1"/>
            <a:r>
              <a:rPr kumimoji="1" lang="en" altLang="zh-CN" dirty="0"/>
              <a:t>15: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$.LC0, %</a:t>
            </a:r>
            <a:r>
              <a:rPr kumimoji="1" lang="en" altLang="zh-CN" dirty="0" err="1"/>
              <a:t>edi</a:t>
            </a:r>
            <a:endParaRPr kumimoji="1" lang="en" altLang="zh-CN" dirty="0"/>
          </a:p>
          <a:p>
            <a:pPr lvl="1"/>
            <a:r>
              <a:rPr kumimoji="1" lang="en" altLang="zh-CN" dirty="0"/>
              <a:t>16: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$0, %</a:t>
            </a:r>
            <a:r>
              <a:rPr kumimoji="1" lang="en" altLang="zh-CN" dirty="0" err="1"/>
              <a:t>eax</a:t>
            </a:r>
            <a:endParaRPr kumimoji="1" lang="en" altLang="zh-CN" dirty="0"/>
          </a:p>
          <a:p>
            <a:pPr lvl="1"/>
            <a:r>
              <a:rPr kumimoji="1" lang="en" altLang="zh-CN" dirty="0"/>
              <a:t>17:        call    __isoc99_scanf</a:t>
            </a:r>
          </a:p>
          <a:p>
            <a:pPr lvl="1"/>
            <a:r>
              <a:rPr kumimoji="1" lang="en" altLang="zh-CN" dirty="0"/>
              <a:t>18: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12(%</a:t>
            </a:r>
            <a:r>
              <a:rPr kumimoji="1" lang="en" altLang="zh-CN" dirty="0" err="1"/>
              <a:t>rsp</a:t>
            </a:r>
            <a:r>
              <a:rPr kumimoji="1" lang="en" altLang="zh-CN" dirty="0"/>
              <a:t>), %</a:t>
            </a:r>
            <a:r>
              <a:rPr kumimoji="1" lang="en" altLang="zh-CN" dirty="0" err="1"/>
              <a:t>ecx</a:t>
            </a:r>
            <a:endParaRPr kumimoji="1" lang="en" altLang="zh-CN" dirty="0"/>
          </a:p>
          <a:p>
            <a:pPr lvl="1"/>
            <a:r>
              <a:rPr kumimoji="1" lang="en" altLang="zh-CN" dirty="0"/>
              <a:t>19: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8(%</a:t>
            </a:r>
            <a:r>
              <a:rPr kumimoji="1" lang="en" altLang="zh-CN" dirty="0" err="1"/>
              <a:t>rsp</a:t>
            </a:r>
            <a:r>
              <a:rPr kumimoji="1" lang="en" altLang="zh-CN" dirty="0"/>
              <a:t>), %</a:t>
            </a:r>
            <a:r>
              <a:rPr kumimoji="1" lang="en" altLang="zh-CN" dirty="0" err="1"/>
              <a:t>edx</a:t>
            </a:r>
            <a:endParaRPr kumimoji="1" lang="en" altLang="zh-CN" dirty="0"/>
          </a:p>
          <a:p>
            <a:pPr lvl="1"/>
            <a:r>
              <a:rPr kumimoji="1" lang="en" altLang="zh-CN" dirty="0"/>
              <a:t>20: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%</a:t>
            </a:r>
            <a:r>
              <a:rPr kumimoji="1" lang="en" altLang="zh-CN" dirty="0" err="1"/>
              <a:t>edx</a:t>
            </a:r>
            <a:r>
              <a:rPr kumimoji="1" lang="en" altLang="zh-CN" dirty="0"/>
              <a:t>, %</a:t>
            </a:r>
            <a:r>
              <a:rPr kumimoji="1" lang="en" altLang="zh-CN" dirty="0" err="1"/>
              <a:t>esi</a:t>
            </a:r>
            <a:endParaRPr kumimoji="1" lang="en" altLang="zh-CN" dirty="0"/>
          </a:p>
          <a:p>
            <a:pPr lvl="1"/>
            <a:r>
              <a:rPr kumimoji="1" lang="en" altLang="zh-CN" dirty="0"/>
              <a:t>21:        </a:t>
            </a:r>
            <a:r>
              <a:rPr kumimoji="1" lang="en" altLang="zh-CN" dirty="0" err="1"/>
              <a:t>xorl</a:t>
            </a:r>
            <a:r>
              <a:rPr kumimoji="1" lang="en" altLang="zh-CN" dirty="0"/>
              <a:t>    %</a:t>
            </a:r>
            <a:r>
              <a:rPr kumimoji="1" lang="en" altLang="zh-CN" dirty="0" err="1"/>
              <a:t>ecx</a:t>
            </a:r>
            <a:r>
              <a:rPr kumimoji="1" lang="en" altLang="zh-CN" dirty="0"/>
              <a:t>, %</a:t>
            </a:r>
            <a:r>
              <a:rPr kumimoji="1" lang="en" altLang="zh-CN" dirty="0" err="1"/>
              <a:t>esi</a:t>
            </a:r>
            <a:endParaRPr kumimoji="1" lang="en" altLang="zh-CN" dirty="0"/>
          </a:p>
          <a:p>
            <a:pPr lvl="1"/>
            <a:r>
              <a:rPr kumimoji="1" lang="en" altLang="zh-CN" dirty="0"/>
              <a:t>22: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$.LC1, %</a:t>
            </a:r>
            <a:r>
              <a:rPr kumimoji="1" lang="en" altLang="zh-CN" dirty="0" err="1"/>
              <a:t>edi</a:t>
            </a:r>
            <a:endParaRPr kumimoji="1" lang="en" altLang="zh-CN" dirty="0"/>
          </a:p>
          <a:p>
            <a:pPr lvl="1"/>
            <a:r>
              <a:rPr kumimoji="1" lang="en" altLang="zh-CN" dirty="0"/>
              <a:t>23: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$0, %</a:t>
            </a:r>
            <a:r>
              <a:rPr kumimoji="1" lang="en" altLang="zh-CN" dirty="0" err="1"/>
              <a:t>eax</a:t>
            </a:r>
            <a:endParaRPr kumimoji="1" lang="en" altLang="zh-CN" dirty="0"/>
          </a:p>
          <a:p>
            <a:pPr lvl="1"/>
            <a:r>
              <a:rPr kumimoji="1" lang="en" altLang="zh-CN" dirty="0"/>
              <a:t>24:        call    </a:t>
            </a:r>
            <a:r>
              <a:rPr kumimoji="1" lang="en" altLang="zh-CN" dirty="0" err="1"/>
              <a:t>printf</a:t>
            </a:r>
            <a:endParaRPr kumimoji="1" lang="en" altLang="zh-CN" dirty="0"/>
          </a:p>
          <a:p>
            <a:pPr lvl="1"/>
            <a:r>
              <a:rPr kumimoji="1" lang="en" altLang="zh-CN" dirty="0"/>
              <a:t>25:        </a:t>
            </a:r>
            <a:r>
              <a:rPr kumimoji="1" lang="en" altLang="zh-CN" dirty="0" err="1"/>
              <a:t>movl</a:t>
            </a:r>
            <a:r>
              <a:rPr kumimoji="1" lang="en" altLang="zh-CN" dirty="0"/>
              <a:t>    $0, %</a:t>
            </a:r>
            <a:r>
              <a:rPr kumimoji="1" lang="en" altLang="zh-CN" dirty="0" err="1"/>
              <a:t>eax</a:t>
            </a:r>
            <a:endParaRPr kumimoji="1" lang="en" altLang="zh-CN" dirty="0"/>
          </a:p>
          <a:p>
            <a:pPr lvl="1"/>
            <a:r>
              <a:rPr kumimoji="1" lang="en" altLang="zh-CN" dirty="0"/>
              <a:t>26:        </a:t>
            </a:r>
            <a:r>
              <a:rPr kumimoji="1" lang="en" altLang="zh-CN" dirty="0" err="1"/>
              <a:t>addq</a:t>
            </a:r>
            <a:r>
              <a:rPr kumimoji="1" lang="en" altLang="zh-CN" dirty="0"/>
              <a:t>    $24, %</a:t>
            </a:r>
            <a:r>
              <a:rPr kumimoji="1" lang="en" altLang="zh-CN" dirty="0" err="1"/>
              <a:t>rsp</a:t>
            </a:r>
            <a:endParaRPr kumimoji="1" lang="en" altLang="zh-CN" dirty="0"/>
          </a:p>
          <a:p>
            <a:pPr lvl="1"/>
            <a:r>
              <a:rPr kumimoji="1" lang="en" altLang="zh-CN" dirty="0"/>
              <a:t>27:        ret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58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lvl="1"/>
            <a:r>
              <a:rPr lang="zh-CN" altLang="zh-CN" dirty="0">
                <a:latin typeface="Arial" charset="0"/>
              </a:rPr>
              <a:t>Assume we have following address binding table and value of registers : 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44107"/>
              </p:ext>
            </p:extLst>
          </p:nvPr>
        </p:nvGraphicFramePr>
        <p:xfrm>
          <a:off x="810638" y="3111500"/>
          <a:ext cx="10515600" cy="32004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Address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Value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Register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Value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0x100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%eax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0x110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0x11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%ebx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0x100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0x120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0x12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......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......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0x190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0x19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0x200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0x20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03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lvl="1"/>
            <a:r>
              <a:rPr lang="en-US" altLang="zh-CN" dirty="0"/>
              <a:t>Please fill in the table below 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6482"/>
              </p:ext>
            </p:extLst>
          </p:nvPr>
        </p:nvGraphicFramePr>
        <p:xfrm>
          <a:off x="2433537" y="2845648"/>
          <a:ext cx="6399180" cy="3657600"/>
        </p:xfrm>
        <a:graphic>
          <a:graphicData uri="http://schemas.openxmlformats.org/drawingml/2006/table">
            <a:tbl>
              <a:tblPr/>
              <a:tblGrid>
                <a:gridCol w="3199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Operand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%ebx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$0x150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0x170 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(%ebx)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(%ebx,%eax)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0x30(%</a:t>
                      </a:r>
                      <a:r>
                        <a:rPr lang="mr-I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ebx</a:t>
                      </a:r>
                      <a:r>
                        <a:rPr lang="mr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80(%ebx,%eax,2)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7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lvl="1"/>
            <a:r>
              <a:rPr lang="en-US" altLang="zh-CN" dirty="0"/>
              <a:t>Suppose registers and bound values will be reset as above after each instruction. Please fill in the table below: (Write all if there are more than one destinations and None if there is no destination) 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15296"/>
              </p:ext>
            </p:extLst>
          </p:nvPr>
        </p:nvGraphicFramePr>
        <p:xfrm>
          <a:off x="1373221" y="3568700"/>
          <a:ext cx="8811639" cy="2743200"/>
        </p:xfrm>
        <a:graphic>
          <a:graphicData uri="http://schemas.openxmlformats.org/drawingml/2006/table">
            <a:tbl>
              <a:tblPr/>
              <a:tblGrid>
                <a:gridCol w="293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7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Destination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addl %eax,%ebx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mr-I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s-I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subl %eax,(%ebx)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leal 0x50(%eax), %edx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mr-IN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movzbl %al, %ebx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mr-IN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movsbl %bh, %ecx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mr-IN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s-I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01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lvl="1"/>
            <a:r>
              <a:rPr lang="en-US" altLang="zh-CN" dirty="0"/>
              <a:t>Assume the initial value of the flags is 0. Fill the table below 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18786"/>
              </p:ext>
            </p:extLst>
          </p:nvPr>
        </p:nvGraphicFramePr>
        <p:xfrm>
          <a:off x="1052208" y="3072302"/>
          <a:ext cx="9220200" cy="2286000"/>
        </p:xfrm>
        <a:graphic>
          <a:graphicData uri="http://schemas.openxmlformats.org/drawingml/2006/table">
            <a:tbl>
              <a:tblPr/>
              <a:tblGrid>
                <a:gridCol w="2644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 </a:t>
                      </a: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ZF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CF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leal(%eax),%ebx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subl %ebx, %eax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xorl %eax, %eax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%eax, %ebx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09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02285" cy="4351338"/>
          </a:xfrm>
        </p:spPr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2</a:t>
            </a:r>
          </a:p>
          <a:p>
            <a:pPr lvl="1"/>
            <a:r>
              <a:rPr lang="en-US" altLang="zh-CN" dirty="0"/>
              <a:t>Translate the following assembly into C codes. </a:t>
            </a:r>
          </a:p>
          <a:p>
            <a:pPr lvl="1"/>
            <a:r>
              <a:rPr lang="en-US" altLang="zh-CN" dirty="0"/>
              <a:t>You can name local variables represented by -12(%</a:t>
            </a:r>
            <a:r>
              <a:rPr lang="en-US" altLang="zh-CN" dirty="0" err="1"/>
              <a:t>ebp</a:t>
            </a:r>
            <a:r>
              <a:rPr lang="en-US" altLang="zh-CN" dirty="0"/>
              <a:t>), -8(%</a:t>
            </a:r>
            <a:r>
              <a:rPr lang="en-US" altLang="zh-CN" dirty="0" err="1"/>
              <a:t>ebp</a:t>
            </a:r>
            <a:r>
              <a:rPr lang="en-US" altLang="zh-CN" dirty="0"/>
              <a:t>)...or </a:t>
            </a:r>
            <a:r>
              <a:rPr lang="en-US" altLang="zh-CN" dirty="0" err="1"/>
              <a:t>a,b,c</a:t>
            </a:r>
            <a:r>
              <a:rPr lang="en-US" altLang="zh-CN" dirty="0"/>
              <a:t>... freely as you like. </a:t>
            </a:r>
          </a:p>
          <a:p>
            <a:pPr lvl="1"/>
            <a:r>
              <a:rPr lang="en-US" altLang="zh-CN" dirty="0"/>
              <a:t>The beginning of C codes is given.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"/>
          <a:stretch/>
        </p:blipFill>
        <p:spPr>
          <a:xfrm>
            <a:off x="5181287" y="556054"/>
            <a:ext cx="6863134" cy="58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9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114" y="210139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200" dirty="0"/>
              <a:t>题目</a:t>
            </a:r>
            <a:r>
              <a:rPr kumimoji="1" lang="en-US" altLang="zh-CN" sz="3200" dirty="0"/>
              <a:t>3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114" y="3262539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写一个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下的汇编程序，求解一个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个元素整型数组中的最小值，并且返回（可以用</a:t>
            </a:r>
            <a:r>
              <a:rPr kumimoji="1" lang="en-US" altLang="zh-CN" dirty="0"/>
              <a:t>echo $?</a:t>
            </a:r>
            <a:r>
              <a:rPr kumimoji="1" lang="zh-CN" altLang="en-US" dirty="0"/>
              <a:t>查看返回值）。源代码写入报告。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可以用循环等方式（需要自学一些后面的内容），也可以不用</a:t>
            </a:r>
            <a:endParaRPr kumimoji="1" lang="en-US" altLang="zh-CN" dirty="0"/>
          </a:p>
          <a:p>
            <a:r>
              <a:rPr kumimoji="1" lang="zh-CN" altLang="en-US" dirty="0"/>
              <a:t>然后用</a:t>
            </a:r>
            <a:r>
              <a:rPr kumimoji="1" lang="en-US" altLang="zh-CN" dirty="0" err="1"/>
              <a:t>objdump</a:t>
            </a:r>
            <a:r>
              <a:rPr kumimoji="1" lang="zh-CN" altLang="en-US" dirty="0"/>
              <a:t>工具对生成的可执行文件进行反汇编，并比较其与自己汇编源代码的差别，写入报告。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494CEB0-55D5-4DA8-9119-151387EB9DD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/>
              <a:t>Homework5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2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6809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4</a:t>
            </a:r>
          </a:p>
          <a:p>
            <a:pPr lvl="1"/>
            <a:r>
              <a:rPr lang="en-US" altLang="zh-CN" dirty="0"/>
              <a:t>Consider the following program: #define LEN 10</a:t>
            </a:r>
            <a:br>
              <a:rPr lang="en-US" altLang="zh-CN" dirty="0"/>
            </a:br>
            <a:r>
              <a:rPr lang="en-US" altLang="zh-CN" dirty="0" err="1"/>
              <a:t>int</a:t>
            </a:r>
            <a:r>
              <a:rPr lang="en-US" altLang="zh-CN" dirty="0"/>
              <a:t> a[LEN][LEN];</a:t>
            </a:r>
            <a:br>
              <a:rPr lang="en-US" altLang="zh-CN" dirty="0"/>
            </a:br>
            <a:r>
              <a:rPr lang="en-US" altLang="zh-CN" dirty="0"/>
              <a:t>void f(void) { </a:t>
            </a:r>
          </a:p>
          <a:p>
            <a:pPr lvl="1"/>
            <a:r>
              <a:rPr lang="zh-CN" altLang="en-US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  <a:br>
              <a:rPr lang="en-US" altLang="zh-CN" dirty="0"/>
            </a:br>
            <a:r>
              <a:rPr lang="zh-CN" altLang="en-US" dirty="0"/>
              <a:t>   </a:t>
            </a: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LEN;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</a:p>
          <a:p>
            <a:pPr lvl="1"/>
            <a:r>
              <a:rPr lang="zh-CN" altLang="en-US" dirty="0"/>
              <a:t>      </a:t>
            </a:r>
            <a:r>
              <a:rPr lang="en-US" altLang="zh-CN" dirty="0"/>
              <a:t>for (j = 0; j &lt; LEN; </a:t>
            </a:r>
            <a:r>
              <a:rPr lang="en-US" altLang="zh-CN" dirty="0" err="1"/>
              <a:t>j++</a:t>
            </a:r>
            <a:r>
              <a:rPr lang="en-US" altLang="zh-CN" dirty="0"/>
              <a:t>) { </a:t>
            </a:r>
          </a:p>
          <a:p>
            <a:pPr lvl="1"/>
            <a:r>
              <a:rPr lang="zh-CN" altLang="en-US" dirty="0"/>
              <a:t>     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 = </a:t>
            </a:r>
            <a:r>
              <a:rPr lang="en-US" altLang="zh-CN" dirty="0" err="1"/>
              <a:t>i</a:t>
            </a:r>
            <a:r>
              <a:rPr lang="en-US" altLang="zh-CN" dirty="0"/>
              <a:t> * LEN + j; 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} </a:t>
            </a:r>
          </a:p>
          <a:p>
            <a:pPr lvl="1"/>
            <a:r>
              <a:rPr lang="en-US" altLang="zh-CN" dirty="0"/>
              <a:t>} </a:t>
            </a:r>
          </a:p>
          <a:p>
            <a:pPr lvl="1"/>
            <a:r>
              <a:rPr lang="en-US" altLang="zh-CN" dirty="0"/>
              <a:t>Suppose the address of a is 0x10000000. After the function f() finished, fill the following table (if you don’t know the value, please write NONE):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46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4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4445" y="2629694"/>
          <a:ext cx="8305800" cy="2743200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mr-I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%eax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0x10000000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%ecx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$0x10000004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0x10000012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0xFFFFFF8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(%eax, %ecx, 8)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61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1360</Words>
  <Application>Microsoft Office PowerPoint</Application>
  <PresentationFormat>宽屏</PresentationFormat>
  <Paragraphs>206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</vt:lpstr>
      <vt:lpstr>Homework5</vt:lpstr>
      <vt:lpstr>Homework5</vt:lpstr>
      <vt:lpstr>Homework5</vt:lpstr>
      <vt:lpstr>Homework5</vt:lpstr>
      <vt:lpstr>Homework5</vt:lpstr>
      <vt:lpstr>Homework5</vt:lpstr>
      <vt:lpstr>题目3</vt:lpstr>
      <vt:lpstr>Homework5</vt:lpstr>
      <vt:lpstr>Homework5</vt:lpstr>
      <vt:lpstr>Homework5</vt:lpstr>
      <vt:lpstr>Homework5</vt:lpstr>
      <vt:lpstr>Homework5</vt:lpstr>
      <vt:lpstr>Homework5</vt:lpstr>
      <vt:lpstr>Homework5</vt:lpstr>
      <vt:lpstr>Homework5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Microsoft Office 用户</dc:creator>
  <cp:lastModifiedBy>晶 王</cp:lastModifiedBy>
  <cp:revision>30</cp:revision>
  <dcterms:created xsi:type="dcterms:W3CDTF">2018-09-27T09:01:03Z</dcterms:created>
  <dcterms:modified xsi:type="dcterms:W3CDTF">2024-11-11T03:53:35Z</dcterms:modified>
</cp:coreProperties>
</file>