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0" r:id="rId6"/>
    <p:sldId id="262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5"/>
  </p:normalViewPr>
  <p:slideViewPr>
    <p:cSldViewPr snapToGrid="0" snapToObjects="1">
      <p:cViewPr varScale="1">
        <p:scale>
          <a:sx n="66" d="100"/>
          <a:sy n="66" d="100"/>
        </p:scale>
        <p:origin x="66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255E-C6EB-4AD0-9161-A4768EB4A8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39554-C981-4B4C-A759-F0F66D91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6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kumimoji="1" lang="en-US" altLang="zh-CN" dirty="0"/>
              <a:t>Yes</a:t>
            </a:r>
            <a:r>
              <a:rPr kumimoji="1" lang="zh-CN" altLang="en-US" dirty="0"/>
              <a:t>，转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可能损失精度，但左右近似的方法是一样的；</a:t>
            </a:r>
            <a:endParaRPr kumimoji="1" lang="en-US" altLang="zh-CN" dirty="0"/>
          </a:p>
          <a:p>
            <a:pPr marL="228600" indent="-228600">
              <a:buAutoNum type="alphaUcPeriod"/>
            </a:pPr>
            <a:r>
              <a:rPr kumimoji="1" lang="en-US" altLang="zh-CN" dirty="0"/>
              <a:t>No</a:t>
            </a:r>
            <a:r>
              <a:rPr kumimoji="1" lang="zh-CN" altLang="en-US" dirty="0"/>
              <a:t>，</a:t>
            </a:r>
            <a:r>
              <a:rPr kumimoji="1" lang="en-US" altLang="zh-CN" dirty="0"/>
              <a:t>x=0, Y=</a:t>
            </a:r>
            <a:r>
              <a:rPr kumimoji="1" lang="en-US" altLang="zh-CN" dirty="0" err="1"/>
              <a:t>Tmin</a:t>
            </a:r>
            <a:endParaRPr kumimoji="1" lang="en-US" altLang="zh-CN" dirty="0"/>
          </a:p>
          <a:p>
            <a:pPr marL="228600" indent="-228600">
              <a:buAutoNum type="alphaUcPeriod"/>
            </a:pPr>
            <a:r>
              <a:rPr kumimoji="1" lang="en-US" altLang="zh-CN" dirty="0"/>
              <a:t>Yes, </a:t>
            </a:r>
            <a:r>
              <a:rPr kumimoji="1" lang="zh-CN" altLang="en-US" dirty="0"/>
              <a:t>都在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的表示范围，不需要近似</a:t>
            </a:r>
            <a:endParaRPr kumimoji="1" lang="en-US" altLang="zh-CN" dirty="0"/>
          </a:p>
          <a:p>
            <a:pPr marL="228600" indent="-228600">
              <a:buAutoNum type="alphaUcPeriod"/>
            </a:pPr>
            <a:r>
              <a:rPr kumimoji="1" lang="en-US" altLang="zh-CN" dirty="0"/>
              <a:t>No,</a:t>
            </a:r>
            <a:r>
              <a:rPr kumimoji="1" lang="zh-CN" altLang="en-US" dirty="0"/>
              <a:t>过大时有近似，不同顺序近似结果可能不同</a:t>
            </a:r>
            <a:endParaRPr kumimoji="1" lang="en-US" altLang="zh-CN" dirty="0"/>
          </a:p>
          <a:p>
            <a:pPr marL="228600" indent="-228600">
              <a:buAutoNum type="alphaUcPeriod"/>
            </a:pPr>
            <a:r>
              <a:rPr kumimoji="1" lang="en-US" altLang="zh-CN" dirty="0" err="1"/>
              <a:t>No,x</a:t>
            </a:r>
            <a:r>
              <a:rPr kumimoji="1" lang="en-US" altLang="zh-CN" dirty="0"/>
              <a:t>=0,z=1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27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2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1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9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0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2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  <a:t>2023/10/18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Homework3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57" y="155121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Consider the following function </a:t>
            </a:r>
          </a:p>
          <a:p>
            <a:pPr lvl="1"/>
            <a:r>
              <a:rPr lang="en-US" altLang="zh-CN" dirty="0" err="1"/>
              <a:t>typedef</a:t>
            </a:r>
            <a:r>
              <a:rPr lang="en-US" altLang="zh-CN" dirty="0"/>
              <a:t> unsigned char * </a:t>
            </a:r>
            <a:r>
              <a:rPr lang="en-US" altLang="zh-CN" dirty="0" err="1"/>
              <a:t>byte_pointer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show_bytes</a:t>
            </a:r>
            <a:r>
              <a:rPr lang="en-US" altLang="zh-CN" dirty="0"/>
              <a:t>(</a:t>
            </a:r>
            <a:r>
              <a:rPr lang="en-US" altLang="zh-CN" dirty="0" err="1"/>
              <a:t>byte_pointer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 { 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2"/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 lvl="3"/>
            <a:r>
              <a:rPr lang="en-US" altLang="zh-CN" dirty="0" err="1"/>
              <a:t>printf</a:t>
            </a:r>
            <a:r>
              <a:rPr lang="en-US" altLang="zh-CN" dirty="0"/>
              <a:t>(“%.2x”, start[</a:t>
            </a:r>
            <a:r>
              <a:rPr lang="en-US" altLang="zh-CN" dirty="0" err="1"/>
              <a:t>i</a:t>
            </a:r>
            <a:r>
              <a:rPr lang="en-US" altLang="zh-CN" dirty="0"/>
              <a:t>]); </a:t>
            </a:r>
          </a:p>
          <a:p>
            <a:pPr lvl="2"/>
            <a:r>
              <a:rPr lang="en-US" altLang="zh-CN" dirty="0"/>
              <a:t>}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 = 0x140A0233;</a:t>
            </a:r>
          </a:p>
          <a:p>
            <a:pPr lvl="1"/>
            <a:r>
              <a:rPr lang="en-US" altLang="zh-CN" dirty="0" err="1"/>
              <a:t>byte_pointer</a:t>
            </a:r>
            <a:r>
              <a:rPr lang="en-US" altLang="zh-CN" dirty="0"/>
              <a:t> </a:t>
            </a:r>
            <a:r>
              <a:rPr lang="en-US" altLang="zh-CN" dirty="0" err="1"/>
              <a:t>valp</a:t>
            </a:r>
            <a:r>
              <a:rPr lang="en-US" altLang="zh-CN" dirty="0"/>
              <a:t> = (</a:t>
            </a:r>
            <a:r>
              <a:rPr lang="en-US" altLang="zh-CN" dirty="0" err="1"/>
              <a:t>byte_pointer</a:t>
            </a:r>
            <a:r>
              <a:rPr lang="en-US" altLang="zh-CN" dirty="0"/>
              <a:t>) &amp; </a:t>
            </a:r>
            <a:r>
              <a:rPr lang="en-US" altLang="zh-CN" dirty="0" err="1"/>
              <a:t>val</a:t>
            </a:r>
            <a:r>
              <a:rPr lang="en-US" altLang="zh-CN" dirty="0"/>
              <a:t>;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A68960F-B8FC-F6E4-6624-AE759A047B50}"/>
              </a:ext>
            </a:extLst>
          </p:cNvPr>
          <p:cNvSpPr txBox="1">
            <a:spLocks/>
          </p:cNvSpPr>
          <p:nvPr/>
        </p:nvSpPr>
        <p:spPr>
          <a:xfrm>
            <a:off x="489857" y="40608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What is the output of the following call to </a:t>
            </a:r>
            <a:r>
              <a:rPr lang="en-US" altLang="zh-CN" dirty="0" err="1"/>
              <a:t>show_bytes</a:t>
            </a:r>
            <a:r>
              <a:rPr lang="en-US" altLang="zh-CN" dirty="0"/>
              <a:t> on big-endian and little-endian machines respectively?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95B135-8E41-4CC0-3321-DA3DE8C76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29" y="5141912"/>
            <a:ext cx="8445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658" y="490311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Fill in the missing information in the following table: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14" y="2068286"/>
            <a:ext cx="87376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743" y="490311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  <a:p>
            <a:pPr lvl="1"/>
            <a:r>
              <a:rPr lang="en-US" altLang="zh-CN" dirty="0"/>
              <a:t>Given a floating-point format with a k-bit exponent and an n-bit fraction, write formulas for the exponent E, significand M, the fraction f, and the value V for the quantities that follow. In addition, describe the bit representation.</a:t>
            </a:r>
          </a:p>
          <a:p>
            <a:pPr lvl="1"/>
            <a:r>
              <a:rPr lang="en-US" altLang="zh-CN" dirty="0"/>
              <a:t>A. The number 5.0 </a:t>
            </a:r>
          </a:p>
          <a:p>
            <a:pPr lvl="1"/>
            <a:r>
              <a:rPr lang="en-US" altLang="zh-CN" dirty="0"/>
              <a:t>B. The largest odd integer that can be represented exactly </a:t>
            </a:r>
          </a:p>
          <a:p>
            <a:pPr lvl="1"/>
            <a:r>
              <a:rPr lang="en-US" altLang="zh-CN" dirty="0"/>
              <a:t>C. The reciprocal of the smallest positive normalized value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6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657" y="337910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4</a:t>
            </a:r>
          </a:p>
          <a:p>
            <a:pPr lvl="1"/>
            <a:r>
              <a:rPr lang="en-US" altLang="zh-CN" dirty="0"/>
              <a:t>Consider the following two 9-bit floating-point representations based on the IEEE floating-point format.</a:t>
            </a:r>
          </a:p>
          <a:p>
            <a:pPr lvl="1"/>
            <a:r>
              <a:rPr lang="en-US" altLang="zh-CN" dirty="0"/>
              <a:t>Format A</a:t>
            </a:r>
          </a:p>
          <a:p>
            <a:pPr lvl="2"/>
            <a:r>
              <a:rPr lang="en-US" altLang="zh-CN" dirty="0"/>
              <a:t>There is one sign bit. </a:t>
            </a:r>
          </a:p>
          <a:p>
            <a:pPr lvl="2"/>
            <a:r>
              <a:rPr lang="en-US" altLang="zh-CN" dirty="0"/>
              <a:t>There are k = 5 exponent bits. The exponent bias is 15. </a:t>
            </a:r>
            <a:r>
              <a:rPr lang="en-US" altLang="zh-CN" dirty="0">
                <a:latin typeface="Wingdings" charset="2"/>
              </a:rPr>
              <a:t> </a:t>
            </a:r>
          </a:p>
          <a:p>
            <a:pPr lvl="2"/>
            <a:r>
              <a:rPr lang="en-US" altLang="zh-CN" dirty="0"/>
              <a:t>There are n = 3 fraction bits.</a:t>
            </a:r>
          </a:p>
          <a:p>
            <a:pPr lvl="1"/>
            <a:r>
              <a:rPr lang="en-US" altLang="zh-CN" dirty="0"/>
              <a:t>Format B</a:t>
            </a:r>
          </a:p>
          <a:p>
            <a:pPr lvl="2"/>
            <a:r>
              <a:rPr lang="en-US" altLang="zh-CN" dirty="0"/>
              <a:t>There is one sign bit. </a:t>
            </a:r>
          </a:p>
          <a:p>
            <a:pPr lvl="2"/>
            <a:r>
              <a:rPr lang="en-US" altLang="zh-CN" dirty="0"/>
              <a:t>There are k = 4 exponent bits. The exponent bias is 7.</a:t>
            </a:r>
          </a:p>
          <a:p>
            <a:pPr lvl="2"/>
            <a:r>
              <a:rPr lang="en-US" altLang="zh-CN" dirty="0"/>
              <a:t>There are n = 4 fraction bits.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591729-745F-0DFF-9A0A-C746CA19EF83}"/>
              </a:ext>
            </a:extLst>
          </p:cNvPr>
          <p:cNvSpPr txBox="1">
            <a:spLocks/>
          </p:cNvSpPr>
          <p:nvPr/>
        </p:nvSpPr>
        <p:spPr>
          <a:xfrm>
            <a:off x="482600" y="45458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Below, you are given some bit patterns in Format A, and your task is to convert them to the closest value in Format B. If rounding is necessary, you should </a:t>
            </a:r>
            <a:r>
              <a:rPr lang="en-US" altLang="zh-CN" b="1" dirty="0"/>
              <a:t>round toward positive infinity</a:t>
            </a:r>
            <a:r>
              <a:rPr lang="zh-CN" altLang="en-US" b="1" dirty="0"/>
              <a:t>    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In addition, give the values of numbers given by the Format A and Format B bit patterns. Given these as whole numbers(eg.,17) or as fractions(eg.,17/64 or 17/26).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572" y="55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4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05428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2400" dirty="0" err="1"/>
              <a:t>int</a:t>
            </a:r>
            <a:r>
              <a:rPr kumimoji="1" lang="zh-CN" altLang="en-US" sz="2400" dirty="0"/>
              <a:t>为</a:t>
            </a:r>
            <a:r>
              <a:rPr kumimoji="1" lang="en-US" altLang="zh-CN" sz="2400" dirty="0"/>
              <a:t>32</a:t>
            </a:r>
            <a:r>
              <a:rPr kumimoji="1" lang="zh-CN" altLang="en-US" sz="2400" dirty="0"/>
              <a:t>位，</a:t>
            </a:r>
            <a:r>
              <a:rPr kumimoji="1" lang="en-US" altLang="zh-CN" sz="2400" dirty="0"/>
              <a:t>float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double</a:t>
            </a:r>
            <a:r>
              <a:rPr kumimoji="1" lang="zh-CN" altLang="en-US" sz="2400" dirty="0"/>
              <a:t>分别是</a:t>
            </a:r>
            <a:r>
              <a:rPr kumimoji="1" lang="en-US" altLang="zh-CN" sz="2400" dirty="0"/>
              <a:t>32</a:t>
            </a:r>
            <a:r>
              <a:rPr kumimoji="1" lang="zh-CN" altLang="en-US" sz="2400" dirty="0"/>
              <a:t>位和</a:t>
            </a:r>
            <a:r>
              <a:rPr kumimoji="1" lang="en-US" altLang="zh-CN" sz="2400" dirty="0"/>
              <a:t>64</a:t>
            </a:r>
            <a:r>
              <a:rPr kumimoji="1" lang="zh-CN" altLang="en-US" sz="2400" dirty="0"/>
              <a:t>位</a:t>
            </a:r>
            <a:r>
              <a:rPr kumimoji="1" lang="en-US" altLang="zh-CN" sz="2400" dirty="0"/>
              <a:t>IEEE</a:t>
            </a:r>
            <a:r>
              <a:rPr kumimoji="1" lang="zh-CN" altLang="en-US" sz="2400" dirty="0"/>
              <a:t>格式</a:t>
            </a:r>
            <a:endParaRPr kumimoji="1" lang="en-US" altLang="zh-CN" sz="2400" dirty="0"/>
          </a:p>
          <a:p>
            <a:pPr lvl="1"/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x =random();</a:t>
            </a:r>
          </a:p>
          <a:p>
            <a:pPr lvl="1"/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y = random();</a:t>
            </a:r>
          </a:p>
          <a:p>
            <a:pPr lvl="1"/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z = random();</a:t>
            </a:r>
          </a:p>
          <a:p>
            <a:pPr lvl="1"/>
            <a:r>
              <a:rPr kumimoji="1" lang="en-US" altLang="zh-CN" sz="2000" dirty="0"/>
              <a:t>Double dx = (double)x;</a:t>
            </a:r>
          </a:p>
          <a:p>
            <a:pPr lvl="1"/>
            <a:r>
              <a:rPr kumimoji="1" lang="en-US" altLang="zh-CN" sz="2000" dirty="0"/>
              <a:t>Double </a:t>
            </a:r>
            <a:r>
              <a:rPr kumimoji="1" lang="en-US" altLang="zh-CN" sz="2000" dirty="0" err="1"/>
              <a:t>dy</a:t>
            </a:r>
            <a:r>
              <a:rPr kumimoji="1" lang="en-US" altLang="zh-CN" sz="2000" dirty="0"/>
              <a:t> = (double)y;</a:t>
            </a:r>
          </a:p>
          <a:p>
            <a:pPr lvl="1"/>
            <a:r>
              <a:rPr kumimoji="1" lang="en-US" altLang="zh-CN" sz="2000" dirty="0"/>
              <a:t>Double 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 = (double)z;</a:t>
            </a:r>
          </a:p>
          <a:p>
            <a:r>
              <a:rPr kumimoji="1" lang="zh-CN" altLang="en-US" sz="2400" dirty="0"/>
              <a:t>对于下面的每个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表达式，判断是否恒为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。如果是请说明原理，如果不是请举出反例。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A. (float)x == (float)dx</a:t>
            </a:r>
          </a:p>
          <a:p>
            <a:pPr lvl="1"/>
            <a:r>
              <a:rPr kumimoji="1" lang="en-US" altLang="zh-CN" sz="2000" dirty="0"/>
              <a:t>B. dx-</a:t>
            </a:r>
            <a:r>
              <a:rPr kumimoji="1" lang="en-US" altLang="zh-CN" sz="2000" dirty="0" err="1"/>
              <a:t>dy</a:t>
            </a:r>
            <a:r>
              <a:rPr kumimoji="1" lang="en-US" altLang="zh-CN" sz="2000" dirty="0"/>
              <a:t> == (double)(x-y)</a:t>
            </a:r>
          </a:p>
          <a:p>
            <a:pPr lvl="1"/>
            <a:r>
              <a:rPr kumimoji="1" lang="en-US" altLang="zh-CN" sz="2000" dirty="0"/>
              <a:t>C. (</a:t>
            </a:r>
            <a:r>
              <a:rPr kumimoji="1" lang="en-US" altLang="zh-CN" sz="2000" dirty="0" err="1"/>
              <a:t>dx+dy</a:t>
            </a:r>
            <a:r>
              <a:rPr kumimoji="1" lang="en-US" altLang="zh-CN" sz="2000" dirty="0"/>
              <a:t>)+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 == dx+(</a:t>
            </a:r>
            <a:r>
              <a:rPr kumimoji="1" lang="en-US" altLang="zh-CN" sz="2000" dirty="0" err="1"/>
              <a:t>dy+dz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/>
              <a:t>D. (dx*</a:t>
            </a:r>
            <a:r>
              <a:rPr kumimoji="1" lang="en-US" altLang="zh-CN" sz="2000" dirty="0" err="1"/>
              <a:t>dy</a:t>
            </a:r>
            <a:r>
              <a:rPr kumimoji="1" lang="en-US" altLang="zh-CN" sz="2000" dirty="0"/>
              <a:t>)*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 == dx*(</a:t>
            </a:r>
            <a:r>
              <a:rPr kumimoji="1" lang="en-US" altLang="zh-CN" sz="2000" dirty="0" err="1"/>
              <a:t>dy</a:t>
            </a:r>
            <a:r>
              <a:rPr kumimoji="1" lang="en-US" altLang="zh-CN" sz="2000" dirty="0"/>
              <a:t>*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/>
              <a:t>E. dx/dx == </a:t>
            </a:r>
            <a:r>
              <a:rPr kumimoji="1" lang="en-US" altLang="zh-CN" sz="2000" dirty="0" err="1"/>
              <a:t>dz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dz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82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编写如下函数，求浮点数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的绝对值</a:t>
            </a:r>
            <a:r>
              <a:rPr kumimoji="1" lang="en-US" altLang="zh-CN" dirty="0"/>
              <a:t>|f|</a:t>
            </a:r>
            <a:r>
              <a:rPr kumimoji="1" lang="zh-CN" altLang="en-US" dirty="0"/>
              <a:t>。如果</a:t>
            </a:r>
            <a:r>
              <a:rPr kumimoji="1" lang="en-US" altLang="zh-CN" dirty="0"/>
              <a:t>f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NaN</a:t>
            </a:r>
            <a:r>
              <a:rPr kumimoji="1" lang="zh-CN" altLang="en-US" dirty="0"/>
              <a:t>，那么应该直接返回</a:t>
            </a:r>
            <a:r>
              <a:rPr kumimoji="1" lang="en-US" altLang="zh-CN" dirty="0"/>
              <a:t>f</a:t>
            </a:r>
            <a:r>
              <a:rPr kumimoji="1" lang="zh-CN" altLang="en-US" dirty="0"/>
              <a:t>（注意</a:t>
            </a:r>
            <a:r>
              <a:rPr kumimoji="1" lang="en-US" altLang="zh-CN" dirty="0" err="1"/>
              <a:t>NaN</a:t>
            </a:r>
            <a:r>
              <a:rPr kumimoji="1" lang="zh-CN" altLang="en-US" dirty="0"/>
              <a:t>不要对</a:t>
            </a:r>
            <a:r>
              <a:rPr kumimoji="1" lang="en-US" altLang="zh-CN" dirty="0"/>
              <a:t>f</a:t>
            </a:r>
            <a:r>
              <a:rPr kumimoji="1" lang="zh-CN" altLang="en-US" dirty="0"/>
              <a:t>做任何修改）。</a:t>
            </a:r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 err="1"/>
              <a:t>float_bits</a:t>
            </a:r>
            <a:r>
              <a:rPr kumimoji="1" lang="zh-CN" altLang="en-US" dirty="0"/>
              <a:t>等价于</a:t>
            </a:r>
            <a:r>
              <a:rPr kumimoji="1" lang="en-US" altLang="zh-CN" dirty="0"/>
              <a:t>unsigned</a:t>
            </a:r>
            <a:r>
              <a:rPr kumimoji="1" lang="zh-CN" altLang="en-US" dirty="0"/>
              <a:t>，是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数字的二进制形式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typedef</a:t>
            </a:r>
            <a:r>
              <a:rPr kumimoji="1" lang="en-US" altLang="zh-CN" dirty="0"/>
              <a:t> unsigned </a:t>
            </a:r>
            <a:r>
              <a:rPr kumimoji="1" lang="en-US" altLang="zh-CN" dirty="0" err="1"/>
              <a:t>float_bits</a:t>
            </a:r>
            <a:r>
              <a:rPr kumimoji="1" lang="en-US" altLang="zh-CN" dirty="0"/>
              <a:t>;</a:t>
            </a:r>
          </a:p>
          <a:p>
            <a:r>
              <a:rPr kumimoji="1" lang="en-US" altLang="zh-CN"/>
              <a:t>/* </a:t>
            </a:r>
            <a:r>
              <a:rPr kumimoji="1" lang="en-US" altLang="zh-CN" dirty="0"/>
              <a:t>Compute |f|. If f is </a:t>
            </a:r>
            <a:r>
              <a:rPr kumimoji="1" lang="en-US" altLang="zh-CN" dirty="0" err="1"/>
              <a:t>NaN</a:t>
            </a:r>
            <a:r>
              <a:rPr kumimoji="1" lang="en-US" altLang="zh-CN" dirty="0"/>
              <a:t>, then return f. */</a:t>
            </a:r>
          </a:p>
          <a:p>
            <a:r>
              <a:rPr kumimoji="1" lang="en-US" altLang="zh-CN" dirty="0" err="1"/>
              <a:t>float_bits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float_absval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float_bits</a:t>
            </a:r>
            <a:r>
              <a:rPr kumimoji="1" lang="en-US" altLang="zh-CN" dirty="0"/>
              <a:t> f);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69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实现如下函数，对于浮点数</a:t>
            </a:r>
            <a:r>
              <a:rPr kumimoji="1" lang="en-US" altLang="zh-CN" dirty="0"/>
              <a:t>f</a:t>
            </a:r>
            <a:r>
              <a:rPr kumimoji="1" lang="zh-CN" altLang="en-US" dirty="0"/>
              <a:t>，计算</a:t>
            </a:r>
            <a:r>
              <a:rPr kumimoji="1" lang="en-US" altLang="zh-CN" dirty="0"/>
              <a:t>2.0*f</a:t>
            </a:r>
            <a:r>
              <a:rPr kumimoji="1" lang="zh-CN" altLang="en-US" dirty="0"/>
              <a:t>。如果</a:t>
            </a:r>
            <a:r>
              <a:rPr kumimoji="1" lang="en-US" altLang="zh-CN" dirty="0"/>
              <a:t>f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NaN</a:t>
            </a:r>
            <a:r>
              <a:rPr kumimoji="1" lang="zh-CN" altLang="en-US" dirty="0"/>
              <a:t>，你的函数应该简单返回</a:t>
            </a:r>
            <a:r>
              <a:rPr kumimoji="1" lang="en-US" altLang="zh-CN" dirty="0"/>
              <a:t>f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/</a:t>
            </a:r>
            <a:r>
              <a:rPr kumimoji="1" lang="zh-CN" altLang="en-US" dirty="0"/>
              <a:t>* </a:t>
            </a:r>
            <a:r>
              <a:rPr kumimoji="1" lang="en-US" altLang="zh-CN" dirty="0"/>
              <a:t>Compute 2*f. If f is </a:t>
            </a:r>
            <a:r>
              <a:rPr kumimoji="1" lang="en-US" altLang="zh-CN" dirty="0" err="1"/>
              <a:t>NaN</a:t>
            </a:r>
            <a:r>
              <a:rPr kumimoji="1" lang="en-US" altLang="zh-CN" dirty="0"/>
              <a:t>, return f. */</a:t>
            </a:r>
          </a:p>
          <a:p>
            <a:r>
              <a:rPr kumimoji="1" lang="en-US" altLang="zh-CN" dirty="0" err="1"/>
              <a:t>float_bits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float_twice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float_bits</a:t>
            </a:r>
            <a:r>
              <a:rPr kumimoji="1" lang="en-US" altLang="zh-CN" dirty="0"/>
              <a:t> f);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682</Words>
  <Application>Microsoft Office PowerPoint</Application>
  <PresentationFormat>宽屏</PresentationFormat>
  <Paragraphs>70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</vt:lpstr>
      <vt:lpstr>DengXian Light</vt:lpstr>
      <vt:lpstr>Arial</vt:lpstr>
      <vt:lpstr>Wingdings</vt:lpstr>
      <vt:lpstr>Office 主题</vt:lpstr>
      <vt:lpstr>Homework3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题目5</vt:lpstr>
      <vt:lpstr>题目6</vt:lpstr>
      <vt:lpstr>题目7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晶 王</cp:lastModifiedBy>
  <cp:revision>10</cp:revision>
  <dcterms:created xsi:type="dcterms:W3CDTF">2018-09-27T09:01:03Z</dcterms:created>
  <dcterms:modified xsi:type="dcterms:W3CDTF">2023-10-18T00:19:47Z</dcterms:modified>
</cp:coreProperties>
</file>