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I/N35qe6iTlAdPchPt8ypeyLE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19" autoAdjust="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キャプション">
  <p:cSld name="タイトルとキャプション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alibri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 (キャプション付き)">
  <p:cSld name="引用 (キャプション付き)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alibri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23" name="Google Shape;123;p3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札">
  <p:cSld name="名札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alibri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付きの名札">
  <p:cSld name="引用付きの名札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alibri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40" name="Google Shape;140;p3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真または偽">
  <p:cSld name="真または偽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alibri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0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1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91" name="Google Shape;191;p41"/>
          <p:cNvSpPr txBox="1">
            <a:spLocks noGrp="1"/>
          </p:cNvSpPr>
          <p:nvPr>
            <p:ph type="body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92" name="Google Shape;19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42"/>
          <p:cNvSpPr txBox="1">
            <a:spLocks noGrp="1"/>
          </p:cNvSpPr>
          <p:nvPr>
            <p:ph type="body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98" name="Google Shape;198;p42"/>
          <p:cNvSpPr txBox="1">
            <a:spLocks noGrp="1"/>
          </p:cNvSpPr>
          <p:nvPr>
            <p:ph type="body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42"/>
          <p:cNvSpPr txBox="1">
            <a:spLocks noGrp="1"/>
          </p:cNvSpPr>
          <p:nvPr>
            <p:ph type="body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0" name="Google Shape;20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>
  <p:cSld name="タイトルのみ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5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216" name="Google Shape;216;p45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6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6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7"/>
          <p:cNvSpPr txBox="1">
            <a:spLocks noGrp="1"/>
          </p:cNvSpPr>
          <p:nvPr>
            <p:ph type="body" idx="1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8"/>
          <p:cNvSpPr txBox="1">
            <a:spLocks noGrp="1"/>
          </p:cNvSpPr>
          <p:nvPr>
            <p:ph type="body" idx="1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6" name="Google Shape;236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alibri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9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20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0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0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0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0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0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20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0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0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37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3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"/>
          <p:cNvSpPr txBox="1">
            <a:spLocks noGrp="1"/>
          </p:cNvSpPr>
          <p:nvPr>
            <p:ph type="ctrTitle"/>
          </p:nvPr>
        </p:nvSpPr>
        <p:spPr>
          <a:xfrm>
            <a:off x="2589213" y="1306846"/>
            <a:ext cx="8915399" cy="347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Arial"/>
              <a:buNone/>
            </a:pPr>
            <a:r>
              <a:rPr lang="ja-JP" dirty="0">
                <a:latin typeface="Arial"/>
                <a:ea typeface="Arial"/>
                <a:cs typeface="Arial"/>
                <a:sym typeface="Arial"/>
              </a:rPr>
              <a:t>ニュース記事収集を効率化するためのLINE BOT開発</a:t>
            </a:r>
            <a:br>
              <a:rPr lang="ja-JP" sz="4000" dirty="0"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244" name="Google Shape;244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sz="2400" dirty="0"/>
              <a:t>麻谷研究室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ja-JP" sz="2400" dirty="0"/>
              <a:t>T20J090　山崎　瑞己</a:t>
            </a:r>
            <a:endParaRPr sz="2400" dirty="0"/>
          </a:p>
        </p:txBody>
      </p:sp>
      <p:sp>
        <p:nvSpPr>
          <p:cNvPr id="245" name="Google Shape;245;p1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8CEC7-7332-C730-40BB-5D8A8CA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z="5400" b="0" i="0" u="sng" strike="noStrike" kern="0" cap="none" spc="0" normalizeH="0" baseline="0" noProof="0" dirty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研究内容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9C7F5-2987-9708-7C0B-1D3CA6E1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8890" y="1905001"/>
            <a:ext cx="9396462" cy="47349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kumimoji="1" lang="ja-JP" altLang="en-US" sz="3600" dirty="0">
                <a:solidFill>
                  <a:srgbClr val="FF0000"/>
                </a:solidFill>
              </a:rPr>
              <a:t>操作性を高めるため</a:t>
            </a:r>
            <a:endParaRPr kumimoji="1" lang="en-US" altLang="ja-JP" dirty="0"/>
          </a:p>
          <a:p>
            <a:pPr marL="114300" indent="0">
              <a:lnSpc>
                <a:spcPct val="150000"/>
              </a:lnSpc>
              <a:buNone/>
            </a:pPr>
            <a:r>
              <a:rPr kumimoji="1" lang="ja-JP" altLang="en-US" sz="3600" dirty="0"/>
              <a:t>・メニューアイコンのタップ</a:t>
            </a:r>
            <a:endParaRPr kumimoji="1" lang="en-US" altLang="ja-JP" sz="3600" dirty="0"/>
          </a:p>
          <a:p>
            <a:pPr marL="114300" indent="0">
              <a:lnSpc>
                <a:spcPct val="150000"/>
              </a:lnSpc>
              <a:buNone/>
            </a:pPr>
            <a:r>
              <a:rPr kumimoji="1" lang="ja-JP" altLang="en-US" sz="3600" dirty="0"/>
              <a:t>・カテゴリーボタンのタップ</a:t>
            </a:r>
            <a:endParaRPr kumimoji="1" lang="en-US" altLang="ja-JP" sz="3600" dirty="0"/>
          </a:p>
          <a:p>
            <a:pPr marL="114300" indent="0">
              <a:lnSpc>
                <a:spcPct val="150000"/>
              </a:lnSpc>
              <a:buNone/>
            </a:pPr>
            <a:r>
              <a:rPr kumimoji="1" lang="ja-JP" altLang="en-US" sz="3600" dirty="0"/>
              <a:t>・ニュース記事の</a:t>
            </a:r>
            <a:r>
              <a:rPr kumimoji="1" lang="en-US" altLang="ja-JP" sz="3600" dirty="0"/>
              <a:t>URL</a:t>
            </a:r>
            <a:r>
              <a:rPr kumimoji="1" lang="ja-JP" altLang="en-US" sz="3600" dirty="0"/>
              <a:t>をコピー、送信</a:t>
            </a:r>
            <a:endParaRPr kumimoji="1" lang="en-US" altLang="ja-JP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65EE3A-B44B-4D0B-ECD0-30C9BECBAB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330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>
            <a:spLocks noGrp="1"/>
          </p:cNvSpPr>
          <p:nvPr>
            <p:ph type="title"/>
          </p:nvPr>
        </p:nvSpPr>
        <p:spPr>
          <a:xfrm>
            <a:off x="1238511" y="132403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Calibri"/>
              <a:buNone/>
            </a:pPr>
            <a:r>
              <a:rPr lang="ja-JP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ja-JP" altLang="en-US" dirty="0">
                <a:solidFill>
                  <a:srgbClr val="374151"/>
                </a:solidFill>
              </a:rPr>
              <a:t>・</a:t>
            </a:r>
            <a:r>
              <a:rPr lang="ja-JP" b="0" i="0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人気ニュースを定期的に送信 </a:t>
            </a:r>
            <a:br>
              <a:rPr lang="ja-JP" sz="3200" b="0" i="0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u="sng" dirty="0"/>
          </a:p>
        </p:txBody>
      </p:sp>
      <p:sp>
        <p:nvSpPr>
          <p:cNvPr id="332" name="Google Shape;332;p10"/>
          <p:cNvSpPr txBox="1">
            <a:spLocks noGrp="1"/>
          </p:cNvSpPr>
          <p:nvPr>
            <p:ph type="body" idx="1"/>
          </p:nvPr>
        </p:nvSpPr>
        <p:spPr>
          <a:xfrm>
            <a:off x="1238511" y="2776045"/>
            <a:ext cx="10298993" cy="5145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ja-JP" altLang="en-US" sz="3200" dirty="0">
                <a:solidFill>
                  <a:srgbClr val="343541"/>
                </a:solidFill>
              </a:rPr>
              <a:t>　</a:t>
            </a:r>
            <a:endParaRPr lang="en-US" altLang="ja-JP" sz="3200" dirty="0">
              <a:solidFill>
                <a:srgbClr val="34354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ja-JP" altLang="en-US" sz="3200" dirty="0">
                <a:solidFill>
                  <a:srgbClr val="34354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ja-JP" sz="3200" dirty="0">
                <a:solidFill>
                  <a:srgbClr val="343541"/>
                </a:solidFill>
                <a:latin typeface="Calibri"/>
                <a:ea typeface="Calibri"/>
                <a:cs typeface="Calibri"/>
                <a:sym typeface="Calibri"/>
              </a:rPr>
              <a:t>定期的にアクセス上位５つの</a:t>
            </a:r>
            <a:endParaRPr sz="3200" dirty="0">
              <a:solidFill>
                <a:srgbClr val="3435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ja-JP" sz="3200" dirty="0">
                <a:solidFill>
                  <a:srgbClr val="34354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ja-JP" altLang="en-US" sz="3200" dirty="0">
                <a:solidFill>
                  <a:srgbClr val="343541"/>
                </a:solidFill>
              </a:rPr>
              <a:t>　 </a:t>
            </a:r>
            <a:r>
              <a:rPr lang="ja-JP" sz="3200" dirty="0">
                <a:solidFill>
                  <a:srgbClr val="343541"/>
                </a:solidFill>
                <a:latin typeface="Calibri"/>
                <a:ea typeface="Calibri"/>
                <a:cs typeface="Calibri"/>
                <a:sym typeface="Calibri"/>
              </a:rPr>
              <a:t>ニュース記事を送信する</a:t>
            </a:r>
            <a:endParaRPr sz="2400" dirty="0">
              <a:solidFill>
                <a:srgbClr val="3435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3435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ja-JP" sz="2400" dirty="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endParaRPr dirty="0"/>
          </a:p>
        </p:txBody>
      </p:sp>
      <p:sp>
        <p:nvSpPr>
          <p:cNvPr id="333" name="Google Shape;333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11</a:t>
            </a:fld>
            <a:endParaRPr/>
          </a:p>
        </p:txBody>
      </p:sp>
      <p:pic>
        <p:nvPicPr>
          <p:cNvPr id="334" name="Google Shape;33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9142" y="1964476"/>
            <a:ext cx="4382601" cy="480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0"/>
          <p:cNvSpPr txBox="1"/>
          <p:nvPr/>
        </p:nvSpPr>
        <p:spPr>
          <a:xfrm>
            <a:off x="1688848" y="461019"/>
            <a:ext cx="6093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 b="0" i="0" u="sng" strike="noStrike" cap="none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研究結果</a:t>
            </a:r>
            <a:endParaRPr sz="480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"/>
          <p:cNvSpPr txBox="1">
            <a:spLocks noGrp="1"/>
          </p:cNvSpPr>
          <p:nvPr>
            <p:ph type="title"/>
          </p:nvPr>
        </p:nvSpPr>
        <p:spPr>
          <a:xfrm>
            <a:off x="1486088" y="1417320"/>
            <a:ext cx="10558272" cy="497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Arial"/>
              <a:buNone/>
            </a:pPr>
            <a:r>
              <a:rPr lang="ja-JP" altLang="en-US" b="0" i="0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lang="ja-JP" b="0" i="0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カテゴリーからニュースを選択可能 </a:t>
            </a:r>
            <a:br>
              <a:rPr lang="ja-JP" sz="4800" b="0" i="0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ja-JP" sz="4800" b="0" i="0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ja-JP" sz="4800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ja-JP" sz="3100" dirty="0"/>
            </a:br>
            <a:endParaRPr sz="4800" u="sng" dirty="0"/>
          </a:p>
        </p:txBody>
      </p:sp>
      <p:sp>
        <p:nvSpPr>
          <p:cNvPr id="341" name="Google Shape;341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12</a:t>
            </a:fld>
            <a:endParaRPr/>
          </a:p>
        </p:txBody>
      </p:sp>
      <p:sp>
        <p:nvSpPr>
          <p:cNvPr id="342" name="Google Shape;342;p11"/>
          <p:cNvSpPr txBox="1"/>
          <p:nvPr/>
        </p:nvSpPr>
        <p:spPr>
          <a:xfrm>
            <a:off x="1688848" y="461019"/>
            <a:ext cx="6093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 u="sng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研究結果</a:t>
            </a:r>
            <a:endParaRPr sz="480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3790" y="2183924"/>
            <a:ext cx="3700146" cy="451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1"/>
          <p:cNvSpPr/>
          <p:nvPr/>
        </p:nvSpPr>
        <p:spPr>
          <a:xfrm>
            <a:off x="1883790" y="4495489"/>
            <a:ext cx="1277421" cy="1226042"/>
          </a:xfrm>
          <a:prstGeom prst="ellipse">
            <a:avLst/>
          </a:prstGeom>
          <a:noFill/>
          <a:ln w="50800" cap="flat" cmpd="sng">
            <a:solidFill>
              <a:srgbClr val="168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5981638" y="4022893"/>
            <a:ext cx="1372751" cy="9451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BAE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2760" y="2183924"/>
            <a:ext cx="4082227" cy="451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1"/>
          <p:cNvSpPr/>
          <p:nvPr/>
        </p:nvSpPr>
        <p:spPr>
          <a:xfrm>
            <a:off x="5693333" y="3068786"/>
            <a:ext cx="198002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0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アイコンを</a:t>
            </a:r>
            <a:endParaRPr sz="2800" b="0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0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タップ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13</a:t>
            </a:fld>
            <a:endParaRPr/>
          </a:p>
        </p:txBody>
      </p:sp>
      <p:sp>
        <p:nvSpPr>
          <p:cNvPr id="353" name="Google Shape;353;p12"/>
          <p:cNvSpPr txBox="1"/>
          <p:nvPr/>
        </p:nvSpPr>
        <p:spPr>
          <a:xfrm>
            <a:off x="1486088" y="1417320"/>
            <a:ext cx="10558272" cy="497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Arial"/>
              <a:buNone/>
            </a:pPr>
            <a:r>
              <a:rPr lang="ja-JP" altLang="en-US" sz="36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・</a:t>
            </a:r>
            <a:r>
              <a:rPr lang="ja-JP" sz="36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カテゴリーからニュースを選択可能 </a:t>
            </a:r>
            <a:br>
              <a:rPr lang="ja-JP" sz="4800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ja-JP" sz="4800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ja-JP" sz="4800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ja-JP" sz="3100" dirty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 u="sng" dirty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1688848" y="461019"/>
            <a:ext cx="6093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 u="sng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研究結果</a:t>
            </a:r>
            <a:endParaRPr sz="480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1704" y="2183924"/>
            <a:ext cx="3942890" cy="451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2"/>
          <p:cNvSpPr/>
          <p:nvPr/>
        </p:nvSpPr>
        <p:spPr>
          <a:xfrm>
            <a:off x="6096000" y="4022893"/>
            <a:ext cx="1258389" cy="9451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BAE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2385017" y="4432042"/>
            <a:ext cx="2756263" cy="372292"/>
          </a:xfrm>
          <a:prstGeom prst="ellipse">
            <a:avLst/>
          </a:prstGeom>
          <a:noFill/>
          <a:ln w="41275" cap="flat" cmpd="sng">
            <a:solidFill>
              <a:srgbClr val="168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651911" y="2183924"/>
            <a:ext cx="4094926" cy="451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2"/>
          <p:cNvSpPr/>
          <p:nvPr/>
        </p:nvSpPr>
        <p:spPr>
          <a:xfrm>
            <a:off x="5872869" y="3068786"/>
            <a:ext cx="162095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ボタン</a:t>
            </a:r>
            <a:r>
              <a:rPr lang="ja-JP" sz="2800" b="0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を</a:t>
            </a:r>
            <a:endParaRPr sz="2800" b="0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0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タップ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 txBox="1">
            <a:spLocks noGrp="1"/>
          </p:cNvSpPr>
          <p:nvPr>
            <p:ph type="body" idx="1"/>
          </p:nvPr>
        </p:nvSpPr>
        <p:spPr>
          <a:xfrm>
            <a:off x="640080" y="1426128"/>
            <a:ext cx="10864532" cy="534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-JP" sz="3200" b="0" i="0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ja-JP" altLang="en-US" sz="3200" b="0" i="0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3600" b="0" i="0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ニュース記事の要約生成</a:t>
            </a:r>
            <a:endParaRPr sz="3600" b="0" i="0" dirty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ja-JP" altLang="en-US" sz="3200" dirty="0">
                <a:solidFill>
                  <a:srgbClr val="343541"/>
                </a:solidFill>
                <a:latin typeface="Meiryo"/>
                <a:ea typeface="Meiryo"/>
                <a:sym typeface="Meiryo"/>
              </a:rPr>
              <a:t>　</a:t>
            </a:r>
            <a:r>
              <a:rPr lang="ja-JP" sz="3200" dirty="0">
                <a:latin typeface="Calibri"/>
                <a:ea typeface="Calibri"/>
                <a:cs typeface="Calibri"/>
                <a:sym typeface="Calibri"/>
              </a:rPr>
              <a:t>ニュース記事を要約した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ja-JP" sz="3200" dirty="0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ja-JP" altLang="en-US" sz="3200" dirty="0"/>
              <a:t>　</a:t>
            </a:r>
            <a:r>
              <a:rPr lang="ja-JP" sz="3200" dirty="0">
                <a:latin typeface="Calibri"/>
                <a:ea typeface="Calibri"/>
                <a:cs typeface="Calibri"/>
                <a:sym typeface="Calibri"/>
              </a:rPr>
              <a:t>文章を送信する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14</a:t>
            </a:fld>
            <a:endParaRPr/>
          </a:p>
        </p:txBody>
      </p:sp>
      <p:sp>
        <p:nvSpPr>
          <p:cNvPr id="374" name="Google Shape;374;p14"/>
          <p:cNvSpPr txBox="1"/>
          <p:nvPr/>
        </p:nvSpPr>
        <p:spPr>
          <a:xfrm>
            <a:off x="1688848" y="461019"/>
            <a:ext cx="6093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 u="sng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研究結果</a:t>
            </a:r>
            <a:endParaRPr sz="480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0604" y="1932432"/>
            <a:ext cx="4540841" cy="483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"/>
          <p:cNvSpPr txBox="1">
            <a:spLocks noGrp="1"/>
          </p:cNvSpPr>
          <p:nvPr>
            <p:ph type="body" idx="1"/>
          </p:nvPr>
        </p:nvSpPr>
        <p:spPr>
          <a:xfrm>
            <a:off x="627017" y="1152907"/>
            <a:ext cx="10877595" cy="489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600"/>
              <a:buFont typeface="Noto Sans Symbols"/>
              <a:buNone/>
            </a:pPr>
            <a:r>
              <a:rPr lang="ja-JP" altLang="en-US" sz="4000" dirty="0">
                <a:solidFill>
                  <a:srgbClr val="374151"/>
                </a:solidFill>
                <a:latin typeface="Meiryo"/>
                <a:ea typeface="Meiryo"/>
                <a:cs typeface="Meiryo"/>
                <a:sym typeface="Meiryo"/>
              </a:rPr>
              <a:t>　・</a:t>
            </a:r>
            <a:r>
              <a:rPr lang="ja-JP" sz="3600" b="0" i="0" u="none" strike="noStrike" cap="none" dirty="0">
                <a:solidFill>
                  <a:srgbClr val="374151"/>
                </a:solidFill>
                <a:latin typeface="Meiryo"/>
                <a:ea typeface="Meiryo"/>
                <a:cs typeface="Meiryo"/>
                <a:sym typeface="Meiryo"/>
              </a:rPr>
              <a:t>ニュース記事の音声変換</a:t>
            </a:r>
            <a:endParaRPr sz="3600" b="0" i="0" u="none" strike="noStrike" cap="none" dirty="0">
              <a:solidFill>
                <a:srgbClr val="37415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3200"/>
              <a:buFont typeface="Noto Sans Symbols"/>
              <a:buNone/>
            </a:pPr>
            <a:r>
              <a:rPr lang="ja-JP" altLang="en-US" sz="3200" dirty="0">
                <a:solidFill>
                  <a:srgbClr val="34354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3200" b="0" i="0" u="none" strike="noStrike" cap="none" dirty="0">
                <a:solidFill>
                  <a:schemeClr val="tx1"/>
                </a:solidFill>
                <a:latin typeface="Meiryo"/>
                <a:ea typeface="Meiryo"/>
                <a:cs typeface="Meiryo"/>
                <a:sym typeface="Meiryo"/>
              </a:rPr>
              <a:t>ニュース記事を音声に変換した</a:t>
            </a:r>
            <a:endParaRPr sz="3200" b="0" i="0" u="none" strike="noStrike" cap="none" dirty="0">
              <a:solidFill>
                <a:schemeClr val="tx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3200"/>
              <a:buFont typeface="Noto Sans Symbols"/>
              <a:buNone/>
            </a:pPr>
            <a:r>
              <a:rPr lang="ja-JP" sz="3200" dirty="0">
                <a:solidFill>
                  <a:schemeClr val="tx1"/>
                </a:solidFill>
                <a:latin typeface="Meiryo"/>
                <a:ea typeface="Meiryo"/>
                <a:cs typeface="Meiryo"/>
                <a:sym typeface="Meiryo"/>
              </a:rPr>
              <a:t>			ファイルを送信する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81" name="Google Shape;381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15</a:t>
            </a:fld>
            <a:endParaRPr/>
          </a:p>
        </p:txBody>
      </p:sp>
      <p:sp>
        <p:nvSpPr>
          <p:cNvPr id="382" name="Google Shape;382;p15"/>
          <p:cNvSpPr txBox="1"/>
          <p:nvPr/>
        </p:nvSpPr>
        <p:spPr>
          <a:xfrm>
            <a:off x="1688848" y="461019"/>
            <a:ext cx="6093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 u="sng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研究結果</a:t>
            </a:r>
            <a:endParaRPr sz="480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9312" y="1622340"/>
            <a:ext cx="4596384" cy="511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>
            <a:spLocks noGrp="1"/>
          </p:cNvSpPr>
          <p:nvPr>
            <p:ph type="title"/>
          </p:nvPr>
        </p:nvSpPr>
        <p:spPr>
          <a:xfrm>
            <a:off x="1788253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alibri"/>
              <a:buNone/>
            </a:pPr>
            <a:r>
              <a:rPr lang="ja-JP" sz="4800" u="sng" dirty="0"/>
              <a:t>ユーザの評価</a:t>
            </a:r>
            <a:endParaRPr sz="4800" u="sng" dirty="0"/>
          </a:p>
        </p:txBody>
      </p:sp>
      <p:sp>
        <p:nvSpPr>
          <p:cNvPr id="389" name="Google Shape;389;p16"/>
          <p:cNvSpPr txBox="1">
            <a:spLocks noGrp="1"/>
          </p:cNvSpPr>
          <p:nvPr>
            <p:ph type="body" idx="1"/>
          </p:nvPr>
        </p:nvSpPr>
        <p:spPr>
          <a:xfrm>
            <a:off x="2589212" y="1519311"/>
            <a:ext cx="8915400" cy="496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良かった点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・</a:t>
            </a:r>
            <a:r>
              <a:rPr kumimoji="1" lang="ja-JP" altLang="en-US" sz="32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メイリオ" panose="020B0604030504040204" pitchFamily="50" charset="-128"/>
                <a:cs typeface="+mn-cs"/>
              </a:rPr>
              <a:t>短時間で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情報を収集できる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・直感的に操作ができる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悪かった点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・要約の精度に少し問題がある</a:t>
            </a:r>
            <a:endParaRPr kumimoji="1" lang="en-US" altLang="ja-JP" sz="3200" kern="1200" dirty="0">
              <a:solidFill>
                <a:prstClr val="black"/>
              </a:solidFill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1" lang="en-US" altLang="ja-JP" sz="3600" kern="1200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  <a:cs typeface="+mn-cs"/>
              </a:rPr>
              <a:t>	</a:t>
            </a:r>
            <a:r>
              <a:rPr kumimoji="1" lang="ja-JP" altLang="en-US" sz="3600" kern="1200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  <a:cs typeface="+mn-cs"/>
              </a:rPr>
              <a:t>・音声読み上げのスピードが遅い</a:t>
            </a:r>
            <a:endParaRPr kumimoji="1" lang="en-US" altLang="ja-JP" sz="3600" kern="1200" dirty="0">
              <a:solidFill>
                <a:prstClr val="black"/>
              </a:solidFill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endParaRPr lang="ja-JP" altLang="en-US" dirty="0"/>
          </a:p>
        </p:txBody>
      </p:sp>
      <p:sp>
        <p:nvSpPr>
          <p:cNvPr id="390" name="Google Shape;39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16</a:t>
            </a:fld>
            <a:endParaRPr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19E968-668F-2866-C701-1F8F09D3E674}"/>
              </a:ext>
            </a:extLst>
          </p:cNvPr>
          <p:cNvSpPr txBox="1"/>
          <p:nvPr/>
        </p:nvSpPr>
        <p:spPr>
          <a:xfrm>
            <a:off x="8280134" y="6485206"/>
            <a:ext cx="4839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岡山理科大学学生　</a:t>
            </a:r>
            <a:r>
              <a:rPr kumimoji="1" lang="en-US" altLang="ja-JP" dirty="0"/>
              <a:t>5</a:t>
            </a:r>
            <a:r>
              <a:rPr kumimoji="1" lang="ja-JP" altLang="en-US" dirty="0"/>
              <a:t>人対象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"/>
          <p:cNvSpPr txBox="1">
            <a:spLocks noGrp="1"/>
          </p:cNvSpPr>
          <p:nvPr>
            <p:ph type="title"/>
          </p:nvPr>
        </p:nvSpPr>
        <p:spPr>
          <a:xfrm>
            <a:off x="1934557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ja-JP" sz="5400" u="sng" dirty="0"/>
              <a:t>まとめ</a:t>
            </a:r>
            <a:endParaRPr dirty="0"/>
          </a:p>
        </p:txBody>
      </p:sp>
      <p:sp>
        <p:nvSpPr>
          <p:cNvPr id="396" name="Google Shape;396;p17"/>
          <p:cNvSpPr txBox="1">
            <a:spLocks noGrp="1"/>
          </p:cNvSpPr>
          <p:nvPr>
            <p:ph type="body" idx="1"/>
          </p:nvPr>
        </p:nvSpPr>
        <p:spPr>
          <a:xfrm>
            <a:off x="2522586" y="1793352"/>
            <a:ext cx="9412288" cy="478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ja-JP" altLang="en-US" sz="3600" dirty="0">
                <a:solidFill>
                  <a:srgbClr val="FF0000"/>
                </a:solidFill>
              </a:rPr>
              <a:t>機能の開発や操作方法の簡易化により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ja-JP" sz="1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ja-JP" altLang="en-US" sz="3600" dirty="0"/>
              <a:t>・情報収集の時間短縮ができた</a:t>
            </a:r>
            <a:endParaRPr lang="en-US" altLang="ja-JP" sz="36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ja-JP" altLang="en-US" sz="3600" dirty="0"/>
              <a:t>・</a:t>
            </a:r>
            <a:r>
              <a:rPr lang="en-US" altLang="ja-JP" sz="3600" dirty="0"/>
              <a:t>LINE</a:t>
            </a:r>
            <a:r>
              <a:rPr lang="ja-JP" altLang="en-US" sz="3600" dirty="0"/>
              <a:t> </a:t>
            </a:r>
            <a:r>
              <a:rPr lang="en-US" altLang="ja-JP" sz="3600" dirty="0"/>
              <a:t>BOT</a:t>
            </a:r>
            <a:r>
              <a:rPr lang="ja-JP" altLang="en-US" sz="3600" dirty="0"/>
              <a:t>の操作性を高めることができた</a:t>
            </a:r>
            <a:endParaRPr lang="en-US" altLang="ja-JP" sz="36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ja-JP" sz="3600" dirty="0"/>
          </a:p>
        </p:txBody>
      </p:sp>
      <p:sp>
        <p:nvSpPr>
          <p:cNvPr id="397" name="Google Shape;397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 txBox="1">
            <a:spLocks noGrp="1"/>
          </p:cNvSpPr>
          <p:nvPr>
            <p:ph type="title"/>
          </p:nvPr>
        </p:nvSpPr>
        <p:spPr>
          <a:xfrm>
            <a:off x="1800445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alibri"/>
              <a:buNone/>
            </a:pPr>
            <a:r>
              <a:rPr lang="ja-JP" sz="4800" u="sng"/>
              <a:t>今後の課題</a:t>
            </a:r>
            <a:endParaRPr sz="4800" u="sng"/>
          </a:p>
        </p:txBody>
      </p:sp>
      <p:sp>
        <p:nvSpPr>
          <p:cNvPr id="403" name="Google Shape;403;p18"/>
          <p:cNvSpPr txBox="1">
            <a:spLocks noGrp="1"/>
          </p:cNvSpPr>
          <p:nvPr>
            <p:ph type="body" idx="1"/>
          </p:nvPr>
        </p:nvSpPr>
        <p:spPr>
          <a:xfrm>
            <a:off x="2532941" y="1793352"/>
            <a:ext cx="8915400" cy="455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-JP" altLang="en-US" sz="4400" dirty="0">
                <a:solidFill>
                  <a:schemeClr val="tx1"/>
                </a:solidFill>
              </a:rPr>
              <a:t>・ニュースサイトの追加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ja-JP" sz="4400" dirty="0">
              <a:solidFill>
                <a:schemeClr val="tx1"/>
              </a:solidFill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-JP" altLang="en-US" sz="4400" dirty="0">
                <a:solidFill>
                  <a:schemeClr val="tx1"/>
                </a:solidFill>
              </a:rPr>
              <a:t>・要約機能の精度向上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ja-JP" sz="4400" dirty="0">
              <a:solidFill>
                <a:schemeClr val="tx1"/>
              </a:solidFill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-JP" altLang="en-US" sz="4400" dirty="0">
                <a:solidFill>
                  <a:schemeClr val="tx1"/>
                </a:solidFill>
              </a:rPr>
              <a:t>・音声変換の読み上げの速度向上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ja-JP" sz="4400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ja-JP" dirty="0"/>
          </a:p>
        </p:txBody>
      </p:sp>
      <p:sp>
        <p:nvSpPr>
          <p:cNvPr id="404" name="Google Shape;404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>
            <a:spLocks noGrp="1"/>
          </p:cNvSpPr>
          <p:nvPr>
            <p:ph type="body" idx="1"/>
          </p:nvPr>
        </p:nvSpPr>
        <p:spPr>
          <a:xfrm>
            <a:off x="1938528" y="787782"/>
            <a:ext cx="9566084" cy="568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0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4000"/>
              <a:buNone/>
            </a:pPr>
            <a:endParaRPr sz="40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4000"/>
              <a:buNone/>
            </a:pPr>
            <a:endParaRPr sz="40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lang="ja-JP" sz="4800">
                <a:solidFill>
                  <a:srgbClr val="168DBA"/>
                </a:solidFill>
              </a:rPr>
              <a:t>ご清聴ありがとうございました</a:t>
            </a: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"/>
          <p:cNvSpPr txBox="1">
            <a:spLocks noGrp="1"/>
          </p:cNvSpPr>
          <p:nvPr>
            <p:ph type="title"/>
          </p:nvPr>
        </p:nvSpPr>
        <p:spPr>
          <a:xfrm>
            <a:off x="2483040" y="73791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alibri"/>
              <a:buNone/>
            </a:pPr>
            <a:r>
              <a:rPr lang="ja-JP" sz="4800" u="sng"/>
              <a:t>目次</a:t>
            </a:r>
            <a:endParaRPr/>
          </a:p>
        </p:txBody>
      </p:sp>
      <p:sp>
        <p:nvSpPr>
          <p:cNvPr id="251" name="Google Shape;251;p2"/>
          <p:cNvSpPr txBox="1">
            <a:spLocks noGrp="1"/>
          </p:cNvSpPr>
          <p:nvPr>
            <p:ph type="body" idx="1"/>
          </p:nvPr>
        </p:nvSpPr>
        <p:spPr>
          <a:xfrm>
            <a:off x="2483040" y="2018809"/>
            <a:ext cx="8915400" cy="451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ja-JP" sz="3200" dirty="0"/>
              <a:t>1. </a:t>
            </a:r>
            <a:r>
              <a:rPr lang="ja-JP" sz="3200" dirty="0"/>
              <a:t>研究背景</a:t>
            </a:r>
            <a:endParaRPr sz="3200" dirty="0"/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SzPts val="3200"/>
              <a:buNone/>
            </a:pPr>
            <a:r>
              <a:rPr lang="en-US" altLang="ja-JP" sz="3200" dirty="0"/>
              <a:t>2. </a:t>
            </a:r>
            <a:r>
              <a:rPr lang="ja-JP" sz="3200" dirty="0"/>
              <a:t>研究目的</a:t>
            </a:r>
            <a:endParaRPr sz="3200" dirty="0"/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SzPts val="3200"/>
              <a:buNone/>
            </a:pPr>
            <a:r>
              <a:rPr lang="en-US" altLang="ja-JP" sz="3200" dirty="0"/>
              <a:t>3. </a:t>
            </a:r>
            <a:r>
              <a:rPr lang="ja-JP" sz="3200" dirty="0"/>
              <a:t>研究内容</a:t>
            </a:r>
            <a:endParaRPr sz="3200" dirty="0"/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SzPts val="3200"/>
              <a:buNone/>
            </a:pPr>
            <a:r>
              <a:rPr lang="en-US" altLang="ja-JP" sz="3200" dirty="0"/>
              <a:t>4. </a:t>
            </a:r>
            <a:r>
              <a:rPr lang="ja-JP" sz="3200" dirty="0"/>
              <a:t>まとめ</a:t>
            </a:r>
            <a:endParaRPr sz="3200" dirty="0"/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SzPts val="3200"/>
              <a:buNone/>
            </a:pPr>
            <a:r>
              <a:rPr lang="en-US" altLang="ja-JP" sz="3200" dirty="0"/>
              <a:t>5. </a:t>
            </a:r>
            <a:r>
              <a:rPr lang="ja-JP" sz="3200" dirty="0"/>
              <a:t>今後の課題</a:t>
            </a:r>
            <a:endParaRPr sz="3200" dirty="0"/>
          </a:p>
        </p:txBody>
      </p:sp>
      <p:sp>
        <p:nvSpPr>
          <p:cNvPr id="252" name="Google Shape;252;p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alibri"/>
              <a:buNone/>
            </a:pPr>
            <a:r>
              <a:rPr lang="ja-JP" sz="4800" u="sng"/>
              <a:t>研究背景</a:t>
            </a:r>
            <a:endParaRPr/>
          </a:p>
        </p:txBody>
      </p:sp>
      <p:sp>
        <p:nvSpPr>
          <p:cNvPr id="258" name="Google Shape;258;p3"/>
          <p:cNvSpPr txBox="1">
            <a:spLocks noGrp="1"/>
          </p:cNvSpPr>
          <p:nvPr>
            <p:ph type="body" idx="1"/>
          </p:nvPr>
        </p:nvSpPr>
        <p:spPr>
          <a:xfrm>
            <a:off x="2661484" y="1292352"/>
            <a:ext cx="9123543" cy="556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165100" algn="l" rtl="0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ニュースサイトの利用者は年々増加傾向にある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2017年と比べると現在は</a:t>
            </a:r>
            <a:r>
              <a:rPr lang="ja-JP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約1.5倍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利用者が増加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9564" y="2039112"/>
            <a:ext cx="8774567" cy="35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"/>
          <p:cNvSpPr/>
          <p:nvPr/>
        </p:nvSpPr>
        <p:spPr>
          <a:xfrm>
            <a:off x="3381645" y="1674167"/>
            <a:ext cx="70904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モバイルニュースアプリ/ニュースサイト利用者数</a:t>
            </a:r>
            <a:endParaRPr/>
          </a:p>
        </p:txBody>
      </p:sp>
      <p:sp>
        <p:nvSpPr>
          <p:cNvPr id="261" name="Google Shape;261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>
            <a:spLocks noGrp="1"/>
          </p:cNvSpPr>
          <p:nvPr>
            <p:ph type="body" idx="2"/>
          </p:nvPr>
        </p:nvSpPr>
        <p:spPr>
          <a:xfrm>
            <a:off x="1311579" y="5755985"/>
            <a:ext cx="11377540" cy="15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10～60代では、新聞よりもネットニュース利用者の方が多い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20～50代のテレビとネットニュースの利用者は、</a:t>
            </a:r>
            <a:r>
              <a:rPr lang="ja-JP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約10％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の差</a:t>
            </a:r>
            <a:endParaRPr/>
          </a:p>
        </p:txBody>
      </p:sp>
      <p:sp>
        <p:nvSpPr>
          <p:cNvPr id="267" name="Google Shape;267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  <p:pic>
        <p:nvPicPr>
          <p:cNvPr id="268" name="Google Shape;26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021" y="555012"/>
            <a:ext cx="9201600" cy="51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9021" y="555012"/>
            <a:ext cx="9201600" cy="50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09021" y="539697"/>
            <a:ext cx="9201600" cy="50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 txBox="1">
            <a:spLocks noGrp="1"/>
          </p:cNvSpPr>
          <p:nvPr>
            <p:ph type="title"/>
          </p:nvPr>
        </p:nvSpPr>
        <p:spPr>
          <a:xfrm>
            <a:off x="2081561" y="63862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alibri"/>
              <a:buNone/>
            </a:pPr>
            <a:r>
              <a:rPr lang="ja-JP" altLang="en-US" sz="4800" dirty="0"/>
              <a:t>需要がある</a:t>
            </a:r>
            <a:r>
              <a:rPr lang="ja-JP" sz="4800" dirty="0"/>
              <a:t>一方で…</a:t>
            </a:r>
            <a:endParaRPr sz="4800" dirty="0"/>
          </a:p>
        </p:txBody>
      </p:sp>
      <p:sp>
        <p:nvSpPr>
          <p:cNvPr id="276" name="Google Shape;276;p5"/>
          <p:cNvSpPr txBox="1">
            <a:spLocks noGrp="1"/>
          </p:cNvSpPr>
          <p:nvPr>
            <p:ph type="body" idx="1"/>
          </p:nvPr>
        </p:nvSpPr>
        <p:spPr>
          <a:xfrm>
            <a:off x="2589212" y="1694688"/>
            <a:ext cx="8915400" cy="453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ja-JP" sz="4000" dirty="0"/>
              <a:t>ニュースの数が膨大になっている</a:t>
            </a:r>
            <a:endParaRPr sz="4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dirty="0"/>
          </a:p>
        </p:txBody>
      </p:sp>
      <p:pic>
        <p:nvPicPr>
          <p:cNvPr id="277" name="Google Shape;27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013" y="2536729"/>
            <a:ext cx="2141250" cy="227076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"/>
          <p:cNvSpPr/>
          <p:nvPr/>
        </p:nvSpPr>
        <p:spPr>
          <a:xfrm>
            <a:off x="4158635" y="2536729"/>
            <a:ext cx="1234625" cy="203520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6BAE4"/>
          </a:solidFill>
          <a:ln w="10775" cap="flat" cmpd="sng">
            <a:solidFill>
              <a:srgbClr val="1616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4531832" y="3187309"/>
            <a:ext cx="37846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	  </a:t>
            </a:r>
            <a:r>
              <a:rPr lang="ja-JP" sz="3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結果とし</a:t>
            </a:r>
            <a:r>
              <a:rPr lang="ja-JP" altLang="en-US" sz="3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て</a:t>
            </a:r>
            <a:endParaRPr sz="3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  <p:sp>
        <p:nvSpPr>
          <p:cNvPr id="281" name="Google Shape;281;p5"/>
          <p:cNvSpPr/>
          <p:nvPr/>
        </p:nvSpPr>
        <p:spPr>
          <a:xfrm>
            <a:off x="2854344" y="4941645"/>
            <a:ext cx="73661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4000"/>
              <a:buFont typeface="Noto Sans Symbols"/>
              <a:buNone/>
            </a:pPr>
            <a:r>
              <a:rPr lang="ja-JP"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情報収集に時間や手間がかかる</a:t>
            </a:r>
            <a:endParaRPr sz="4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alibri"/>
              <a:buNone/>
            </a:pPr>
            <a:r>
              <a:rPr lang="ja-JP" sz="4800" u="sng"/>
              <a:t>研究目的</a:t>
            </a:r>
            <a:endParaRPr/>
          </a:p>
        </p:txBody>
      </p:sp>
      <p:sp>
        <p:nvSpPr>
          <p:cNvPr id="287" name="Google Shape;287;p6"/>
          <p:cNvSpPr txBox="1">
            <a:spLocks noGrp="1"/>
          </p:cNvSpPr>
          <p:nvPr>
            <p:ph type="body" idx="1"/>
          </p:nvPr>
        </p:nvSpPr>
        <p:spPr>
          <a:xfrm>
            <a:off x="2592925" y="1152907"/>
            <a:ext cx="8915400" cy="551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0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4400"/>
              <a:buNone/>
            </a:pPr>
            <a:r>
              <a:rPr lang="ja-JP" sz="4000" b="0" i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ニュースサイトから記事収集を</a:t>
            </a:r>
            <a:endParaRPr sz="4000" b="0" i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4400"/>
              <a:buNone/>
            </a:pPr>
            <a:r>
              <a:rPr lang="ja-JP" sz="4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r>
              <a:rPr lang="ja-JP" sz="4000" b="0" i="0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効率化</a:t>
            </a:r>
            <a:r>
              <a:rPr lang="ja-JP" sz="4000" b="0" i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するLINE BOTの開発</a:t>
            </a:r>
            <a:endParaRPr lang="en-US" altLang="ja-JP" sz="4000" b="0" i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4400"/>
              <a:buNone/>
            </a:pPr>
            <a:endParaRPr lang="en-US" sz="4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4400"/>
              <a:buNone/>
            </a:pPr>
            <a:endParaRPr lang="en-US" sz="400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4400"/>
              <a:buNone/>
            </a:pPr>
            <a:endParaRPr lang="en-US" sz="4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4400"/>
              <a:buNone/>
            </a:pPr>
            <a:r>
              <a:rPr lang="ja-JP" altLang="en-US" sz="4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時間短縮、操作性を高める　</a:t>
            </a:r>
            <a:endParaRPr sz="40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6</a:t>
            </a:fld>
            <a:endParaRPr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4F11B51-1065-6711-EC50-8AC5E233950C}"/>
              </a:ext>
            </a:extLst>
          </p:cNvPr>
          <p:cNvSpPr/>
          <p:nvPr/>
        </p:nvSpPr>
        <p:spPr>
          <a:xfrm>
            <a:off x="2489982" y="1659988"/>
            <a:ext cx="7835704" cy="20538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7857B559-0A6C-8FE3-FA92-99A19E3048FF}"/>
              </a:ext>
            </a:extLst>
          </p:cNvPr>
          <p:cNvSpPr/>
          <p:nvPr/>
        </p:nvSpPr>
        <p:spPr>
          <a:xfrm>
            <a:off x="5645834" y="3910496"/>
            <a:ext cx="900332" cy="127411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0AFB0B3-2E8F-0755-831C-201F1200500A}"/>
              </a:ext>
            </a:extLst>
          </p:cNvPr>
          <p:cNvSpPr/>
          <p:nvPr/>
        </p:nvSpPr>
        <p:spPr>
          <a:xfrm>
            <a:off x="2954217" y="5282925"/>
            <a:ext cx="6499272" cy="13851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45049" y="890660"/>
            <a:ext cx="2648256" cy="279053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7"/>
          <p:cNvSpPr/>
          <p:nvPr/>
        </p:nvSpPr>
        <p:spPr>
          <a:xfrm>
            <a:off x="6248400" y="3790250"/>
            <a:ext cx="31447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メッセージ</a:t>
            </a:r>
            <a:r>
              <a:rPr lang="ja-JP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送受信</a:t>
            </a:r>
            <a:endParaRPr dirty="0"/>
          </a:p>
        </p:txBody>
      </p:sp>
      <p:pic>
        <p:nvPicPr>
          <p:cNvPr id="295" name="Google Shape;29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0354" y="4917313"/>
            <a:ext cx="2529130" cy="1615400"/>
          </a:xfrm>
          <a:prstGeom prst="rect">
            <a:avLst/>
          </a:prstGeom>
          <a:noFill/>
          <a:ln w="127000" cap="sq" cmpd="sng">
            <a:solidFill>
              <a:srgbClr val="5F0C7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96" name="Google Shape;29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45872" y="4757249"/>
            <a:ext cx="1797416" cy="179741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7"/>
          <p:cNvSpPr/>
          <p:nvPr/>
        </p:nvSpPr>
        <p:spPr>
          <a:xfrm>
            <a:off x="5089680" y="5493032"/>
            <a:ext cx="3144721" cy="523221"/>
          </a:xfrm>
          <a:prstGeom prst="leftRightArrow">
            <a:avLst>
              <a:gd name="adj1" fmla="val 52427"/>
              <a:gd name="adj2" fmla="val 50000"/>
            </a:avLst>
          </a:prstGeom>
          <a:solidFill>
            <a:srgbClr val="96BAE4"/>
          </a:solidFill>
          <a:ln w="10775" cap="flat" cmpd="sng">
            <a:solidFill>
              <a:srgbClr val="1616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9266405" y="3203863"/>
            <a:ext cx="545019" cy="1482662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6BAE4"/>
          </a:solidFill>
          <a:ln w="1077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4908838" y="6016253"/>
            <a:ext cx="31447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データ送受信</a:t>
            </a:r>
            <a:endParaRPr/>
          </a:p>
        </p:txBody>
      </p:sp>
      <p:pic>
        <p:nvPicPr>
          <p:cNvPr id="300" name="Google Shape;30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46073" y="1314205"/>
            <a:ext cx="2385682" cy="181831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7"/>
          <p:cNvSpPr/>
          <p:nvPr/>
        </p:nvSpPr>
        <p:spPr>
          <a:xfrm>
            <a:off x="3226335" y="3796587"/>
            <a:ext cx="28696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スクレイピング</a:t>
            </a:r>
            <a:endParaRPr dirty="0"/>
          </a:p>
        </p:txBody>
      </p:sp>
      <p:sp>
        <p:nvSpPr>
          <p:cNvPr id="302" name="Google Shape;302;p7"/>
          <p:cNvSpPr/>
          <p:nvPr/>
        </p:nvSpPr>
        <p:spPr>
          <a:xfrm>
            <a:off x="8752165" y="944459"/>
            <a:ext cx="14051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ユーザ</a:t>
            </a:r>
            <a:endParaRPr dirty="0"/>
          </a:p>
        </p:txBody>
      </p:sp>
      <p:sp>
        <p:nvSpPr>
          <p:cNvPr id="303" name="Google Shape;303;p7"/>
          <p:cNvSpPr/>
          <p:nvPr/>
        </p:nvSpPr>
        <p:spPr>
          <a:xfrm>
            <a:off x="2309004" y="1041684"/>
            <a:ext cx="22584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ニュースサイト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8368118" y="6554665"/>
            <a:ext cx="241549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Message API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/>
          <p:nvPr/>
        </p:nvSpPr>
        <p:spPr>
          <a:xfrm>
            <a:off x="3139954" y="3280480"/>
            <a:ext cx="458447" cy="140604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6BAE4"/>
          </a:solidFill>
          <a:ln w="10775" cap="flat" cmpd="sng">
            <a:solidFill>
              <a:srgbClr val="1616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1849248" y="210687"/>
            <a:ext cx="264687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 b="0" i="0" u="sng" strike="noStrike" cap="none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研究内容</a:t>
            </a:r>
            <a:endParaRPr sz="4800" b="0" i="0" u="sng" strike="noStrike" cap="none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7</a:t>
            </a:fld>
            <a:endParaRPr/>
          </a:p>
        </p:txBody>
      </p:sp>
      <p:sp>
        <p:nvSpPr>
          <p:cNvPr id="308" name="Google Shape;308;p7"/>
          <p:cNvSpPr/>
          <p:nvPr/>
        </p:nvSpPr>
        <p:spPr>
          <a:xfrm>
            <a:off x="4640131" y="804224"/>
            <a:ext cx="37753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記事収集のイメージ図</a:t>
            </a:r>
            <a:endParaRPr/>
          </a:p>
        </p:txBody>
      </p:sp>
      <p:sp>
        <p:nvSpPr>
          <p:cNvPr id="309" name="Google Shape;309;p7"/>
          <p:cNvSpPr/>
          <p:nvPr/>
        </p:nvSpPr>
        <p:spPr>
          <a:xfrm rot="10800000">
            <a:off x="4413269" y="1985175"/>
            <a:ext cx="4009000" cy="523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BAE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4845408" y="2590113"/>
            <a:ext cx="31447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0" i="0" u="none" strike="noStrike" cap="none">
                <a:solidFill>
                  <a:srgbClr val="6199D7"/>
                </a:solidFill>
                <a:latin typeface="Calibri"/>
                <a:ea typeface="Calibri"/>
                <a:cs typeface="Calibri"/>
                <a:sym typeface="Calibri"/>
              </a:rPr>
              <a:t>URLを踏む</a:t>
            </a:r>
            <a:endParaRPr sz="2400" b="0" i="0" u="none" strike="noStrike" cap="none">
              <a:solidFill>
                <a:srgbClr val="6199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C0B3FC-6F84-9CC3-04D1-13688C504AE1}"/>
              </a:ext>
            </a:extLst>
          </p:cNvPr>
          <p:cNvSpPr/>
          <p:nvPr/>
        </p:nvSpPr>
        <p:spPr>
          <a:xfrm>
            <a:off x="2438760" y="3599083"/>
            <a:ext cx="7999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3B5DF1-4BC9-F713-4782-EE81E87719B8}"/>
              </a:ext>
            </a:extLst>
          </p:cNvPr>
          <p:cNvSpPr/>
          <p:nvPr/>
        </p:nvSpPr>
        <p:spPr>
          <a:xfrm>
            <a:off x="6167026" y="4877479"/>
            <a:ext cx="7999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9EE601-51B4-78CB-F551-CF8A8E897EB4}"/>
              </a:ext>
            </a:extLst>
          </p:cNvPr>
          <p:cNvSpPr/>
          <p:nvPr/>
        </p:nvSpPr>
        <p:spPr>
          <a:xfrm>
            <a:off x="5988538" y="1451390"/>
            <a:ext cx="7999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④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0E000E-CA95-8772-9FE6-865924A37FA7}"/>
              </a:ext>
            </a:extLst>
          </p:cNvPr>
          <p:cNvSpPr/>
          <p:nvPr/>
        </p:nvSpPr>
        <p:spPr>
          <a:xfrm>
            <a:off x="9723349" y="3652806"/>
            <a:ext cx="7679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③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"/>
          <p:cNvSpPr txBox="1">
            <a:spLocks noGrp="1"/>
          </p:cNvSpPr>
          <p:nvPr>
            <p:ph type="title"/>
          </p:nvPr>
        </p:nvSpPr>
        <p:spPr>
          <a:xfrm>
            <a:off x="2032093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ja-JP" sz="5400" u="sng"/>
              <a:t>研究内容</a:t>
            </a:r>
            <a:endParaRPr/>
          </a:p>
        </p:txBody>
      </p:sp>
      <p:sp>
        <p:nvSpPr>
          <p:cNvPr id="316" name="Google Shape;316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8</a:t>
            </a:fld>
            <a:endParaRPr/>
          </a:p>
        </p:txBody>
      </p:sp>
      <p:sp>
        <p:nvSpPr>
          <p:cNvPr id="317" name="Google Shape;317;p8"/>
          <p:cNvSpPr txBox="1">
            <a:spLocks noGrp="1"/>
          </p:cNvSpPr>
          <p:nvPr>
            <p:ph type="body" idx="1"/>
          </p:nvPr>
        </p:nvSpPr>
        <p:spPr>
          <a:xfrm>
            <a:off x="1643934" y="1548384"/>
            <a:ext cx="9419780" cy="453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-JP" sz="3600" dirty="0">
                <a:solidFill>
                  <a:schemeClr val="dk1"/>
                </a:solidFill>
              </a:rPr>
              <a:t>Herokuとは</a:t>
            </a:r>
            <a:endParaRPr lang="en-US" altLang="ja-JP" sz="3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ja-JP" sz="3600" dirty="0">
                <a:latin typeface="Calibri"/>
                <a:ea typeface="Calibri"/>
                <a:cs typeface="Calibri"/>
                <a:sym typeface="Calibri"/>
              </a:rPr>
              <a:t>・Heroku社が提供するPaaS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800"/>
              <a:buFont typeface="Calibri"/>
              <a:buNone/>
            </a:pPr>
            <a:r>
              <a:rPr lang="ja-JP" sz="2800" dirty="0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800" b="0" i="0" u="none" strike="noStrike" cap="none" dirty="0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アプリケーションを実行するために必要な環境を提供</a:t>
            </a:r>
            <a:endParaRPr sz="2800" b="0" i="0" u="none" strike="noStrike" cap="none" dirty="0">
              <a:solidFill>
                <a:srgbClr val="040C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600"/>
              <a:buNone/>
            </a:pPr>
            <a:endParaRPr sz="3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08ED8D6-0F6E-953E-8A46-8D2C29D59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9" y="4268691"/>
            <a:ext cx="4452282" cy="23318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 txBox="1">
            <a:spLocks noGrp="1"/>
          </p:cNvSpPr>
          <p:nvPr>
            <p:ph type="title"/>
          </p:nvPr>
        </p:nvSpPr>
        <p:spPr>
          <a:xfrm>
            <a:off x="2105245" y="57534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ja-JP" sz="5400" u="sng" dirty="0">
                <a:latin typeface="Calibri"/>
                <a:ea typeface="Calibri"/>
                <a:cs typeface="Calibri"/>
                <a:sym typeface="Calibri"/>
              </a:rPr>
              <a:t>研究内容</a:t>
            </a:r>
            <a:endParaRPr dirty="0"/>
          </a:p>
        </p:txBody>
      </p:sp>
      <p:sp>
        <p:nvSpPr>
          <p:cNvPr id="324" name="Google Shape;324;p9"/>
          <p:cNvSpPr txBox="1">
            <a:spLocks noGrp="1"/>
          </p:cNvSpPr>
          <p:nvPr>
            <p:ph type="body" idx="1"/>
          </p:nvPr>
        </p:nvSpPr>
        <p:spPr>
          <a:xfrm>
            <a:off x="3018980" y="1369258"/>
            <a:ext cx="9391812" cy="609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-JP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ja-JP" alt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ja-JP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 BOTの機能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ja-JP" altLang="en-US" sz="3600" dirty="0">
                <a:solidFill>
                  <a:srgbClr val="374151"/>
                </a:solidFill>
              </a:rPr>
              <a:t>・</a:t>
            </a:r>
            <a:r>
              <a:rPr lang="ja-JP" sz="3600" b="0" i="0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人気ニュースを定期的に送信</a:t>
            </a:r>
            <a:endParaRPr sz="3600" b="0" i="0" dirty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ja-JP" altLang="en-US" sz="3600" dirty="0">
                <a:solidFill>
                  <a:srgbClr val="374151"/>
                </a:solidFill>
              </a:rPr>
              <a:t>・</a:t>
            </a:r>
            <a:r>
              <a:rPr lang="ja-JP" sz="3600" b="0" i="0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カテゴリーからニュースを選択可能 </a:t>
            </a:r>
            <a:endParaRPr sz="3600" b="0" i="0" dirty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ja-JP" altLang="en-US" sz="3600" b="0" i="0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3600" b="0" i="0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ニュース記事の要約生成</a:t>
            </a:r>
            <a:endParaRPr sz="3600" b="0" i="0" dirty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ja-JP" altLang="en-US" sz="3600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3600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ニュース記事の音声変換</a:t>
            </a:r>
            <a:endParaRPr sz="3600" b="0" i="0" dirty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9</a:t>
            </a:fld>
            <a:endParaRPr/>
          </a:p>
        </p:txBody>
      </p:sp>
      <p:sp>
        <p:nvSpPr>
          <p:cNvPr id="326" name="Google Shape;326;p9"/>
          <p:cNvSpPr/>
          <p:nvPr/>
        </p:nvSpPr>
        <p:spPr>
          <a:xfrm>
            <a:off x="2750431" y="2240070"/>
            <a:ext cx="8700672" cy="4287340"/>
          </a:xfrm>
          <a:prstGeom prst="rect">
            <a:avLst/>
          </a:prstGeom>
          <a:noFill/>
          <a:ln w="571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473</Words>
  <Application>Microsoft Office PowerPoint</Application>
  <PresentationFormat>ワイド画面</PresentationFormat>
  <Paragraphs>151</Paragraphs>
  <Slides>19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8" baseType="lpstr">
      <vt:lpstr>Noto Sans Symbols</vt:lpstr>
      <vt:lpstr>メイリオ</vt:lpstr>
      <vt:lpstr>Arial</vt:lpstr>
      <vt:lpstr>Calibri</vt:lpstr>
      <vt:lpstr>Century Gothic</vt:lpstr>
      <vt:lpstr>Trebuchet MS</vt:lpstr>
      <vt:lpstr>Wingdings 3</vt:lpstr>
      <vt:lpstr>ウィスプ</vt:lpstr>
      <vt:lpstr>HDOfficeLightV0</vt:lpstr>
      <vt:lpstr>ニュース記事収集を効率化するためのLINE BOT開発 </vt:lpstr>
      <vt:lpstr>目次</vt:lpstr>
      <vt:lpstr>研究背景</vt:lpstr>
      <vt:lpstr>PowerPoint プレゼンテーション</vt:lpstr>
      <vt:lpstr>需要がある一方で…</vt:lpstr>
      <vt:lpstr>研究目的</vt:lpstr>
      <vt:lpstr>PowerPoint プレゼンテーション</vt:lpstr>
      <vt:lpstr>研究内容</vt:lpstr>
      <vt:lpstr>研究内容</vt:lpstr>
      <vt:lpstr>研究内容</vt:lpstr>
      <vt:lpstr>  ・人気ニュースを定期的に送信  </vt:lpstr>
      <vt:lpstr>・カテゴリーからニュースを選択可能     </vt:lpstr>
      <vt:lpstr>PowerPoint プレゼンテーション</vt:lpstr>
      <vt:lpstr>PowerPoint プレゼンテーション</vt:lpstr>
      <vt:lpstr>PowerPoint プレゼンテーション</vt:lpstr>
      <vt:lpstr>ユーザの評価</vt:lpstr>
      <vt:lpstr>まとめ</vt:lpstr>
      <vt:lpstr>今後の課題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ニュース記事収集を効率化するためのLINE BOT開発 </dc:title>
  <dc:creator>iga</dc:creator>
  <cp:lastModifiedBy>瑞己 山崎</cp:lastModifiedBy>
  <cp:revision>56</cp:revision>
  <dcterms:created xsi:type="dcterms:W3CDTF">2023-07-03T04:49:29Z</dcterms:created>
  <dcterms:modified xsi:type="dcterms:W3CDTF">2024-01-26T05:33:00Z</dcterms:modified>
</cp:coreProperties>
</file>