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3803" r:id="rId2"/>
  </p:sldMasterIdLst>
  <p:notesMasterIdLst>
    <p:notesMasterId r:id="rId15"/>
  </p:notesMasterIdLst>
  <p:sldIdLst>
    <p:sldId id="256" r:id="rId3"/>
    <p:sldId id="258" r:id="rId4"/>
    <p:sldId id="267" r:id="rId5"/>
    <p:sldId id="269" r:id="rId6"/>
    <p:sldId id="268" r:id="rId7"/>
    <p:sldId id="260" r:id="rId8"/>
    <p:sldId id="263" r:id="rId9"/>
    <p:sldId id="261" r:id="rId10"/>
    <p:sldId id="265" r:id="rId11"/>
    <p:sldId id="266" r:id="rId12"/>
    <p:sldId id="26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E982F-7171-41F7-B594-1862A3A4E5DC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1EE8-4684-46B6-BF3C-639EC80E9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26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EEC5-DD7D-48D8-A13C-02C32C4E88F1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1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EAF8-070D-4AD9-95FB-D49C63C89C7D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8D64-A742-4DF8-8806-CA1C32F07F85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5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3BDD-7DB8-44BB-AB80-BCFF8DB9A7A1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055E-3581-43E1-BF76-7A015046A47A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802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7A08-F72D-430D-87A5-74525B9101EC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17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C2E5-DAB9-41FF-B05C-6EA550FA98BD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60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24C6-E7D2-4208-829B-4883C31A5147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1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76FE-F443-40A4-B15B-525AF12B0D16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4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73B1-BD21-41C8-8DEB-06D1B50AA62B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31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CB29-C388-4B97-AB5F-66A45F410A9F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54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1058-155A-4E44-A6A8-44B97ACAEF9B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357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7FC-EA2E-46C1-B103-17FB4CA90D74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2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732-F46D-402A-96C9-865FD27D9D94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18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143E-703E-4E0B-8A8D-A4346E5DBFBE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181E-CE9B-4154-AF07-4B4D1A1509F3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484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4F91-9FEF-4FB0-8625-C160CA761583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183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47E7-F758-4B55-8C09-3CA1D743A9A3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7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6464-64BE-4F69-99D6-4CEBF4F8470B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964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0310-3658-4122-AC09-97C0E2172C73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83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D8BE-E4E9-4F5E-A8DA-7A98F503FFFC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3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548-2BCE-4E35-B953-FC4ADF56F9A1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5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7521-2060-41BC-8200-03F40B80D9CB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9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A01-E0DF-4454-8DEA-E0869BB480FD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7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0A30-98C2-46CE-8692-E55C08D08D10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0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442B-8355-4494-BAA1-060662F6FF15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8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A2E7-0EA0-48B5-A4BC-392DB71462FE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1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DC57-D3FE-43A0-90BC-4E00D1AE84FA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5B5389-2A84-430F-A1E6-6CF02B1E2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2A7B3C-55B7-4FDA-921F-01BB6F0AEA1B}" type="datetime1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E12C-C8C3-4A4A-9DAA-70CFA3B90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22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283AB-4822-4E99-B1C9-3C4FB5007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06846"/>
            <a:ext cx="8915399" cy="3470535"/>
          </a:xfrm>
        </p:spPr>
        <p:txBody>
          <a:bodyPr/>
          <a:lstStyle/>
          <a:p>
            <a:pPr marL="228600"/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ニュース記事収集を効率化するための</a:t>
            </a:r>
            <a:r>
              <a:rPr lang="en-US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LINE BOT</a:t>
            </a:r>
            <a:r>
              <a:rPr lang="ja-JP" altLang="ja-JP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開発</a:t>
            </a:r>
            <a:br>
              <a:rPr lang="ja-JP" altLang="ja-JP" sz="4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7BBD6D-B63F-4AAF-A109-9F69051F8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麻谷研究室</a:t>
            </a:r>
            <a:endParaRPr kumimoji="1" lang="en-US" altLang="ja-JP" sz="2400" dirty="0"/>
          </a:p>
          <a:p>
            <a:r>
              <a:rPr lang="en-US" altLang="ja-JP" sz="2400" dirty="0"/>
              <a:t>T20J090</a:t>
            </a:r>
            <a:r>
              <a:rPr lang="ja-JP" altLang="en-US" sz="2400" dirty="0"/>
              <a:t>　山崎　瑞己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F12E04-8FB6-A5B7-9D5F-E3CACEFE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11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1CE8E655-4AC4-4C38-9563-4DCC8F9A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797" y="902627"/>
            <a:ext cx="9823815" cy="5008595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3200" dirty="0"/>
              <a:t>・カテゴリーを入力すると、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関連したニュースが送られ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てくる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FCAACA4-2838-41FB-B62E-A782A0CE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816608"/>
            <a:ext cx="4709069" cy="481279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A800E9-405E-21E5-C7C8-FEA949A3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84" y="623620"/>
            <a:ext cx="10558272" cy="1280890"/>
          </a:xfrm>
        </p:spPr>
        <p:txBody>
          <a:bodyPr>
            <a:normAutofit fontScale="90000"/>
          </a:bodyPr>
          <a:lstStyle/>
          <a:p>
            <a:r>
              <a:rPr lang="ja-JP" altLang="en-US" sz="5300" b="0" i="0" dirty="0">
                <a:solidFill>
                  <a:srgbClr val="374151"/>
                </a:solidFill>
                <a:effectLst/>
                <a:latin typeface="Söhne"/>
              </a:rPr>
              <a:t>②カテゴリーからニュースを選択可能 </a:t>
            </a:r>
            <a:br>
              <a:rPr lang="en-US" altLang="ja-JP" sz="48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altLang="ja-JP" sz="4800" b="0" i="0" dirty="0">
                <a:solidFill>
                  <a:srgbClr val="374151"/>
                </a:solidFill>
                <a:effectLst/>
                <a:latin typeface="Söhne"/>
              </a:rPr>
            </a:br>
            <a:endParaRPr kumimoji="1" lang="ja-JP" altLang="en-US" sz="4800" u="sng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829B25-98DD-D76E-7B10-26B3C3D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77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D291-BF70-4551-BF3F-359B613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u="sng" dirty="0"/>
              <a:t>期待される</a:t>
            </a:r>
            <a:r>
              <a:rPr lang="ja-JP" altLang="en-US" sz="4800" u="sng" dirty="0"/>
              <a:t>成果</a:t>
            </a:r>
            <a:endParaRPr kumimoji="1" lang="ja-JP" altLang="en-US" sz="4800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ECEAD-FC1B-441E-AAED-A3649B48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9263"/>
            <a:ext cx="9412288" cy="41002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4400" dirty="0"/>
              <a:t>・</a:t>
            </a:r>
            <a:r>
              <a:rPr lang="ja-JP" altLang="en-US" sz="4400" dirty="0">
                <a:ea typeface="游明朝" panose="02020400000000000000" pitchFamily="18" charset="-128"/>
                <a:cs typeface="Times New Roman" panose="02020603050405020304" pitchFamily="18" charset="0"/>
              </a:rPr>
              <a:t>情報収集の時間短縮</a:t>
            </a:r>
            <a:endParaRPr lang="en-US" altLang="ja-JP" sz="44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4400" dirty="0">
                <a:ea typeface="游明朝" panose="02020400000000000000" pitchFamily="18" charset="-128"/>
                <a:cs typeface="Times New Roman" panose="02020603050405020304" pitchFamily="18" charset="0"/>
              </a:rPr>
              <a:t>・個人の好みに合わせた情報の取得</a:t>
            </a:r>
            <a:endParaRPr lang="en-US" altLang="ja-JP" sz="4400" dirty="0"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1" lang="ja-JP" altLang="en-US" sz="4400" dirty="0">
                <a:ea typeface="游明朝" panose="02020400000000000000" pitchFamily="18" charset="-128"/>
                <a:cs typeface="Times New Roman" panose="02020603050405020304" pitchFamily="18" charset="0"/>
              </a:rPr>
              <a:t>・幅広い情報の入手</a:t>
            </a:r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6BA942-2280-755B-6CAA-C455D5E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1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80EFF-EA9B-F5B8-5BF4-D38D1C52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046A7-2393-489F-5C0A-BF6BE6AF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664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[1] 2021</a:t>
            </a:r>
            <a:r>
              <a:rPr lang="ja-JP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年モバイルニュースアプリ市場動向調査</a:t>
            </a:r>
          </a:p>
          <a:p>
            <a:pPr marL="0" indent="0" algn="l">
              <a:buNone/>
            </a:pPr>
            <a:r>
              <a:rPr lang="en-US" altLang="ja-JP" sz="2400" kern="100" dirty="0"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https://ictr.co.jp/report/20211220.html/</a:t>
            </a:r>
          </a:p>
          <a:p>
            <a:pPr marL="0" indent="0" algn="l">
              <a:buNone/>
            </a:pPr>
            <a:endParaRPr lang="en-US" altLang="ja-JP" sz="2400" b="1" i="0" u="sng" strike="noStrike" kern="100" dirty="0">
              <a:solidFill>
                <a:srgbClr val="0563C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ja-JP" sz="2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[2] </a:t>
            </a:r>
            <a:r>
              <a:rPr lang="en-US" altLang="ja-JP" sz="2800" i="0" u="none" strike="noStrike" dirty="0">
                <a:solidFill>
                  <a:srgbClr val="333333"/>
                </a:solidFill>
                <a:effectLst/>
                <a:latin typeface="-apple-system"/>
              </a:rPr>
              <a:t>2022</a:t>
            </a:r>
            <a:r>
              <a:rPr lang="ja-JP" altLang="en-US" sz="2800" i="0" u="none" strike="noStrike" dirty="0">
                <a:solidFill>
                  <a:srgbClr val="333333"/>
                </a:solidFill>
                <a:effectLst/>
                <a:latin typeface="-apple-system"/>
              </a:rPr>
              <a:t>年 一般向けモバイル動向調査</a:t>
            </a:r>
            <a:endParaRPr lang="en-US" altLang="ja-JP" sz="2800" u="sng" kern="100" dirty="0">
              <a:solidFill>
                <a:srgbClr val="0563C1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ja-JP" sz="2400" kern="100" dirty="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https://www.moba-ken.jp/project/lifestyle/20220914.html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54474E-D537-1A3D-9959-E2E18ACE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32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69C89-C838-45E2-BCDA-0183C355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040" y="737919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4800" u="sng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38DC87-0E47-45FE-8B4C-B086F3A0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040" y="2412729"/>
            <a:ext cx="8915400" cy="377762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kumimoji="1" lang="ja-JP" altLang="en-US" sz="2800" dirty="0"/>
              <a:t>研究背景</a:t>
            </a:r>
            <a:endParaRPr kumimoji="1" lang="en-US" altLang="ja-JP" sz="2800" dirty="0"/>
          </a:p>
          <a:p>
            <a:pPr>
              <a:spcBef>
                <a:spcPts val="2400"/>
              </a:spcBef>
            </a:pPr>
            <a:r>
              <a:rPr kumimoji="1" lang="ja-JP" altLang="en-US" sz="2800" dirty="0"/>
              <a:t>研究目的</a:t>
            </a:r>
            <a:endParaRPr kumimoji="1" lang="en-US" altLang="ja-JP" sz="2800" dirty="0"/>
          </a:p>
          <a:p>
            <a:pPr>
              <a:spcBef>
                <a:spcPts val="2400"/>
              </a:spcBef>
            </a:pPr>
            <a:r>
              <a:rPr lang="ja-JP" altLang="en-US" sz="2800" dirty="0"/>
              <a:t>研究内容</a:t>
            </a:r>
            <a:endParaRPr lang="en-US" altLang="ja-JP" sz="2800" dirty="0"/>
          </a:p>
          <a:p>
            <a:pPr>
              <a:spcBef>
                <a:spcPts val="2400"/>
              </a:spcBef>
            </a:pPr>
            <a:r>
              <a:rPr lang="ja-JP" altLang="en-US" sz="2800" dirty="0"/>
              <a:t>期待される効果</a:t>
            </a:r>
            <a:endParaRPr lang="en-US" altLang="ja-JP" sz="2800" dirty="0"/>
          </a:p>
          <a:p>
            <a:pPr>
              <a:spcBef>
                <a:spcPts val="2400"/>
              </a:spcBef>
            </a:pPr>
            <a:r>
              <a:rPr lang="ja-JP" altLang="en-US" sz="2800" dirty="0"/>
              <a:t>参考文献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0EBDE3-E9C4-F3EE-5F2E-6DE87A9E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9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D79D2-EF35-13A9-BC02-5AF2B0D7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u="sng" dirty="0"/>
              <a:t>研究背景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3B61B8-FF57-7746-F6A8-138DBB71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84" y="1292352"/>
            <a:ext cx="9123543" cy="5565648"/>
          </a:xfrm>
        </p:spPr>
        <p:txBody>
          <a:bodyPr>
            <a:normAutofit lnSpcReduction="10000"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ニュースサイトの利用者は年々増加傾向にある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2017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年と比べると現在は</a:t>
            </a:r>
            <a:r>
              <a:rPr lang="ja-JP" altLang="en-US" sz="28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約</a:t>
            </a:r>
            <a:r>
              <a:rPr lang="en-US" altLang="ja-JP" sz="28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1.5</a:t>
            </a:r>
            <a:r>
              <a:rPr lang="ja-JP" altLang="en-US" sz="28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倍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利用者が増加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FAB49875-D896-6D9C-5E5C-D97096FB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64" y="2039112"/>
            <a:ext cx="8774567" cy="3502153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8CF2F5-0D6F-6A05-FE33-CE3577CEC2AC}"/>
              </a:ext>
            </a:extLst>
          </p:cNvPr>
          <p:cNvSpPr/>
          <p:nvPr/>
        </p:nvSpPr>
        <p:spPr>
          <a:xfrm>
            <a:off x="3381645" y="1674167"/>
            <a:ext cx="70904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0" cap="none" spc="0" dirty="0">
                <a:ln w="0"/>
              </a:rPr>
              <a:t>モバイルニュースアプリ</a:t>
            </a:r>
            <a:r>
              <a:rPr lang="en-US" altLang="ja-JP" sz="2400" b="0" cap="none" spc="0" dirty="0">
                <a:ln w="0"/>
              </a:rPr>
              <a:t>/</a:t>
            </a:r>
            <a:r>
              <a:rPr lang="ja-JP" altLang="en-US" sz="2400" b="0" cap="none" spc="0" dirty="0">
                <a:ln w="0"/>
              </a:rPr>
              <a:t>ニュースサイト利用者数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C0E82-8606-E477-4C8A-476AFAD6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80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C335CAED-38AF-03C0-2D9E-B13CBA9D3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1579" y="5755985"/>
            <a:ext cx="11377540" cy="15010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代～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代は新聞よりもネットニュース利用者の方が多い</a:t>
            </a:r>
            <a:endParaRPr lang="en-US" altLang="ja-JP" sz="2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代～</a:t>
            </a:r>
            <a:r>
              <a:rPr lang="en-US" altLang="ja-JP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代はテレビとネットニュースの利用者の差は、</a:t>
            </a:r>
            <a:r>
              <a:rPr lang="ja-JP" altLang="en-US" sz="28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約</a:t>
            </a:r>
            <a:r>
              <a:rPr lang="en-US" altLang="ja-JP" sz="28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2800" dirty="0">
                <a:solidFill>
                  <a:srgbClr val="FF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％</a:t>
            </a:r>
            <a:r>
              <a: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84030-8A99-05E0-AF68-46CAF5BA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05B5DC-C0FF-D195-13DC-7C550DB5B41F}"/>
              </a:ext>
            </a:extLst>
          </p:cNvPr>
          <p:cNvSpPr txBox="1"/>
          <p:nvPr/>
        </p:nvSpPr>
        <p:spPr>
          <a:xfrm>
            <a:off x="1794353" y="326117"/>
            <a:ext cx="6344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年代別メディア利用率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F659D391-F54A-F783-2EBF-7D8BEEA18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0D11AA7-12C6-DD95-9621-9F804886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86" y="787782"/>
            <a:ext cx="8339203" cy="48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7B0517A-AA32-EE0E-487C-29560E8E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1" y="638620"/>
            <a:ext cx="8911687" cy="128089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一方で</a:t>
            </a:r>
            <a:r>
              <a:rPr lang="en-US" altLang="ja-JP" sz="4800" dirty="0"/>
              <a:t>…</a:t>
            </a:r>
            <a:endParaRPr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D0F4C-66A8-6324-721D-C81704BD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4688"/>
            <a:ext cx="8915400" cy="453920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dirty="0"/>
              <a:t>ニュースの数が膨大になっている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4000" dirty="0"/>
              <a:t>情報収集に時間や手間がかかる</a:t>
            </a:r>
            <a:endParaRPr kumimoji="1" lang="en-US" altLang="ja-JP" sz="40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08F71A7-D46C-2B6A-7E25-93512654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013" y="2536729"/>
            <a:ext cx="2141250" cy="2270761"/>
          </a:xfrm>
          <a:prstGeom prst="rect">
            <a:avLst/>
          </a:prstGeom>
        </p:spPr>
      </p:pic>
      <p:sp>
        <p:nvSpPr>
          <p:cNvPr id="7" name="矢印: 下 6">
            <a:extLst>
              <a:ext uri="{FF2B5EF4-FFF2-40B4-BE49-F238E27FC236}">
                <a16:creationId xmlns:a16="http://schemas.microsoft.com/office/drawing/2014/main" id="{CEA9A86C-D737-C764-FD45-C8C56960F728}"/>
              </a:ext>
            </a:extLst>
          </p:cNvPr>
          <p:cNvSpPr/>
          <p:nvPr/>
        </p:nvSpPr>
        <p:spPr>
          <a:xfrm>
            <a:off x="4158635" y="2536729"/>
            <a:ext cx="1234625" cy="203520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CCD771-B963-E536-6B5E-1EB284B71281}"/>
              </a:ext>
            </a:extLst>
          </p:cNvPr>
          <p:cNvSpPr/>
          <p:nvPr/>
        </p:nvSpPr>
        <p:spPr>
          <a:xfrm>
            <a:off x="4775948" y="3191446"/>
            <a:ext cx="3211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dirty="0">
                <a:ln w="0"/>
                <a:solidFill>
                  <a:srgbClr val="C00000"/>
                </a:solidFill>
              </a:rPr>
              <a:t> </a:t>
            </a:r>
            <a:r>
              <a:rPr lang="en-US" altLang="ja-JP" sz="3600" dirty="0">
                <a:ln w="0"/>
                <a:solidFill>
                  <a:srgbClr val="C00000"/>
                </a:solidFill>
              </a:rPr>
              <a:t>	  </a:t>
            </a:r>
            <a:r>
              <a:rPr lang="ja-JP" altLang="en-US" sz="3600" dirty="0">
                <a:ln w="0"/>
                <a:solidFill>
                  <a:srgbClr val="C00000"/>
                </a:solidFill>
              </a:rPr>
              <a:t>結果として</a:t>
            </a:r>
            <a:endParaRPr lang="ja-JP" altLang="en-US" sz="3600" b="0" cap="none" spc="0" dirty="0">
              <a:ln w="0"/>
              <a:solidFill>
                <a:srgbClr val="C00000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E6332D5-161F-D6C3-AE27-5C0794B7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6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005D2-B1F3-4595-917E-17FD9853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u="sng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C2429-EA12-4D4F-A1E7-7EB8E4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17140"/>
            <a:ext cx="8915400" cy="4239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4000" b="0" i="0" u="none" strike="noStrike" dirty="0">
              <a:solidFill>
                <a:srgbClr val="00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400" b="0" i="0" u="sng" strike="noStrike" dirty="0">
                <a:solidFill>
                  <a:srgbClr val="FF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ニュースサイトから記事収集を</a:t>
            </a:r>
            <a:endParaRPr lang="en-US" altLang="ja-JP" sz="4400" b="0" i="0" u="sng" strike="noStrike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44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ja-JP" altLang="en-US" sz="4400" b="0" i="0" u="sng" strike="noStrike" dirty="0">
                <a:solidFill>
                  <a:srgbClr val="FF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効率化する</a:t>
            </a:r>
            <a:r>
              <a:rPr lang="en-US" altLang="ja-JP" sz="4400" b="0" i="0" u="sng" strike="noStrike" dirty="0">
                <a:solidFill>
                  <a:srgbClr val="FF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LINE BOT</a:t>
            </a:r>
            <a:r>
              <a:rPr lang="ja-JP" altLang="en-US" sz="4400" b="0" i="0" u="sng" strike="noStrike" dirty="0">
                <a:solidFill>
                  <a:srgbClr val="FF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の開発</a:t>
            </a:r>
            <a:endParaRPr kumimoji="1" lang="ja-JP" altLang="en-US" sz="4400" u="sng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A9117F-FE74-94E0-F880-2B372597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739F057-E988-426E-AE16-FF008E8F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94" y="945334"/>
            <a:ext cx="2648256" cy="2790533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38F28B-D635-A1FD-1945-5E123F12617B}"/>
              </a:ext>
            </a:extLst>
          </p:cNvPr>
          <p:cNvSpPr/>
          <p:nvPr/>
        </p:nvSpPr>
        <p:spPr>
          <a:xfrm>
            <a:off x="7474536" y="3770745"/>
            <a:ext cx="31447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00" b="0" cap="none" spc="0" dirty="0">
                <a:ln w="0"/>
                <a:solidFill>
                  <a:srgbClr val="0070C0"/>
                </a:solidFill>
              </a:rPr>
              <a:t>テキスト送受信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A43464E8-435E-D4F4-0CDD-EA51F26A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99" y="4902056"/>
            <a:ext cx="2529130" cy="1615400"/>
          </a:xfrm>
          <a:prstGeom prst="rect">
            <a:avLst/>
          </a:prstGeom>
          <a:ln w="127000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B7DFCAC-4DA3-6672-C69F-0723E19A1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242" y="4750404"/>
            <a:ext cx="1797416" cy="1797416"/>
          </a:xfrm>
          <a:prstGeom prst="rect">
            <a:avLst/>
          </a:prstGeom>
        </p:spPr>
      </p:pic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04BEAA2A-0529-C0CA-8A5C-7238BDC0EBCE}"/>
              </a:ext>
            </a:extLst>
          </p:cNvPr>
          <p:cNvSpPr/>
          <p:nvPr/>
        </p:nvSpPr>
        <p:spPr>
          <a:xfrm>
            <a:off x="6174325" y="5477775"/>
            <a:ext cx="3144721" cy="523221"/>
          </a:xfrm>
          <a:prstGeom prst="leftRightArrow">
            <a:avLst>
              <a:gd name="adj1" fmla="val 52427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上下 31">
            <a:extLst>
              <a:ext uri="{FF2B5EF4-FFF2-40B4-BE49-F238E27FC236}">
                <a16:creationId xmlns:a16="http://schemas.microsoft.com/office/drawing/2014/main" id="{ED782CF7-9728-946B-F25B-E3FF09D9C51A}"/>
              </a:ext>
            </a:extLst>
          </p:cNvPr>
          <p:cNvSpPr/>
          <p:nvPr/>
        </p:nvSpPr>
        <p:spPr>
          <a:xfrm>
            <a:off x="10351050" y="3188606"/>
            <a:ext cx="545019" cy="1482662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6FE3433-3E5B-4F21-DFE4-4F771CE5F6BE}"/>
              </a:ext>
            </a:extLst>
          </p:cNvPr>
          <p:cNvSpPr/>
          <p:nvPr/>
        </p:nvSpPr>
        <p:spPr>
          <a:xfrm>
            <a:off x="5993483" y="6000996"/>
            <a:ext cx="31447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00" b="0" cap="none" spc="0" dirty="0">
                <a:ln w="0"/>
                <a:solidFill>
                  <a:srgbClr val="0070C0"/>
                </a:solidFill>
              </a:rPr>
              <a:t>データ送受信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16D3A847-767B-577A-2C79-3F9541093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106" y="1388849"/>
            <a:ext cx="2385682" cy="1818315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D9604F-E378-5C54-8654-A4AEB5692A21}"/>
              </a:ext>
            </a:extLst>
          </p:cNvPr>
          <p:cNvSpPr/>
          <p:nvPr/>
        </p:nvSpPr>
        <p:spPr>
          <a:xfrm>
            <a:off x="1515707" y="3668327"/>
            <a:ext cx="286966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00" b="0" cap="none" spc="0" dirty="0">
                <a:ln w="0"/>
                <a:solidFill>
                  <a:srgbClr val="0070C0"/>
                </a:solidFill>
              </a:rPr>
              <a:t>スクレイピング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37DA367-6508-475F-A51B-045D05F6BA43}"/>
              </a:ext>
            </a:extLst>
          </p:cNvPr>
          <p:cNvSpPr/>
          <p:nvPr/>
        </p:nvSpPr>
        <p:spPr>
          <a:xfrm>
            <a:off x="9863162" y="1030905"/>
            <a:ext cx="14051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ユーザ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8BB5851-200A-4BD6-ACE8-1DDA3CD074E2}"/>
              </a:ext>
            </a:extLst>
          </p:cNvPr>
          <p:cNvSpPr/>
          <p:nvPr/>
        </p:nvSpPr>
        <p:spPr>
          <a:xfrm>
            <a:off x="3311694" y="1161866"/>
            <a:ext cx="22584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ニュースサイト</a:t>
            </a:r>
            <a:endParaRPr lang="ja-JP" altLang="en-US" sz="20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22870E-ADE7-45E6-90A6-448E34D76E71}"/>
              </a:ext>
            </a:extLst>
          </p:cNvPr>
          <p:cNvSpPr/>
          <p:nvPr/>
        </p:nvSpPr>
        <p:spPr>
          <a:xfrm>
            <a:off x="9357982" y="6517456"/>
            <a:ext cx="24154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LINE Message API</a:t>
            </a:r>
            <a:endParaRPr lang="ja-JP" alt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D080FDE6-0F1F-A537-3053-EA162BCBB384}"/>
              </a:ext>
            </a:extLst>
          </p:cNvPr>
          <p:cNvSpPr/>
          <p:nvPr/>
        </p:nvSpPr>
        <p:spPr>
          <a:xfrm>
            <a:off x="4224599" y="3265223"/>
            <a:ext cx="458447" cy="140604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A44BB0-5D1E-E85D-B9D6-D94D54C6B988}"/>
              </a:ext>
            </a:extLst>
          </p:cNvPr>
          <p:cNvSpPr/>
          <p:nvPr/>
        </p:nvSpPr>
        <p:spPr>
          <a:xfrm>
            <a:off x="5875623" y="1810872"/>
            <a:ext cx="31447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solidFill>
                  <a:srgbClr val="0070C0"/>
                </a:solidFill>
              </a:rPr>
              <a:t>URL</a:t>
            </a:r>
            <a:r>
              <a:rPr lang="ja-JP" altLang="en-US" sz="2800" b="0" cap="none" spc="0" dirty="0">
                <a:ln w="0"/>
                <a:solidFill>
                  <a:srgbClr val="0070C0"/>
                </a:solidFill>
              </a:rPr>
              <a:t>を踏む</a:t>
            </a:r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45FF9294-0F0A-79B2-D06D-5D91D64BAA95}"/>
              </a:ext>
            </a:extLst>
          </p:cNvPr>
          <p:cNvSpPr/>
          <p:nvPr/>
        </p:nvSpPr>
        <p:spPr>
          <a:xfrm>
            <a:off x="5437632" y="2239880"/>
            <a:ext cx="4261610" cy="42482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DB881BD-06E7-B7E7-D489-3A1C94AE9F15}"/>
              </a:ext>
            </a:extLst>
          </p:cNvPr>
          <p:cNvSpPr/>
          <p:nvPr/>
        </p:nvSpPr>
        <p:spPr>
          <a:xfrm>
            <a:off x="2036168" y="351904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0" u="sng" cap="none" spc="0" dirty="0">
                <a:ln w="0"/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研究内容</a:t>
            </a:r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81BF64A2-4E48-4584-C5EC-40C6DEE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3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136B6-1E65-4215-ACB0-4DA70B91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45" y="575342"/>
            <a:ext cx="8911687" cy="1280890"/>
          </a:xfrm>
        </p:spPr>
        <p:txBody>
          <a:bodyPr>
            <a:normAutofit/>
          </a:bodyPr>
          <a:lstStyle/>
          <a:p>
            <a:r>
              <a:rPr kumimoji="1" lang="en-US" altLang="ja-JP" sz="5400" u="sng" dirty="0">
                <a:latin typeface="+mj-ea"/>
              </a:rPr>
              <a:t>LINE BOT</a:t>
            </a:r>
            <a:r>
              <a:rPr kumimoji="1" lang="ja-JP" altLang="en-US" sz="5400" u="sng" dirty="0">
                <a:latin typeface="+mj-ea"/>
              </a:rPr>
              <a:t>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FC606-61AD-4383-8208-DE0E2B55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1613"/>
            <a:ext cx="9602788" cy="51006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400" b="0" i="0" dirty="0">
                <a:solidFill>
                  <a:srgbClr val="37415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①人気ニュースを定期的に送信 </a:t>
            </a:r>
            <a:endParaRPr lang="en-US" altLang="ja-JP" sz="4400" b="0" i="0" dirty="0">
              <a:solidFill>
                <a:srgbClr val="37415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400" b="0" i="0" dirty="0">
                <a:solidFill>
                  <a:srgbClr val="37415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r>
              <a:rPr lang="ja-JP" altLang="en-US" sz="4300" b="0" i="0" dirty="0">
                <a:solidFill>
                  <a:srgbClr val="37415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カテゴリーからニュースを選択可能 </a:t>
            </a:r>
            <a:endParaRPr lang="en-US" altLang="ja-JP" sz="4300" b="0" i="0" dirty="0">
              <a:solidFill>
                <a:srgbClr val="374151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400" b="0" i="0" dirty="0">
                <a:solidFill>
                  <a:srgbClr val="37415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③海外のニュースを取得</a:t>
            </a:r>
            <a:endParaRPr lang="en-US" altLang="ja-JP" sz="4400" dirty="0">
              <a:solidFill>
                <a:srgbClr val="37415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400" b="0" i="0" dirty="0">
                <a:solidFill>
                  <a:srgbClr val="374151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④ニュース記事の要約生成</a:t>
            </a:r>
            <a:endParaRPr kumimoji="1" lang="ja-JP" altLang="en-US" sz="4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8BEBD2-0F90-723A-5A20-1409C9C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34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3E4-09DA-4F8A-ACAF-8C9D969B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165" y="62362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ja-JP" altLang="en-US" sz="5300" b="0" i="0" dirty="0">
                <a:solidFill>
                  <a:srgbClr val="374151"/>
                </a:solidFill>
                <a:effectLst/>
                <a:latin typeface="Söhne"/>
              </a:rPr>
              <a:t>①人気ニュースを定期的に送信 </a:t>
            </a:r>
            <a:br>
              <a:rPr lang="en-US" altLang="ja-JP" sz="4800" b="0" i="0" dirty="0">
                <a:solidFill>
                  <a:srgbClr val="374151"/>
                </a:solidFill>
                <a:effectLst/>
                <a:latin typeface="Söhne"/>
              </a:rPr>
            </a:br>
            <a:endParaRPr kumimoji="1" lang="ja-JP" altLang="en-US" sz="4800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749EFE-2557-4E82-911B-6A92B06D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912" y="1432429"/>
            <a:ext cx="9647660" cy="4748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b="0" i="0" dirty="0">
                <a:solidFill>
                  <a:srgbClr val="343541"/>
                </a:solidFill>
                <a:effectLst/>
                <a:latin typeface="Söhne"/>
              </a:rPr>
              <a:t>アクセス数が多いニュース</a:t>
            </a:r>
            <a:endParaRPr lang="en-US" altLang="ja-JP" sz="3200" b="0" i="0" dirty="0">
              <a:solidFill>
                <a:srgbClr val="34354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ja-JP" altLang="en-US" sz="3200" b="0" i="0" dirty="0">
                <a:solidFill>
                  <a:srgbClr val="343541"/>
                </a:solidFill>
                <a:effectLst/>
                <a:latin typeface="Söhne"/>
              </a:rPr>
              <a:t>　　   記事</a:t>
            </a:r>
            <a:r>
              <a:rPr lang="ja-JP" altLang="en-US" sz="3200" dirty="0">
                <a:solidFill>
                  <a:srgbClr val="343541"/>
                </a:solidFill>
                <a:latin typeface="Söhne"/>
              </a:rPr>
              <a:t>を</a:t>
            </a:r>
            <a:r>
              <a:rPr lang="ja-JP" altLang="en-US" sz="3200" b="0" i="0" dirty="0">
                <a:solidFill>
                  <a:srgbClr val="343541"/>
                </a:solidFill>
                <a:effectLst/>
                <a:latin typeface="Söhne"/>
              </a:rPr>
              <a:t>定期的に</a:t>
            </a:r>
            <a:r>
              <a:rPr lang="ja-JP" altLang="en-US" sz="3200" dirty="0">
                <a:solidFill>
                  <a:srgbClr val="343541"/>
                </a:solidFill>
                <a:latin typeface="Söhne"/>
              </a:rPr>
              <a:t>送信する</a:t>
            </a:r>
            <a:endParaRPr lang="en-US" altLang="ja-JP" sz="3200" b="0" i="0" dirty="0">
              <a:solidFill>
                <a:srgbClr val="34354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343541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343541"/>
                </a:solidFill>
                <a:latin typeface="Söhne"/>
              </a:rPr>
              <a:t>  	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0B2278-9CA2-4995-BBA9-743A48D4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060" y="1708744"/>
            <a:ext cx="4351432" cy="507346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46C35A-F39E-758D-4476-5F4D11E1BF84}"/>
              </a:ext>
            </a:extLst>
          </p:cNvPr>
          <p:cNvSpPr/>
          <p:nvPr/>
        </p:nvSpPr>
        <p:spPr>
          <a:xfrm>
            <a:off x="1532943" y="4121242"/>
            <a:ext cx="403228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cap="none" spc="0" dirty="0">
                <a:ln w="0"/>
                <a:latin typeface="游ゴシック" panose="020B0400000000000000" pitchFamily="50" charset="-128"/>
                <a:ea typeface="游ゴシック" panose="020B0400000000000000" pitchFamily="50" charset="-128"/>
              </a:rPr>
              <a:t>毎日</a:t>
            </a:r>
            <a:r>
              <a:rPr lang="en-US" altLang="ja-JP" sz="4400" cap="none" spc="0" dirty="0">
                <a:ln w="0"/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lang="ja-JP" altLang="en-US" sz="4400" cap="none" spc="0" dirty="0">
                <a:ln w="0"/>
                <a:latin typeface="游ゴシック" panose="020B0400000000000000" pitchFamily="50" charset="-128"/>
                <a:ea typeface="游ゴシック" panose="020B0400000000000000" pitchFamily="50" charset="-128"/>
              </a:rPr>
              <a:t>時に</a:t>
            </a:r>
            <a:endParaRPr lang="en-US" altLang="ja-JP" sz="4400" cap="none" spc="0" dirty="0">
              <a:ln w="0"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4400" cap="none" spc="0" dirty="0">
                <a:ln w="0"/>
                <a:latin typeface="游ゴシック" panose="020B0400000000000000" pitchFamily="50" charset="-128"/>
                <a:ea typeface="游ゴシック" panose="020B0400000000000000" pitchFamily="50" charset="-128"/>
              </a:rPr>
              <a:t>自動送信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78244C9-B75C-C5B5-4AFE-86008CB5193B}"/>
              </a:ext>
            </a:extLst>
          </p:cNvPr>
          <p:cNvSpPr/>
          <p:nvPr/>
        </p:nvSpPr>
        <p:spPr>
          <a:xfrm>
            <a:off x="5654266" y="4427760"/>
            <a:ext cx="1716680" cy="662479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162A69-B33D-81FF-CB9C-CA6AA0A9E334}"/>
              </a:ext>
            </a:extLst>
          </p:cNvPr>
          <p:cNvSpPr/>
          <p:nvPr/>
        </p:nvSpPr>
        <p:spPr>
          <a:xfrm>
            <a:off x="1682237" y="3837027"/>
            <a:ext cx="3733695" cy="17569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A01547-2FB4-40F7-E0A5-A00EE520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5389-2A84-430F-A1E6-6CF02B1E22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584697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小野田実佑士_発表資料 </Template>
  <TotalTime>3393</TotalTime>
  <Words>316</Words>
  <Application>Microsoft Office PowerPoint</Application>
  <PresentationFormat>ワイド画面</PresentationFormat>
  <Paragraphs>92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6" baseType="lpstr">
      <vt:lpstr>-apple-system</vt:lpstr>
      <vt:lpstr>Söhne</vt:lpstr>
      <vt:lpstr>メイリオ</vt:lpstr>
      <vt:lpstr>游ゴシック</vt:lpstr>
      <vt:lpstr>游ゴシック Medium</vt:lpstr>
      <vt:lpstr>游明朝</vt:lpstr>
      <vt:lpstr>Arial</vt:lpstr>
      <vt:lpstr>Calibri</vt:lpstr>
      <vt:lpstr>Calibri Light</vt:lpstr>
      <vt:lpstr>Century Gothic</vt:lpstr>
      <vt:lpstr>Wingdings 2</vt:lpstr>
      <vt:lpstr>Wingdings 3</vt:lpstr>
      <vt:lpstr>ウィスプ</vt:lpstr>
      <vt:lpstr>HDOfficeLightV0</vt:lpstr>
      <vt:lpstr>ニュース記事収集を効率化するためのLINE BOT開発 </vt:lpstr>
      <vt:lpstr>目次</vt:lpstr>
      <vt:lpstr>研究背景</vt:lpstr>
      <vt:lpstr>PowerPoint プレゼンテーション</vt:lpstr>
      <vt:lpstr>一方で…</vt:lpstr>
      <vt:lpstr>研究目的</vt:lpstr>
      <vt:lpstr>PowerPoint プレゼンテーション</vt:lpstr>
      <vt:lpstr>LINE BOTの機能</vt:lpstr>
      <vt:lpstr>①人気ニュースを定期的に送信  </vt:lpstr>
      <vt:lpstr>②カテゴリーからニュースを選択可能   </vt:lpstr>
      <vt:lpstr>期待される成果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iga</dc:creator>
  <cp:lastModifiedBy>yamasaki mizuki</cp:lastModifiedBy>
  <cp:revision>73</cp:revision>
  <dcterms:created xsi:type="dcterms:W3CDTF">2023-07-03T04:49:29Z</dcterms:created>
  <dcterms:modified xsi:type="dcterms:W3CDTF">2023-07-23T08:06:58Z</dcterms:modified>
</cp:coreProperties>
</file>