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notesMasterIdLst>
    <p:notesMasterId r:id="rId34"/>
  </p:notesMasterIdLst>
  <p:sldIdLst>
    <p:sldId id="256" r:id="rId2"/>
    <p:sldId id="268" r:id="rId3"/>
    <p:sldId id="264" r:id="rId4"/>
    <p:sldId id="257" r:id="rId5"/>
    <p:sldId id="269" r:id="rId6"/>
    <p:sldId id="270" r:id="rId7"/>
    <p:sldId id="274" r:id="rId8"/>
    <p:sldId id="271" r:id="rId9"/>
    <p:sldId id="272" r:id="rId10"/>
    <p:sldId id="273" r:id="rId11"/>
    <p:sldId id="258" r:id="rId12"/>
    <p:sldId id="259" r:id="rId13"/>
    <p:sldId id="260" r:id="rId14"/>
    <p:sldId id="266" r:id="rId15"/>
    <p:sldId id="275" r:id="rId16"/>
    <p:sldId id="265" r:id="rId17"/>
    <p:sldId id="276" r:id="rId18"/>
    <p:sldId id="261" r:id="rId19"/>
    <p:sldId id="262" r:id="rId20"/>
    <p:sldId id="278" r:id="rId21"/>
    <p:sldId id="277" r:id="rId22"/>
    <p:sldId id="286" r:id="rId23"/>
    <p:sldId id="287" r:id="rId24"/>
    <p:sldId id="288" r:id="rId25"/>
    <p:sldId id="267" r:id="rId26"/>
    <p:sldId id="285" r:id="rId27"/>
    <p:sldId id="279" r:id="rId28"/>
    <p:sldId id="280" r:id="rId29"/>
    <p:sldId id="281" r:id="rId30"/>
    <p:sldId id="282" r:id="rId31"/>
    <p:sldId id="283" r:id="rId32"/>
    <p:sldId id="28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6" d="100"/>
          <a:sy n="86" d="100"/>
        </p:scale>
        <p:origin x="39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D172C1-D543-48FD-8297-23C7A8406B1D}" type="datetimeFigureOut">
              <a:rPr lang="en-US" smtClean="0"/>
              <a:t>12/26/2019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28D0B0-2AD8-454C-967C-E9313389AC14}" type="slidenum">
              <a:rPr lang="en-US" smtClean="0"/>
              <a:t>‹#›</a:t>
            </a:fld>
            <a:endParaRPr lang="en-US"/>
          </a:p>
        </p:txBody>
      </p:sp>
    </p:spTree>
    <p:extLst>
      <p:ext uri="{BB962C8B-B14F-4D97-AF65-F5344CB8AC3E}">
        <p14:creationId xmlns:p14="http://schemas.microsoft.com/office/powerpoint/2010/main" val="1667105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4B3821-1181-47C5-9B16-8148E812F706}" type="datetime1">
              <a:rPr lang="en-US" smtClean="0"/>
              <a:t>12/26/2019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02E36F-023F-44C1-A2F1-AB76C2D8A81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3538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C5C127-458C-408F-B444-B20BC8EA9F06}" type="datetime1">
              <a:rPr lang="en-US" smtClean="0"/>
              <a:t>12/26/2019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02E36F-023F-44C1-A2F1-AB76C2D8A81E}" type="slidenum">
              <a:rPr lang="en-US" smtClean="0"/>
              <a:t>‹#›</a:t>
            </a:fld>
            <a:endParaRPr lang="en-US"/>
          </a:p>
        </p:txBody>
      </p:sp>
    </p:spTree>
    <p:extLst>
      <p:ext uri="{BB962C8B-B14F-4D97-AF65-F5344CB8AC3E}">
        <p14:creationId xmlns:p14="http://schemas.microsoft.com/office/powerpoint/2010/main" val="2594516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7A0D32-8052-4345-B187-0F6FEB4AA225}" type="datetime1">
              <a:rPr lang="en-US" smtClean="0"/>
              <a:t>12/26/2019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02E36F-023F-44C1-A2F1-AB76C2D8A81E}" type="slidenum">
              <a:rPr lang="en-US" smtClean="0"/>
              <a:t>‹#›</a:t>
            </a:fld>
            <a:endParaRPr lang="en-US"/>
          </a:p>
        </p:txBody>
      </p:sp>
    </p:spTree>
    <p:extLst>
      <p:ext uri="{BB962C8B-B14F-4D97-AF65-F5344CB8AC3E}">
        <p14:creationId xmlns:p14="http://schemas.microsoft.com/office/powerpoint/2010/main" val="242778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D0406-A26A-4801-A516-9836F3863E46}" type="datetime1">
              <a:rPr lang="en-US" smtClean="0"/>
              <a:t>12/26/2019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02E36F-023F-44C1-A2F1-AB76C2D8A81E}" type="slidenum">
              <a:rPr lang="en-US" smtClean="0"/>
              <a:t>‹#›</a:t>
            </a:fld>
            <a:endParaRPr lang="en-US"/>
          </a:p>
        </p:txBody>
      </p:sp>
    </p:spTree>
    <p:extLst>
      <p:ext uri="{BB962C8B-B14F-4D97-AF65-F5344CB8AC3E}">
        <p14:creationId xmlns:p14="http://schemas.microsoft.com/office/powerpoint/2010/main" val="1625088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B18959-B930-452F-BB1B-22FE442E6320}" type="datetime1">
              <a:rPr lang="en-US" smtClean="0"/>
              <a:t>12/26/2019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02E36F-023F-44C1-A2F1-AB76C2D8A81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1867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BC492F-6213-4BA2-8EC6-FDF165BE1F81}" type="datetime1">
              <a:rPr lang="en-US" smtClean="0"/>
              <a:t>12/26/2019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02E36F-023F-44C1-A2F1-AB76C2D8A81E}" type="slidenum">
              <a:rPr lang="en-US" smtClean="0"/>
              <a:t>‹#›</a:t>
            </a:fld>
            <a:endParaRPr lang="en-US"/>
          </a:p>
        </p:txBody>
      </p:sp>
    </p:spTree>
    <p:extLst>
      <p:ext uri="{BB962C8B-B14F-4D97-AF65-F5344CB8AC3E}">
        <p14:creationId xmlns:p14="http://schemas.microsoft.com/office/powerpoint/2010/main" val="3549926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EF791C-90E2-4700-B35E-97D3939DCAE8}" type="datetime1">
              <a:rPr lang="en-US" smtClean="0"/>
              <a:t>12/26/2019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02E36F-023F-44C1-A2F1-AB76C2D8A81E}" type="slidenum">
              <a:rPr lang="en-US" smtClean="0"/>
              <a:t>‹#›</a:t>
            </a:fld>
            <a:endParaRPr lang="en-US"/>
          </a:p>
        </p:txBody>
      </p:sp>
    </p:spTree>
    <p:extLst>
      <p:ext uri="{BB962C8B-B14F-4D97-AF65-F5344CB8AC3E}">
        <p14:creationId xmlns:p14="http://schemas.microsoft.com/office/powerpoint/2010/main" val="2694306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E449EA-F91C-4BD2-B892-43F5ADCA9B92}" type="datetime1">
              <a:rPr lang="en-US" smtClean="0"/>
              <a:t>12/26/2019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02E36F-023F-44C1-A2F1-AB76C2D8A81E}" type="slidenum">
              <a:rPr lang="en-US" smtClean="0"/>
              <a:t>‹#›</a:t>
            </a:fld>
            <a:endParaRPr lang="en-US"/>
          </a:p>
        </p:txBody>
      </p:sp>
    </p:spTree>
    <p:extLst>
      <p:ext uri="{BB962C8B-B14F-4D97-AF65-F5344CB8AC3E}">
        <p14:creationId xmlns:p14="http://schemas.microsoft.com/office/powerpoint/2010/main" val="858913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F4E1650-B91F-445A-8AEA-5DE6E04BD126}" type="datetime1">
              <a:rPr lang="en-US" smtClean="0"/>
              <a:t>12/26/2019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802E36F-023F-44C1-A2F1-AB76C2D8A81E}" type="slidenum">
              <a:rPr lang="en-US" smtClean="0"/>
              <a:t>‹#›</a:t>
            </a:fld>
            <a:endParaRPr lang="en-US"/>
          </a:p>
        </p:txBody>
      </p:sp>
    </p:spTree>
    <p:extLst>
      <p:ext uri="{BB962C8B-B14F-4D97-AF65-F5344CB8AC3E}">
        <p14:creationId xmlns:p14="http://schemas.microsoft.com/office/powerpoint/2010/main" val="1691887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784DEFD-97BF-4F7B-9288-938F8D92193A}" type="datetime1">
              <a:rPr lang="en-US" smtClean="0"/>
              <a:t>12/26/2019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02E36F-023F-44C1-A2F1-AB76C2D8A81E}" type="slidenum">
              <a:rPr lang="en-US" smtClean="0"/>
              <a:t>‹#›</a:t>
            </a:fld>
            <a:endParaRPr lang="en-US"/>
          </a:p>
        </p:txBody>
      </p:sp>
    </p:spTree>
    <p:extLst>
      <p:ext uri="{BB962C8B-B14F-4D97-AF65-F5344CB8AC3E}">
        <p14:creationId xmlns:p14="http://schemas.microsoft.com/office/powerpoint/2010/main" val="870712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4EB693-2705-49CA-8419-E0D23A3DADDD}" type="datetime1">
              <a:rPr lang="en-US" smtClean="0"/>
              <a:t>12/26/2019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02E36F-023F-44C1-A2F1-AB76C2D8A81E}" type="slidenum">
              <a:rPr lang="en-US" smtClean="0"/>
              <a:t>‹#›</a:t>
            </a:fld>
            <a:endParaRPr lang="en-US"/>
          </a:p>
        </p:txBody>
      </p:sp>
    </p:spTree>
    <p:extLst>
      <p:ext uri="{BB962C8B-B14F-4D97-AF65-F5344CB8AC3E}">
        <p14:creationId xmlns:p14="http://schemas.microsoft.com/office/powerpoint/2010/main" val="2244140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32D4DF0-0B30-4275-BA88-0B3D17FE1280}" type="datetime1">
              <a:rPr lang="en-US" smtClean="0"/>
              <a:t>12/26/2019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02E36F-023F-44C1-A2F1-AB76C2D8A81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359898"/>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mycroft.ai/" TargetMode="External"/><Relationship Id="rId2" Type="http://schemas.openxmlformats.org/officeDocument/2006/relationships/hyperlink" Target="https://chris.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et.geojs.io/v1/ip/geo/"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mycroft.ai/" TargetMode="External"/><Relationship Id="rId13" Type="http://schemas.openxmlformats.org/officeDocument/2006/relationships/hyperlink" Target="https://ibug.doc.ic.ac.uk/resources/facial-point-annotations/" TargetMode="External"/><Relationship Id="rId3" Type="http://schemas.openxmlformats.org/officeDocument/2006/relationships/hyperlink" Target="https://en.wikipedia.org/wiki/Siri" TargetMode="External"/><Relationship Id="rId7" Type="http://schemas.openxmlformats.org/officeDocument/2006/relationships/hyperlink" Target="https://en.wikipedia.org/wiki/Interactive_voice_response#Developments" TargetMode="External"/><Relationship Id="rId12" Type="http://schemas.openxmlformats.org/officeDocument/2006/relationships/hyperlink" Target="http://blog.dlib.net/2014/08/real-time-face-pose-estimation.html" TargetMode="External"/><Relationship Id="rId2" Type="http://schemas.openxmlformats.org/officeDocument/2006/relationships/hyperlink" Target="https://en.wikipedia.org/wiki/Virtual_assistant" TargetMode="External"/><Relationship Id="rId1" Type="http://schemas.openxmlformats.org/officeDocument/2006/relationships/slideLayout" Target="../slideLayouts/slideLayout2.xml"/><Relationship Id="rId6" Type="http://schemas.openxmlformats.org/officeDocument/2006/relationships/hyperlink" Target="https://en.wikipedia.org/wiki/Amazon_Alexa" TargetMode="External"/><Relationship Id="rId11" Type="http://schemas.openxmlformats.org/officeDocument/2006/relationships/hyperlink" Target="https://pdfs.semanticscholar.org/d78b/6a5b0dcaa81b1faea5fb0000045a62513567.pdf" TargetMode="External"/><Relationship Id="rId5" Type="http://schemas.openxmlformats.org/officeDocument/2006/relationships/hyperlink" Target="https://en.wikipedia.org/wiki/Google_Assistant" TargetMode="External"/><Relationship Id="rId15" Type="http://schemas.openxmlformats.org/officeDocument/2006/relationships/hyperlink" Target="http://vision.fe.uni-lj.si/cvww2016/proceedings/papers/05.pdf" TargetMode="External"/><Relationship Id="rId10" Type="http://schemas.openxmlformats.org/officeDocument/2006/relationships/hyperlink" Target="https://pypi.org/project/face_recognition/" TargetMode="External"/><Relationship Id="rId4" Type="http://schemas.openxmlformats.org/officeDocument/2006/relationships/hyperlink" Target="https://en.wikipedia.org/wiki/Bixby_(virtual_assistant)" TargetMode="External"/><Relationship Id="rId9" Type="http://schemas.openxmlformats.org/officeDocument/2006/relationships/hyperlink" Target="https://jasperproject.github.io/" TargetMode="External"/><Relationship Id="rId14" Type="http://schemas.openxmlformats.org/officeDocument/2006/relationships/hyperlink" Target="https://www.pyimagesearch.com/2014/11/10/histogram-oriented-gradients-object-detection/"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hris.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6270C-78AC-49A4-B69D-9A2AFC6C47E5}"/>
              </a:ext>
            </a:extLst>
          </p:cNvPr>
          <p:cNvSpPr>
            <a:spLocks noGrp="1"/>
          </p:cNvSpPr>
          <p:nvPr>
            <p:ph type="ctrTitle"/>
          </p:nvPr>
        </p:nvSpPr>
        <p:spPr>
          <a:xfrm>
            <a:off x="1178593" y="1160865"/>
            <a:ext cx="7766936" cy="1646302"/>
          </a:xfrm>
        </p:spPr>
        <p:txBody>
          <a:bodyPr>
            <a:normAutofit fontScale="90000"/>
          </a:bodyPr>
          <a:lstStyle/>
          <a:p>
            <a:r>
              <a:rPr lang="en-US" b="1" dirty="0"/>
              <a:t>Digital Assistant for Vehicle Drivers</a:t>
            </a:r>
            <a:endParaRPr lang="en-US" dirty="0"/>
          </a:p>
        </p:txBody>
      </p:sp>
      <p:sp>
        <p:nvSpPr>
          <p:cNvPr id="3" name="Subtitle 2">
            <a:extLst>
              <a:ext uri="{FF2B5EF4-FFF2-40B4-BE49-F238E27FC236}">
                <a16:creationId xmlns:a16="http://schemas.microsoft.com/office/drawing/2014/main" id="{41D4A8DA-CFD8-49C9-B300-3B5CD1EB1D14}"/>
              </a:ext>
            </a:extLst>
          </p:cNvPr>
          <p:cNvSpPr>
            <a:spLocks noGrp="1"/>
          </p:cNvSpPr>
          <p:nvPr>
            <p:ph type="subTitle" idx="1"/>
          </p:nvPr>
        </p:nvSpPr>
        <p:spPr>
          <a:xfrm>
            <a:off x="1507067" y="2953935"/>
            <a:ext cx="7766936" cy="3446865"/>
          </a:xfrm>
        </p:spPr>
        <p:txBody>
          <a:bodyPr>
            <a:normAutofit fontScale="77500" lnSpcReduction="20000"/>
          </a:bodyPr>
          <a:lstStyle/>
          <a:p>
            <a:r>
              <a:rPr lang="en-US" dirty="0"/>
              <a:t>Presented By</a:t>
            </a:r>
          </a:p>
          <a:p>
            <a:r>
              <a:rPr lang="en-US" dirty="0"/>
              <a:t>Md </a:t>
            </a:r>
            <a:r>
              <a:rPr lang="en-US" dirty="0" err="1"/>
              <a:t>Tasnimul</a:t>
            </a:r>
            <a:r>
              <a:rPr lang="en-US" dirty="0"/>
              <a:t> </a:t>
            </a:r>
            <a:r>
              <a:rPr lang="en-US" dirty="0" err="1"/>
              <a:t>Khair</a:t>
            </a:r>
            <a:r>
              <a:rPr lang="en-US" dirty="0"/>
              <a:t> </a:t>
            </a:r>
            <a:r>
              <a:rPr lang="en-US" dirty="0" err="1"/>
              <a:t>Tousif</a:t>
            </a:r>
            <a:r>
              <a:rPr lang="en-US" dirty="0"/>
              <a:t> (1607015)</a:t>
            </a:r>
          </a:p>
          <a:p>
            <a:r>
              <a:rPr lang="en-US" dirty="0"/>
              <a:t>Md </a:t>
            </a:r>
            <a:r>
              <a:rPr lang="en-US" dirty="0" err="1"/>
              <a:t>Rahat</a:t>
            </a:r>
            <a:r>
              <a:rPr lang="en-US" dirty="0"/>
              <a:t> </a:t>
            </a:r>
            <a:r>
              <a:rPr lang="en-US" dirty="0" err="1"/>
              <a:t>Ebne</a:t>
            </a:r>
            <a:r>
              <a:rPr lang="en-US" dirty="0"/>
              <a:t> Alamgir Porosh (1607047)</a:t>
            </a:r>
          </a:p>
          <a:p>
            <a:endParaRPr lang="en-US" dirty="0"/>
          </a:p>
          <a:p>
            <a:r>
              <a:rPr lang="en-US" dirty="0"/>
              <a:t>Supervised By</a:t>
            </a:r>
          </a:p>
          <a:p>
            <a:r>
              <a:rPr lang="en-US" dirty="0" err="1"/>
              <a:t>Dola</a:t>
            </a:r>
            <a:r>
              <a:rPr lang="en-US" dirty="0"/>
              <a:t> Das Mam</a:t>
            </a:r>
          </a:p>
          <a:p>
            <a:r>
              <a:rPr lang="en-US" dirty="0"/>
              <a:t>Lecturer</a:t>
            </a:r>
          </a:p>
          <a:p>
            <a:r>
              <a:rPr lang="en-US" dirty="0"/>
              <a:t>Department of Computer Science and Engineering</a:t>
            </a:r>
          </a:p>
          <a:p>
            <a:r>
              <a:rPr lang="en-US" dirty="0"/>
              <a:t>KUET</a:t>
            </a:r>
          </a:p>
        </p:txBody>
      </p:sp>
      <p:sp>
        <p:nvSpPr>
          <p:cNvPr id="4" name="Slide Number Placeholder 3">
            <a:extLst>
              <a:ext uri="{FF2B5EF4-FFF2-40B4-BE49-F238E27FC236}">
                <a16:creationId xmlns:a16="http://schemas.microsoft.com/office/drawing/2014/main" id="{2A1B8024-7A86-4684-B73C-A8F7B0881737}"/>
              </a:ext>
            </a:extLst>
          </p:cNvPr>
          <p:cNvSpPr>
            <a:spLocks noGrp="1"/>
          </p:cNvSpPr>
          <p:nvPr>
            <p:ph type="sldNum" sz="quarter" idx="12"/>
          </p:nvPr>
        </p:nvSpPr>
        <p:spPr/>
        <p:txBody>
          <a:bodyPr/>
          <a:lstStyle/>
          <a:p>
            <a:fld id="{4802E36F-023F-44C1-A2F1-AB76C2D8A81E}" type="slidenum">
              <a:rPr lang="en-US" smtClean="0"/>
              <a:t>1</a:t>
            </a:fld>
            <a:endParaRPr lang="en-US"/>
          </a:p>
        </p:txBody>
      </p:sp>
      <p:pic>
        <p:nvPicPr>
          <p:cNvPr id="5" name="image8.png">
            <a:extLst>
              <a:ext uri="{FF2B5EF4-FFF2-40B4-BE49-F238E27FC236}">
                <a16:creationId xmlns:a16="http://schemas.microsoft.com/office/drawing/2014/main" id="{88297F9D-05BE-4057-A7AC-18002C604A84}"/>
              </a:ext>
            </a:extLst>
          </p:cNvPr>
          <p:cNvPicPr/>
          <p:nvPr/>
        </p:nvPicPr>
        <p:blipFill>
          <a:blip r:embed="rId2"/>
          <a:srcRect/>
          <a:stretch>
            <a:fillRect/>
          </a:stretch>
        </p:blipFill>
        <p:spPr>
          <a:xfrm>
            <a:off x="488297" y="5119024"/>
            <a:ext cx="911225" cy="1104900"/>
          </a:xfrm>
          <a:prstGeom prst="rect">
            <a:avLst/>
          </a:prstGeom>
          <a:ln/>
        </p:spPr>
      </p:pic>
    </p:spTree>
    <p:extLst>
      <p:ext uri="{BB962C8B-B14F-4D97-AF65-F5344CB8AC3E}">
        <p14:creationId xmlns:p14="http://schemas.microsoft.com/office/powerpoint/2010/main" val="2472714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FE1C9-9940-4123-963B-2D3574C227C5}"/>
              </a:ext>
            </a:extLst>
          </p:cNvPr>
          <p:cNvSpPr>
            <a:spLocks noGrp="1"/>
          </p:cNvSpPr>
          <p:nvPr>
            <p:ph type="title"/>
          </p:nvPr>
        </p:nvSpPr>
        <p:spPr/>
        <p:txBody>
          <a:bodyPr/>
          <a:lstStyle/>
          <a:p>
            <a:r>
              <a:rPr lang="en-US" dirty="0"/>
              <a:t>Proposed Methodology: News Crawling</a:t>
            </a:r>
          </a:p>
        </p:txBody>
      </p:sp>
      <p:sp>
        <p:nvSpPr>
          <p:cNvPr id="3" name="Content Placeholder 2">
            <a:extLst>
              <a:ext uri="{FF2B5EF4-FFF2-40B4-BE49-F238E27FC236}">
                <a16:creationId xmlns:a16="http://schemas.microsoft.com/office/drawing/2014/main" id="{2BA971EE-FBDB-4B8C-AE6E-ADDB0A337F92}"/>
              </a:ext>
            </a:extLst>
          </p:cNvPr>
          <p:cNvSpPr>
            <a:spLocks noGrp="1"/>
          </p:cNvSpPr>
          <p:nvPr>
            <p:ph idx="1"/>
          </p:nvPr>
        </p:nvSpPr>
        <p:spPr/>
        <p:txBody>
          <a:bodyPr/>
          <a:lstStyle/>
          <a:p>
            <a:r>
              <a:rPr lang="en-US" dirty="0"/>
              <a:t>The user can get latest news necessary to him. He can get four types of news. They are:</a:t>
            </a:r>
          </a:p>
          <a:p>
            <a:pPr marL="800100" lvl="1" indent="-342900">
              <a:buFont typeface="+mj-lt"/>
              <a:buAutoNum type="arabicPeriod"/>
            </a:pPr>
            <a:r>
              <a:rPr lang="en-US" dirty="0"/>
              <a:t>Tech News</a:t>
            </a:r>
          </a:p>
          <a:p>
            <a:pPr marL="800100" lvl="1" indent="-342900">
              <a:buFont typeface="+mj-lt"/>
              <a:buAutoNum type="arabicPeriod"/>
            </a:pPr>
            <a:r>
              <a:rPr lang="en-US" dirty="0"/>
              <a:t>World News</a:t>
            </a:r>
          </a:p>
          <a:p>
            <a:pPr marL="800100" lvl="1" indent="-342900">
              <a:buFont typeface="+mj-lt"/>
              <a:buAutoNum type="arabicPeriod"/>
            </a:pPr>
            <a:r>
              <a:rPr lang="en-US" dirty="0"/>
              <a:t>Cricket News</a:t>
            </a:r>
          </a:p>
          <a:p>
            <a:pPr marL="800100" lvl="1" indent="-342900">
              <a:buFont typeface="+mj-lt"/>
              <a:buAutoNum type="arabicPeriod"/>
            </a:pPr>
            <a:r>
              <a:rPr lang="en-US" dirty="0"/>
              <a:t>Football News</a:t>
            </a:r>
          </a:p>
          <a:p>
            <a:r>
              <a:rPr lang="en-US" dirty="0"/>
              <a:t>The latest news headlined are scraped from 4 sites each supplying different types of news. The web crawling and scraping is done through spiders that are created by using the </a:t>
            </a:r>
            <a:r>
              <a:rPr lang="en-US" dirty="0" err="1"/>
              <a:t>scrapy</a:t>
            </a:r>
            <a:r>
              <a:rPr lang="en-US" dirty="0"/>
              <a:t> module. The news are displayed after being  crawled from the websites. The news are also read aloud so that the driver does not look away from the road.</a:t>
            </a:r>
          </a:p>
        </p:txBody>
      </p:sp>
      <p:sp>
        <p:nvSpPr>
          <p:cNvPr id="4" name="Slide Number Placeholder 3">
            <a:extLst>
              <a:ext uri="{FF2B5EF4-FFF2-40B4-BE49-F238E27FC236}">
                <a16:creationId xmlns:a16="http://schemas.microsoft.com/office/drawing/2014/main" id="{698F8DA5-9BB7-4F4A-8FEF-954EED6ED352}"/>
              </a:ext>
            </a:extLst>
          </p:cNvPr>
          <p:cNvSpPr>
            <a:spLocks noGrp="1"/>
          </p:cNvSpPr>
          <p:nvPr>
            <p:ph type="sldNum" sz="quarter" idx="12"/>
          </p:nvPr>
        </p:nvSpPr>
        <p:spPr/>
        <p:txBody>
          <a:bodyPr/>
          <a:lstStyle/>
          <a:p>
            <a:fld id="{4802E36F-023F-44C1-A2F1-AB76C2D8A81E}" type="slidenum">
              <a:rPr lang="en-US" smtClean="0"/>
              <a:t>10</a:t>
            </a:fld>
            <a:endParaRPr lang="en-US"/>
          </a:p>
        </p:txBody>
      </p:sp>
    </p:spTree>
    <p:extLst>
      <p:ext uri="{BB962C8B-B14F-4D97-AF65-F5344CB8AC3E}">
        <p14:creationId xmlns:p14="http://schemas.microsoft.com/office/powerpoint/2010/main" val="2465580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AC601-8300-4E6B-8F34-E2EAE0BE3AD5}"/>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EE78B721-F4A5-4F70-A15B-8CB7260DCA28}"/>
              </a:ext>
            </a:extLst>
          </p:cNvPr>
          <p:cNvSpPr>
            <a:spLocks noGrp="1"/>
          </p:cNvSpPr>
          <p:nvPr>
            <p:ph idx="1"/>
          </p:nvPr>
        </p:nvSpPr>
        <p:spPr/>
        <p:txBody>
          <a:bodyPr/>
          <a:lstStyle/>
          <a:p>
            <a:r>
              <a:rPr lang="en-US" dirty="0"/>
              <a:t>Face recognition to identify the driver</a:t>
            </a:r>
          </a:p>
          <a:p>
            <a:r>
              <a:rPr lang="en-US" dirty="0"/>
              <a:t>Face count so that the owner can know number of passengers</a:t>
            </a:r>
          </a:p>
          <a:p>
            <a:r>
              <a:rPr lang="en-US" dirty="0"/>
              <a:t>Location tracking to provide the owner the locations of the vehicles</a:t>
            </a:r>
          </a:p>
          <a:p>
            <a:r>
              <a:rPr lang="en-US" dirty="0"/>
              <a:t>Sleep detection which alarms the driver if he is about to doze off</a:t>
            </a:r>
          </a:p>
          <a:p>
            <a:r>
              <a:rPr lang="en-US" dirty="0"/>
              <a:t>Web  crawling to provide the driver with latest news</a:t>
            </a:r>
          </a:p>
          <a:p>
            <a:r>
              <a:rPr lang="en-US" dirty="0"/>
              <a:t>Web search to answer query of the driver</a:t>
            </a:r>
          </a:p>
          <a:p>
            <a:r>
              <a:rPr lang="en-US" dirty="0"/>
              <a:t>Web navigation to help the driver reach his destination</a:t>
            </a:r>
          </a:p>
          <a:p>
            <a:r>
              <a:rPr lang="en-US" dirty="0"/>
              <a:t>Voice input and output to facilitate hands free operation</a:t>
            </a:r>
          </a:p>
        </p:txBody>
      </p:sp>
      <p:sp>
        <p:nvSpPr>
          <p:cNvPr id="4" name="Slide Number Placeholder 3">
            <a:extLst>
              <a:ext uri="{FF2B5EF4-FFF2-40B4-BE49-F238E27FC236}">
                <a16:creationId xmlns:a16="http://schemas.microsoft.com/office/drawing/2014/main" id="{66717268-5A4E-4D5A-B61C-A98519A0F619}"/>
              </a:ext>
            </a:extLst>
          </p:cNvPr>
          <p:cNvSpPr>
            <a:spLocks noGrp="1"/>
          </p:cNvSpPr>
          <p:nvPr>
            <p:ph type="sldNum" sz="quarter" idx="12"/>
          </p:nvPr>
        </p:nvSpPr>
        <p:spPr/>
        <p:txBody>
          <a:bodyPr/>
          <a:lstStyle/>
          <a:p>
            <a:fld id="{4802E36F-023F-44C1-A2F1-AB76C2D8A81E}" type="slidenum">
              <a:rPr lang="en-US" smtClean="0"/>
              <a:t>11</a:t>
            </a:fld>
            <a:endParaRPr lang="en-US"/>
          </a:p>
        </p:txBody>
      </p:sp>
    </p:spTree>
    <p:extLst>
      <p:ext uri="{BB962C8B-B14F-4D97-AF65-F5344CB8AC3E}">
        <p14:creationId xmlns:p14="http://schemas.microsoft.com/office/powerpoint/2010/main" val="3246539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C2C7C-0013-4ED1-9802-0D02912D5E6D}"/>
              </a:ext>
            </a:extLst>
          </p:cNvPr>
          <p:cNvSpPr>
            <a:spLocks noGrp="1"/>
          </p:cNvSpPr>
          <p:nvPr>
            <p:ph type="title"/>
          </p:nvPr>
        </p:nvSpPr>
        <p:spPr/>
        <p:txBody>
          <a:bodyPr/>
          <a:lstStyle/>
          <a:p>
            <a:r>
              <a:rPr lang="en-US" dirty="0"/>
              <a:t>Basic Users</a:t>
            </a:r>
          </a:p>
        </p:txBody>
      </p:sp>
      <p:sp>
        <p:nvSpPr>
          <p:cNvPr id="3" name="Content Placeholder 2">
            <a:extLst>
              <a:ext uri="{FF2B5EF4-FFF2-40B4-BE49-F238E27FC236}">
                <a16:creationId xmlns:a16="http://schemas.microsoft.com/office/drawing/2014/main" id="{7CCAAA38-B453-4F88-970A-F897FE6ABA72}"/>
              </a:ext>
            </a:extLst>
          </p:cNvPr>
          <p:cNvSpPr>
            <a:spLocks noGrp="1"/>
          </p:cNvSpPr>
          <p:nvPr>
            <p:ph idx="1"/>
          </p:nvPr>
        </p:nvSpPr>
        <p:spPr>
          <a:xfrm>
            <a:off x="677334" y="1930400"/>
            <a:ext cx="8596668" cy="3880773"/>
          </a:xfrm>
        </p:spPr>
        <p:txBody>
          <a:bodyPr/>
          <a:lstStyle/>
          <a:p>
            <a:pPr marL="0" indent="0">
              <a:buNone/>
            </a:pPr>
            <a:r>
              <a:rPr lang="en-US" dirty="0"/>
              <a:t>It is mainly for two types of people. They are:</a:t>
            </a:r>
          </a:p>
          <a:p>
            <a:pPr marL="0" indent="0">
              <a:buNone/>
            </a:pPr>
            <a:endParaRPr lang="en-US" dirty="0"/>
          </a:p>
          <a:p>
            <a:r>
              <a:rPr lang="en-US" b="1" dirty="0">
                <a:solidFill>
                  <a:schemeClr val="accent3">
                    <a:lumMod val="60000"/>
                    <a:lumOff val="40000"/>
                  </a:schemeClr>
                </a:solidFill>
              </a:rPr>
              <a:t>Drivers: </a:t>
            </a:r>
            <a:r>
              <a:rPr lang="en-US" dirty="0">
                <a:solidFill>
                  <a:schemeClr val="tx1"/>
                </a:solidFill>
              </a:rPr>
              <a:t>They will use mainly the information and sleep detection features. They can also use location tracking and face recognition in case of a theft. These features will help them to find their vehicles easier</a:t>
            </a:r>
          </a:p>
          <a:p>
            <a:endParaRPr lang="en-US" b="1" dirty="0">
              <a:solidFill>
                <a:schemeClr val="tx1"/>
              </a:solidFill>
            </a:endParaRPr>
          </a:p>
          <a:p>
            <a:r>
              <a:rPr lang="en-US" b="1" dirty="0">
                <a:solidFill>
                  <a:schemeClr val="accent3">
                    <a:lumMod val="60000"/>
                    <a:lumOff val="40000"/>
                  </a:schemeClr>
                </a:solidFill>
              </a:rPr>
              <a:t>Vehicle owners: </a:t>
            </a:r>
            <a:r>
              <a:rPr lang="en-US" dirty="0">
                <a:solidFill>
                  <a:schemeClr val="tx1"/>
                </a:solidFill>
              </a:rPr>
              <a:t>These are the persons who hires people to drive their vehicles as passenger transport and earns money by doing so. They can use the face recognition feature to identify the driver and location tracking to know the whereabouts of their vehicles. They will also know the number of passengers so that the driver cannot cheat money.</a:t>
            </a:r>
            <a:endParaRPr lang="en-US" b="1" dirty="0">
              <a:solidFill>
                <a:schemeClr val="accent3">
                  <a:lumMod val="60000"/>
                  <a:lumOff val="40000"/>
                </a:schemeClr>
              </a:solidFill>
            </a:endParaRPr>
          </a:p>
        </p:txBody>
      </p:sp>
      <p:sp>
        <p:nvSpPr>
          <p:cNvPr id="4" name="Slide Number Placeholder 3">
            <a:extLst>
              <a:ext uri="{FF2B5EF4-FFF2-40B4-BE49-F238E27FC236}">
                <a16:creationId xmlns:a16="http://schemas.microsoft.com/office/drawing/2014/main" id="{5AD19F58-AD01-4353-BD62-27DEC0B510B9}"/>
              </a:ext>
            </a:extLst>
          </p:cNvPr>
          <p:cNvSpPr>
            <a:spLocks noGrp="1"/>
          </p:cNvSpPr>
          <p:nvPr>
            <p:ph type="sldNum" sz="quarter" idx="12"/>
          </p:nvPr>
        </p:nvSpPr>
        <p:spPr/>
        <p:txBody>
          <a:bodyPr/>
          <a:lstStyle/>
          <a:p>
            <a:fld id="{4802E36F-023F-44C1-A2F1-AB76C2D8A81E}" type="slidenum">
              <a:rPr lang="en-US" smtClean="0"/>
              <a:t>12</a:t>
            </a:fld>
            <a:endParaRPr lang="en-US"/>
          </a:p>
        </p:txBody>
      </p:sp>
    </p:spTree>
    <p:extLst>
      <p:ext uri="{BB962C8B-B14F-4D97-AF65-F5344CB8AC3E}">
        <p14:creationId xmlns:p14="http://schemas.microsoft.com/office/powerpoint/2010/main" val="1213168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028F6-60DE-4F2F-985E-0427D79587A1}"/>
              </a:ext>
            </a:extLst>
          </p:cNvPr>
          <p:cNvSpPr>
            <a:spLocks noGrp="1"/>
          </p:cNvSpPr>
          <p:nvPr>
            <p:ph type="title"/>
          </p:nvPr>
        </p:nvSpPr>
        <p:spPr/>
        <p:txBody>
          <a:bodyPr/>
          <a:lstStyle/>
          <a:p>
            <a:r>
              <a:rPr lang="en-US" dirty="0"/>
              <a:t>Project Flowchart</a:t>
            </a:r>
          </a:p>
        </p:txBody>
      </p:sp>
      <p:sp>
        <p:nvSpPr>
          <p:cNvPr id="5" name="Slide Number Placeholder 4">
            <a:extLst>
              <a:ext uri="{FF2B5EF4-FFF2-40B4-BE49-F238E27FC236}">
                <a16:creationId xmlns:a16="http://schemas.microsoft.com/office/drawing/2014/main" id="{1E7692E3-6FDF-4690-9DA9-69DFA2163010}"/>
              </a:ext>
            </a:extLst>
          </p:cNvPr>
          <p:cNvSpPr>
            <a:spLocks noGrp="1"/>
          </p:cNvSpPr>
          <p:nvPr>
            <p:ph type="sldNum" sz="quarter" idx="12"/>
          </p:nvPr>
        </p:nvSpPr>
        <p:spPr/>
        <p:txBody>
          <a:bodyPr/>
          <a:lstStyle/>
          <a:p>
            <a:fld id="{4802E36F-023F-44C1-A2F1-AB76C2D8A81E}" type="slidenum">
              <a:rPr lang="en-US" smtClean="0"/>
              <a:t>13</a:t>
            </a:fld>
            <a:endParaRPr lang="en-US"/>
          </a:p>
        </p:txBody>
      </p:sp>
      <p:pic>
        <p:nvPicPr>
          <p:cNvPr id="4" name="image1.png">
            <a:extLst>
              <a:ext uri="{FF2B5EF4-FFF2-40B4-BE49-F238E27FC236}">
                <a16:creationId xmlns:a16="http://schemas.microsoft.com/office/drawing/2014/main" id="{5DBFC9DE-372D-4BEF-9471-43854B4C5417}"/>
              </a:ext>
            </a:extLst>
          </p:cNvPr>
          <p:cNvPicPr/>
          <p:nvPr/>
        </p:nvPicPr>
        <p:blipFill>
          <a:blip r:embed="rId2"/>
          <a:srcRect/>
          <a:stretch>
            <a:fillRect/>
          </a:stretch>
        </p:blipFill>
        <p:spPr>
          <a:xfrm>
            <a:off x="1281247" y="1811780"/>
            <a:ext cx="7347005" cy="3880772"/>
          </a:xfrm>
          <a:prstGeom prst="rect">
            <a:avLst/>
          </a:prstGeom>
          <a:ln/>
        </p:spPr>
      </p:pic>
      <p:sp>
        <p:nvSpPr>
          <p:cNvPr id="6" name="Rectangle 5">
            <a:extLst>
              <a:ext uri="{FF2B5EF4-FFF2-40B4-BE49-F238E27FC236}">
                <a16:creationId xmlns:a16="http://schemas.microsoft.com/office/drawing/2014/main" id="{852E4C6A-977E-4143-A9D2-B6DBE971C0EE}"/>
              </a:ext>
            </a:extLst>
          </p:cNvPr>
          <p:cNvSpPr/>
          <p:nvPr/>
        </p:nvSpPr>
        <p:spPr>
          <a:xfrm>
            <a:off x="2938916" y="5443806"/>
            <a:ext cx="6096000" cy="646331"/>
          </a:xfrm>
          <a:prstGeom prst="rect">
            <a:avLst/>
          </a:prstGeom>
        </p:spPr>
        <p:txBody>
          <a:bodyPr>
            <a:spAutoFit/>
          </a:bodyPr>
          <a:lstStyle/>
          <a:p>
            <a:endParaRPr lang="en-US" dirty="0"/>
          </a:p>
          <a:p>
            <a:r>
              <a:rPr lang="en-US" dirty="0"/>
              <a:t>Figure 1: Process flowchart</a:t>
            </a:r>
          </a:p>
        </p:txBody>
      </p:sp>
    </p:spTree>
    <p:extLst>
      <p:ext uri="{BB962C8B-B14F-4D97-AF65-F5344CB8AC3E}">
        <p14:creationId xmlns:p14="http://schemas.microsoft.com/office/powerpoint/2010/main" val="750666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538EB-BB4B-415B-AE00-5109E76129ED}"/>
              </a:ext>
            </a:extLst>
          </p:cNvPr>
          <p:cNvSpPr>
            <a:spLocks noGrp="1"/>
          </p:cNvSpPr>
          <p:nvPr>
            <p:ph type="title"/>
          </p:nvPr>
        </p:nvSpPr>
        <p:spPr/>
        <p:txBody>
          <a:bodyPr/>
          <a:lstStyle/>
          <a:p>
            <a:r>
              <a:rPr lang="en-US" dirty="0"/>
              <a:t>Query Search</a:t>
            </a:r>
          </a:p>
        </p:txBody>
      </p:sp>
      <p:sp>
        <p:nvSpPr>
          <p:cNvPr id="3" name="Content Placeholder 2">
            <a:extLst>
              <a:ext uri="{FF2B5EF4-FFF2-40B4-BE49-F238E27FC236}">
                <a16:creationId xmlns:a16="http://schemas.microsoft.com/office/drawing/2014/main" id="{DD93D681-88B6-411D-97C4-AB5033D66F54}"/>
              </a:ext>
            </a:extLst>
          </p:cNvPr>
          <p:cNvSpPr>
            <a:spLocks noGrp="1"/>
          </p:cNvSpPr>
          <p:nvPr>
            <p:ph idx="1"/>
          </p:nvPr>
        </p:nvSpPr>
        <p:spPr/>
        <p:txBody>
          <a:bodyPr/>
          <a:lstStyle/>
          <a:p>
            <a:r>
              <a:rPr lang="en-US" dirty="0"/>
              <a:t>At first the user will say find to the voice input</a:t>
            </a:r>
          </a:p>
          <a:p>
            <a:r>
              <a:rPr lang="en-US" dirty="0"/>
              <a:t>Then the program will go to search mode</a:t>
            </a:r>
          </a:p>
          <a:p>
            <a:r>
              <a:rPr lang="en-US" dirty="0"/>
              <a:t>The user now can search his query with voice</a:t>
            </a:r>
          </a:p>
          <a:p>
            <a:r>
              <a:rPr lang="en-US" dirty="0"/>
              <a:t>The browser will open automatically with the result of query search</a:t>
            </a:r>
          </a:p>
          <a:p>
            <a:r>
              <a:rPr lang="en-US" dirty="0"/>
              <a:t>The user can quit search mode by saying exit</a:t>
            </a:r>
          </a:p>
        </p:txBody>
      </p:sp>
      <p:sp>
        <p:nvSpPr>
          <p:cNvPr id="4" name="Slide Number Placeholder 3">
            <a:extLst>
              <a:ext uri="{FF2B5EF4-FFF2-40B4-BE49-F238E27FC236}">
                <a16:creationId xmlns:a16="http://schemas.microsoft.com/office/drawing/2014/main" id="{FCFE279F-4611-4481-9F10-5F6E4B19CE21}"/>
              </a:ext>
            </a:extLst>
          </p:cNvPr>
          <p:cNvSpPr>
            <a:spLocks noGrp="1"/>
          </p:cNvSpPr>
          <p:nvPr>
            <p:ph type="sldNum" sz="quarter" idx="12"/>
          </p:nvPr>
        </p:nvSpPr>
        <p:spPr/>
        <p:txBody>
          <a:bodyPr/>
          <a:lstStyle/>
          <a:p>
            <a:fld id="{4802E36F-023F-44C1-A2F1-AB76C2D8A81E}" type="slidenum">
              <a:rPr lang="en-US" smtClean="0"/>
              <a:t>14</a:t>
            </a:fld>
            <a:endParaRPr lang="en-US"/>
          </a:p>
        </p:txBody>
      </p:sp>
    </p:spTree>
    <p:extLst>
      <p:ext uri="{BB962C8B-B14F-4D97-AF65-F5344CB8AC3E}">
        <p14:creationId xmlns:p14="http://schemas.microsoft.com/office/powerpoint/2010/main" val="2777768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70D2E-C95D-45A1-B0D6-49A5FDB9D891}"/>
              </a:ext>
            </a:extLst>
          </p:cNvPr>
          <p:cNvSpPr>
            <a:spLocks noGrp="1"/>
          </p:cNvSpPr>
          <p:nvPr>
            <p:ph type="title"/>
          </p:nvPr>
        </p:nvSpPr>
        <p:spPr/>
        <p:txBody>
          <a:bodyPr/>
          <a:lstStyle/>
          <a:p>
            <a:r>
              <a:rPr lang="en-US" dirty="0"/>
              <a:t>Query Search: Continued</a:t>
            </a:r>
          </a:p>
        </p:txBody>
      </p:sp>
      <p:sp>
        <p:nvSpPr>
          <p:cNvPr id="4" name="Slide Number Placeholder 3">
            <a:extLst>
              <a:ext uri="{FF2B5EF4-FFF2-40B4-BE49-F238E27FC236}">
                <a16:creationId xmlns:a16="http://schemas.microsoft.com/office/drawing/2014/main" id="{0E4A126A-2967-46AE-AC50-8987698435BE}"/>
              </a:ext>
            </a:extLst>
          </p:cNvPr>
          <p:cNvSpPr>
            <a:spLocks noGrp="1"/>
          </p:cNvSpPr>
          <p:nvPr>
            <p:ph type="sldNum" sz="quarter" idx="12"/>
          </p:nvPr>
        </p:nvSpPr>
        <p:spPr/>
        <p:txBody>
          <a:bodyPr/>
          <a:lstStyle/>
          <a:p>
            <a:fld id="{4802E36F-023F-44C1-A2F1-AB76C2D8A81E}" type="slidenum">
              <a:rPr lang="en-US" smtClean="0"/>
              <a:t>15</a:t>
            </a:fld>
            <a:endParaRPr lang="en-US"/>
          </a:p>
        </p:txBody>
      </p:sp>
      <p:pic>
        <p:nvPicPr>
          <p:cNvPr id="12" name="Content Placeholder 11">
            <a:extLst>
              <a:ext uri="{FF2B5EF4-FFF2-40B4-BE49-F238E27FC236}">
                <a16:creationId xmlns:a16="http://schemas.microsoft.com/office/drawing/2014/main" id="{6AD58F97-93F4-4900-89D8-607EEE517B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6191" y="1983242"/>
            <a:ext cx="7620000" cy="504825"/>
          </a:xfrm>
        </p:spPr>
      </p:pic>
      <p:pic>
        <p:nvPicPr>
          <p:cNvPr id="14" name="Picture 13">
            <a:extLst>
              <a:ext uri="{FF2B5EF4-FFF2-40B4-BE49-F238E27FC236}">
                <a16:creationId xmlns:a16="http://schemas.microsoft.com/office/drawing/2014/main" id="{6AF5CB50-E166-4BC1-AED2-58332D5942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3262" y="2733950"/>
            <a:ext cx="7775155" cy="2880042"/>
          </a:xfrm>
          <a:prstGeom prst="rect">
            <a:avLst/>
          </a:prstGeom>
        </p:spPr>
      </p:pic>
      <p:sp>
        <p:nvSpPr>
          <p:cNvPr id="5" name="Rectangle 4">
            <a:extLst>
              <a:ext uri="{FF2B5EF4-FFF2-40B4-BE49-F238E27FC236}">
                <a16:creationId xmlns:a16="http://schemas.microsoft.com/office/drawing/2014/main" id="{B88D81A8-0749-439A-B501-4CA6F471B1C3}"/>
              </a:ext>
            </a:extLst>
          </p:cNvPr>
          <p:cNvSpPr/>
          <p:nvPr/>
        </p:nvSpPr>
        <p:spPr>
          <a:xfrm>
            <a:off x="2006009" y="5290826"/>
            <a:ext cx="6096000" cy="646331"/>
          </a:xfrm>
          <a:prstGeom prst="rect">
            <a:avLst/>
          </a:prstGeom>
        </p:spPr>
        <p:txBody>
          <a:bodyPr>
            <a:spAutoFit/>
          </a:bodyPr>
          <a:lstStyle/>
          <a:p>
            <a:endParaRPr lang="en-US" dirty="0"/>
          </a:p>
          <a:p>
            <a:r>
              <a:rPr lang="en-US" dirty="0"/>
              <a:t>Figure 2: location Search </a:t>
            </a:r>
          </a:p>
        </p:txBody>
      </p:sp>
    </p:spTree>
    <p:extLst>
      <p:ext uri="{BB962C8B-B14F-4D97-AF65-F5344CB8AC3E}">
        <p14:creationId xmlns:p14="http://schemas.microsoft.com/office/powerpoint/2010/main" val="827359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77CE-37A9-4934-A49C-813FC03AF54F}"/>
              </a:ext>
            </a:extLst>
          </p:cNvPr>
          <p:cNvSpPr>
            <a:spLocks noGrp="1"/>
          </p:cNvSpPr>
          <p:nvPr>
            <p:ph type="title"/>
          </p:nvPr>
        </p:nvSpPr>
        <p:spPr/>
        <p:txBody>
          <a:bodyPr/>
          <a:lstStyle/>
          <a:p>
            <a:r>
              <a:rPr lang="en-US" dirty="0"/>
              <a:t>News</a:t>
            </a:r>
          </a:p>
        </p:txBody>
      </p:sp>
      <p:sp>
        <p:nvSpPr>
          <p:cNvPr id="3" name="Content Placeholder 2">
            <a:extLst>
              <a:ext uri="{FF2B5EF4-FFF2-40B4-BE49-F238E27FC236}">
                <a16:creationId xmlns:a16="http://schemas.microsoft.com/office/drawing/2014/main" id="{29F30D5B-A708-47AD-A6DC-EC204EA058F8}"/>
              </a:ext>
            </a:extLst>
          </p:cNvPr>
          <p:cNvSpPr>
            <a:spLocks noGrp="1"/>
          </p:cNvSpPr>
          <p:nvPr>
            <p:ph idx="1"/>
          </p:nvPr>
        </p:nvSpPr>
        <p:spPr>
          <a:xfrm>
            <a:off x="677334" y="2112885"/>
            <a:ext cx="8596668" cy="3928478"/>
          </a:xfrm>
        </p:spPr>
        <p:txBody>
          <a:bodyPr>
            <a:normAutofit lnSpcReduction="10000"/>
          </a:bodyPr>
          <a:lstStyle/>
          <a:p>
            <a:pPr marL="0" indent="0">
              <a:buNone/>
            </a:pPr>
            <a:r>
              <a:rPr lang="en-US" dirty="0"/>
              <a:t>When the user says news an option of four types of news appear. The user can select the type of news that he needs. The four types of news are: </a:t>
            </a:r>
          </a:p>
          <a:p>
            <a:pPr>
              <a:buAutoNum type="arabicPeriod"/>
            </a:pPr>
            <a:r>
              <a:rPr lang="en-US" dirty="0"/>
              <a:t>Tech News</a:t>
            </a:r>
          </a:p>
          <a:p>
            <a:pPr>
              <a:buAutoNum type="arabicPeriod"/>
            </a:pPr>
            <a:r>
              <a:rPr lang="en-US" dirty="0"/>
              <a:t>World News</a:t>
            </a:r>
          </a:p>
          <a:p>
            <a:pPr>
              <a:buAutoNum type="arabicPeriod"/>
            </a:pPr>
            <a:r>
              <a:rPr lang="en-US" dirty="0"/>
              <a:t>Cricket News</a:t>
            </a:r>
          </a:p>
          <a:p>
            <a:pPr>
              <a:buAutoNum type="arabicPeriod"/>
            </a:pPr>
            <a:r>
              <a:rPr lang="en-US" dirty="0"/>
              <a:t>Football News</a:t>
            </a:r>
          </a:p>
          <a:p>
            <a:pPr marL="0" indent="0">
              <a:buNone/>
            </a:pPr>
            <a:endParaRPr lang="en-US" dirty="0"/>
          </a:p>
          <a:p>
            <a:pPr marL="0" indent="0">
              <a:buNone/>
            </a:pPr>
            <a:r>
              <a:rPr lang="en-US" dirty="0"/>
              <a:t>The news are provided by scraping headlines of sites related to the news. After scraping the news from the sites they are shown in the screen and are also said by the assistant. For scraping the sites </a:t>
            </a:r>
            <a:r>
              <a:rPr lang="en-US" dirty="0" err="1"/>
              <a:t>scrapy</a:t>
            </a:r>
            <a:r>
              <a:rPr lang="en-US" dirty="0"/>
              <a:t> module is used. For saying the news out loud speak() method is called. The method utilizes </a:t>
            </a:r>
            <a:r>
              <a:rPr lang="en-US" dirty="0" err="1"/>
              <a:t>pyttsx</a:t>
            </a:r>
            <a:r>
              <a:rPr lang="en-US" dirty="0"/>
              <a:t>. </a:t>
            </a:r>
          </a:p>
        </p:txBody>
      </p:sp>
      <p:sp>
        <p:nvSpPr>
          <p:cNvPr id="4" name="Slide Number Placeholder 3">
            <a:extLst>
              <a:ext uri="{FF2B5EF4-FFF2-40B4-BE49-F238E27FC236}">
                <a16:creationId xmlns:a16="http://schemas.microsoft.com/office/drawing/2014/main" id="{87E423B3-C8D5-4D20-A2C4-AD39F2D55069}"/>
              </a:ext>
            </a:extLst>
          </p:cNvPr>
          <p:cNvSpPr>
            <a:spLocks noGrp="1"/>
          </p:cNvSpPr>
          <p:nvPr>
            <p:ph type="sldNum" sz="quarter" idx="12"/>
          </p:nvPr>
        </p:nvSpPr>
        <p:spPr/>
        <p:txBody>
          <a:bodyPr/>
          <a:lstStyle/>
          <a:p>
            <a:fld id="{4802E36F-023F-44C1-A2F1-AB76C2D8A81E}" type="slidenum">
              <a:rPr lang="en-US" smtClean="0"/>
              <a:t>16</a:t>
            </a:fld>
            <a:endParaRPr lang="en-US"/>
          </a:p>
        </p:txBody>
      </p:sp>
    </p:spTree>
    <p:extLst>
      <p:ext uri="{BB962C8B-B14F-4D97-AF65-F5344CB8AC3E}">
        <p14:creationId xmlns:p14="http://schemas.microsoft.com/office/powerpoint/2010/main" val="978219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7D7A6-6DA1-469E-A78C-4BD1E99CC079}"/>
              </a:ext>
            </a:extLst>
          </p:cNvPr>
          <p:cNvSpPr>
            <a:spLocks noGrp="1"/>
          </p:cNvSpPr>
          <p:nvPr>
            <p:ph type="title"/>
          </p:nvPr>
        </p:nvSpPr>
        <p:spPr/>
        <p:txBody>
          <a:bodyPr/>
          <a:lstStyle/>
          <a:p>
            <a:r>
              <a:rPr lang="en-US" dirty="0"/>
              <a:t>News: Continued</a:t>
            </a:r>
          </a:p>
        </p:txBody>
      </p:sp>
      <p:pic>
        <p:nvPicPr>
          <p:cNvPr id="6" name="Content Placeholder 5">
            <a:extLst>
              <a:ext uri="{FF2B5EF4-FFF2-40B4-BE49-F238E27FC236}">
                <a16:creationId xmlns:a16="http://schemas.microsoft.com/office/drawing/2014/main" id="{BF2D33DB-906F-4B27-9209-3140DCC354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1486" y="1856852"/>
            <a:ext cx="7652657" cy="4131628"/>
          </a:xfrm>
        </p:spPr>
      </p:pic>
      <p:sp>
        <p:nvSpPr>
          <p:cNvPr id="4" name="Slide Number Placeholder 3">
            <a:extLst>
              <a:ext uri="{FF2B5EF4-FFF2-40B4-BE49-F238E27FC236}">
                <a16:creationId xmlns:a16="http://schemas.microsoft.com/office/drawing/2014/main" id="{08E6E0C7-2630-4CBF-897F-51910357E4D7}"/>
              </a:ext>
            </a:extLst>
          </p:cNvPr>
          <p:cNvSpPr>
            <a:spLocks noGrp="1"/>
          </p:cNvSpPr>
          <p:nvPr>
            <p:ph type="sldNum" sz="quarter" idx="12"/>
          </p:nvPr>
        </p:nvSpPr>
        <p:spPr/>
        <p:txBody>
          <a:bodyPr/>
          <a:lstStyle/>
          <a:p>
            <a:fld id="{4802E36F-023F-44C1-A2F1-AB76C2D8A81E}" type="slidenum">
              <a:rPr lang="en-US" smtClean="0"/>
              <a:t>17</a:t>
            </a:fld>
            <a:endParaRPr lang="en-US"/>
          </a:p>
        </p:txBody>
      </p:sp>
      <p:pic>
        <p:nvPicPr>
          <p:cNvPr id="8" name="Picture 7">
            <a:extLst>
              <a:ext uri="{FF2B5EF4-FFF2-40B4-BE49-F238E27FC236}">
                <a16:creationId xmlns:a16="http://schemas.microsoft.com/office/drawing/2014/main" id="{A9BF913F-F11F-4608-BFF4-BAD47A4AB3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56852"/>
            <a:ext cx="5094514" cy="4131628"/>
          </a:xfrm>
          <a:prstGeom prst="rect">
            <a:avLst/>
          </a:prstGeom>
        </p:spPr>
      </p:pic>
      <p:sp>
        <p:nvSpPr>
          <p:cNvPr id="3" name="Rectangle 2">
            <a:extLst>
              <a:ext uri="{FF2B5EF4-FFF2-40B4-BE49-F238E27FC236}">
                <a16:creationId xmlns:a16="http://schemas.microsoft.com/office/drawing/2014/main" id="{B5AB6473-6F58-4698-B8A2-BC02A091BFB9}"/>
              </a:ext>
            </a:extLst>
          </p:cNvPr>
          <p:cNvSpPr/>
          <p:nvPr/>
        </p:nvSpPr>
        <p:spPr>
          <a:xfrm>
            <a:off x="3383829" y="5988480"/>
            <a:ext cx="3136051" cy="369332"/>
          </a:xfrm>
          <a:prstGeom prst="rect">
            <a:avLst/>
          </a:prstGeom>
        </p:spPr>
        <p:txBody>
          <a:bodyPr wrap="none">
            <a:spAutoFit/>
          </a:bodyPr>
          <a:lstStyle/>
          <a:p>
            <a:r>
              <a:rPr lang="en-US" dirty="0"/>
              <a:t>Figure 3: News by web crawling</a:t>
            </a:r>
          </a:p>
        </p:txBody>
      </p:sp>
    </p:spTree>
    <p:extLst>
      <p:ext uri="{BB962C8B-B14F-4D97-AF65-F5344CB8AC3E}">
        <p14:creationId xmlns:p14="http://schemas.microsoft.com/office/powerpoint/2010/main" val="2634944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90D93-E96C-4522-8956-6C5A6CE0A92D}"/>
              </a:ext>
            </a:extLst>
          </p:cNvPr>
          <p:cNvSpPr>
            <a:spLocks noGrp="1"/>
          </p:cNvSpPr>
          <p:nvPr>
            <p:ph type="title"/>
          </p:nvPr>
        </p:nvSpPr>
        <p:spPr/>
        <p:txBody>
          <a:bodyPr/>
          <a:lstStyle/>
          <a:p>
            <a:r>
              <a:rPr lang="en-US" dirty="0"/>
              <a:t>Face Recognition</a:t>
            </a:r>
          </a:p>
        </p:txBody>
      </p:sp>
      <p:sp>
        <p:nvSpPr>
          <p:cNvPr id="3" name="Content Placeholder 2">
            <a:extLst>
              <a:ext uri="{FF2B5EF4-FFF2-40B4-BE49-F238E27FC236}">
                <a16:creationId xmlns:a16="http://schemas.microsoft.com/office/drawing/2014/main" id="{59CB83E9-5B6E-4B94-B706-26A7EDBA8202}"/>
              </a:ext>
            </a:extLst>
          </p:cNvPr>
          <p:cNvSpPr>
            <a:spLocks noGrp="1"/>
          </p:cNvSpPr>
          <p:nvPr>
            <p:ph idx="1"/>
          </p:nvPr>
        </p:nvSpPr>
        <p:spPr>
          <a:xfrm>
            <a:off x="677334" y="1766657"/>
            <a:ext cx="8596668" cy="4274706"/>
          </a:xfrm>
        </p:spPr>
        <p:txBody>
          <a:bodyPr>
            <a:normAutofit/>
          </a:bodyPr>
          <a:lstStyle/>
          <a:p>
            <a:pPr marL="0" indent="0">
              <a:buNone/>
            </a:pPr>
            <a:r>
              <a:rPr lang="en-US" dirty="0"/>
              <a:t>The face detection feature is used to verify vehicle drivers. </a:t>
            </a:r>
          </a:p>
          <a:p>
            <a:pPr marL="0" indent="0">
              <a:buNone/>
            </a:pPr>
            <a:r>
              <a:rPr lang="en-US" dirty="0"/>
              <a:t>First an image is captured, then it is loaded and passed through </a:t>
            </a:r>
            <a:r>
              <a:rPr lang="en-US" dirty="0" err="1"/>
              <a:t>compare_faces</a:t>
            </a:r>
            <a:r>
              <a:rPr lang="en-US" dirty="0"/>
              <a:t>() method of the face recognition module. It matches captured face with the stored faces who are the registered drivers.</a:t>
            </a:r>
          </a:p>
          <a:p>
            <a:pPr marL="0" indent="0">
              <a:buNone/>
            </a:pPr>
            <a:r>
              <a:rPr lang="en-US" dirty="0">
                <a:solidFill>
                  <a:schemeClr val="tx1"/>
                </a:solidFill>
              </a:rPr>
              <a:t>It tells the owner which driver is driving the car and make sure that unknown person are not one of them.</a:t>
            </a:r>
          </a:p>
        </p:txBody>
      </p:sp>
      <p:sp>
        <p:nvSpPr>
          <p:cNvPr id="4" name="Slide Number Placeholder 3">
            <a:extLst>
              <a:ext uri="{FF2B5EF4-FFF2-40B4-BE49-F238E27FC236}">
                <a16:creationId xmlns:a16="http://schemas.microsoft.com/office/drawing/2014/main" id="{FEBEE442-2000-4859-9FB4-6A181892F0D3}"/>
              </a:ext>
            </a:extLst>
          </p:cNvPr>
          <p:cNvSpPr>
            <a:spLocks noGrp="1"/>
          </p:cNvSpPr>
          <p:nvPr>
            <p:ph type="sldNum" sz="quarter" idx="12"/>
          </p:nvPr>
        </p:nvSpPr>
        <p:spPr/>
        <p:txBody>
          <a:bodyPr/>
          <a:lstStyle/>
          <a:p>
            <a:fld id="{4802E36F-023F-44C1-A2F1-AB76C2D8A81E}" type="slidenum">
              <a:rPr lang="en-US" smtClean="0"/>
              <a:t>18</a:t>
            </a:fld>
            <a:endParaRPr lang="en-US"/>
          </a:p>
        </p:txBody>
      </p:sp>
    </p:spTree>
    <p:extLst>
      <p:ext uri="{BB962C8B-B14F-4D97-AF65-F5344CB8AC3E}">
        <p14:creationId xmlns:p14="http://schemas.microsoft.com/office/powerpoint/2010/main" val="2391458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33593-3C74-424F-8768-5D5C2C983C5B}"/>
              </a:ext>
            </a:extLst>
          </p:cNvPr>
          <p:cNvSpPr>
            <a:spLocks noGrp="1"/>
          </p:cNvSpPr>
          <p:nvPr>
            <p:ph type="title"/>
          </p:nvPr>
        </p:nvSpPr>
        <p:spPr/>
        <p:txBody>
          <a:bodyPr/>
          <a:lstStyle/>
          <a:p>
            <a:r>
              <a:rPr lang="en-US" dirty="0"/>
              <a:t>Face Recognition: Continued</a:t>
            </a:r>
          </a:p>
        </p:txBody>
      </p:sp>
      <p:pic>
        <p:nvPicPr>
          <p:cNvPr id="5" name="Content Placeholder 4">
            <a:extLst>
              <a:ext uri="{FF2B5EF4-FFF2-40B4-BE49-F238E27FC236}">
                <a16:creationId xmlns:a16="http://schemas.microsoft.com/office/drawing/2014/main" id="{34DF11BB-2B02-4905-81F6-DC069EC4BD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3243" y="1941032"/>
            <a:ext cx="4895834" cy="3881437"/>
          </a:xfrm>
        </p:spPr>
      </p:pic>
      <p:sp>
        <p:nvSpPr>
          <p:cNvPr id="3" name="Slide Number Placeholder 2">
            <a:extLst>
              <a:ext uri="{FF2B5EF4-FFF2-40B4-BE49-F238E27FC236}">
                <a16:creationId xmlns:a16="http://schemas.microsoft.com/office/drawing/2014/main" id="{1A912506-32B8-429E-9C19-4855D11855AB}"/>
              </a:ext>
            </a:extLst>
          </p:cNvPr>
          <p:cNvSpPr>
            <a:spLocks noGrp="1"/>
          </p:cNvSpPr>
          <p:nvPr>
            <p:ph type="sldNum" sz="quarter" idx="12"/>
          </p:nvPr>
        </p:nvSpPr>
        <p:spPr/>
        <p:txBody>
          <a:bodyPr/>
          <a:lstStyle/>
          <a:p>
            <a:fld id="{4802E36F-023F-44C1-A2F1-AB76C2D8A81E}" type="slidenum">
              <a:rPr lang="en-US" smtClean="0"/>
              <a:t>19</a:t>
            </a:fld>
            <a:endParaRPr lang="en-US"/>
          </a:p>
        </p:txBody>
      </p:sp>
      <p:pic>
        <p:nvPicPr>
          <p:cNvPr id="7" name="Picture 6">
            <a:extLst>
              <a:ext uri="{FF2B5EF4-FFF2-40B4-BE49-F238E27FC236}">
                <a16:creationId xmlns:a16="http://schemas.microsoft.com/office/drawing/2014/main" id="{12FD800B-8C33-456B-B259-B55FA3E61F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6039" y="2695296"/>
            <a:ext cx="2766300" cy="899238"/>
          </a:xfrm>
          <a:prstGeom prst="rect">
            <a:avLst/>
          </a:prstGeom>
        </p:spPr>
      </p:pic>
      <p:sp>
        <p:nvSpPr>
          <p:cNvPr id="4" name="Rectangle 3">
            <a:extLst>
              <a:ext uri="{FF2B5EF4-FFF2-40B4-BE49-F238E27FC236}">
                <a16:creationId xmlns:a16="http://schemas.microsoft.com/office/drawing/2014/main" id="{84995312-3787-4D49-8753-6A17C7437A01}"/>
              </a:ext>
            </a:extLst>
          </p:cNvPr>
          <p:cNvSpPr/>
          <p:nvPr/>
        </p:nvSpPr>
        <p:spPr>
          <a:xfrm>
            <a:off x="4161896" y="5945004"/>
            <a:ext cx="2595839" cy="369332"/>
          </a:xfrm>
          <a:prstGeom prst="rect">
            <a:avLst/>
          </a:prstGeom>
        </p:spPr>
        <p:txBody>
          <a:bodyPr wrap="none">
            <a:spAutoFit/>
          </a:bodyPr>
          <a:lstStyle/>
          <a:p>
            <a:r>
              <a:rPr lang="en-US" dirty="0"/>
              <a:t>Figure 4: Face recognition</a:t>
            </a:r>
          </a:p>
        </p:txBody>
      </p:sp>
    </p:spTree>
    <p:extLst>
      <p:ext uri="{BB962C8B-B14F-4D97-AF65-F5344CB8AC3E}">
        <p14:creationId xmlns:p14="http://schemas.microsoft.com/office/powerpoint/2010/main" val="3484833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10419-C8DC-491A-B21D-546C70758EC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FDB5FA5-BFD9-44AF-88A2-91E11DF2A5C9}"/>
              </a:ext>
            </a:extLst>
          </p:cNvPr>
          <p:cNvSpPr>
            <a:spLocks noGrp="1"/>
          </p:cNvSpPr>
          <p:nvPr>
            <p:ph idx="1"/>
          </p:nvPr>
        </p:nvSpPr>
        <p:spPr/>
        <p:txBody>
          <a:bodyPr>
            <a:normAutofit/>
          </a:bodyPr>
          <a:lstStyle/>
          <a:p>
            <a:r>
              <a:rPr lang="en-US" dirty="0"/>
              <a:t>Digital assistant alternatively referred to as virtual assistant is a computer program or software agent that is designed to help a user to automate his/her daily tasks and performs question-answer based approach to help him/her. </a:t>
            </a:r>
          </a:p>
          <a:p>
            <a:r>
              <a:rPr lang="en-US" dirty="0"/>
              <a:t>Most prominent examples of digital assistants are Alexa, Google Voice assistant, Mycroft, Chris etc. </a:t>
            </a:r>
          </a:p>
          <a:p>
            <a:r>
              <a:rPr lang="en-US" dirty="0"/>
              <a:t>This concept can be applied to vehicle drivers. This project primarily aims to automate some simple tasks to help vehicle drivers. It can also help the vehicle owners to keep track of their vehicles by means of mobile and send various status of vehicles. </a:t>
            </a:r>
          </a:p>
          <a:p>
            <a:r>
              <a:rPr lang="en-US" dirty="0"/>
              <a:t>Vehicle based digital assistants are fairly old concept, some functioning examples are </a:t>
            </a:r>
            <a:r>
              <a:rPr lang="en-US" dirty="0">
                <a:hlinkClick r:id="rId2"/>
              </a:rPr>
              <a:t>Chris</a:t>
            </a:r>
            <a:r>
              <a:rPr lang="en-US" dirty="0"/>
              <a:t> , Alexa, </a:t>
            </a:r>
            <a:r>
              <a:rPr lang="en-US" dirty="0">
                <a:hlinkClick r:id="rId3"/>
              </a:rPr>
              <a:t>Mycroft</a:t>
            </a:r>
            <a:r>
              <a:rPr lang="en-US" dirty="0"/>
              <a:t> etc.</a:t>
            </a:r>
          </a:p>
        </p:txBody>
      </p:sp>
      <p:sp>
        <p:nvSpPr>
          <p:cNvPr id="4" name="Slide Number Placeholder 3">
            <a:extLst>
              <a:ext uri="{FF2B5EF4-FFF2-40B4-BE49-F238E27FC236}">
                <a16:creationId xmlns:a16="http://schemas.microsoft.com/office/drawing/2014/main" id="{1DF86A06-3742-4396-9646-00DA6C1E57FB}"/>
              </a:ext>
            </a:extLst>
          </p:cNvPr>
          <p:cNvSpPr>
            <a:spLocks noGrp="1"/>
          </p:cNvSpPr>
          <p:nvPr>
            <p:ph type="sldNum" sz="quarter" idx="12"/>
          </p:nvPr>
        </p:nvSpPr>
        <p:spPr/>
        <p:txBody>
          <a:bodyPr/>
          <a:lstStyle/>
          <a:p>
            <a:fld id="{4802E36F-023F-44C1-A2F1-AB76C2D8A81E}" type="slidenum">
              <a:rPr lang="en-US" smtClean="0"/>
              <a:t>2</a:t>
            </a:fld>
            <a:endParaRPr lang="en-US"/>
          </a:p>
        </p:txBody>
      </p:sp>
      <p:sp>
        <p:nvSpPr>
          <p:cNvPr id="5" name="Rectangle 4">
            <a:extLst>
              <a:ext uri="{FF2B5EF4-FFF2-40B4-BE49-F238E27FC236}">
                <a16:creationId xmlns:a16="http://schemas.microsoft.com/office/drawing/2014/main" id="{3C23EA30-DC6C-42F4-95CC-BB5E868C40C0}"/>
              </a:ext>
            </a:extLst>
          </p:cNvPr>
          <p:cNvSpPr/>
          <p:nvPr/>
        </p:nvSpPr>
        <p:spPr>
          <a:xfrm>
            <a:off x="12582879" y="2655372"/>
            <a:ext cx="942887" cy="369332"/>
          </a:xfrm>
          <a:prstGeom prst="rect">
            <a:avLst/>
          </a:prstGeom>
        </p:spPr>
        <p:txBody>
          <a:bodyPr wrap="none">
            <a:spAutoFit/>
          </a:bodyPr>
          <a:lstStyle/>
          <a:p>
            <a:r>
              <a:rPr lang="en-US" dirty="0" err="1"/>
              <a:t>OutlinIn</a:t>
            </a:r>
            <a:endParaRPr lang="en-US" dirty="0"/>
          </a:p>
        </p:txBody>
      </p:sp>
    </p:spTree>
    <p:extLst>
      <p:ext uri="{BB962C8B-B14F-4D97-AF65-F5344CB8AC3E}">
        <p14:creationId xmlns:p14="http://schemas.microsoft.com/office/powerpoint/2010/main" val="2938873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63FDD-7E9D-4C2F-BEEF-4808CD6D3F38}"/>
              </a:ext>
            </a:extLst>
          </p:cNvPr>
          <p:cNvSpPr>
            <a:spLocks noGrp="1"/>
          </p:cNvSpPr>
          <p:nvPr>
            <p:ph type="title"/>
          </p:nvPr>
        </p:nvSpPr>
        <p:spPr/>
        <p:txBody>
          <a:bodyPr/>
          <a:lstStyle/>
          <a:p>
            <a:r>
              <a:rPr lang="en-US" dirty="0"/>
              <a:t>Face Counting</a:t>
            </a:r>
          </a:p>
        </p:txBody>
      </p:sp>
      <p:sp>
        <p:nvSpPr>
          <p:cNvPr id="3" name="Content Placeholder 2">
            <a:extLst>
              <a:ext uri="{FF2B5EF4-FFF2-40B4-BE49-F238E27FC236}">
                <a16:creationId xmlns:a16="http://schemas.microsoft.com/office/drawing/2014/main" id="{023B276E-50D0-478F-9D7C-A8A0663249D5}"/>
              </a:ext>
            </a:extLst>
          </p:cNvPr>
          <p:cNvSpPr>
            <a:spLocks noGrp="1"/>
          </p:cNvSpPr>
          <p:nvPr>
            <p:ph idx="1"/>
          </p:nvPr>
        </p:nvSpPr>
        <p:spPr/>
        <p:txBody>
          <a:bodyPr/>
          <a:lstStyle/>
          <a:p>
            <a:r>
              <a:rPr lang="en-US" sz="2400" dirty="0"/>
              <a:t>The face counting is done to know how many passengers are in the car. This also captures an image from the camera and then it is loaded inside the application. The modules </a:t>
            </a:r>
            <a:r>
              <a:rPr lang="en-US" sz="2400" dirty="0" err="1"/>
              <a:t>face_locations</a:t>
            </a:r>
            <a:r>
              <a:rPr lang="en-US" sz="2400" dirty="0"/>
              <a:t>(image) method finds the number of faces by returning </a:t>
            </a:r>
            <a:r>
              <a:rPr lang="en-US" sz="2400" dirty="0">
                <a:latin typeface="Arial Unicode MS"/>
              </a:rPr>
              <a:t>a</a:t>
            </a:r>
            <a:r>
              <a:rPr lang="en-US" altLang="en-US" sz="2400" dirty="0">
                <a:latin typeface="Arial Unicode MS"/>
              </a:rPr>
              <a:t> list of </a:t>
            </a:r>
            <a:r>
              <a:rPr lang="en-US" altLang="en-US" sz="2400" dirty="0" err="1">
                <a:latin typeface="Arial Unicode MS"/>
              </a:rPr>
              <a:t>dlib</a:t>
            </a:r>
            <a:r>
              <a:rPr lang="en-US" altLang="en-US" sz="2400" dirty="0">
                <a:latin typeface="Arial Unicode MS"/>
              </a:rPr>
              <a:t> '</a:t>
            </a:r>
            <a:r>
              <a:rPr lang="en-US" altLang="en-US" sz="2400" dirty="0" err="1">
                <a:latin typeface="Arial Unicode MS"/>
              </a:rPr>
              <a:t>rect</a:t>
            </a:r>
            <a:r>
              <a:rPr lang="en-US" altLang="en-US" sz="2400" dirty="0">
                <a:latin typeface="Arial Unicode MS"/>
              </a:rPr>
              <a:t>' objects of found face locations. It’s length is face count.</a:t>
            </a:r>
            <a:r>
              <a:rPr lang="en-US" altLang="en-US" sz="2400" dirty="0">
                <a:solidFill>
                  <a:schemeClr val="tx1"/>
                </a:solidFill>
              </a:rPr>
              <a:t> </a:t>
            </a:r>
            <a:endParaRPr lang="en-US" altLang="en-US" sz="2400" dirty="0">
              <a:solidFill>
                <a:schemeClr val="tx1"/>
              </a:solidFill>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E31ABAB7-1A5D-491F-9EE9-956B4938BD99}"/>
              </a:ext>
            </a:extLst>
          </p:cNvPr>
          <p:cNvSpPr>
            <a:spLocks noGrp="1"/>
          </p:cNvSpPr>
          <p:nvPr>
            <p:ph type="sldNum" sz="quarter" idx="12"/>
          </p:nvPr>
        </p:nvSpPr>
        <p:spPr/>
        <p:txBody>
          <a:bodyPr/>
          <a:lstStyle/>
          <a:p>
            <a:fld id="{4802E36F-023F-44C1-A2F1-AB76C2D8A81E}" type="slidenum">
              <a:rPr lang="en-US" smtClean="0"/>
              <a:t>20</a:t>
            </a:fld>
            <a:endParaRPr lang="en-US"/>
          </a:p>
        </p:txBody>
      </p:sp>
    </p:spTree>
    <p:extLst>
      <p:ext uri="{BB962C8B-B14F-4D97-AF65-F5344CB8AC3E}">
        <p14:creationId xmlns:p14="http://schemas.microsoft.com/office/powerpoint/2010/main" val="3818191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E1787-74D4-4F20-9A9B-9C0896D135AC}"/>
              </a:ext>
            </a:extLst>
          </p:cNvPr>
          <p:cNvSpPr>
            <a:spLocks noGrp="1"/>
          </p:cNvSpPr>
          <p:nvPr>
            <p:ph type="title"/>
          </p:nvPr>
        </p:nvSpPr>
        <p:spPr/>
        <p:txBody>
          <a:bodyPr/>
          <a:lstStyle/>
          <a:p>
            <a:r>
              <a:rPr lang="en-US" dirty="0"/>
              <a:t>Drowsiness detection</a:t>
            </a:r>
          </a:p>
        </p:txBody>
      </p:sp>
      <p:sp>
        <p:nvSpPr>
          <p:cNvPr id="3" name="Content Placeholder 2">
            <a:extLst>
              <a:ext uri="{FF2B5EF4-FFF2-40B4-BE49-F238E27FC236}">
                <a16:creationId xmlns:a16="http://schemas.microsoft.com/office/drawing/2014/main" id="{C41EF1A3-380F-4426-8112-1C0824D5E15E}"/>
              </a:ext>
            </a:extLst>
          </p:cNvPr>
          <p:cNvSpPr>
            <a:spLocks noGrp="1"/>
          </p:cNvSpPr>
          <p:nvPr>
            <p:ph idx="1"/>
          </p:nvPr>
        </p:nvSpPr>
        <p:spPr/>
        <p:txBody>
          <a:bodyPr>
            <a:normAutofit fontScale="55000" lnSpcReduction="20000"/>
          </a:bodyPr>
          <a:lstStyle/>
          <a:p>
            <a:pPr marL="0" indent="0">
              <a:buNone/>
            </a:pPr>
            <a:r>
              <a:rPr lang="en-US" sz="3300" b="1" dirty="0"/>
              <a:t>1.     S</a:t>
            </a:r>
            <a:r>
              <a:rPr lang="en-US" sz="3300" dirty="0"/>
              <a:t>etup a camera that monitors a stream for faces.</a:t>
            </a:r>
          </a:p>
          <a:p>
            <a:pPr marL="0" indent="0">
              <a:buNone/>
            </a:pPr>
            <a:r>
              <a:rPr lang="en-US" sz="3300" b="1" dirty="0"/>
              <a:t>2.     Next, </a:t>
            </a:r>
            <a:r>
              <a:rPr lang="en-US" sz="3300" dirty="0"/>
              <a:t>if a face is found, we apply facial landmark detection </a:t>
            </a:r>
          </a:p>
          <a:p>
            <a:pPr marL="0" indent="0">
              <a:buNone/>
            </a:pPr>
            <a:r>
              <a:rPr lang="en-US" sz="3300" dirty="0"/>
              <a:t>and extract the eye regions.</a:t>
            </a:r>
          </a:p>
          <a:p>
            <a:pPr marL="0" indent="0">
              <a:buNone/>
            </a:pPr>
            <a:r>
              <a:rPr lang="en-US" sz="3300" b="1" dirty="0"/>
              <a:t>3.    Then, </a:t>
            </a:r>
            <a:r>
              <a:rPr lang="en-US" sz="3300" dirty="0"/>
              <a:t>now that we have the eye regions, we can </a:t>
            </a:r>
          </a:p>
          <a:p>
            <a:pPr marL="0" indent="0">
              <a:buNone/>
            </a:pPr>
            <a:r>
              <a:rPr lang="en-US" sz="3300" dirty="0"/>
              <a:t>compute the EAR(0.3) to determine if the eyes are closed.</a:t>
            </a:r>
          </a:p>
          <a:p>
            <a:pPr marL="514350" indent="-514350">
              <a:buAutoNum type="arabicPeriod" startAt="4"/>
            </a:pPr>
            <a:r>
              <a:rPr lang="en-US" sz="3300" b="1" dirty="0"/>
              <a:t>Finally, </a:t>
            </a:r>
            <a:r>
              <a:rPr lang="en-US" sz="3300" dirty="0"/>
              <a:t>if EAR indicates that the eyes </a:t>
            </a:r>
          </a:p>
          <a:p>
            <a:pPr marL="0" indent="0">
              <a:buNone/>
            </a:pPr>
            <a:r>
              <a:rPr lang="en-US" sz="3300" dirty="0"/>
              <a:t>have been closed for a sufficiently long enough</a:t>
            </a:r>
          </a:p>
          <a:p>
            <a:pPr marL="0" indent="0">
              <a:buNone/>
            </a:pPr>
            <a:r>
              <a:rPr lang="en-US" sz="3300" dirty="0"/>
              <a:t>amount of time(48 frame), we’ll sound an alarm </a:t>
            </a:r>
          </a:p>
          <a:p>
            <a:pPr marL="0" indent="0">
              <a:buNone/>
            </a:pPr>
            <a:r>
              <a:rPr lang="en-US" sz="3300" dirty="0"/>
              <a:t>to wake up the driver.</a:t>
            </a:r>
          </a:p>
          <a:p>
            <a:pPr marL="0" indent="0">
              <a:buNone/>
            </a:pPr>
            <a:br>
              <a:rPr lang="en-US" dirty="0"/>
            </a:br>
            <a:br>
              <a:rPr lang="en-US" dirty="0"/>
            </a:br>
            <a:endParaRPr lang="en-US" dirty="0"/>
          </a:p>
        </p:txBody>
      </p:sp>
      <p:sp>
        <p:nvSpPr>
          <p:cNvPr id="4" name="Slide Number Placeholder 3">
            <a:extLst>
              <a:ext uri="{FF2B5EF4-FFF2-40B4-BE49-F238E27FC236}">
                <a16:creationId xmlns:a16="http://schemas.microsoft.com/office/drawing/2014/main" id="{247B98AA-25DD-410F-A851-342E9416AC50}"/>
              </a:ext>
            </a:extLst>
          </p:cNvPr>
          <p:cNvSpPr>
            <a:spLocks noGrp="1"/>
          </p:cNvSpPr>
          <p:nvPr>
            <p:ph type="sldNum" sz="quarter" idx="12"/>
          </p:nvPr>
        </p:nvSpPr>
        <p:spPr/>
        <p:txBody>
          <a:bodyPr/>
          <a:lstStyle/>
          <a:p>
            <a:fld id="{4802E36F-023F-44C1-A2F1-AB76C2D8A81E}" type="slidenum">
              <a:rPr lang="en-US" smtClean="0"/>
              <a:t>21</a:t>
            </a:fld>
            <a:endParaRPr lang="en-US"/>
          </a:p>
        </p:txBody>
      </p:sp>
      <p:pic>
        <p:nvPicPr>
          <p:cNvPr id="8" name="Content Placeholder 4">
            <a:extLst>
              <a:ext uri="{FF2B5EF4-FFF2-40B4-BE49-F238E27FC236}">
                <a16:creationId xmlns:a16="http://schemas.microsoft.com/office/drawing/2014/main" id="{5937F092-3887-4C19-B806-E287021E91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5861" y="2119641"/>
            <a:ext cx="4669819" cy="3001000"/>
          </a:xfrm>
          <a:prstGeom prst="rect">
            <a:avLst/>
          </a:prstGeom>
        </p:spPr>
      </p:pic>
      <p:sp>
        <p:nvSpPr>
          <p:cNvPr id="5" name="Rectangle 4">
            <a:extLst>
              <a:ext uri="{FF2B5EF4-FFF2-40B4-BE49-F238E27FC236}">
                <a16:creationId xmlns:a16="http://schemas.microsoft.com/office/drawing/2014/main" id="{61567705-4076-4E9B-922D-4E440AC08C65}"/>
              </a:ext>
            </a:extLst>
          </p:cNvPr>
          <p:cNvSpPr/>
          <p:nvPr/>
        </p:nvSpPr>
        <p:spPr>
          <a:xfrm>
            <a:off x="6794734" y="5356474"/>
            <a:ext cx="4348626" cy="369332"/>
          </a:xfrm>
          <a:prstGeom prst="rect">
            <a:avLst/>
          </a:prstGeom>
        </p:spPr>
        <p:txBody>
          <a:bodyPr wrap="none">
            <a:spAutoFit/>
          </a:bodyPr>
          <a:lstStyle/>
          <a:p>
            <a:r>
              <a:rPr lang="en-US" dirty="0"/>
              <a:t>Figure 5: Algorithm for drowsiness detection</a:t>
            </a:r>
          </a:p>
        </p:txBody>
      </p:sp>
    </p:spTree>
    <p:extLst>
      <p:ext uri="{BB962C8B-B14F-4D97-AF65-F5344CB8AC3E}">
        <p14:creationId xmlns:p14="http://schemas.microsoft.com/office/powerpoint/2010/main" val="1829910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442E0-FBA6-43AF-BC76-DED2E777822E}"/>
              </a:ext>
            </a:extLst>
          </p:cNvPr>
          <p:cNvSpPr>
            <a:spLocks noGrp="1"/>
          </p:cNvSpPr>
          <p:nvPr>
            <p:ph type="title"/>
          </p:nvPr>
        </p:nvSpPr>
        <p:spPr/>
        <p:txBody>
          <a:bodyPr/>
          <a:lstStyle/>
          <a:p>
            <a:r>
              <a:rPr lang="en-US" dirty="0"/>
              <a:t>Drowsiness detection continued</a:t>
            </a:r>
          </a:p>
        </p:txBody>
      </p:sp>
      <p:sp>
        <p:nvSpPr>
          <p:cNvPr id="4" name="Slide Number Placeholder 3">
            <a:extLst>
              <a:ext uri="{FF2B5EF4-FFF2-40B4-BE49-F238E27FC236}">
                <a16:creationId xmlns:a16="http://schemas.microsoft.com/office/drawing/2014/main" id="{1966EB61-45C7-4620-8165-BC9AC79D1FA1}"/>
              </a:ext>
            </a:extLst>
          </p:cNvPr>
          <p:cNvSpPr>
            <a:spLocks noGrp="1"/>
          </p:cNvSpPr>
          <p:nvPr>
            <p:ph type="sldNum" sz="quarter" idx="12"/>
          </p:nvPr>
        </p:nvSpPr>
        <p:spPr/>
        <p:txBody>
          <a:bodyPr/>
          <a:lstStyle/>
          <a:p>
            <a:fld id="{4802E36F-023F-44C1-A2F1-AB76C2D8A81E}" type="slidenum">
              <a:rPr lang="en-US" smtClean="0"/>
              <a:t>22</a:t>
            </a:fld>
            <a:endParaRPr lang="en-US"/>
          </a:p>
        </p:txBody>
      </p:sp>
      <p:sp>
        <p:nvSpPr>
          <p:cNvPr id="6" name="Content Placeholder 5">
            <a:extLst>
              <a:ext uri="{FF2B5EF4-FFF2-40B4-BE49-F238E27FC236}">
                <a16:creationId xmlns:a16="http://schemas.microsoft.com/office/drawing/2014/main" id="{3F344609-D764-4E87-BC6A-68F1BF98EB47}"/>
              </a:ext>
            </a:extLst>
          </p:cNvPr>
          <p:cNvSpPr>
            <a:spLocks noGrp="1"/>
          </p:cNvSpPr>
          <p:nvPr>
            <p:ph idx="1"/>
          </p:nvPr>
        </p:nvSpPr>
        <p:spPr/>
        <p:txBody>
          <a:bodyPr/>
          <a:lstStyle/>
          <a:p>
            <a:r>
              <a:rPr lang="en-US" dirty="0"/>
              <a:t>Facial landmarks are used to localize and represent salient regions of the face, such as: Eyes,</a:t>
            </a:r>
            <a:br>
              <a:rPr lang="en-US" dirty="0"/>
            </a:br>
            <a:r>
              <a:rPr lang="en-US" dirty="0"/>
              <a:t>Eyebrows, Nose, Mouth etc. </a:t>
            </a:r>
            <a:r>
              <a:rPr lang="en-US" dirty="0" err="1"/>
              <a:t>Dlib</a:t>
            </a:r>
            <a:r>
              <a:rPr lang="en-US" dirty="0"/>
              <a:t> has included a facial landmark detector. It includes –</a:t>
            </a:r>
          </a:p>
          <a:p>
            <a:r>
              <a:rPr lang="en-US" dirty="0"/>
              <a:t>1.A trained set of labeled facial land marks with 68 x, y coordinates to map the facial structures of the face.</a:t>
            </a:r>
          </a:p>
          <a:p>
            <a:r>
              <a:rPr lang="en-US" dirty="0"/>
              <a:t>2. Also priors, the probability of distance between two input pixels.</a:t>
            </a:r>
          </a:p>
          <a:p>
            <a:br>
              <a:rPr lang="en-US" dirty="0"/>
            </a:br>
            <a:r>
              <a:rPr lang="en-US" dirty="0"/>
              <a:t>This allows us to detect regions correctly. These mappings are included in the </a:t>
            </a:r>
            <a:r>
              <a:rPr lang="en-US" dirty="0" err="1"/>
              <a:t>imutils</a:t>
            </a:r>
            <a:r>
              <a:rPr lang="en-US" dirty="0"/>
              <a:t> library used in the module, so explicit usage of these values are not required. The </a:t>
            </a:r>
            <a:r>
              <a:rPr lang="en-US" dirty="0" err="1"/>
              <a:t>imultils</a:t>
            </a:r>
            <a:r>
              <a:rPr lang="en-US" dirty="0"/>
              <a:t> framework has function called </a:t>
            </a:r>
            <a:r>
              <a:rPr lang="en-US" dirty="0" err="1"/>
              <a:t>shape_to_np</a:t>
            </a:r>
            <a:r>
              <a:rPr lang="en-US" dirty="0"/>
              <a:t> which The </a:t>
            </a:r>
            <a:r>
              <a:rPr lang="en-US" dirty="0" err="1"/>
              <a:t>dlib</a:t>
            </a:r>
            <a:r>
              <a:rPr lang="en-US" dirty="0"/>
              <a:t> face landmark detector will return a shape object containing the 68 </a:t>
            </a:r>
            <a:r>
              <a:rPr lang="en-US" i="1" dirty="0"/>
              <a:t>(x, y)</a:t>
            </a:r>
            <a:r>
              <a:rPr lang="en-US" dirty="0"/>
              <a:t>-coordinates of the facial landmark regions. Using the </a:t>
            </a:r>
            <a:r>
              <a:rPr lang="en-US" dirty="0" err="1"/>
              <a:t>shape_to_np</a:t>
            </a:r>
            <a:r>
              <a:rPr lang="en-US" dirty="0"/>
              <a:t>() function, it can be converted to </a:t>
            </a:r>
            <a:r>
              <a:rPr lang="en-US" dirty="0" err="1"/>
              <a:t>to</a:t>
            </a:r>
            <a:r>
              <a:rPr lang="en-US" dirty="0"/>
              <a:t> a NumPy array. </a:t>
            </a:r>
            <a:br>
              <a:rPr lang="en-US" dirty="0"/>
            </a:br>
            <a:endParaRPr lang="en-US" dirty="0"/>
          </a:p>
        </p:txBody>
      </p:sp>
    </p:spTree>
    <p:extLst>
      <p:ext uri="{BB962C8B-B14F-4D97-AF65-F5344CB8AC3E}">
        <p14:creationId xmlns:p14="http://schemas.microsoft.com/office/powerpoint/2010/main" val="1809876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1E517-ABCF-4CD9-8CB4-452C9DCD8B5C}"/>
              </a:ext>
            </a:extLst>
          </p:cNvPr>
          <p:cNvSpPr>
            <a:spLocks noGrp="1"/>
          </p:cNvSpPr>
          <p:nvPr>
            <p:ph type="title"/>
          </p:nvPr>
        </p:nvSpPr>
        <p:spPr/>
        <p:txBody>
          <a:bodyPr/>
          <a:lstStyle/>
          <a:p>
            <a:r>
              <a:rPr lang="en-US" dirty="0"/>
              <a:t>Drowsiness detection continued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0CED734-CD1B-4C18-BEB6-4ACA498965ED}"/>
                  </a:ext>
                </a:extLst>
              </p:cNvPr>
              <p:cNvSpPr>
                <a:spLocks noGrp="1"/>
              </p:cNvSpPr>
              <p:nvPr>
                <p:ph idx="1"/>
              </p:nvPr>
            </p:nvSpPr>
            <p:spPr/>
            <p:txBody>
              <a:bodyPr>
                <a:normAutofit/>
              </a:bodyPr>
              <a:lstStyle/>
              <a:p>
                <a:r>
                  <a:rPr lang="en-US" dirty="0"/>
                  <a:t>To build our blink detector, we’ll be computing a metric called the </a:t>
                </a:r>
                <a:r>
                  <a:rPr lang="en-US" i="1" dirty="0"/>
                  <a:t>eye</a:t>
                </a:r>
                <a:br>
                  <a:rPr lang="en-US" i="1" dirty="0"/>
                </a:br>
                <a:r>
                  <a:rPr lang="en-US" i="1" dirty="0"/>
                  <a:t>aspect ratio </a:t>
                </a:r>
                <a:r>
                  <a:rPr lang="en-US" dirty="0"/>
                  <a:t>(EAR), introduced by </a:t>
                </a:r>
                <a:r>
                  <a:rPr lang="en-US" dirty="0" err="1"/>
                  <a:t>Soukupová</a:t>
                </a:r>
                <a:r>
                  <a:rPr lang="en-US" dirty="0"/>
                  <a:t> and </a:t>
                </a:r>
                <a:r>
                  <a:rPr lang="en-US" dirty="0" err="1"/>
                  <a:t>Čech</a:t>
                </a:r>
                <a:r>
                  <a:rPr lang="en-US" dirty="0"/>
                  <a:t> in their 2016 paper, </a:t>
                </a:r>
                <a:r>
                  <a:rPr lang="en-US" i="1" dirty="0"/>
                  <a:t>Real-Time Eye</a:t>
                </a:r>
                <a:br>
                  <a:rPr lang="en-US" i="1" dirty="0"/>
                </a:br>
                <a:r>
                  <a:rPr lang="en-US" i="1" dirty="0"/>
                  <a:t>Blink Detection Using Facial Landmarks</a:t>
                </a:r>
                <a:r>
                  <a:rPr lang="en-US" dirty="0"/>
                  <a:t>. This paper includes the equation:</a:t>
                </a:r>
              </a:p>
              <a:p>
                <a14:m>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6</m:t>
                                    </m:r>
                                  </m:sub>
                                </m:sSub>
                              </m:e>
                            </m:d>
                          </m:e>
                        </m:d>
                        <m:r>
                          <a:rPr lang="en-US" i="1">
                            <a:latin typeface="Cambria Math" panose="02040503050406030204" pitchFamily="18" charset="0"/>
                          </a:rPr>
                          <m:t>+</m:t>
                        </m:r>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5</m:t>
                                    </m:r>
                                  </m:sub>
                                </m:sSub>
                              </m:e>
                            </m:d>
                          </m:e>
                        </m:d>
                      </m:num>
                      <m:den>
                        <m:r>
                          <a:rPr lang="en-US" i="1">
                            <a:latin typeface="Cambria Math" panose="02040503050406030204" pitchFamily="18" charset="0"/>
                          </a:rPr>
                          <m:t>2</m:t>
                        </m:r>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4</m:t>
                                    </m:r>
                                  </m:sub>
                                </m:sSub>
                              </m:e>
                            </m:d>
                          </m:e>
                        </m:d>
                      </m:den>
                    </m:f>
                  </m:oMath>
                </a14:m>
                <a:endParaRPr lang="en-US" dirty="0"/>
              </a:p>
              <a:p>
                <a:endParaRPr lang="en-US" dirty="0"/>
              </a:p>
              <a:p>
                <a:r>
                  <a:rPr lang="en-US" dirty="0"/>
                  <a:t>The eye aspect ratio is approximately </a:t>
                </a:r>
              </a:p>
              <a:p>
                <a:r>
                  <a:rPr lang="en-US" dirty="0"/>
                  <a:t>constant while the eye is open, but will </a:t>
                </a:r>
              </a:p>
              <a:p>
                <a:r>
                  <a:rPr lang="en-US" dirty="0"/>
                  <a:t>fall to zero when a blink is taking place.</a:t>
                </a:r>
                <a:br>
                  <a:rPr lang="en-US" dirty="0"/>
                </a:br>
                <a:br>
                  <a:rPr lang="en-US" dirty="0"/>
                </a:br>
                <a:endParaRPr lang="en-US" dirty="0"/>
              </a:p>
            </p:txBody>
          </p:sp>
        </mc:Choice>
        <mc:Fallback xmlns="">
          <p:sp>
            <p:nvSpPr>
              <p:cNvPr id="3" name="Content Placeholder 2">
                <a:extLst>
                  <a:ext uri="{FF2B5EF4-FFF2-40B4-BE49-F238E27FC236}">
                    <a16:creationId xmlns:a16="http://schemas.microsoft.com/office/drawing/2014/main" id="{B0CED734-CD1B-4C18-BEB6-4ACA498965ED}"/>
                  </a:ext>
                </a:extLst>
              </p:cNvPr>
              <p:cNvSpPr>
                <a:spLocks noGrp="1" noRot="1" noChangeAspect="1" noMove="1" noResize="1" noEditPoints="1" noAdjustHandles="1" noChangeArrowheads="1" noChangeShapeType="1" noTextEdit="1"/>
              </p:cNvSpPr>
              <p:nvPr>
                <p:ph idx="1"/>
              </p:nvPr>
            </p:nvSpPr>
            <p:spPr>
              <a:blipFill>
                <a:blip r:embed="rId2"/>
                <a:stretch>
                  <a:fillRect l="-606" t="-166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BF70B41-0AC8-4021-A548-564AD559D24E}"/>
              </a:ext>
            </a:extLst>
          </p:cNvPr>
          <p:cNvSpPr>
            <a:spLocks noGrp="1"/>
          </p:cNvSpPr>
          <p:nvPr>
            <p:ph type="sldNum" sz="quarter" idx="12"/>
          </p:nvPr>
        </p:nvSpPr>
        <p:spPr/>
        <p:txBody>
          <a:bodyPr/>
          <a:lstStyle/>
          <a:p>
            <a:fld id="{4802E36F-023F-44C1-A2F1-AB76C2D8A81E}" type="slidenum">
              <a:rPr lang="en-US" smtClean="0"/>
              <a:t>23</a:t>
            </a:fld>
            <a:endParaRPr lang="en-US"/>
          </a:p>
        </p:txBody>
      </p:sp>
      <p:pic>
        <p:nvPicPr>
          <p:cNvPr id="6" name="Picture 5">
            <a:extLst>
              <a:ext uri="{FF2B5EF4-FFF2-40B4-BE49-F238E27FC236}">
                <a16:creationId xmlns:a16="http://schemas.microsoft.com/office/drawing/2014/main" id="{F5D2DE8F-E7BC-4737-B3AA-F89D0CD2C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1755" y="2822136"/>
            <a:ext cx="3659445" cy="2436728"/>
          </a:xfrm>
          <a:prstGeom prst="rect">
            <a:avLst/>
          </a:prstGeom>
        </p:spPr>
      </p:pic>
      <p:sp>
        <p:nvSpPr>
          <p:cNvPr id="5" name="Rectangle 4">
            <a:extLst>
              <a:ext uri="{FF2B5EF4-FFF2-40B4-BE49-F238E27FC236}">
                <a16:creationId xmlns:a16="http://schemas.microsoft.com/office/drawing/2014/main" id="{116DBE2D-83F1-4E9E-AB6E-B57FB6B6D147}"/>
              </a:ext>
            </a:extLst>
          </p:cNvPr>
          <p:cNvSpPr/>
          <p:nvPr/>
        </p:nvSpPr>
        <p:spPr>
          <a:xfrm>
            <a:off x="5436034" y="5258864"/>
            <a:ext cx="5451236" cy="369332"/>
          </a:xfrm>
          <a:prstGeom prst="rect">
            <a:avLst/>
          </a:prstGeom>
        </p:spPr>
        <p:txBody>
          <a:bodyPr wrap="none">
            <a:spAutoFit/>
          </a:bodyPr>
          <a:lstStyle/>
          <a:p>
            <a:r>
              <a:rPr lang="en-US" dirty="0"/>
              <a:t>Figure 6: The 6 facial landmarks associated with the eye </a:t>
            </a:r>
          </a:p>
        </p:txBody>
      </p:sp>
    </p:spTree>
    <p:extLst>
      <p:ext uri="{BB962C8B-B14F-4D97-AF65-F5344CB8AC3E}">
        <p14:creationId xmlns:p14="http://schemas.microsoft.com/office/powerpoint/2010/main" val="1449926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AA40-4F0B-48C4-B7AF-A98AC5D83CBF}"/>
              </a:ext>
            </a:extLst>
          </p:cNvPr>
          <p:cNvSpPr>
            <a:spLocks noGrp="1"/>
          </p:cNvSpPr>
          <p:nvPr>
            <p:ph type="title"/>
          </p:nvPr>
        </p:nvSpPr>
        <p:spPr/>
        <p:txBody>
          <a:bodyPr/>
          <a:lstStyle/>
          <a:p>
            <a:r>
              <a:rPr lang="en-US" dirty="0"/>
              <a:t>Drowsiness detection continued</a:t>
            </a:r>
          </a:p>
        </p:txBody>
      </p:sp>
      <p:pic>
        <p:nvPicPr>
          <p:cNvPr id="6" name="Content Placeholder 5">
            <a:extLst>
              <a:ext uri="{FF2B5EF4-FFF2-40B4-BE49-F238E27FC236}">
                <a16:creationId xmlns:a16="http://schemas.microsoft.com/office/drawing/2014/main" id="{10C4495A-3B76-4F43-ABA6-C78E379093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9079" y="1737360"/>
            <a:ext cx="5565581" cy="2828262"/>
          </a:xfrm>
        </p:spPr>
      </p:pic>
      <p:sp>
        <p:nvSpPr>
          <p:cNvPr id="4" name="Slide Number Placeholder 3">
            <a:extLst>
              <a:ext uri="{FF2B5EF4-FFF2-40B4-BE49-F238E27FC236}">
                <a16:creationId xmlns:a16="http://schemas.microsoft.com/office/drawing/2014/main" id="{E3B8B88A-3FF0-47A6-991D-68C1B3382D6D}"/>
              </a:ext>
            </a:extLst>
          </p:cNvPr>
          <p:cNvSpPr>
            <a:spLocks noGrp="1"/>
          </p:cNvSpPr>
          <p:nvPr>
            <p:ph type="sldNum" sz="quarter" idx="12"/>
          </p:nvPr>
        </p:nvSpPr>
        <p:spPr/>
        <p:txBody>
          <a:bodyPr/>
          <a:lstStyle/>
          <a:p>
            <a:fld id="{4802E36F-023F-44C1-A2F1-AB76C2D8A81E}" type="slidenum">
              <a:rPr lang="en-US" smtClean="0"/>
              <a:t>24</a:t>
            </a:fld>
            <a:endParaRPr lang="en-US"/>
          </a:p>
        </p:txBody>
      </p:sp>
      <p:sp>
        <p:nvSpPr>
          <p:cNvPr id="7" name="Rectangle 6">
            <a:extLst>
              <a:ext uri="{FF2B5EF4-FFF2-40B4-BE49-F238E27FC236}">
                <a16:creationId xmlns:a16="http://schemas.microsoft.com/office/drawing/2014/main" id="{0FE1F491-E25F-4D96-888D-AB42B9F61BDC}"/>
              </a:ext>
            </a:extLst>
          </p:cNvPr>
          <p:cNvSpPr/>
          <p:nvPr/>
        </p:nvSpPr>
        <p:spPr>
          <a:xfrm>
            <a:off x="2749079" y="4381977"/>
            <a:ext cx="6096000" cy="1477328"/>
          </a:xfrm>
          <a:prstGeom prst="rect">
            <a:avLst/>
          </a:prstGeom>
        </p:spPr>
        <p:txBody>
          <a:bodyPr>
            <a:spAutoFit/>
          </a:bodyPr>
          <a:lstStyle/>
          <a:p>
            <a:r>
              <a:rPr lang="en-US" dirty="0">
                <a:solidFill>
                  <a:srgbClr val="000000"/>
                </a:solidFill>
                <a:latin typeface="TimesNewRomanPSMT"/>
              </a:rPr>
              <a:t>Figure 7: If eye aspect ratio drops below or equal</a:t>
            </a:r>
            <a:br>
              <a:rPr lang="en-US" dirty="0">
                <a:solidFill>
                  <a:srgbClr val="000000"/>
                </a:solidFill>
                <a:latin typeface="TimesNewRomanPSMT"/>
              </a:rPr>
            </a:br>
            <a:r>
              <a:rPr lang="en-US" dirty="0">
                <a:solidFill>
                  <a:srgbClr val="000000"/>
                </a:solidFill>
                <a:latin typeface="TimesNewRomanPSMT"/>
              </a:rPr>
              <a:t>0.3, a blink is indicated. Now if this state sustains for 48 consecutive frames, an alarm sound</a:t>
            </a:r>
            <a:br>
              <a:rPr lang="en-US" dirty="0">
                <a:solidFill>
                  <a:srgbClr val="000000"/>
                </a:solidFill>
                <a:latin typeface="TimesNewRomanPSMT"/>
              </a:rPr>
            </a:br>
            <a:r>
              <a:rPr lang="en-US" dirty="0">
                <a:solidFill>
                  <a:srgbClr val="000000"/>
                </a:solidFill>
                <a:latin typeface="TimesNewRomanPSMT"/>
              </a:rPr>
              <a:t>will be played to alert the driver.</a:t>
            </a:r>
            <a:r>
              <a:rPr lang="en-US" dirty="0"/>
              <a:t> </a:t>
            </a:r>
            <a:br>
              <a:rPr lang="en-US" dirty="0"/>
            </a:br>
            <a:endParaRPr lang="en-US" dirty="0"/>
          </a:p>
        </p:txBody>
      </p:sp>
    </p:spTree>
    <p:extLst>
      <p:ext uri="{BB962C8B-B14F-4D97-AF65-F5344CB8AC3E}">
        <p14:creationId xmlns:p14="http://schemas.microsoft.com/office/powerpoint/2010/main" val="1152594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41A34-549E-4D2D-8A34-FD00F51DBC4B}"/>
              </a:ext>
            </a:extLst>
          </p:cNvPr>
          <p:cNvSpPr>
            <a:spLocks noGrp="1"/>
          </p:cNvSpPr>
          <p:nvPr>
            <p:ph type="title"/>
          </p:nvPr>
        </p:nvSpPr>
        <p:spPr/>
        <p:txBody>
          <a:bodyPr/>
          <a:lstStyle/>
          <a:p>
            <a:r>
              <a:rPr lang="en-US" dirty="0"/>
              <a:t>Location fetching and sending data to remote server</a:t>
            </a:r>
          </a:p>
        </p:txBody>
      </p:sp>
      <p:sp>
        <p:nvSpPr>
          <p:cNvPr id="3" name="Content Placeholder 2">
            <a:extLst>
              <a:ext uri="{FF2B5EF4-FFF2-40B4-BE49-F238E27FC236}">
                <a16:creationId xmlns:a16="http://schemas.microsoft.com/office/drawing/2014/main" id="{74B13AB0-8F77-451F-B158-D6938AA2AB33}"/>
              </a:ext>
            </a:extLst>
          </p:cNvPr>
          <p:cNvSpPr>
            <a:spLocks noGrp="1"/>
          </p:cNvSpPr>
          <p:nvPr>
            <p:ph idx="1"/>
          </p:nvPr>
        </p:nvSpPr>
        <p:spPr/>
        <p:txBody>
          <a:bodyPr/>
          <a:lstStyle/>
          <a:p>
            <a:pPr>
              <a:buFont typeface="Wingdings" panose="05000000000000000000" pitchFamily="2" charset="2"/>
              <a:buChar char="Ø"/>
            </a:pPr>
            <a:r>
              <a:rPr lang="en-US" dirty="0"/>
              <a:t>The location data was fetched from the </a:t>
            </a:r>
            <a:r>
              <a:rPr lang="en-US" dirty="0">
                <a:hlinkClick r:id="rId2"/>
              </a:rPr>
              <a:t>website</a:t>
            </a:r>
            <a:r>
              <a:rPr lang="en-US" dirty="0"/>
              <a:t> (/get.geojs.io). First </a:t>
            </a:r>
            <a:r>
              <a:rPr lang="en-US" dirty="0" err="1"/>
              <a:t>ip</a:t>
            </a:r>
            <a:r>
              <a:rPr lang="en-US" dirty="0"/>
              <a:t> of current laptop was obtained, then a new link was constructed with that </a:t>
            </a:r>
            <a:r>
              <a:rPr lang="en-US" dirty="0" err="1"/>
              <a:t>ip</a:t>
            </a:r>
            <a:r>
              <a:rPr lang="en-US" dirty="0"/>
              <a:t> and a request was formed. Finally a JSON file was fetched by this request. </a:t>
            </a:r>
          </a:p>
          <a:p>
            <a:pPr>
              <a:buFont typeface="Wingdings" panose="05000000000000000000" pitchFamily="2" charset="2"/>
              <a:buChar char="Ø"/>
            </a:pPr>
            <a:r>
              <a:rPr lang="en-US" dirty="0"/>
              <a:t>The JSON file was parsed, the sleeping status was a included- thus the data packet was made. Then it was sent to firebase server real time storage by post method.</a:t>
            </a:r>
          </a:p>
          <a:p>
            <a:pPr>
              <a:buFont typeface="Wingdings" panose="05000000000000000000" pitchFamily="2" charset="2"/>
              <a:buChar char="Ø"/>
            </a:pPr>
            <a:r>
              <a:rPr lang="en-US" dirty="0"/>
              <a:t>The location thread had to be running as long as the driver kept driving, so it was invoked by a separate daemon thread. It was killed when the main method was terminated.</a:t>
            </a:r>
          </a:p>
          <a:p>
            <a:pPr marL="0" indent="0">
              <a:buNone/>
            </a:pPr>
            <a:endParaRPr lang="en-US" dirty="0"/>
          </a:p>
        </p:txBody>
      </p:sp>
      <p:sp>
        <p:nvSpPr>
          <p:cNvPr id="4" name="Slide Number Placeholder 3">
            <a:extLst>
              <a:ext uri="{FF2B5EF4-FFF2-40B4-BE49-F238E27FC236}">
                <a16:creationId xmlns:a16="http://schemas.microsoft.com/office/drawing/2014/main" id="{5C65FCAF-CEB4-4539-93EB-EB51B1947C2D}"/>
              </a:ext>
            </a:extLst>
          </p:cNvPr>
          <p:cNvSpPr>
            <a:spLocks noGrp="1"/>
          </p:cNvSpPr>
          <p:nvPr>
            <p:ph type="sldNum" sz="quarter" idx="12"/>
          </p:nvPr>
        </p:nvSpPr>
        <p:spPr/>
        <p:txBody>
          <a:bodyPr/>
          <a:lstStyle/>
          <a:p>
            <a:fld id="{4802E36F-023F-44C1-A2F1-AB76C2D8A81E}" type="slidenum">
              <a:rPr lang="en-US" smtClean="0"/>
              <a:t>25</a:t>
            </a:fld>
            <a:endParaRPr lang="en-US"/>
          </a:p>
        </p:txBody>
      </p:sp>
      <p:pic>
        <p:nvPicPr>
          <p:cNvPr id="6" name="Picture 5">
            <a:extLst>
              <a:ext uri="{FF2B5EF4-FFF2-40B4-BE49-F238E27FC236}">
                <a16:creationId xmlns:a16="http://schemas.microsoft.com/office/drawing/2014/main" id="{5243FA96-C13B-4A0F-A4E7-327AD5F937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3257" y="4240342"/>
            <a:ext cx="3753374" cy="1628752"/>
          </a:xfrm>
          <a:prstGeom prst="rect">
            <a:avLst/>
          </a:prstGeom>
        </p:spPr>
      </p:pic>
      <p:sp>
        <p:nvSpPr>
          <p:cNvPr id="5" name="Rectangle 4">
            <a:extLst>
              <a:ext uri="{FF2B5EF4-FFF2-40B4-BE49-F238E27FC236}">
                <a16:creationId xmlns:a16="http://schemas.microsoft.com/office/drawing/2014/main" id="{404BB34E-BAEF-474B-A3F7-1D17B0465894}"/>
              </a:ext>
            </a:extLst>
          </p:cNvPr>
          <p:cNvSpPr/>
          <p:nvPr/>
        </p:nvSpPr>
        <p:spPr>
          <a:xfrm>
            <a:off x="3051406" y="5792802"/>
            <a:ext cx="5064528" cy="369332"/>
          </a:xfrm>
          <a:prstGeom prst="rect">
            <a:avLst/>
          </a:prstGeom>
        </p:spPr>
        <p:txBody>
          <a:bodyPr wrap="none">
            <a:spAutoFit/>
          </a:bodyPr>
          <a:lstStyle/>
          <a:p>
            <a:r>
              <a:rPr lang="en-US" dirty="0"/>
              <a:t>Figure 8: Data sample of firebase real time database</a:t>
            </a:r>
          </a:p>
        </p:txBody>
      </p:sp>
    </p:spTree>
    <p:extLst>
      <p:ext uri="{BB962C8B-B14F-4D97-AF65-F5344CB8AC3E}">
        <p14:creationId xmlns:p14="http://schemas.microsoft.com/office/powerpoint/2010/main" val="423806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ED02F-8AEA-4B3D-BD0F-4BA0463759A6}"/>
              </a:ext>
            </a:extLst>
          </p:cNvPr>
          <p:cNvSpPr>
            <a:spLocks noGrp="1"/>
          </p:cNvSpPr>
          <p:nvPr>
            <p:ph type="title"/>
          </p:nvPr>
        </p:nvSpPr>
        <p:spPr/>
        <p:txBody>
          <a:bodyPr/>
          <a:lstStyle/>
          <a:p>
            <a:r>
              <a:rPr lang="en-US" dirty="0"/>
              <a:t>Android Application</a:t>
            </a:r>
          </a:p>
        </p:txBody>
      </p:sp>
      <p:sp>
        <p:nvSpPr>
          <p:cNvPr id="3" name="Content Placeholder 2">
            <a:extLst>
              <a:ext uri="{FF2B5EF4-FFF2-40B4-BE49-F238E27FC236}">
                <a16:creationId xmlns:a16="http://schemas.microsoft.com/office/drawing/2014/main" id="{0B77D486-9992-4B98-B3A9-109B09AC123C}"/>
              </a:ext>
            </a:extLst>
          </p:cNvPr>
          <p:cNvSpPr>
            <a:spLocks noGrp="1"/>
          </p:cNvSpPr>
          <p:nvPr>
            <p:ph idx="1"/>
          </p:nvPr>
        </p:nvSpPr>
        <p:spPr/>
        <p:txBody>
          <a:bodyPr/>
          <a:lstStyle/>
          <a:p>
            <a:r>
              <a:rPr lang="en-US" dirty="0"/>
              <a:t>The application simply designed to fetch data objects from firebase real time database. Each data object has 3 attributes so a model class have been declared accordingly. </a:t>
            </a:r>
          </a:p>
          <a:p>
            <a:endParaRPr lang="en-US" dirty="0"/>
          </a:p>
          <a:p>
            <a:r>
              <a:rPr lang="en-US" dirty="0"/>
              <a:t>A list of data models is populated with fetched data. Then this list is passed to a custom adapter. This custom adapter is passed to a </a:t>
            </a:r>
            <a:r>
              <a:rPr lang="en-US" dirty="0" err="1"/>
              <a:t>setAdapter</a:t>
            </a:r>
            <a:r>
              <a:rPr lang="en-US" dirty="0"/>
              <a:t> method which shows the list view of data to the user.</a:t>
            </a:r>
          </a:p>
          <a:p>
            <a:endParaRPr lang="en-US" dirty="0"/>
          </a:p>
          <a:p>
            <a:r>
              <a:rPr lang="en-US" dirty="0"/>
              <a:t>Upon clicking on list, single item view is also available.</a:t>
            </a:r>
          </a:p>
        </p:txBody>
      </p:sp>
      <p:sp>
        <p:nvSpPr>
          <p:cNvPr id="4" name="Slide Number Placeholder 3">
            <a:extLst>
              <a:ext uri="{FF2B5EF4-FFF2-40B4-BE49-F238E27FC236}">
                <a16:creationId xmlns:a16="http://schemas.microsoft.com/office/drawing/2014/main" id="{D6AF8F44-8328-40FA-BA62-E4CBC7D1C294}"/>
              </a:ext>
            </a:extLst>
          </p:cNvPr>
          <p:cNvSpPr>
            <a:spLocks noGrp="1"/>
          </p:cNvSpPr>
          <p:nvPr>
            <p:ph type="sldNum" sz="quarter" idx="12"/>
          </p:nvPr>
        </p:nvSpPr>
        <p:spPr/>
        <p:txBody>
          <a:bodyPr/>
          <a:lstStyle/>
          <a:p>
            <a:fld id="{4802E36F-023F-44C1-A2F1-AB76C2D8A81E}" type="slidenum">
              <a:rPr lang="en-US" smtClean="0"/>
              <a:t>26</a:t>
            </a:fld>
            <a:endParaRPr lang="en-US"/>
          </a:p>
        </p:txBody>
      </p:sp>
    </p:spTree>
    <p:extLst>
      <p:ext uri="{BB962C8B-B14F-4D97-AF65-F5344CB8AC3E}">
        <p14:creationId xmlns:p14="http://schemas.microsoft.com/office/powerpoint/2010/main" val="1562145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8EFE0-E6E4-433C-AF3A-45B37B5595B3}"/>
              </a:ext>
            </a:extLst>
          </p:cNvPr>
          <p:cNvSpPr>
            <a:spLocks noGrp="1"/>
          </p:cNvSpPr>
          <p:nvPr>
            <p:ph type="title"/>
          </p:nvPr>
        </p:nvSpPr>
        <p:spPr/>
        <p:txBody>
          <a:bodyPr/>
          <a:lstStyle/>
          <a:p>
            <a:r>
              <a:rPr lang="en-US" dirty="0"/>
              <a:t>Android Application</a:t>
            </a:r>
          </a:p>
        </p:txBody>
      </p:sp>
      <p:sp>
        <p:nvSpPr>
          <p:cNvPr id="3" name="Content Placeholder 2">
            <a:extLst>
              <a:ext uri="{FF2B5EF4-FFF2-40B4-BE49-F238E27FC236}">
                <a16:creationId xmlns:a16="http://schemas.microsoft.com/office/drawing/2014/main" id="{CB46AE7C-F1A4-4583-9EBC-A1DFE1955B67}"/>
              </a:ext>
            </a:extLst>
          </p:cNvPr>
          <p:cNvSpPr>
            <a:spLocks noGrp="1"/>
          </p:cNvSpPr>
          <p:nvPr>
            <p:ph idx="1"/>
          </p:nvPr>
        </p:nvSpPr>
        <p:spPr/>
        <p:txBody>
          <a:bodyPr/>
          <a:lstStyle/>
          <a:p>
            <a:r>
              <a:rPr lang="en-US" dirty="0" err="1"/>
              <a:t>asd</a:t>
            </a:r>
            <a:endParaRPr lang="en-US" dirty="0"/>
          </a:p>
        </p:txBody>
      </p:sp>
      <p:sp>
        <p:nvSpPr>
          <p:cNvPr id="4" name="Slide Number Placeholder 3">
            <a:extLst>
              <a:ext uri="{FF2B5EF4-FFF2-40B4-BE49-F238E27FC236}">
                <a16:creationId xmlns:a16="http://schemas.microsoft.com/office/drawing/2014/main" id="{60B83E2B-F5D5-45CA-B812-3D0A13394D4C}"/>
              </a:ext>
            </a:extLst>
          </p:cNvPr>
          <p:cNvSpPr>
            <a:spLocks noGrp="1"/>
          </p:cNvSpPr>
          <p:nvPr>
            <p:ph type="sldNum" sz="quarter" idx="12"/>
          </p:nvPr>
        </p:nvSpPr>
        <p:spPr/>
        <p:txBody>
          <a:bodyPr/>
          <a:lstStyle/>
          <a:p>
            <a:fld id="{4802E36F-023F-44C1-A2F1-AB76C2D8A81E}" type="slidenum">
              <a:rPr lang="en-US" smtClean="0"/>
              <a:t>27</a:t>
            </a:fld>
            <a:endParaRPr lang="en-US"/>
          </a:p>
        </p:txBody>
      </p:sp>
      <p:pic>
        <p:nvPicPr>
          <p:cNvPr id="5" name="Content Placeholder 4">
            <a:extLst>
              <a:ext uri="{FF2B5EF4-FFF2-40B4-BE49-F238E27FC236}">
                <a16:creationId xmlns:a16="http://schemas.microsoft.com/office/drawing/2014/main" id="{74F62EBC-990C-4D7D-8D31-6CF493B808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368" y="1845734"/>
            <a:ext cx="2447627" cy="4129760"/>
          </a:xfrm>
          <a:prstGeom prst="rect">
            <a:avLst/>
          </a:prstGeom>
        </p:spPr>
      </p:pic>
      <p:pic>
        <p:nvPicPr>
          <p:cNvPr id="6" name="Picture 5">
            <a:extLst>
              <a:ext uri="{FF2B5EF4-FFF2-40B4-BE49-F238E27FC236}">
                <a16:creationId xmlns:a16="http://schemas.microsoft.com/office/drawing/2014/main" id="{ED9B07E9-5585-47CB-9349-3D725B5DCE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5742" y="1737360"/>
            <a:ext cx="2824716" cy="4129757"/>
          </a:xfrm>
          <a:prstGeom prst="rect">
            <a:avLst/>
          </a:prstGeom>
        </p:spPr>
      </p:pic>
      <p:cxnSp>
        <p:nvCxnSpPr>
          <p:cNvPr id="8" name="Straight Arrow Connector 7">
            <a:extLst>
              <a:ext uri="{FF2B5EF4-FFF2-40B4-BE49-F238E27FC236}">
                <a16:creationId xmlns:a16="http://schemas.microsoft.com/office/drawing/2014/main" id="{9BC9DA13-07C2-4B31-820F-5F560E1165FB}"/>
              </a:ext>
            </a:extLst>
          </p:cNvPr>
          <p:cNvCxnSpPr/>
          <p:nvPr/>
        </p:nvCxnSpPr>
        <p:spPr>
          <a:xfrm>
            <a:off x="3921996" y="3976577"/>
            <a:ext cx="29572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A014E0B-73E4-4E1C-A8FA-174A2847612D}"/>
              </a:ext>
            </a:extLst>
          </p:cNvPr>
          <p:cNvSpPr/>
          <p:nvPr/>
        </p:nvSpPr>
        <p:spPr>
          <a:xfrm>
            <a:off x="3423572" y="5867117"/>
            <a:ext cx="4598375" cy="369332"/>
          </a:xfrm>
          <a:prstGeom prst="rect">
            <a:avLst/>
          </a:prstGeom>
        </p:spPr>
        <p:txBody>
          <a:bodyPr wrap="none">
            <a:spAutoFit/>
          </a:bodyPr>
          <a:lstStyle/>
          <a:p>
            <a:r>
              <a:rPr lang="en-US" dirty="0"/>
              <a:t>Figure 9: Demonstration of Android application</a:t>
            </a:r>
          </a:p>
        </p:txBody>
      </p:sp>
    </p:spTree>
    <p:extLst>
      <p:ext uri="{BB962C8B-B14F-4D97-AF65-F5344CB8AC3E}">
        <p14:creationId xmlns:p14="http://schemas.microsoft.com/office/powerpoint/2010/main" val="2357728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1133C-DE31-4EC1-92EB-95B2A9B13470}"/>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D1166047-3F45-4E44-8B23-AA9DC9478A83}"/>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The application is heavy, it takes </a:t>
            </a:r>
            <a:r>
              <a:rPr lang="en-US" dirty="0">
                <a:solidFill>
                  <a:srgbClr val="FF0000"/>
                </a:solidFill>
              </a:rPr>
              <a:t>0.3% of CPU (core i5) </a:t>
            </a:r>
            <a:r>
              <a:rPr lang="en-US" dirty="0"/>
              <a:t>while running location and sleep detection thread simultaneously. Also takes </a:t>
            </a:r>
            <a:r>
              <a:rPr lang="en-US" dirty="0">
                <a:solidFill>
                  <a:srgbClr val="FF0000"/>
                </a:solidFill>
              </a:rPr>
              <a:t>46.3 Megabytes of RAM</a:t>
            </a:r>
            <a:r>
              <a:rPr lang="en-US" dirty="0"/>
              <a:t>(DDR4) space all the time. If it is installed on a Raspberry pi (1.5 GHz 64-bit quad-core ARM Cortex-A72 </a:t>
            </a:r>
            <a:r>
              <a:rPr lang="en-US" b="1" dirty="0"/>
              <a:t>processor</a:t>
            </a:r>
            <a:r>
              <a:rPr lang="en-US" dirty="0"/>
              <a:t>, with 1MB shared L2 cache), it will run much </a:t>
            </a:r>
            <a:r>
              <a:rPr lang="en-US" dirty="0">
                <a:solidFill>
                  <a:srgbClr val="FF0000"/>
                </a:solidFill>
              </a:rPr>
              <a:t>slower.</a:t>
            </a:r>
            <a:r>
              <a:rPr lang="en-US" dirty="0"/>
              <a:t> </a:t>
            </a:r>
          </a:p>
          <a:p>
            <a:pPr marL="514350" indent="-514350">
              <a:buFont typeface="+mj-lt"/>
              <a:buAutoNum type="arabicPeriod"/>
            </a:pPr>
            <a:r>
              <a:rPr lang="en-US" dirty="0"/>
              <a:t>The face detection gives </a:t>
            </a:r>
            <a:r>
              <a:rPr lang="en-US" dirty="0">
                <a:solidFill>
                  <a:srgbClr val="FF0000"/>
                </a:solidFill>
              </a:rPr>
              <a:t>inconsistent performance in the low light.</a:t>
            </a:r>
          </a:p>
          <a:p>
            <a:pPr marL="514350" indent="-514350">
              <a:buFont typeface="+mj-lt"/>
              <a:buAutoNum type="arabicPeriod"/>
            </a:pPr>
            <a:r>
              <a:rPr lang="en-US" dirty="0"/>
              <a:t>The response time of voice detection, sleep detection method is really slow for real life cases. The drowsiness detection method takes 1.3 seconds to 1.5 seconds to response, but in slower machine it takes 3.5 to 5 seconds. The speech recognition freezes due to slow internet speed.</a:t>
            </a:r>
          </a:p>
          <a:p>
            <a:pPr marL="514350" indent="-514350">
              <a:buFont typeface="+mj-lt"/>
              <a:buAutoNum type="arabicPeriod"/>
            </a:pPr>
            <a:r>
              <a:rPr lang="en-US" dirty="0"/>
              <a:t>The UI of Android application is not up to the mark.</a:t>
            </a:r>
          </a:p>
          <a:p>
            <a:pPr marL="514350" indent="-514350">
              <a:buFont typeface="+mj-lt"/>
              <a:buAutoNum type="arabicPeriod"/>
            </a:pPr>
            <a:r>
              <a:rPr lang="en-US" dirty="0"/>
              <a:t>Due to noise in a video stream, subpar facial landmark detections, or fast changes in viewing angle, a simple threshold on the eye aspect ratio could produce a false-positive detection.</a:t>
            </a:r>
          </a:p>
          <a:p>
            <a:pPr marL="514350" indent="-514350">
              <a:buFont typeface="+mj-lt"/>
              <a:buAutoNum type="arabicPeriod"/>
            </a:pPr>
            <a:r>
              <a:rPr lang="en-US" dirty="0"/>
              <a:t>Use of key pressing could not be eliminated entirely.</a:t>
            </a:r>
            <a:br>
              <a:rPr lang="en-US" dirty="0"/>
            </a:br>
            <a:endParaRPr lang="en-US" dirty="0"/>
          </a:p>
          <a:p>
            <a:endParaRPr lang="en-US" dirty="0"/>
          </a:p>
        </p:txBody>
      </p:sp>
      <p:sp>
        <p:nvSpPr>
          <p:cNvPr id="4" name="Slide Number Placeholder 3">
            <a:extLst>
              <a:ext uri="{FF2B5EF4-FFF2-40B4-BE49-F238E27FC236}">
                <a16:creationId xmlns:a16="http://schemas.microsoft.com/office/drawing/2014/main" id="{44E6D127-27E3-43ED-848C-E82221D2BCDD}"/>
              </a:ext>
            </a:extLst>
          </p:cNvPr>
          <p:cNvSpPr>
            <a:spLocks noGrp="1"/>
          </p:cNvSpPr>
          <p:nvPr>
            <p:ph type="sldNum" sz="quarter" idx="12"/>
          </p:nvPr>
        </p:nvSpPr>
        <p:spPr/>
        <p:txBody>
          <a:bodyPr/>
          <a:lstStyle/>
          <a:p>
            <a:fld id="{4802E36F-023F-44C1-A2F1-AB76C2D8A81E}" type="slidenum">
              <a:rPr lang="en-US" smtClean="0"/>
              <a:t>28</a:t>
            </a:fld>
            <a:endParaRPr lang="en-US"/>
          </a:p>
        </p:txBody>
      </p:sp>
    </p:spTree>
    <p:extLst>
      <p:ext uri="{BB962C8B-B14F-4D97-AF65-F5344CB8AC3E}">
        <p14:creationId xmlns:p14="http://schemas.microsoft.com/office/powerpoint/2010/main" val="3293658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1D2F1-C0A9-4CC2-97F1-6C0850B95920}"/>
              </a:ext>
            </a:extLst>
          </p:cNvPr>
          <p:cNvSpPr>
            <a:spLocks noGrp="1"/>
          </p:cNvSpPr>
          <p:nvPr>
            <p:ph type="title"/>
          </p:nvPr>
        </p:nvSpPr>
        <p:spPr/>
        <p:txBody>
          <a:bodyPr/>
          <a:lstStyle/>
          <a:p>
            <a:r>
              <a:rPr lang="en-US" dirty="0"/>
              <a:t>Future improvements</a:t>
            </a:r>
          </a:p>
        </p:txBody>
      </p:sp>
      <p:sp>
        <p:nvSpPr>
          <p:cNvPr id="3" name="Content Placeholder 2">
            <a:extLst>
              <a:ext uri="{FF2B5EF4-FFF2-40B4-BE49-F238E27FC236}">
                <a16:creationId xmlns:a16="http://schemas.microsoft.com/office/drawing/2014/main" id="{9F7750AB-542C-4145-ACF6-CCEF08FA8676}"/>
              </a:ext>
            </a:extLst>
          </p:cNvPr>
          <p:cNvSpPr>
            <a:spLocks noGrp="1"/>
          </p:cNvSpPr>
          <p:nvPr>
            <p:ph idx="1"/>
          </p:nvPr>
        </p:nvSpPr>
        <p:spPr/>
        <p:txBody>
          <a:bodyPr/>
          <a:lstStyle/>
          <a:p>
            <a:pPr marL="514350" indent="-514350">
              <a:buFont typeface="+mj-lt"/>
              <a:buAutoNum type="arabicPeriod"/>
            </a:pPr>
            <a:r>
              <a:rPr lang="en-US" dirty="0"/>
              <a:t>Make the blink detector method more robust. Instead of </a:t>
            </a:r>
            <a:r>
              <a:rPr lang="en-US" dirty="0" err="1"/>
              <a:t>dlib</a:t>
            </a:r>
            <a:r>
              <a:rPr lang="en-US" dirty="0"/>
              <a:t> 68-point facial landmarks (</a:t>
            </a:r>
            <a:r>
              <a:rPr lang="en-US" i="1" dirty="0"/>
              <a:t>top</a:t>
            </a:r>
            <a:r>
              <a:rPr lang="en-US" dirty="0"/>
              <a:t>) we can use the 5-point facial landmarks detector.</a:t>
            </a:r>
          </a:p>
          <a:p>
            <a:pPr marL="514350" indent="-514350">
              <a:buFont typeface="+mj-lt"/>
              <a:buAutoNum type="arabicPeriod"/>
            </a:pPr>
            <a:r>
              <a:rPr lang="en-US" dirty="0"/>
              <a:t>Make the application lightweight enough to port it to critical resourced computing devices like raspberry pi or other devices.</a:t>
            </a:r>
          </a:p>
          <a:p>
            <a:pPr marL="514350" indent="-514350">
              <a:buFont typeface="+mj-lt"/>
              <a:buAutoNum type="arabicPeriod"/>
            </a:pPr>
            <a:r>
              <a:rPr lang="en-US" dirty="0"/>
              <a:t>Make a voice enabled UI to eliminated the use of keystrokes.</a:t>
            </a:r>
          </a:p>
          <a:p>
            <a:pPr marL="514350" indent="-514350">
              <a:buFont typeface="+mj-lt"/>
              <a:buAutoNum type="arabicPeriod"/>
            </a:pPr>
            <a:r>
              <a:rPr lang="en-US" dirty="0"/>
              <a:t>Build a full fledge, well featured Android application.</a:t>
            </a:r>
          </a:p>
          <a:p>
            <a:pPr marL="514350" indent="-514350">
              <a:buFont typeface="+mj-lt"/>
              <a:buAutoNum type="arabicPeriod"/>
            </a:pPr>
            <a:r>
              <a:rPr lang="en-US" dirty="0"/>
              <a:t>Eliminate the use of Google speech recognition by using custom trained models like CMU-Sphinx.</a:t>
            </a:r>
          </a:p>
          <a:p>
            <a:pPr marL="514350" indent="-514350">
              <a:buFont typeface="+mj-lt"/>
              <a:buAutoNum type="arabicPeriod"/>
            </a:pPr>
            <a:r>
              <a:rPr lang="en-US" dirty="0"/>
              <a:t>IOT related features like turning off-on lights, car doors, car engine, self driving etc. can be incorporated. This will be like the </a:t>
            </a:r>
            <a:r>
              <a:rPr lang="en-US" dirty="0">
                <a:solidFill>
                  <a:srgbClr val="FF0000"/>
                </a:solidFill>
              </a:rPr>
              <a:t>“Brain of the Vehicle”</a:t>
            </a:r>
            <a:r>
              <a:rPr lang="en-US" dirty="0"/>
              <a:t> at this stage.</a:t>
            </a:r>
            <a:br>
              <a:rPr lang="en-US" dirty="0"/>
            </a:br>
            <a:endParaRPr lang="en-US" dirty="0"/>
          </a:p>
          <a:p>
            <a:endParaRPr lang="en-US" dirty="0"/>
          </a:p>
        </p:txBody>
      </p:sp>
      <p:sp>
        <p:nvSpPr>
          <p:cNvPr id="4" name="Slide Number Placeholder 3">
            <a:extLst>
              <a:ext uri="{FF2B5EF4-FFF2-40B4-BE49-F238E27FC236}">
                <a16:creationId xmlns:a16="http://schemas.microsoft.com/office/drawing/2014/main" id="{771CF54A-CE91-4E60-976E-A73C057D3ECD}"/>
              </a:ext>
            </a:extLst>
          </p:cNvPr>
          <p:cNvSpPr>
            <a:spLocks noGrp="1"/>
          </p:cNvSpPr>
          <p:nvPr>
            <p:ph type="sldNum" sz="quarter" idx="12"/>
          </p:nvPr>
        </p:nvSpPr>
        <p:spPr/>
        <p:txBody>
          <a:bodyPr/>
          <a:lstStyle/>
          <a:p>
            <a:fld id="{4802E36F-023F-44C1-A2F1-AB76C2D8A81E}" type="slidenum">
              <a:rPr lang="en-US" smtClean="0"/>
              <a:t>29</a:t>
            </a:fld>
            <a:endParaRPr lang="en-US"/>
          </a:p>
        </p:txBody>
      </p:sp>
    </p:spTree>
    <p:extLst>
      <p:ext uri="{BB962C8B-B14F-4D97-AF65-F5344CB8AC3E}">
        <p14:creationId xmlns:p14="http://schemas.microsoft.com/office/powerpoint/2010/main" val="1765865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D6C89-4170-4C07-84D6-363F2AA08A56}"/>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B68AA119-8760-4B90-BED7-400F27D888E0}"/>
              </a:ext>
            </a:extLst>
          </p:cNvPr>
          <p:cNvSpPr>
            <a:spLocks noGrp="1"/>
          </p:cNvSpPr>
          <p:nvPr>
            <p:ph idx="1"/>
          </p:nvPr>
        </p:nvSpPr>
        <p:spPr/>
        <p:txBody>
          <a:bodyPr>
            <a:normAutofit/>
          </a:bodyPr>
          <a:lstStyle/>
          <a:p>
            <a:r>
              <a:rPr lang="en-US" dirty="0"/>
              <a:t>Many people in our country has cars or other vehicles. Some use that for their own transportation. And some hire others to use these vehicles as passenger transportation system , earn money from the vehicles and consider them as an investment. But most of the vehicles can play just music and has no smart features. </a:t>
            </a:r>
          </a:p>
          <a:p>
            <a:r>
              <a:rPr lang="en-US" dirty="0"/>
              <a:t>The hired person can lend the vehicle to others and earn money that will not reach to the owner and the owner will be in the dark since he cannot know who is driving his vehicle. Again the driver can tell lower number of the passengers and keep some money for himself. So a system is needed so the owner can be sure his hired driver is  driving the vehicle</a:t>
            </a:r>
          </a:p>
          <a:p>
            <a:r>
              <a:rPr lang="en-US" dirty="0"/>
              <a:t>The driver can find the need to go to a place whose way he doesn’t know. This software can provide the navigation function. So navigation guidance is needed.</a:t>
            </a:r>
          </a:p>
          <a:p>
            <a:r>
              <a:rPr lang="en-US" dirty="0"/>
              <a:t>The driver can get sleepy. Drowsiness can cause major accident. So a system that can detect the driver’s drowsiness can save a lot of lives.</a:t>
            </a:r>
          </a:p>
          <a:p>
            <a:endParaRPr lang="en-US" dirty="0"/>
          </a:p>
          <a:p>
            <a:endParaRPr lang="en-US" dirty="0"/>
          </a:p>
        </p:txBody>
      </p:sp>
      <p:sp>
        <p:nvSpPr>
          <p:cNvPr id="4" name="Slide Number Placeholder 3">
            <a:extLst>
              <a:ext uri="{FF2B5EF4-FFF2-40B4-BE49-F238E27FC236}">
                <a16:creationId xmlns:a16="http://schemas.microsoft.com/office/drawing/2014/main" id="{32951A9B-23CB-4740-A363-051AC49A4F3E}"/>
              </a:ext>
            </a:extLst>
          </p:cNvPr>
          <p:cNvSpPr>
            <a:spLocks noGrp="1"/>
          </p:cNvSpPr>
          <p:nvPr>
            <p:ph type="sldNum" sz="quarter" idx="12"/>
          </p:nvPr>
        </p:nvSpPr>
        <p:spPr/>
        <p:txBody>
          <a:bodyPr/>
          <a:lstStyle/>
          <a:p>
            <a:fld id="{4802E36F-023F-44C1-A2F1-AB76C2D8A81E}" type="slidenum">
              <a:rPr lang="en-US" smtClean="0"/>
              <a:t>3</a:t>
            </a:fld>
            <a:endParaRPr lang="en-US"/>
          </a:p>
        </p:txBody>
      </p:sp>
    </p:spTree>
    <p:extLst>
      <p:ext uri="{BB962C8B-B14F-4D97-AF65-F5344CB8AC3E}">
        <p14:creationId xmlns:p14="http://schemas.microsoft.com/office/powerpoint/2010/main" val="24787382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335FB-122F-4186-BCDB-F821F5E7C5E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449D1E5-5E76-4D99-9491-D5DA777E85AF}"/>
              </a:ext>
            </a:extLst>
          </p:cNvPr>
          <p:cNvSpPr>
            <a:spLocks noGrp="1"/>
          </p:cNvSpPr>
          <p:nvPr>
            <p:ph idx="1"/>
          </p:nvPr>
        </p:nvSpPr>
        <p:spPr/>
        <p:txBody>
          <a:bodyPr/>
          <a:lstStyle/>
          <a:p>
            <a:r>
              <a:rPr lang="en-US" dirty="0"/>
              <a:t>The project was built to form scratch to demonstrate the use of digital assistant in the context of vehicle drivers. Though some of the features did not work well at all times, the results were quite satisfactory. By improving the project even further, it can be used in real life for drivers. The sleep detection method will serve greatly to reduce road accidents and the rest of the features are crucial for a smart car. By integrating the device and after some minor modifications, any car can become a smart car. This is the true potential of this project.</a:t>
            </a:r>
          </a:p>
          <a:p>
            <a:endParaRPr lang="en-US" dirty="0"/>
          </a:p>
        </p:txBody>
      </p:sp>
      <p:sp>
        <p:nvSpPr>
          <p:cNvPr id="4" name="Slide Number Placeholder 3">
            <a:extLst>
              <a:ext uri="{FF2B5EF4-FFF2-40B4-BE49-F238E27FC236}">
                <a16:creationId xmlns:a16="http://schemas.microsoft.com/office/drawing/2014/main" id="{FC65406E-6037-44E2-A096-A368F141D174}"/>
              </a:ext>
            </a:extLst>
          </p:cNvPr>
          <p:cNvSpPr>
            <a:spLocks noGrp="1"/>
          </p:cNvSpPr>
          <p:nvPr>
            <p:ph type="sldNum" sz="quarter" idx="12"/>
          </p:nvPr>
        </p:nvSpPr>
        <p:spPr/>
        <p:txBody>
          <a:bodyPr/>
          <a:lstStyle/>
          <a:p>
            <a:fld id="{4802E36F-023F-44C1-A2F1-AB76C2D8A81E}" type="slidenum">
              <a:rPr lang="en-US" smtClean="0"/>
              <a:t>30</a:t>
            </a:fld>
            <a:endParaRPr lang="en-US"/>
          </a:p>
        </p:txBody>
      </p:sp>
    </p:spTree>
    <p:extLst>
      <p:ext uri="{BB962C8B-B14F-4D97-AF65-F5344CB8AC3E}">
        <p14:creationId xmlns:p14="http://schemas.microsoft.com/office/powerpoint/2010/main" val="16182956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8F3A6-AA66-499F-9C07-E962A9DCD3A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9C58717-793D-4468-B128-C261EC92E1F3}"/>
              </a:ext>
            </a:extLst>
          </p:cNvPr>
          <p:cNvSpPr>
            <a:spLocks noGrp="1"/>
          </p:cNvSpPr>
          <p:nvPr>
            <p:ph idx="1"/>
          </p:nvPr>
        </p:nvSpPr>
        <p:spPr/>
        <p:txBody>
          <a:bodyPr>
            <a:normAutofit fontScale="55000" lnSpcReduction="20000"/>
          </a:bodyPr>
          <a:lstStyle/>
          <a:p>
            <a:pPr lvl="1"/>
            <a:r>
              <a:rPr lang="en-US" b="1" i="1" u="sng" dirty="0">
                <a:hlinkClick r:id="rId2"/>
              </a:rPr>
              <a:t>https://en.wikipedia.org/wiki/Virtual_assistant</a:t>
            </a:r>
            <a:endParaRPr lang="en-US" sz="5400" dirty="0"/>
          </a:p>
          <a:p>
            <a:pPr lvl="1"/>
            <a:r>
              <a:rPr lang="en-US" b="1" i="1" u="sng" dirty="0">
                <a:hlinkClick r:id="rId3"/>
              </a:rPr>
              <a:t>https://en.wikipedia.org/wiki/Siri</a:t>
            </a:r>
            <a:endParaRPr lang="en-US" sz="2000" dirty="0"/>
          </a:p>
          <a:p>
            <a:pPr lvl="1"/>
            <a:r>
              <a:rPr lang="en-US" b="1" i="1" u="sng" dirty="0">
                <a:hlinkClick r:id="rId4"/>
              </a:rPr>
              <a:t>https://en.wikipedia.org/wiki/Bixby_(virtual_assistant)</a:t>
            </a:r>
            <a:endParaRPr lang="en-US" sz="2000" dirty="0"/>
          </a:p>
          <a:p>
            <a:pPr lvl="1"/>
            <a:r>
              <a:rPr lang="en-US" b="1" i="1" u="sng" dirty="0">
                <a:hlinkClick r:id="rId5"/>
              </a:rPr>
              <a:t>https://en.wikipedia.org/wiki/Google_Assistant</a:t>
            </a:r>
            <a:endParaRPr lang="en-US" sz="2000" dirty="0"/>
          </a:p>
          <a:p>
            <a:pPr lvl="1"/>
            <a:r>
              <a:rPr lang="en-US" b="1" i="1" u="sng" dirty="0">
                <a:hlinkClick r:id="rId6"/>
              </a:rPr>
              <a:t>https://en.wikipedia.org/wiki/Amazon_Alexa</a:t>
            </a:r>
            <a:endParaRPr lang="en-US" sz="2000" dirty="0"/>
          </a:p>
          <a:p>
            <a:pPr lvl="1"/>
            <a:r>
              <a:rPr lang="en-US" b="1" i="1" u="sng" dirty="0">
                <a:hlinkClick r:id="rId7"/>
              </a:rPr>
              <a:t>https://en.wikipedia.org/wiki/Interactive_voice_response#Developments</a:t>
            </a:r>
            <a:endParaRPr lang="en-US" sz="2000" dirty="0"/>
          </a:p>
          <a:p>
            <a:pPr lvl="1"/>
            <a:r>
              <a:rPr lang="en-US" b="1" i="1" u="sng" dirty="0">
                <a:hlinkClick r:id="rId8"/>
              </a:rPr>
              <a:t>https://mycroft.ai/</a:t>
            </a:r>
            <a:endParaRPr lang="en-US" sz="2000" dirty="0"/>
          </a:p>
          <a:p>
            <a:pPr lvl="1"/>
            <a:r>
              <a:rPr lang="en-US" b="1" i="1" u="sng" dirty="0">
                <a:hlinkClick r:id="rId9"/>
              </a:rPr>
              <a:t>https://jasperproject.github.io/</a:t>
            </a:r>
            <a:endParaRPr lang="en-US" sz="2000" dirty="0"/>
          </a:p>
          <a:p>
            <a:pPr lvl="1"/>
            <a:r>
              <a:rPr lang="en-US" b="1" i="1" u="sng" dirty="0">
                <a:hlinkClick r:id="rId10"/>
              </a:rPr>
              <a:t>https://pypi.org/project/face_recognition/</a:t>
            </a:r>
            <a:endParaRPr lang="en-US" sz="2000" dirty="0"/>
          </a:p>
          <a:p>
            <a:pPr lvl="1"/>
            <a:r>
              <a:rPr lang="en-US" b="1" i="1" u="sng" dirty="0"/>
              <a:t>https://dspace.cvut.cz/bitstream/handle/10467/64839/F3-DP-2016-Soukupova-Tereza-SOUKUPOVA_DP_2016.pdf</a:t>
            </a:r>
            <a:endParaRPr lang="en-US" sz="2000" dirty="0"/>
          </a:p>
          <a:p>
            <a:pPr lvl="1"/>
            <a:r>
              <a:rPr lang="en-US" i="1" u="sng" dirty="0">
                <a:hlinkClick r:id="rId11"/>
              </a:rPr>
              <a:t>One Millisecond Face Alignment with an Ensemble of Regression Trees</a:t>
            </a:r>
            <a:endParaRPr lang="en-US" sz="2000" dirty="0"/>
          </a:p>
          <a:p>
            <a:pPr lvl="1"/>
            <a:r>
              <a:rPr lang="en-US" u="sng" dirty="0">
                <a:hlinkClick r:id="rId12"/>
              </a:rPr>
              <a:t>http://blog.dlib.net/2014/08/real-time-face-pose-estimation.html</a:t>
            </a:r>
            <a:endParaRPr lang="en-US" sz="2000" dirty="0"/>
          </a:p>
          <a:p>
            <a:pPr lvl="1"/>
            <a:r>
              <a:rPr lang="en-US" u="sng" dirty="0" err="1">
                <a:hlinkClick r:id="rId13"/>
              </a:rPr>
              <a:t>iBUG</a:t>
            </a:r>
            <a:r>
              <a:rPr lang="en-US" u="sng" dirty="0">
                <a:hlinkClick r:id="rId13"/>
              </a:rPr>
              <a:t> 300-W dataset</a:t>
            </a:r>
            <a:endParaRPr lang="en-US" sz="2000" dirty="0"/>
          </a:p>
          <a:p>
            <a:pPr lvl="1"/>
            <a:r>
              <a:rPr lang="en-US" u="sng" dirty="0">
                <a:hlinkClick r:id="rId14"/>
              </a:rPr>
              <a:t>Histogram of Oriented Gradients + Linear SVM method</a:t>
            </a:r>
            <a:endParaRPr lang="en-US" sz="2000" dirty="0"/>
          </a:p>
          <a:p>
            <a:pPr lvl="1"/>
            <a:r>
              <a:rPr lang="en-US" i="1" u="sng" dirty="0">
                <a:hlinkClick r:id="rId15"/>
              </a:rPr>
              <a:t>Real-Time Eye Blink Detection Using Facial Landmarks</a:t>
            </a:r>
            <a:r>
              <a:rPr lang="en-US" dirty="0"/>
              <a:t>.</a:t>
            </a:r>
            <a:endParaRPr lang="en-US" sz="2000" dirty="0"/>
          </a:p>
          <a:p>
            <a:pPr lvl="1"/>
            <a:r>
              <a:rPr lang="en-US" b="1" u="sng" dirty="0"/>
              <a:t>Associated courses:</a:t>
            </a:r>
            <a:endParaRPr lang="en-US" sz="5400" dirty="0"/>
          </a:p>
          <a:p>
            <a:pPr lvl="2"/>
            <a:r>
              <a:rPr lang="en-US" b="1" dirty="0"/>
              <a:t>Object Oriented Programming </a:t>
            </a:r>
            <a:endParaRPr lang="en-US" sz="4800" dirty="0"/>
          </a:p>
          <a:p>
            <a:pPr lvl="2"/>
            <a:r>
              <a:rPr lang="en-US" b="1" dirty="0"/>
              <a:t>Data Structures and Algorithm </a:t>
            </a:r>
            <a:endParaRPr lang="en-US" sz="4800" dirty="0"/>
          </a:p>
          <a:p>
            <a:pPr lvl="2"/>
            <a:r>
              <a:rPr lang="en-US" b="1" dirty="0"/>
              <a:t>Advanced Programming </a:t>
            </a:r>
            <a:endParaRPr lang="en-US" sz="4800" dirty="0"/>
          </a:p>
          <a:p>
            <a:pPr lvl="2"/>
            <a:r>
              <a:rPr lang="en-US" b="1" dirty="0"/>
              <a:t>Peripherals and Interfacing</a:t>
            </a:r>
            <a:endParaRPr lang="en-US" sz="4800" dirty="0"/>
          </a:p>
          <a:p>
            <a:pPr lvl="2"/>
            <a:r>
              <a:rPr lang="en-US" b="1" dirty="0"/>
              <a:t>Mobile Computing</a:t>
            </a:r>
            <a:endParaRPr lang="en-US" sz="4800" dirty="0"/>
          </a:p>
          <a:p>
            <a:pPr lvl="2"/>
            <a:r>
              <a:rPr lang="en-US" b="1" dirty="0"/>
              <a:t>Image Processing and Computer Vision </a:t>
            </a:r>
            <a:endParaRPr lang="en-US" sz="4800" dirty="0"/>
          </a:p>
          <a:p>
            <a:endParaRPr lang="en-US" dirty="0"/>
          </a:p>
          <a:p>
            <a:endParaRPr lang="en-US" dirty="0"/>
          </a:p>
        </p:txBody>
      </p:sp>
      <p:sp>
        <p:nvSpPr>
          <p:cNvPr id="4" name="Slide Number Placeholder 3">
            <a:extLst>
              <a:ext uri="{FF2B5EF4-FFF2-40B4-BE49-F238E27FC236}">
                <a16:creationId xmlns:a16="http://schemas.microsoft.com/office/drawing/2014/main" id="{8DF91865-822D-4C50-BE6F-B9BEBCE988CB}"/>
              </a:ext>
            </a:extLst>
          </p:cNvPr>
          <p:cNvSpPr>
            <a:spLocks noGrp="1"/>
          </p:cNvSpPr>
          <p:nvPr>
            <p:ph type="sldNum" sz="quarter" idx="12"/>
          </p:nvPr>
        </p:nvSpPr>
        <p:spPr/>
        <p:txBody>
          <a:bodyPr/>
          <a:lstStyle/>
          <a:p>
            <a:fld id="{4802E36F-023F-44C1-A2F1-AB76C2D8A81E}" type="slidenum">
              <a:rPr lang="en-US" smtClean="0"/>
              <a:t>31</a:t>
            </a:fld>
            <a:endParaRPr lang="en-US"/>
          </a:p>
        </p:txBody>
      </p:sp>
    </p:spTree>
    <p:extLst>
      <p:ext uri="{BB962C8B-B14F-4D97-AF65-F5344CB8AC3E}">
        <p14:creationId xmlns:p14="http://schemas.microsoft.com/office/powerpoint/2010/main" val="36059246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D0BD-9009-4EB1-B88B-ADDF4C15DEA8}"/>
              </a:ext>
            </a:extLst>
          </p:cNvPr>
          <p:cNvSpPr>
            <a:spLocks noGrp="1"/>
          </p:cNvSpPr>
          <p:nvPr>
            <p:ph type="title"/>
          </p:nvPr>
        </p:nvSpPr>
        <p:spPr/>
        <p:txBody>
          <a:bodyPr/>
          <a:lstStyle/>
          <a:p>
            <a:r>
              <a:rPr lang="en-US" dirty="0"/>
              <a:t>The End!</a:t>
            </a:r>
          </a:p>
        </p:txBody>
      </p:sp>
      <p:sp>
        <p:nvSpPr>
          <p:cNvPr id="3" name="Content Placeholder 2">
            <a:extLst>
              <a:ext uri="{FF2B5EF4-FFF2-40B4-BE49-F238E27FC236}">
                <a16:creationId xmlns:a16="http://schemas.microsoft.com/office/drawing/2014/main" id="{930EC5BD-A198-4C48-B502-CA1C54A83D14}"/>
              </a:ext>
            </a:extLst>
          </p:cNvPr>
          <p:cNvSpPr>
            <a:spLocks noGrp="1"/>
          </p:cNvSpPr>
          <p:nvPr>
            <p:ph idx="1"/>
          </p:nvPr>
        </p:nvSpPr>
        <p:spPr/>
        <p:txBody>
          <a:bodyPr>
            <a:normAutofit/>
          </a:bodyPr>
          <a:lstStyle/>
          <a:p>
            <a:pPr marL="1471400" lvl="8" indent="0">
              <a:buNone/>
            </a:pPr>
            <a:r>
              <a:rPr lang="en-US" sz="9000" dirty="0"/>
              <a:t>   </a:t>
            </a:r>
          </a:p>
          <a:p>
            <a:pPr marL="1471400" lvl="8" indent="0">
              <a:buNone/>
            </a:pPr>
            <a:r>
              <a:rPr lang="en-US" sz="9000" dirty="0"/>
              <a:t>	   Thank you!</a:t>
            </a:r>
          </a:p>
          <a:p>
            <a:pPr marL="1471400" lvl="8" indent="0">
              <a:buNone/>
            </a:pPr>
            <a:r>
              <a:rPr lang="en-US" sz="9000" dirty="0"/>
              <a:t>			</a:t>
            </a:r>
          </a:p>
        </p:txBody>
      </p:sp>
      <p:sp>
        <p:nvSpPr>
          <p:cNvPr id="4" name="Slide Number Placeholder 3">
            <a:extLst>
              <a:ext uri="{FF2B5EF4-FFF2-40B4-BE49-F238E27FC236}">
                <a16:creationId xmlns:a16="http://schemas.microsoft.com/office/drawing/2014/main" id="{193D800F-DD98-4594-9979-C8C21BF64929}"/>
              </a:ext>
            </a:extLst>
          </p:cNvPr>
          <p:cNvSpPr>
            <a:spLocks noGrp="1"/>
          </p:cNvSpPr>
          <p:nvPr>
            <p:ph type="sldNum" sz="quarter" idx="12"/>
          </p:nvPr>
        </p:nvSpPr>
        <p:spPr/>
        <p:txBody>
          <a:bodyPr/>
          <a:lstStyle/>
          <a:p>
            <a:fld id="{4802E36F-023F-44C1-A2F1-AB76C2D8A81E}" type="slidenum">
              <a:rPr lang="en-US" smtClean="0"/>
              <a:t>32</a:t>
            </a:fld>
            <a:endParaRPr lang="en-US"/>
          </a:p>
        </p:txBody>
      </p:sp>
    </p:spTree>
    <p:extLst>
      <p:ext uri="{BB962C8B-B14F-4D97-AF65-F5344CB8AC3E}">
        <p14:creationId xmlns:p14="http://schemas.microsoft.com/office/powerpoint/2010/main" val="356923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CB8C2-C511-4A85-B521-EE2B495246BA}"/>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685DD504-A215-4460-8951-6BFC373CC675}"/>
              </a:ext>
            </a:extLst>
          </p:cNvPr>
          <p:cNvSpPr>
            <a:spLocks noGrp="1"/>
          </p:cNvSpPr>
          <p:nvPr>
            <p:ph idx="1"/>
          </p:nvPr>
        </p:nvSpPr>
        <p:spPr>
          <a:xfrm>
            <a:off x="597435" y="2228294"/>
            <a:ext cx="8596668" cy="3497803"/>
          </a:xfrm>
        </p:spPr>
        <p:txBody>
          <a:bodyPr/>
          <a:lstStyle/>
          <a:p>
            <a:pPr>
              <a:buFont typeface="Wingdings" panose="05000000000000000000" pitchFamily="2" charset="2"/>
              <a:buChar char="Ø"/>
            </a:pPr>
            <a:r>
              <a:rPr lang="en-US" dirty="0"/>
              <a:t>To help with anti theft of vehicles</a:t>
            </a:r>
          </a:p>
          <a:p>
            <a:pPr>
              <a:buFont typeface="Wingdings" panose="05000000000000000000" pitchFamily="2" charset="2"/>
              <a:buChar char="Ø"/>
            </a:pPr>
            <a:r>
              <a:rPr lang="en-US" dirty="0"/>
              <a:t>To help the driver keep awake</a:t>
            </a:r>
          </a:p>
          <a:p>
            <a:pPr>
              <a:buFont typeface="Wingdings" panose="05000000000000000000" pitchFamily="2" charset="2"/>
              <a:buChar char="Ø"/>
            </a:pPr>
            <a:r>
              <a:rPr lang="en-US" dirty="0"/>
              <a:t>To help the owner keep track of his vehicles</a:t>
            </a:r>
          </a:p>
          <a:p>
            <a:pPr>
              <a:buFont typeface="Wingdings" panose="05000000000000000000" pitchFamily="2" charset="2"/>
              <a:buChar char="Ø"/>
            </a:pPr>
            <a:r>
              <a:rPr lang="en-US" dirty="0"/>
              <a:t>To provide driver with latest news</a:t>
            </a:r>
          </a:p>
          <a:p>
            <a:pPr>
              <a:buFont typeface="Wingdings" panose="05000000000000000000" pitchFamily="2" charset="2"/>
              <a:buChar char="Ø"/>
            </a:pPr>
            <a:r>
              <a:rPr lang="en-US" dirty="0"/>
              <a:t>To answer queries of the driver</a:t>
            </a:r>
          </a:p>
          <a:p>
            <a:pPr>
              <a:buFont typeface="Wingdings" panose="05000000000000000000" pitchFamily="2" charset="2"/>
              <a:buChar char="Ø"/>
            </a:pPr>
            <a:r>
              <a:rPr lang="en-US" dirty="0"/>
              <a:t>To navigate the driver in unknown locations</a:t>
            </a:r>
          </a:p>
          <a:p>
            <a:pPr>
              <a:buFont typeface="Wingdings" panose="05000000000000000000" pitchFamily="2" charset="2"/>
              <a:buChar char="Ø"/>
            </a:pPr>
            <a:endParaRPr lang="en-US" dirty="0"/>
          </a:p>
        </p:txBody>
      </p:sp>
      <p:sp>
        <p:nvSpPr>
          <p:cNvPr id="4" name="Slide Number Placeholder 3">
            <a:extLst>
              <a:ext uri="{FF2B5EF4-FFF2-40B4-BE49-F238E27FC236}">
                <a16:creationId xmlns:a16="http://schemas.microsoft.com/office/drawing/2014/main" id="{1FF45743-D26F-429B-AC23-DF36D10E11E8}"/>
              </a:ext>
            </a:extLst>
          </p:cNvPr>
          <p:cNvSpPr>
            <a:spLocks noGrp="1"/>
          </p:cNvSpPr>
          <p:nvPr>
            <p:ph type="sldNum" sz="quarter" idx="12"/>
          </p:nvPr>
        </p:nvSpPr>
        <p:spPr/>
        <p:txBody>
          <a:bodyPr/>
          <a:lstStyle/>
          <a:p>
            <a:fld id="{4802E36F-023F-44C1-A2F1-AB76C2D8A81E}" type="slidenum">
              <a:rPr lang="en-US" smtClean="0"/>
              <a:t>4</a:t>
            </a:fld>
            <a:endParaRPr lang="en-US"/>
          </a:p>
        </p:txBody>
      </p:sp>
    </p:spTree>
    <p:extLst>
      <p:ext uri="{BB962C8B-B14F-4D97-AF65-F5344CB8AC3E}">
        <p14:creationId xmlns:p14="http://schemas.microsoft.com/office/powerpoint/2010/main" val="788660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0EAD-2503-4B2F-ACF7-D63296D8303A}"/>
              </a:ext>
            </a:extLst>
          </p:cNvPr>
          <p:cNvSpPr>
            <a:spLocks noGrp="1"/>
          </p:cNvSpPr>
          <p:nvPr>
            <p:ph type="title"/>
          </p:nvPr>
        </p:nvSpPr>
        <p:spPr/>
        <p:txBody>
          <a:bodyPr/>
          <a:lstStyle/>
          <a:p>
            <a:r>
              <a:rPr lang="en-US" dirty="0"/>
              <a:t>Contribution</a:t>
            </a:r>
          </a:p>
        </p:txBody>
      </p:sp>
      <p:sp>
        <p:nvSpPr>
          <p:cNvPr id="3" name="Content Placeholder 2">
            <a:extLst>
              <a:ext uri="{FF2B5EF4-FFF2-40B4-BE49-F238E27FC236}">
                <a16:creationId xmlns:a16="http://schemas.microsoft.com/office/drawing/2014/main" id="{EE65758F-97B4-4141-A3FF-AD21CADA60C9}"/>
              </a:ext>
            </a:extLst>
          </p:cNvPr>
          <p:cNvSpPr>
            <a:spLocks noGrp="1"/>
          </p:cNvSpPr>
          <p:nvPr>
            <p:ph idx="1"/>
          </p:nvPr>
        </p:nvSpPr>
        <p:spPr/>
        <p:txBody>
          <a:bodyPr/>
          <a:lstStyle/>
          <a:p>
            <a:pPr marL="0" indent="0">
              <a:buNone/>
            </a:pPr>
            <a:endParaRPr lang="en-US" dirty="0"/>
          </a:p>
          <a:p>
            <a:pPr>
              <a:buFont typeface="Wingdings" panose="05000000000000000000" pitchFamily="2" charset="2"/>
              <a:buChar char="Ø"/>
            </a:pPr>
            <a:r>
              <a:rPr lang="en-US" dirty="0"/>
              <a:t>Many digital assistant based work has been done before. But they are focused as personal assistant. Digital assistant optimized for vehicles has made like </a:t>
            </a:r>
            <a:r>
              <a:rPr lang="en-US" dirty="0">
                <a:hlinkClick r:id="rId2"/>
              </a:rPr>
              <a:t>Chris</a:t>
            </a:r>
            <a:r>
              <a:rPr lang="en-US" dirty="0"/>
              <a:t>. But it is not open sourced and studies have not yet been done much.</a:t>
            </a:r>
          </a:p>
          <a:p>
            <a:pPr>
              <a:buFont typeface="Wingdings" panose="05000000000000000000" pitchFamily="2" charset="2"/>
              <a:buChar char="Ø"/>
            </a:pPr>
            <a:r>
              <a:rPr lang="en-US" dirty="0"/>
              <a:t>The drowsiness detection scheme is based on the </a:t>
            </a:r>
            <a:r>
              <a:rPr lang="en-US" dirty="0" err="1"/>
              <a:t>Soukupova</a:t>
            </a:r>
            <a:r>
              <a:rPr lang="en-US" dirty="0"/>
              <a:t> ‘s paper on detecting sleep status by eye aspect ratio. Other works were done independently. </a:t>
            </a:r>
          </a:p>
          <a:p>
            <a:pPr>
              <a:buFont typeface="Wingdings" panose="05000000000000000000" pitchFamily="2" charset="2"/>
              <a:buChar char="Ø"/>
            </a:pPr>
            <a:r>
              <a:rPr lang="en-US" dirty="0"/>
              <a:t>Many </a:t>
            </a:r>
            <a:r>
              <a:rPr lang="en-US"/>
              <a:t>code blocks </a:t>
            </a:r>
            <a:r>
              <a:rPr lang="en-US" dirty="0"/>
              <a:t>includes use of existing modules and libraries to prevent reinventing the wheel.</a:t>
            </a:r>
          </a:p>
        </p:txBody>
      </p:sp>
      <p:sp>
        <p:nvSpPr>
          <p:cNvPr id="4" name="Slide Number Placeholder 3">
            <a:extLst>
              <a:ext uri="{FF2B5EF4-FFF2-40B4-BE49-F238E27FC236}">
                <a16:creationId xmlns:a16="http://schemas.microsoft.com/office/drawing/2014/main" id="{9C240A99-1D1C-4FE0-97D2-83C21B8411D3}"/>
              </a:ext>
            </a:extLst>
          </p:cNvPr>
          <p:cNvSpPr>
            <a:spLocks noGrp="1"/>
          </p:cNvSpPr>
          <p:nvPr>
            <p:ph type="sldNum" sz="quarter" idx="12"/>
          </p:nvPr>
        </p:nvSpPr>
        <p:spPr/>
        <p:txBody>
          <a:bodyPr/>
          <a:lstStyle/>
          <a:p>
            <a:fld id="{4802E36F-023F-44C1-A2F1-AB76C2D8A81E}" type="slidenum">
              <a:rPr lang="en-US" smtClean="0"/>
              <a:t>5</a:t>
            </a:fld>
            <a:endParaRPr lang="en-US"/>
          </a:p>
        </p:txBody>
      </p:sp>
    </p:spTree>
    <p:extLst>
      <p:ext uri="{BB962C8B-B14F-4D97-AF65-F5344CB8AC3E}">
        <p14:creationId xmlns:p14="http://schemas.microsoft.com/office/powerpoint/2010/main" val="755910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1F0DD-38C2-472B-8414-E6429A086FBC}"/>
              </a:ext>
            </a:extLst>
          </p:cNvPr>
          <p:cNvSpPr>
            <a:spLocks noGrp="1"/>
          </p:cNvSpPr>
          <p:nvPr>
            <p:ph type="title"/>
          </p:nvPr>
        </p:nvSpPr>
        <p:spPr/>
        <p:txBody>
          <a:bodyPr/>
          <a:lstStyle/>
          <a:p>
            <a:r>
              <a:rPr lang="en-US" dirty="0"/>
              <a:t>Proposed Methodology: Modules and Libraries</a:t>
            </a:r>
          </a:p>
        </p:txBody>
      </p:sp>
      <p:sp>
        <p:nvSpPr>
          <p:cNvPr id="3" name="Content Placeholder 2">
            <a:extLst>
              <a:ext uri="{FF2B5EF4-FFF2-40B4-BE49-F238E27FC236}">
                <a16:creationId xmlns:a16="http://schemas.microsoft.com/office/drawing/2014/main" id="{3D5333D9-33F9-4450-947D-921B70A935D0}"/>
              </a:ext>
            </a:extLst>
          </p:cNvPr>
          <p:cNvSpPr>
            <a:spLocks noGrp="1"/>
          </p:cNvSpPr>
          <p:nvPr>
            <p:ph idx="1"/>
          </p:nvPr>
        </p:nvSpPr>
        <p:spPr/>
        <p:txBody>
          <a:bodyPr>
            <a:noAutofit/>
          </a:bodyPr>
          <a:lstStyle/>
          <a:p>
            <a:r>
              <a:rPr lang="en-US" sz="1600" dirty="0"/>
              <a:t>Instead of implementing all the features from the bottom, the project utilizes some existing modules and libraries that handles those tasks gracefully. </a:t>
            </a:r>
          </a:p>
          <a:p>
            <a:pPr>
              <a:buFont typeface="Wingdings" panose="05000000000000000000" pitchFamily="2" charset="2"/>
              <a:buChar char="Ø"/>
            </a:pPr>
            <a:r>
              <a:rPr lang="en-US" sz="1600" dirty="0"/>
              <a:t>OpenCV: To implement image processing features.</a:t>
            </a:r>
          </a:p>
          <a:p>
            <a:pPr>
              <a:buFont typeface="Wingdings" panose="05000000000000000000" pitchFamily="2" charset="2"/>
              <a:buChar char="Ø"/>
            </a:pPr>
            <a:r>
              <a:rPr lang="en-US" sz="1600" dirty="0"/>
              <a:t>Firebase: To implement data sending to server.</a:t>
            </a:r>
          </a:p>
          <a:p>
            <a:pPr>
              <a:buFont typeface="Wingdings" panose="05000000000000000000" pitchFamily="2" charset="2"/>
              <a:buChar char="Ø"/>
            </a:pPr>
            <a:r>
              <a:rPr lang="en-US" sz="1600" dirty="0"/>
              <a:t>Google Speech Recognition: For recognizing user’s speech to turn it into appropriate</a:t>
            </a:r>
            <a:br>
              <a:rPr lang="en-US" sz="1600" dirty="0"/>
            </a:br>
            <a:r>
              <a:rPr lang="en-US" sz="1600" dirty="0"/>
              <a:t>command.</a:t>
            </a:r>
          </a:p>
          <a:p>
            <a:pPr>
              <a:buFont typeface="Wingdings" panose="05000000000000000000" pitchFamily="2" charset="2"/>
              <a:buChar char="Ø"/>
            </a:pPr>
            <a:r>
              <a:rPr lang="en-US" sz="1600" dirty="0"/>
              <a:t>Pyttsx3: Python text to speech module.</a:t>
            </a:r>
          </a:p>
          <a:p>
            <a:pPr>
              <a:buFont typeface="Wingdings" panose="05000000000000000000" pitchFamily="2" charset="2"/>
              <a:buChar char="Ø"/>
            </a:pPr>
            <a:r>
              <a:rPr lang="en-US" sz="1600" dirty="0"/>
              <a:t>threading, signal: For concurrent execution of methods.</a:t>
            </a:r>
          </a:p>
          <a:p>
            <a:pPr>
              <a:buFont typeface="Wingdings" panose="05000000000000000000" pitchFamily="2" charset="2"/>
              <a:buChar char="Ø"/>
            </a:pPr>
            <a:r>
              <a:rPr lang="en-US" sz="1600" dirty="0" err="1"/>
              <a:t>Dlib</a:t>
            </a:r>
            <a:r>
              <a:rPr lang="en-US" sz="1600" dirty="0"/>
              <a:t>: Facial landmarks.</a:t>
            </a:r>
          </a:p>
          <a:p>
            <a:pPr>
              <a:buFont typeface="Wingdings" panose="05000000000000000000" pitchFamily="2" charset="2"/>
              <a:buChar char="Ø"/>
            </a:pPr>
            <a:r>
              <a:rPr lang="en-US" sz="1600" dirty="0" err="1"/>
              <a:t>Imutils</a:t>
            </a:r>
            <a:r>
              <a:rPr lang="en-US" sz="1600" dirty="0"/>
              <a:t>: Facial landmarks detection.</a:t>
            </a:r>
          </a:p>
          <a:p>
            <a:pPr>
              <a:buFont typeface="Wingdings" panose="05000000000000000000" pitchFamily="2" charset="2"/>
              <a:buChar char="Ø"/>
            </a:pPr>
            <a:r>
              <a:rPr lang="en-US" sz="1600" dirty="0" err="1"/>
              <a:t>Scipy</a:t>
            </a:r>
            <a:r>
              <a:rPr lang="en-US" sz="1600" dirty="0"/>
              <a:t>, </a:t>
            </a:r>
            <a:r>
              <a:rPr lang="en-US" sz="1600" dirty="0" err="1"/>
              <a:t>Numpy</a:t>
            </a:r>
            <a:r>
              <a:rPr lang="en-US" sz="1600" dirty="0"/>
              <a:t>: Computer vision related functions.</a:t>
            </a:r>
          </a:p>
        </p:txBody>
      </p:sp>
      <p:sp>
        <p:nvSpPr>
          <p:cNvPr id="4" name="Slide Number Placeholder 3">
            <a:extLst>
              <a:ext uri="{FF2B5EF4-FFF2-40B4-BE49-F238E27FC236}">
                <a16:creationId xmlns:a16="http://schemas.microsoft.com/office/drawing/2014/main" id="{9A015013-7255-41B3-A439-D8EB1912E795}"/>
              </a:ext>
            </a:extLst>
          </p:cNvPr>
          <p:cNvSpPr>
            <a:spLocks noGrp="1"/>
          </p:cNvSpPr>
          <p:nvPr>
            <p:ph type="sldNum" sz="quarter" idx="12"/>
          </p:nvPr>
        </p:nvSpPr>
        <p:spPr/>
        <p:txBody>
          <a:bodyPr/>
          <a:lstStyle/>
          <a:p>
            <a:fld id="{4802E36F-023F-44C1-A2F1-AB76C2D8A81E}" type="slidenum">
              <a:rPr lang="en-US" smtClean="0"/>
              <a:t>6</a:t>
            </a:fld>
            <a:endParaRPr lang="en-US"/>
          </a:p>
        </p:txBody>
      </p:sp>
    </p:spTree>
    <p:extLst>
      <p:ext uri="{BB962C8B-B14F-4D97-AF65-F5344CB8AC3E}">
        <p14:creationId xmlns:p14="http://schemas.microsoft.com/office/powerpoint/2010/main" val="349230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11022-4F52-4F31-A09C-B7CC72FBCEBF}"/>
              </a:ext>
            </a:extLst>
          </p:cNvPr>
          <p:cNvSpPr>
            <a:spLocks noGrp="1"/>
          </p:cNvSpPr>
          <p:nvPr>
            <p:ph type="title"/>
          </p:nvPr>
        </p:nvSpPr>
        <p:spPr/>
        <p:txBody>
          <a:bodyPr/>
          <a:lstStyle/>
          <a:p>
            <a:r>
              <a:rPr lang="en-US" dirty="0"/>
              <a:t>Proposed Methodology: Modules and Libraries Contd.</a:t>
            </a:r>
          </a:p>
        </p:txBody>
      </p:sp>
      <p:sp>
        <p:nvSpPr>
          <p:cNvPr id="3" name="Content Placeholder 2">
            <a:extLst>
              <a:ext uri="{FF2B5EF4-FFF2-40B4-BE49-F238E27FC236}">
                <a16:creationId xmlns:a16="http://schemas.microsoft.com/office/drawing/2014/main" id="{F118FAF3-A292-4707-8EDA-BD9B0014E287}"/>
              </a:ext>
            </a:extLst>
          </p:cNvPr>
          <p:cNvSpPr>
            <a:spLocks noGrp="1"/>
          </p:cNvSpPr>
          <p:nvPr>
            <p:ph idx="1"/>
          </p:nvPr>
        </p:nvSpPr>
        <p:spPr/>
        <p:txBody>
          <a:bodyPr/>
          <a:lstStyle/>
          <a:p>
            <a:pPr>
              <a:buFont typeface="Wingdings" panose="05000000000000000000" pitchFamily="2" charset="2"/>
              <a:buChar char="Ø"/>
            </a:pPr>
            <a:r>
              <a:rPr lang="en-US" dirty="0" err="1"/>
              <a:t>Webbrowser</a:t>
            </a:r>
            <a:r>
              <a:rPr lang="en-US" dirty="0"/>
              <a:t>: Automation of web browsing.</a:t>
            </a:r>
          </a:p>
          <a:p>
            <a:pPr>
              <a:buFont typeface="Wingdings" panose="05000000000000000000" pitchFamily="2" charset="2"/>
              <a:buChar char="Ø"/>
            </a:pPr>
            <a:r>
              <a:rPr lang="en-US" dirty="0" err="1"/>
              <a:t>Face_recognition</a:t>
            </a:r>
            <a:r>
              <a:rPr lang="en-US" dirty="0"/>
              <a:t>: Recognition of driver’s face, count number of passengers based on</a:t>
            </a:r>
            <a:br>
              <a:rPr lang="en-US" dirty="0"/>
            </a:br>
            <a:r>
              <a:rPr lang="en-US" dirty="0"/>
              <a:t>faces.</a:t>
            </a:r>
          </a:p>
          <a:p>
            <a:pPr>
              <a:buFont typeface="Wingdings" panose="05000000000000000000" pitchFamily="2" charset="2"/>
              <a:buChar char="Ø"/>
            </a:pPr>
            <a:r>
              <a:rPr lang="en-US" dirty="0"/>
              <a:t>Android studio: To build a simple app to display vehicle location to the owner. </a:t>
            </a:r>
          </a:p>
          <a:p>
            <a:pPr>
              <a:buFont typeface="Wingdings" panose="05000000000000000000" pitchFamily="2" charset="2"/>
              <a:buChar char="Ø"/>
            </a:pPr>
            <a:r>
              <a:rPr lang="en-US" dirty="0" err="1"/>
              <a:t>Scrapy</a:t>
            </a:r>
            <a:r>
              <a:rPr lang="en-US" dirty="0"/>
              <a:t>: For web crawling</a:t>
            </a:r>
          </a:p>
          <a:p>
            <a:pPr>
              <a:buFont typeface="Wingdings" panose="05000000000000000000" pitchFamily="2" charset="2"/>
              <a:buChar char="Ø"/>
            </a:pPr>
            <a:r>
              <a:rPr lang="en-US" dirty="0" err="1"/>
              <a:t>Os</a:t>
            </a:r>
            <a:r>
              <a:rPr lang="en-US" dirty="0"/>
              <a:t>: To run command line</a:t>
            </a:r>
            <a:br>
              <a:rPr lang="en-US" dirty="0"/>
            </a:br>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A9F8A573-5FC0-44D2-B6EE-C68FBF70D6CF}"/>
              </a:ext>
            </a:extLst>
          </p:cNvPr>
          <p:cNvSpPr>
            <a:spLocks noGrp="1"/>
          </p:cNvSpPr>
          <p:nvPr>
            <p:ph type="sldNum" sz="quarter" idx="12"/>
          </p:nvPr>
        </p:nvSpPr>
        <p:spPr/>
        <p:txBody>
          <a:bodyPr/>
          <a:lstStyle/>
          <a:p>
            <a:fld id="{4802E36F-023F-44C1-A2F1-AB76C2D8A81E}" type="slidenum">
              <a:rPr lang="en-US" smtClean="0"/>
              <a:t>7</a:t>
            </a:fld>
            <a:endParaRPr lang="en-US"/>
          </a:p>
        </p:txBody>
      </p:sp>
    </p:spTree>
    <p:extLst>
      <p:ext uri="{BB962C8B-B14F-4D97-AF65-F5344CB8AC3E}">
        <p14:creationId xmlns:p14="http://schemas.microsoft.com/office/powerpoint/2010/main" val="2006360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C49CA-A78E-4D1C-92D1-DCFD1115D6B6}"/>
              </a:ext>
            </a:extLst>
          </p:cNvPr>
          <p:cNvSpPr>
            <a:spLocks noGrp="1"/>
          </p:cNvSpPr>
          <p:nvPr>
            <p:ph type="title"/>
          </p:nvPr>
        </p:nvSpPr>
        <p:spPr/>
        <p:txBody>
          <a:bodyPr/>
          <a:lstStyle/>
          <a:p>
            <a:r>
              <a:rPr lang="en-US" dirty="0"/>
              <a:t>Proposed Methodology: Input and Output</a:t>
            </a:r>
          </a:p>
        </p:txBody>
      </p:sp>
      <p:sp>
        <p:nvSpPr>
          <p:cNvPr id="3" name="Content Placeholder 2">
            <a:extLst>
              <a:ext uri="{FF2B5EF4-FFF2-40B4-BE49-F238E27FC236}">
                <a16:creationId xmlns:a16="http://schemas.microsoft.com/office/drawing/2014/main" id="{52450CB8-FC57-4874-8DAE-D1D205A5CB45}"/>
              </a:ext>
            </a:extLst>
          </p:cNvPr>
          <p:cNvSpPr>
            <a:spLocks noGrp="1"/>
          </p:cNvSpPr>
          <p:nvPr>
            <p:ph idx="1"/>
          </p:nvPr>
        </p:nvSpPr>
        <p:spPr/>
        <p:txBody>
          <a:bodyPr/>
          <a:lstStyle/>
          <a:p>
            <a:r>
              <a:rPr lang="en-US" dirty="0"/>
              <a:t>Google speech recognition is used for voice based input command. Google Cloud Speech-to-Text enables developers to convert audio to text by applying powerful neural network models in an easy-to-use API. The API recognizes 120 languages and variants to support your global user base. You can enable voice command-and-control, transcribe audio from call centers, and more. It can process real-time streaming or prerecorded audio, using Google’s machine learning technology. It captures audio and recognizes speech and turns it to text-based input which are feed into software. It is instantiated when the project starts and runs till the end. A </a:t>
            </a:r>
            <a:r>
              <a:rPr lang="en-US" dirty="0" err="1"/>
              <a:t>get_audio</a:t>
            </a:r>
            <a:r>
              <a:rPr lang="en-US" dirty="0"/>
              <a:t>() method utilizes Google speech recognition to take input.</a:t>
            </a:r>
          </a:p>
          <a:p>
            <a:r>
              <a:rPr lang="en-US" dirty="0"/>
              <a:t>Python text to speech module is used for voice output. Python text to speech</a:t>
            </a:r>
            <a:r>
              <a:rPr lang="en-US" i="1" dirty="0"/>
              <a:t> or </a:t>
            </a:r>
            <a:r>
              <a:rPr lang="en-US" dirty="0" err="1"/>
              <a:t>pyttsx</a:t>
            </a:r>
            <a:r>
              <a:rPr lang="en-US" dirty="0"/>
              <a:t> is a Python package supporting common text-to-speech engines on Mac OS X, Windows, and Linux. A speak() method uses this module.</a:t>
            </a:r>
          </a:p>
          <a:p>
            <a:r>
              <a:rPr lang="en-US" dirty="0"/>
              <a:t>Voice based input and output is used to </a:t>
            </a:r>
            <a:r>
              <a:rPr lang="en-US"/>
              <a:t>minimize distraction</a:t>
            </a:r>
            <a:endParaRPr lang="en-US" dirty="0"/>
          </a:p>
        </p:txBody>
      </p:sp>
      <p:sp>
        <p:nvSpPr>
          <p:cNvPr id="4" name="Slide Number Placeholder 3">
            <a:extLst>
              <a:ext uri="{FF2B5EF4-FFF2-40B4-BE49-F238E27FC236}">
                <a16:creationId xmlns:a16="http://schemas.microsoft.com/office/drawing/2014/main" id="{E2D0CCBF-DFD7-4150-B4B6-E8EA475F56E6}"/>
              </a:ext>
            </a:extLst>
          </p:cNvPr>
          <p:cNvSpPr>
            <a:spLocks noGrp="1"/>
          </p:cNvSpPr>
          <p:nvPr>
            <p:ph type="sldNum" sz="quarter" idx="12"/>
          </p:nvPr>
        </p:nvSpPr>
        <p:spPr/>
        <p:txBody>
          <a:bodyPr/>
          <a:lstStyle/>
          <a:p>
            <a:fld id="{4802E36F-023F-44C1-A2F1-AB76C2D8A81E}" type="slidenum">
              <a:rPr lang="en-US" smtClean="0"/>
              <a:t>8</a:t>
            </a:fld>
            <a:endParaRPr lang="en-US"/>
          </a:p>
        </p:txBody>
      </p:sp>
    </p:spTree>
    <p:extLst>
      <p:ext uri="{BB962C8B-B14F-4D97-AF65-F5344CB8AC3E}">
        <p14:creationId xmlns:p14="http://schemas.microsoft.com/office/powerpoint/2010/main" val="12698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24E74-48CE-4CF5-A81D-27E25E0B53FC}"/>
              </a:ext>
            </a:extLst>
          </p:cNvPr>
          <p:cNvSpPr>
            <a:spLocks noGrp="1"/>
          </p:cNvSpPr>
          <p:nvPr>
            <p:ph type="title"/>
          </p:nvPr>
        </p:nvSpPr>
        <p:spPr>
          <a:xfrm>
            <a:off x="1097280" y="328506"/>
            <a:ext cx="8596668" cy="1320800"/>
          </a:xfrm>
        </p:spPr>
        <p:txBody>
          <a:bodyPr>
            <a:normAutofit fontScale="90000"/>
          </a:bodyPr>
          <a:lstStyle/>
          <a:p>
            <a:r>
              <a:rPr lang="en-US" dirty="0"/>
              <a:t>Proposed Methodology: Query Searching, Web Browsing, Navigation</a:t>
            </a:r>
          </a:p>
        </p:txBody>
      </p:sp>
      <p:sp>
        <p:nvSpPr>
          <p:cNvPr id="3" name="Content Placeholder 2">
            <a:extLst>
              <a:ext uri="{FF2B5EF4-FFF2-40B4-BE49-F238E27FC236}">
                <a16:creationId xmlns:a16="http://schemas.microsoft.com/office/drawing/2014/main" id="{5141AEAD-4074-46D7-835E-A4F19E50B500}"/>
              </a:ext>
            </a:extLst>
          </p:cNvPr>
          <p:cNvSpPr>
            <a:spLocks noGrp="1"/>
          </p:cNvSpPr>
          <p:nvPr>
            <p:ph idx="1"/>
          </p:nvPr>
        </p:nvSpPr>
        <p:spPr/>
        <p:txBody>
          <a:bodyPr>
            <a:normAutofit lnSpcReduction="10000"/>
          </a:bodyPr>
          <a:lstStyle/>
          <a:p>
            <a:pPr>
              <a:buFont typeface="Wingdings" panose="05000000000000000000" pitchFamily="2" charset="2"/>
              <a:buChar char="Ø"/>
            </a:pPr>
            <a:r>
              <a:rPr lang="en-US" dirty="0"/>
              <a:t>At first the user will say find to the voice input</a:t>
            </a:r>
          </a:p>
          <a:p>
            <a:pPr>
              <a:buFont typeface="Wingdings" panose="05000000000000000000" pitchFamily="2" charset="2"/>
              <a:buChar char="Ø"/>
            </a:pPr>
            <a:r>
              <a:rPr lang="en-US" dirty="0"/>
              <a:t>Then the program will go to search mode</a:t>
            </a:r>
          </a:p>
          <a:p>
            <a:pPr>
              <a:buFont typeface="Wingdings" panose="05000000000000000000" pitchFamily="2" charset="2"/>
              <a:buChar char="Ø"/>
            </a:pPr>
            <a:r>
              <a:rPr lang="en-US" dirty="0"/>
              <a:t>The user now can search his query with voice</a:t>
            </a:r>
          </a:p>
          <a:p>
            <a:pPr>
              <a:buFont typeface="Wingdings" panose="05000000000000000000" pitchFamily="2" charset="2"/>
              <a:buChar char="Ø"/>
            </a:pPr>
            <a:r>
              <a:rPr lang="en-US" dirty="0"/>
              <a:t>The search() method will be called</a:t>
            </a:r>
          </a:p>
          <a:p>
            <a:pPr>
              <a:buFont typeface="Wingdings" panose="05000000000000000000" pitchFamily="2" charset="2"/>
              <a:buChar char="Ø"/>
            </a:pPr>
            <a:r>
              <a:rPr lang="en-US" dirty="0"/>
              <a:t>The user can ask the query and the query will be searched in google.com and the result will        open in the default browser</a:t>
            </a:r>
          </a:p>
          <a:p>
            <a:pPr>
              <a:buFont typeface="Wingdings" panose="05000000000000000000" pitchFamily="2" charset="2"/>
              <a:buChar char="Ø"/>
            </a:pPr>
            <a:r>
              <a:rPr lang="en-US" dirty="0"/>
              <a:t>The user can say “go to site.com” and the site specified after “go to” will open in the browser</a:t>
            </a:r>
          </a:p>
          <a:p>
            <a:pPr>
              <a:buFont typeface="Wingdings" panose="05000000000000000000" pitchFamily="2" charset="2"/>
              <a:buChar char="Ø"/>
            </a:pPr>
            <a:r>
              <a:rPr lang="en-US" dirty="0"/>
              <a:t>The user can say “navigate to place name” and the navigation to the place will open in the browser</a:t>
            </a:r>
          </a:p>
          <a:p>
            <a:pPr>
              <a:buFont typeface="Wingdings" panose="05000000000000000000" pitchFamily="2" charset="2"/>
              <a:buChar char="Ø"/>
            </a:pPr>
            <a:r>
              <a:rPr lang="en-US" dirty="0"/>
              <a:t>The user can say “exit” to close the search mode</a:t>
            </a:r>
          </a:p>
          <a:p>
            <a:pPr>
              <a:buFont typeface="Wingdings" panose="05000000000000000000" pitchFamily="2" charset="2"/>
              <a:buChar char="Ø"/>
            </a:pPr>
            <a:endParaRPr lang="en-US" dirty="0"/>
          </a:p>
        </p:txBody>
      </p:sp>
      <p:sp>
        <p:nvSpPr>
          <p:cNvPr id="4" name="Slide Number Placeholder 3">
            <a:extLst>
              <a:ext uri="{FF2B5EF4-FFF2-40B4-BE49-F238E27FC236}">
                <a16:creationId xmlns:a16="http://schemas.microsoft.com/office/drawing/2014/main" id="{26CF06BC-39A1-4052-B027-0890D981777C}"/>
              </a:ext>
            </a:extLst>
          </p:cNvPr>
          <p:cNvSpPr>
            <a:spLocks noGrp="1"/>
          </p:cNvSpPr>
          <p:nvPr>
            <p:ph type="sldNum" sz="quarter" idx="12"/>
          </p:nvPr>
        </p:nvSpPr>
        <p:spPr/>
        <p:txBody>
          <a:bodyPr/>
          <a:lstStyle/>
          <a:p>
            <a:fld id="{4802E36F-023F-44C1-A2F1-AB76C2D8A81E}" type="slidenum">
              <a:rPr lang="en-US" smtClean="0"/>
              <a:t>9</a:t>
            </a:fld>
            <a:endParaRPr lang="en-US"/>
          </a:p>
        </p:txBody>
      </p:sp>
    </p:spTree>
    <p:extLst>
      <p:ext uri="{BB962C8B-B14F-4D97-AF65-F5344CB8AC3E}">
        <p14:creationId xmlns:p14="http://schemas.microsoft.com/office/powerpoint/2010/main" val="272437035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1226</TotalTime>
  <Words>2867</Words>
  <Application>Microsoft Office PowerPoint</Application>
  <PresentationFormat>Widescreen</PresentationFormat>
  <Paragraphs>230</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Arial Unicode MS</vt:lpstr>
      <vt:lpstr>Calibri</vt:lpstr>
      <vt:lpstr>Calibri Light</vt:lpstr>
      <vt:lpstr>Cambria Math</vt:lpstr>
      <vt:lpstr>TimesNewRomanPSMT</vt:lpstr>
      <vt:lpstr>Wingdings</vt:lpstr>
      <vt:lpstr>Retrospect</vt:lpstr>
      <vt:lpstr>Digital Assistant for Vehicle Drivers</vt:lpstr>
      <vt:lpstr>Introduction</vt:lpstr>
      <vt:lpstr>Problem Statement</vt:lpstr>
      <vt:lpstr>Objective</vt:lpstr>
      <vt:lpstr>Contribution</vt:lpstr>
      <vt:lpstr>Proposed Methodology: Modules and Libraries</vt:lpstr>
      <vt:lpstr>Proposed Methodology: Modules and Libraries Contd.</vt:lpstr>
      <vt:lpstr>Proposed Methodology: Input and Output</vt:lpstr>
      <vt:lpstr>Proposed Methodology: Query Searching, Web Browsing, Navigation</vt:lpstr>
      <vt:lpstr>Proposed Methodology: News Crawling</vt:lpstr>
      <vt:lpstr>Features</vt:lpstr>
      <vt:lpstr>Basic Users</vt:lpstr>
      <vt:lpstr>Project Flowchart</vt:lpstr>
      <vt:lpstr>Query Search</vt:lpstr>
      <vt:lpstr>Query Search: Continued</vt:lpstr>
      <vt:lpstr>News</vt:lpstr>
      <vt:lpstr>News: Continued</vt:lpstr>
      <vt:lpstr>Face Recognition</vt:lpstr>
      <vt:lpstr>Face Recognition: Continued</vt:lpstr>
      <vt:lpstr>Face Counting</vt:lpstr>
      <vt:lpstr>Drowsiness detection</vt:lpstr>
      <vt:lpstr>Drowsiness detection continued</vt:lpstr>
      <vt:lpstr>Drowsiness detection continued</vt:lpstr>
      <vt:lpstr>Drowsiness detection continued</vt:lpstr>
      <vt:lpstr>Location fetching and sending data to remote server</vt:lpstr>
      <vt:lpstr>Android Application</vt:lpstr>
      <vt:lpstr>Android Application</vt:lpstr>
      <vt:lpstr>Limitations</vt:lpstr>
      <vt:lpstr>Future improvements</vt:lpstr>
      <vt:lpstr>Conclusion</vt:lpstr>
      <vt:lpstr>References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Assistant for Vehicles</dc:title>
  <dc:creator>Porosh</dc:creator>
  <cp:lastModifiedBy>Porosh</cp:lastModifiedBy>
  <cp:revision>71</cp:revision>
  <dcterms:created xsi:type="dcterms:W3CDTF">2019-12-22T18:03:53Z</dcterms:created>
  <dcterms:modified xsi:type="dcterms:W3CDTF">2019-12-26T03:05:27Z</dcterms:modified>
</cp:coreProperties>
</file>