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64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11/09/2023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5A33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11/09/2023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5A33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11/09/2023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5A33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11/09/2023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9664" y="2286000"/>
            <a:ext cx="3395472" cy="201168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533399" y="609600"/>
            <a:ext cx="3505200" cy="1295400"/>
          </a:xfrm>
          <a:custGeom>
            <a:avLst/>
            <a:gdLst/>
            <a:ahLst/>
            <a:cxnLst/>
            <a:rect l="l" t="t" r="r" b="b"/>
            <a:pathLst>
              <a:path w="3505200" h="1295400">
                <a:moveTo>
                  <a:pt x="3505200" y="0"/>
                </a:moveTo>
                <a:lnTo>
                  <a:pt x="0" y="0"/>
                </a:lnTo>
                <a:lnTo>
                  <a:pt x="0" y="1295400"/>
                </a:lnTo>
                <a:lnTo>
                  <a:pt x="3505200" y="1295400"/>
                </a:lnTo>
                <a:lnTo>
                  <a:pt x="3505200" y="0"/>
                </a:lnTo>
                <a:close/>
              </a:path>
            </a:pathLst>
          </a:custGeom>
          <a:solidFill>
            <a:srgbClr val="F164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8619" y="504444"/>
            <a:ext cx="3116580" cy="1362455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60519" y="3834384"/>
            <a:ext cx="1192529" cy="870965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48427" y="3834384"/>
            <a:ext cx="733805" cy="870965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166359" y="3834384"/>
            <a:ext cx="3905249" cy="870965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160519" y="4259579"/>
            <a:ext cx="4408170" cy="870966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184903" y="5341620"/>
            <a:ext cx="1488186" cy="78714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11/09/2023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7200" y="219456"/>
            <a:ext cx="1524000" cy="461772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57962" y="838962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8098" y="283210"/>
            <a:ext cx="8067802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FF5A33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492" y="1243024"/>
            <a:ext cx="8075015" cy="3354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11/09/2023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vnnic.vn/nhadangky/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avietnam.vn/" TargetMode="External"/><Relationship Id="rId7" Type="http://schemas.openxmlformats.org/officeDocument/2006/relationships/hyperlink" Target="https://tenten.vn/" TargetMode="Externa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ostinger.vn/" TargetMode="External"/><Relationship Id="rId5" Type="http://schemas.openxmlformats.org/officeDocument/2006/relationships/hyperlink" Target="https://bkhost.vn/" TargetMode="External"/><Relationship Id="rId4" Type="http://schemas.openxmlformats.org/officeDocument/2006/relationships/hyperlink" Target="http://matbao.net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hyperlink" Target="https://www.wix.com/" TargetMode="External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wardspace.com/" TargetMode="External"/><Relationship Id="rId5" Type="http://schemas.openxmlformats.org/officeDocument/2006/relationships/hyperlink" Target="https://byet.host/" TargetMode="External"/><Relationship Id="rId4" Type="http://schemas.openxmlformats.org/officeDocument/2006/relationships/image" Target="../media/image8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pt.vn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vnnic.vn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3999" cy="6857999"/>
            <a:chOff x="0" y="0"/>
            <a:chExt cx="9143999" cy="685799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4" y="2286000"/>
              <a:ext cx="3395472" cy="20116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33399" y="609600"/>
              <a:ext cx="3505200" cy="1295400"/>
            </a:xfrm>
            <a:custGeom>
              <a:avLst/>
              <a:gdLst/>
              <a:ahLst/>
              <a:cxnLst/>
              <a:rect l="l" t="t" r="r" b="b"/>
              <a:pathLst>
                <a:path w="3505200" h="1295400">
                  <a:moveTo>
                    <a:pt x="35052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3505200" y="1295400"/>
                  </a:lnTo>
                  <a:lnTo>
                    <a:pt x="3505200" y="0"/>
                  </a:lnTo>
                  <a:close/>
                </a:path>
              </a:pathLst>
            </a:custGeom>
            <a:solidFill>
              <a:srgbClr val="F164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8619" y="504444"/>
              <a:ext cx="3116580" cy="1362455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4419600" y="4038600"/>
            <a:ext cx="4258310" cy="2227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5A33"/>
                </a:solidFill>
                <a:latin typeface="Segoe UI"/>
                <a:cs typeface="Segoe UI"/>
              </a:rPr>
              <a:t>QUẢN</a:t>
            </a:r>
            <a:r>
              <a:rPr sz="3600" b="1" spc="-45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3600" b="1" dirty="0">
                <a:solidFill>
                  <a:srgbClr val="FF5A33"/>
                </a:solidFill>
                <a:latin typeface="Segoe UI"/>
                <a:cs typeface="Segoe UI"/>
              </a:rPr>
              <a:t>TRỊ</a:t>
            </a:r>
            <a:r>
              <a:rPr sz="3600" b="1" spc="-45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3600" b="1" dirty="0">
                <a:solidFill>
                  <a:srgbClr val="FF5A33"/>
                </a:solidFill>
                <a:latin typeface="Segoe UI"/>
                <a:cs typeface="Segoe UI"/>
              </a:rPr>
              <a:t>WEBSITE</a:t>
            </a:r>
            <a:endParaRPr sz="36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700" dirty="0">
              <a:latin typeface="Segoe UI"/>
              <a:cs typeface="Segoe UI"/>
            </a:endParaRPr>
          </a:p>
          <a:p>
            <a:pPr marL="233045" marR="144780" algn="ctr">
              <a:lnSpc>
                <a:spcPct val="100000"/>
              </a:lnSpc>
            </a:pPr>
            <a:r>
              <a:rPr sz="2800" b="1" dirty="0" smtClean="0">
                <a:ln w="0">
                  <a:noFill/>
                </a:ln>
                <a:latin typeface="Arial"/>
                <a:cs typeface="Arial"/>
              </a:rPr>
              <a:t>BÀI 1: TỔNG QUAN VỀ  DOMAIN &amp; HOSTING</a:t>
            </a:r>
            <a:endParaRPr sz="2800" b="1" dirty="0">
              <a:ln w="0">
                <a:noFill/>
              </a:ln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29712" y="190500"/>
            <a:ext cx="5810249" cy="7871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38626" y="283210"/>
            <a:ext cx="53670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TÊN</a:t>
            </a:r>
            <a:r>
              <a:rPr spc="-15" dirty="0"/>
              <a:t> </a:t>
            </a:r>
            <a:r>
              <a:rPr spc="-10" dirty="0"/>
              <a:t>MIỀN</a:t>
            </a:r>
            <a:r>
              <a:rPr spc="-5" dirty="0"/>
              <a:t> </a:t>
            </a:r>
            <a:r>
              <a:rPr spc="-10" dirty="0"/>
              <a:t>QUỐC</a:t>
            </a:r>
            <a:r>
              <a:rPr spc="20" dirty="0"/>
              <a:t> </a:t>
            </a:r>
            <a:r>
              <a:rPr spc="-5" dirty="0"/>
              <a:t>GIA</a:t>
            </a:r>
            <a:r>
              <a:rPr spc="-15" dirty="0"/>
              <a:t> </a:t>
            </a:r>
            <a:r>
              <a:rPr spc="-5" dirty="0"/>
              <a:t>VIỆT</a:t>
            </a:r>
            <a:r>
              <a:rPr spc="-10" dirty="0"/>
              <a:t> NAM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1368" y="1092453"/>
            <a:ext cx="8145780" cy="4562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715" indent="-34290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Tên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miền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quốc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gia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do</a:t>
            </a:r>
            <a:r>
              <a:rPr sz="2400" spc="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các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5" dirty="0">
                <a:latin typeface="Segoe UI"/>
                <a:cs typeface="Segoe UI"/>
              </a:rPr>
              <a:t>tổ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chức</a:t>
            </a:r>
            <a:r>
              <a:rPr sz="2400" spc="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quản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lý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mạng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của</a:t>
            </a:r>
            <a:r>
              <a:rPr sz="2400" spc="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từng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quốc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gia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quản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lý.</a:t>
            </a:r>
            <a:endParaRPr sz="2400" dirty="0">
              <a:latin typeface="Segoe UI"/>
              <a:cs typeface="Segoe UI"/>
            </a:endParaRPr>
          </a:p>
          <a:p>
            <a:pPr marL="355600" marR="6985" indent="-342900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355600" algn="l"/>
                <a:tab pos="1288415" algn="l"/>
                <a:tab pos="3768090" algn="l"/>
                <a:tab pos="5266690" algn="l"/>
              </a:tabLst>
            </a:pPr>
            <a:r>
              <a:rPr sz="2400" dirty="0">
                <a:latin typeface="Segoe UI"/>
                <a:cs typeface="Segoe UI"/>
              </a:rPr>
              <a:t>Các</a:t>
            </a:r>
            <a:r>
              <a:rPr sz="2400" spc="8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tên</a:t>
            </a:r>
            <a:r>
              <a:rPr sz="2400" spc="9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miền</a:t>
            </a:r>
            <a:r>
              <a:rPr sz="2400" spc="10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quốc</a:t>
            </a:r>
            <a:r>
              <a:rPr sz="2400" spc="10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gia</a:t>
            </a:r>
            <a:r>
              <a:rPr sz="2400" spc="9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thường</a:t>
            </a:r>
            <a:r>
              <a:rPr sz="2400" spc="10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có</a:t>
            </a:r>
            <a:r>
              <a:rPr sz="2400" spc="10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2</a:t>
            </a:r>
            <a:r>
              <a:rPr sz="2400" spc="1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ký</a:t>
            </a:r>
            <a:r>
              <a:rPr sz="2400" spc="10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tự.</a:t>
            </a:r>
            <a:r>
              <a:rPr sz="2400" spc="1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Ví</a:t>
            </a:r>
            <a:r>
              <a:rPr sz="2400" spc="10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dụ</a:t>
            </a:r>
            <a:r>
              <a:rPr sz="2400" spc="1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.VN</a:t>
            </a:r>
            <a:r>
              <a:rPr sz="2400" spc="114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(Việt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NAM,	.SG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(Singapore)</a:t>
            </a:r>
            <a:r>
              <a:rPr sz="2400" spc="3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,	</a:t>
            </a:r>
            <a:r>
              <a:rPr sz="2400" spc="-5" dirty="0">
                <a:latin typeface="Segoe UI"/>
                <a:cs typeface="Segoe UI"/>
              </a:rPr>
              <a:t>.UK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(Anh),	.US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(Mỹ)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…</a:t>
            </a: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b="1" spc="-5" dirty="0">
                <a:latin typeface="Segoe UI"/>
                <a:cs typeface="Segoe UI"/>
              </a:rPr>
              <a:t>.VN</a:t>
            </a:r>
            <a:r>
              <a:rPr sz="2400" spc="-5" dirty="0">
                <a:latin typeface="Segoe UI"/>
                <a:cs typeface="Segoe UI"/>
              </a:rPr>
              <a:t>: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dành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cho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các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tổ </a:t>
            </a:r>
            <a:r>
              <a:rPr sz="2400" spc="-5" dirty="0">
                <a:latin typeface="Segoe UI"/>
                <a:cs typeface="Segoe UI"/>
              </a:rPr>
              <a:t>chức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ở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Việt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Nam</a:t>
            </a:r>
            <a:r>
              <a:rPr sz="2400" dirty="0">
                <a:latin typeface="Segoe UI"/>
                <a:cs typeface="Segoe UI"/>
              </a:rPr>
              <a:t> đăng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ký</a:t>
            </a:r>
            <a:r>
              <a:rPr sz="2400" dirty="0">
                <a:latin typeface="Segoe UI"/>
                <a:cs typeface="Segoe UI"/>
              </a:rPr>
              <a:t> sử</a:t>
            </a:r>
            <a:r>
              <a:rPr sz="2400" spc="-5" dirty="0">
                <a:latin typeface="Segoe UI"/>
                <a:cs typeface="Segoe UI"/>
              </a:rPr>
              <a:t> dụng.</a:t>
            </a:r>
            <a:endParaRPr sz="2400" dirty="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b="1" spc="-5" dirty="0">
                <a:latin typeface="Segoe UI"/>
                <a:cs typeface="Segoe UI"/>
              </a:rPr>
              <a:t>.COM.VN</a:t>
            </a:r>
            <a:r>
              <a:rPr sz="2400" spc="-5" dirty="0">
                <a:latin typeface="Segoe UI"/>
                <a:cs typeface="Segoe UI"/>
              </a:rPr>
              <a:t>: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dành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cho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các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tổ</a:t>
            </a:r>
            <a:r>
              <a:rPr sz="2400" spc="-5" dirty="0">
                <a:latin typeface="Segoe UI"/>
                <a:cs typeface="Segoe UI"/>
              </a:rPr>
              <a:t> chức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thương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mại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ở </a:t>
            </a:r>
            <a:r>
              <a:rPr sz="2400" spc="-5" dirty="0">
                <a:latin typeface="Segoe UI"/>
                <a:cs typeface="Segoe UI"/>
              </a:rPr>
              <a:t>Việt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Nam.</a:t>
            </a:r>
            <a:endParaRPr sz="2400" dirty="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b="1" spc="-5" dirty="0">
                <a:latin typeface="Segoe UI"/>
                <a:cs typeface="Segoe UI"/>
              </a:rPr>
              <a:t>.NET.VN</a:t>
            </a:r>
            <a:r>
              <a:rPr sz="2400" spc="-5" dirty="0">
                <a:latin typeface="Segoe UI"/>
                <a:cs typeface="Segoe UI"/>
              </a:rPr>
              <a:t>: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dành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cho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các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tổ </a:t>
            </a:r>
            <a:r>
              <a:rPr sz="2400" spc="-5" dirty="0">
                <a:latin typeface="Segoe UI"/>
                <a:cs typeface="Segoe UI"/>
              </a:rPr>
              <a:t>chức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quản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lý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mạng</a:t>
            </a:r>
            <a:r>
              <a:rPr sz="2400" dirty="0">
                <a:latin typeface="Segoe UI"/>
                <a:cs typeface="Segoe UI"/>
              </a:rPr>
              <a:t> ở</a:t>
            </a:r>
            <a:r>
              <a:rPr sz="2400" spc="-5" dirty="0">
                <a:latin typeface="Segoe UI"/>
                <a:cs typeface="Segoe UI"/>
              </a:rPr>
              <a:t> VN</a:t>
            </a:r>
            <a:endParaRPr sz="2400" dirty="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b="1" spc="-5" dirty="0">
                <a:latin typeface="Segoe UI"/>
                <a:cs typeface="Segoe UI"/>
              </a:rPr>
              <a:t>.EDU.VN</a:t>
            </a:r>
            <a:r>
              <a:rPr sz="2400" spc="-5" dirty="0">
                <a:latin typeface="Segoe UI"/>
                <a:cs typeface="Segoe UI"/>
              </a:rPr>
              <a:t>: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dành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cho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các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tổ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chức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giáo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dục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ở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Việt </a:t>
            </a:r>
            <a:r>
              <a:rPr sz="2400" dirty="0">
                <a:latin typeface="Segoe UI"/>
                <a:cs typeface="Segoe UI"/>
              </a:rPr>
              <a:t>Nam</a:t>
            </a: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"/>
            </a:pPr>
            <a:endParaRPr sz="3000" dirty="0">
              <a:latin typeface="Segoe UI"/>
              <a:cs typeface="Segoe UI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355600" algn="l"/>
                <a:tab pos="753110" algn="l"/>
                <a:tab pos="1309370" algn="l"/>
                <a:tab pos="1879600" algn="l"/>
                <a:tab pos="3149600" algn="l"/>
                <a:tab pos="3371850" algn="l"/>
                <a:tab pos="3973829" algn="l"/>
                <a:tab pos="4408170" algn="l"/>
                <a:tab pos="4854575" algn="l"/>
                <a:tab pos="5694680" algn="l"/>
                <a:tab pos="6267450" algn="l"/>
                <a:tab pos="7071359" algn="l"/>
                <a:tab pos="8066405" algn="l"/>
              </a:tabLst>
            </a:pPr>
            <a:r>
              <a:rPr sz="2400" spc="-5" dirty="0">
                <a:latin typeface="Segoe UI"/>
                <a:cs typeface="Segoe UI"/>
              </a:rPr>
              <a:t>V</a:t>
            </a:r>
            <a:r>
              <a:rPr sz="2400" dirty="0">
                <a:latin typeface="Segoe UI"/>
                <a:cs typeface="Segoe UI"/>
              </a:rPr>
              <a:t>í	</a:t>
            </a:r>
            <a:r>
              <a:rPr sz="2400" spc="10" dirty="0">
                <a:latin typeface="Segoe UI"/>
                <a:cs typeface="Segoe UI"/>
              </a:rPr>
              <a:t>d</a:t>
            </a:r>
            <a:r>
              <a:rPr sz="2400" spc="-5" dirty="0">
                <a:latin typeface="Segoe UI"/>
                <a:cs typeface="Segoe UI"/>
              </a:rPr>
              <a:t>ụ</a:t>
            </a:r>
            <a:r>
              <a:rPr sz="2400" dirty="0">
                <a:latin typeface="Segoe UI"/>
                <a:cs typeface="Segoe UI"/>
              </a:rPr>
              <a:t>:	Fpt	T</a:t>
            </a:r>
            <a:r>
              <a:rPr sz="2400" spc="5" dirty="0">
                <a:latin typeface="Segoe UI"/>
                <a:cs typeface="Segoe UI"/>
              </a:rPr>
              <a:t>e</a:t>
            </a:r>
            <a:r>
              <a:rPr sz="2400" spc="-5" dirty="0">
                <a:latin typeface="Segoe UI"/>
                <a:cs typeface="Segoe UI"/>
              </a:rPr>
              <a:t>lec</a:t>
            </a:r>
            <a:r>
              <a:rPr sz="2400" spc="-10" dirty="0">
                <a:latin typeface="Segoe UI"/>
                <a:cs typeface="Segoe UI"/>
              </a:rPr>
              <a:t>o</a:t>
            </a:r>
            <a:r>
              <a:rPr sz="2400" dirty="0">
                <a:latin typeface="Segoe UI"/>
                <a:cs typeface="Segoe UI"/>
              </a:rPr>
              <a:t>m	</a:t>
            </a:r>
            <a:r>
              <a:rPr sz="2400" spc="10" dirty="0">
                <a:latin typeface="Segoe UI"/>
                <a:cs typeface="Segoe UI"/>
              </a:rPr>
              <a:t>đ</a:t>
            </a:r>
            <a:r>
              <a:rPr sz="2400" dirty="0">
                <a:latin typeface="Segoe UI"/>
                <a:cs typeface="Segoe UI"/>
              </a:rPr>
              <a:t>ăng	</a:t>
            </a:r>
            <a:r>
              <a:rPr sz="2400" spc="-5" dirty="0">
                <a:latin typeface="Segoe UI"/>
                <a:cs typeface="Segoe UI"/>
              </a:rPr>
              <a:t>k</a:t>
            </a:r>
            <a:r>
              <a:rPr sz="2400" dirty="0">
                <a:latin typeface="Segoe UI"/>
                <a:cs typeface="Segoe UI"/>
              </a:rPr>
              <a:t>ý	sử	dụng	t</a:t>
            </a:r>
            <a:r>
              <a:rPr sz="2400" spc="5" dirty="0">
                <a:latin typeface="Segoe UI"/>
                <a:cs typeface="Segoe UI"/>
              </a:rPr>
              <a:t>ê</a:t>
            </a:r>
            <a:r>
              <a:rPr sz="2400" dirty="0">
                <a:latin typeface="Segoe UI"/>
                <a:cs typeface="Segoe UI"/>
              </a:rPr>
              <a:t>n	</a:t>
            </a:r>
            <a:r>
              <a:rPr sz="2400" spc="-5" dirty="0">
                <a:latin typeface="Segoe UI"/>
                <a:cs typeface="Segoe UI"/>
              </a:rPr>
              <a:t>m</a:t>
            </a:r>
            <a:r>
              <a:rPr sz="2400" spc="-10" dirty="0">
                <a:latin typeface="Segoe UI"/>
                <a:cs typeface="Segoe UI"/>
              </a:rPr>
              <a:t>i</a:t>
            </a:r>
            <a:r>
              <a:rPr sz="2400" dirty="0">
                <a:latin typeface="Segoe UI"/>
                <a:cs typeface="Segoe UI"/>
              </a:rPr>
              <a:t>ền	</a:t>
            </a:r>
            <a:r>
              <a:rPr sz="2400" b="1" spc="-5" dirty="0">
                <a:latin typeface="Segoe UI"/>
                <a:cs typeface="Segoe UI"/>
              </a:rPr>
              <a:t>fp</a:t>
            </a:r>
            <a:r>
              <a:rPr sz="2400" b="1" spc="5" dirty="0">
                <a:latin typeface="Segoe UI"/>
                <a:cs typeface="Segoe UI"/>
              </a:rPr>
              <a:t>t.v</a:t>
            </a:r>
            <a:r>
              <a:rPr sz="2400" b="1" dirty="0">
                <a:latin typeface="Segoe UI"/>
                <a:cs typeface="Segoe UI"/>
              </a:rPr>
              <a:t>n	</a:t>
            </a:r>
            <a:r>
              <a:rPr sz="2400" dirty="0">
                <a:latin typeface="Segoe UI"/>
                <a:cs typeface="Segoe UI"/>
              </a:rPr>
              <a:t>.  </a:t>
            </a:r>
            <a:r>
              <a:rPr sz="2400" spc="-5" dirty="0">
                <a:latin typeface="Segoe UI"/>
                <a:cs typeface="Segoe UI"/>
              </a:rPr>
              <a:t>FTP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Shop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thì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đăng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ký	</a:t>
            </a:r>
            <a:r>
              <a:rPr sz="2400" b="1" spc="-5" dirty="0">
                <a:latin typeface="Segoe UI"/>
                <a:cs typeface="Segoe UI"/>
              </a:rPr>
              <a:t>fptshop.com.vn</a:t>
            </a:r>
            <a:endParaRPr sz="240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3028" y="190500"/>
            <a:ext cx="5186933" cy="7871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3629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CÁCH</a:t>
            </a:r>
            <a:r>
              <a:rPr spc="10" dirty="0"/>
              <a:t> </a:t>
            </a:r>
            <a:r>
              <a:rPr spc="-10" dirty="0"/>
              <a:t>LỰA</a:t>
            </a:r>
            <a:r>
              <a:rPr dirty="0"/>
              <a:t> </a:t>
            </a:r>
            <a:r>
              <a:rPr spc="-10" dirty="0"/>
              <a:t>CHỌN</a:t>
            </a:r>
            <a:r>
              <a:rPr spc="10" dirty="0"/>
              <a:t> </a:t>
            </a:r>
            <a:r>
              <a:rPr spc="-5" dirty="0"/>
              <a:t>TÊN</a:t>
            </a:r>
            <a:r>
              <a:rPr dirty="0"/>
              <a:t> </a:t>
            </a:r>
            <a:r>
              <a:rPr spc="-10" dirty="0"/>
              <a:t>MIỀN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6892" y="1168653"/>
            <a:ext cx="8523605" cy="4269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64490" indent="-34290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Segoe UI"/>
                <a:cs typeface="Segoe UI"/>
              </a:rPr>
              <a:t>Chọn </a:t>
            </a:r>
            <a:r>
              <a:rPr sz="2400" dirty="0">
                <a:latin typeface="Segoe UI"/>
                <a:cs typeface="Segoe UI"/>
              </a:rPr>
              <a:t>tên </a:t>
            </a:r>
            <a:r>
              <a:rPr sz="2400" spc="-5" dirty="0">
                <a:latin typeface="Segoe UI"/>
                <a:cs typeface="Segoe UI"/>
              </a:rPr>
              <a:t>miền </a:t>
            </a:r>
            <a:r>
              <a:rPr sz="2400" dirty="0">
                <a:latin typeface="Segoe UI"/>
                <a:cs typeface="Segoe UI"/>
              </a:rPr>
              <a:t>quốc tế hay tên </a:t>
            </a:r>
            <a:r>
              <a:rPr sz="2400" spc="-5" dirty="0">
                <a:latin typeface="Segoe UI"/>
                <a:cs typeface="Segoe UI"/>
              </a:rPr>
              <a:t>miền Việt </a:t>
            </a:r>
            <a:r>
              <a:rPr sz="2400" dirty="0">
                <a:latin typeface="Segoe UI"/>
                <a:cs typeface="Segoe UI"/>
              </a:rPr>
              <a:t>Nam tùy ở đánh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giá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của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của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chủ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thể.</a:t>
            </a:r>
          </a:p>
          <a:p>
            <a:pPr marL="355600" marR="288290">
              <a:lnSpc>
                <a:spcPct val="100000"/>
              </a:lnSpc>
              <a:tabLst>
                <a:tab pos="1567180" algn="l"/>
                <a:tab pos="3177540" algn="l"/>
              </a:tabLst>
            </a:pPr>
            <a:r>
              <a:rPr sz="2400" spc="-5" dirty="0">
                <a:latin typeface="Segoe UI"/>
                <a:cs typeface="Segoe UI"/>
              </a:rPr>
              <a:t>Ví </a:t>
            </a:r>
            <a:r>
              <a:rPr sz="2400" dirty="0">
                <a:latin typeface="Segoe UI"/>
                <a:cs typeface="Segoe UI"/>
              </a:rPr>
              <a:t>dụ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công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ty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ABC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có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thể </a:t>
            </a:r>
            <a:r>
              <a:rPr sz="2400" spc="-5" dirty="0">
                <a:latin typeface="Segoe UI"/>
                <a:cs typeface="Segoe UI"/>
              </a:rPr>
              <a:t>chọn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các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tên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miền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như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abc.com</a:t>
            </a:r>
            <a:r>
              <a:rPr sz="2400" spc="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,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abc.net,	abc.online,	abc.vn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hay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abc.com.vn</a:t>
            </a:r>
            <a:endParaRPr sz="2400" dirty="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355600" algn="l"/>
                <a:tab pos="1021080" algn="l"/>
                <a:tab pos="1863089" algn="l"/>
                <a:tab pos="3025775" algn="l"/>
                <a:tab pos="4054475" algn="l"/>
                <a:tab pos="4804410" algn="l"/>
                <a:tab pos="5445760" algn="l"/>
                <a:tab pos="6059170" algn="l"/>
                <a:tab pos="6410960" algn="l"/>
                <a:tab pos="6883400" algn="l"/>
                <a:tab pos="7406005" algn="l"/>
                <a:tab pos="7917180" algn="l"/>
              </a:tabLst>
            </a:pPr>
            <a:r>
              <a:rPr sz="2400" dirty="0">
                <a:latin typeface="Segoe UI"/>
                <a:cs typeface="Segoe UI"/>
              </a:rPr>
              <a:t>Tên	</a:t>
            </a:r>
            <a:r>
              <a:rPr sz="2400" spc="-5" dirty="0">
                <a:latin typeface="Segoe UI"/>
                <a:cs typeface="Segoe UI"/>
              </a:rPr>
              <a:t>m</a:t>
            </a:r>
            <a:r>
              <a:rPr sz="2400" spc="-15" dirty="0">
                <a:latin typeface="Segoe UI"/>
                <a:cs typeface="Segoe UI"/>
              </a:rPr>
              <a:t>i</a:t>
            </a:r>
            <a:r>
              <a:rPr sz="2400" dirty="0">
                <a:latin typeface="Segoe UI"/>
                <a:cs typeface="Segoe UI"/>
              </a:rPr>
              <a:t>ền	thườ</a:t>
            </a:r>
            <a:r>
              <a:rPr sz="2400" spc="-10" dirty="0">
                <a:latin typeface="Segoe UI"/>
                <a:cs typeface="Segoe UI"/>
              </a:rPr>
              <a:t>n</a:t>
            </a:r>
            <a:r>
              <a:rPr sz="2400" dirty="0">
                <a:latin typeface="Segoe UI"/>
                <a:cs typeface="Segoe UI"/>
              </a:rPr>
              <a:t>g	</a:t>
            </a:r>
            <a:r>
              <a:rPr sz="2400" spc="-5" dirty="0">
                <a:latin typeface="Segoe UI"/>
                <a:cs typeface="Segoe UI"/>
              </a:rPr>
              <a:t>khôn</a:t>
            </a:r>
            <a:r>
              <a:rPr sz="2400" dirty="0">
                <a:latin typeface="Segoe UI"/>
                <a:cs typeface="Segoe UI"/>
              </a:rPr>
              <a:t>g	dấ</a:t>
            </a:r>
            <a:r>
              <a:rPr sz="2400" spc="5" dirty="0">
                <a:latin typeface="Segoe UI"/>
                <a:cs typeface="Segoe UI"/>
              </a:rPr>
              <a:t>u</a:t>
            </a:r>
            <a:r>
              <a:rPr sz="2400" dirty="0">
                <a:latin typeface="Segoe UI"/>
                <a:cs typeface="Segoe UI"/>
              </a:rPr>
              <a:t>,	cần	đặt	</a:t>
            </a:r>
            <a:r>
              <a:rPr sz="2400" spc="-10" dirty="0">
                <a:latin typeface="Segoe UI"/>
                <a:cs typeface="Segoe UI"/>
              </a:rPr>
              <a:t>í</a:t>
            </a:r>
            <a:r>
              <a:rPr sz="2400" dirty="0">
                <a:latin typeface="Segoe UI"/>
                <a:cs typeface="Segoe UI"/>
              </a:rPr>
              <a:t>t	</a:t>
            </a:r>
            <a:r>
              <a:rPr sz="2400" spc="-10" dirty="0">
                <a:latin typeface="Segoe UI"/>
                <a:cs typeface="Segoe UI"/>
              </a:rPr>
              <a:t>k</a:t>
            </a:r>
            <a:r>
              <a:rPr sz="2400" dirty="0">
                <a:latin typeface="Segoe UI"/>
                <a:cs typeface="Segoe UI"/>
              </a:rPr>
              <a:t>ý	tự,	</a:t>
            </a:r>
            <a:r>
              <a:rPr sz="2400" spc="-15" dirty="0">
                <a:latin typeface="Segoe UI"/>
                <a:cs typeface="Segoe UI"/>
              </a:rPr>
              <a:t>d</a:t>
            </a:r>
            <a:r>
              <a:rPr sz="2400" dirty="0">
                <a:latin typeface="Segoe UI"/>
                <a:cs typeface="Segoe UI"/>
              </a:rPr>
              <a:t>ễ	nh</a:t>
            </a:r>
            <a:r>
              <a:rPr sz="2400" spc="-5" dirty="0">
                <a:latin typeface="Segoe UI"/>
                <a:cs typeface="Segoe UI"/>
              </a:rPr>
              <a:t>ớ</a:t>
            </a:r>
            <a:r>
              <a:rPr sz="2400" dirty="0">
                <a:latin typeface="Segoe UI"/>
                <a:cs typeface="Segoe UI"/>
              </a:rPr>
              <a:t>.</a:t>
            </a:r>
          </a:p>
          <a:p>
            <a:pPr marL="355600">
              <a:lnSpc>
                <a:spcPct val="100000"/>
              </a:lnSpc>
              <a:tabLst>
                <a:tab pos="1290955" algn="l"/>
              </a:tabLst>
            </a:pPr>
            <a:r>
              <a:rPr sz="2400" spc="-5" dirty="0">
                <a:latin typeface="Segoe UI"/>
                <a:cs typeface="Segoe UI"/>
              </a:rPr>
              <a:t>Ví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dụ:	otosaigon.com,</a:t>
            </a:r>
            <a:r>
              <a:rPr sz="2400" spc="5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nongsanviet.online</a:t>
            </a:r>
            <a:endParaRPr sz="2400" dirty="0">
              <a:latin typeface="Segoe UI"/>
              <a:cs typeface="Segoe UI"/>
            </a:endParaRPr>
          </a:p>
          <a:p>
            <a:pPr marL="355600" marR="404495" indent="-342900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5600" algn="l"/>
                <a:tab pos="1875155" algn="l"/>
              </a:tabLst>
            </a:pPr>
            <a:r>
              <a:rPr sz="2400" dirty="0">
                <a:latin typeface="Segoe UI"/>
                <a:cs typeface="Segoe UI"/>
              </a:rPr>
              <a:t>Tên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miền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cần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rõ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ràng, tránh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nhầm</a:t>
            </a:r>
            <a:r>
              <a:rPr sz="2400" spc="-5" dirty="0">
                <a:latin typeface="Segoe UI"/>
                <a:cs typeface="Segoe UI"/>
              </a:rPr>
              <a:t> lẫn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ý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nghĩa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tiêu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cực </a:t>
            </a:r>
            <a:r>
              <a:rPr sz="2400" spc="-5" dirty="0">
                <a:latin typeface="Segoe UI"/>
                <a:cs typeface="Segoe UI"/>
              </a:rPr>
              <a:t>khi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đọc.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Ví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dụ	</a:t>
            </a:r>
            <a:r>
              <a:rPr sz="2400" b="1" spc="-5" dirty="0">
                <a:solidFill>
                  <a:srgbClr val="FF0000"/>
                </a:solidFill>
                <a:latin typeface="Segoe UI"/>
                <a:cs typeface="Segoe UI"/>
              </a:rPr>
              <a:t>tangtoc.vn</a:t>
            </a:r>
            <a:r>
              <a:rPr sz="2400" b="1" spc="-2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dễ</a:t>
            </a:r>
            <a:r>
              <a:rPr sz="2400" spc="-5" dirty="0">
                <a:latin typeface="Segoe UI"/>
                <a:cs typeface="Segoe UI"/>
              </a:rPr>
              <a:t> lầm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lẫn</a:t>
            </a:r>
            <a:r>
              <a:rPr sz="2400" dirty="0">
                <a:latin typeface="Segoe UI"/>
                <a:cs typeface="Segoe UI"/>
              </a:rPr>
              <a:t> với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tang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tóc,</a:t>
            </a:r>
            <a:endParaRPr sz="2400" dirty="0">
              <a:latin typeface="Segoe UI"/>
              <a:cs typeface="Segoe UI"/>
            </a:endParaRPr>
          </a:p>
          <a:p>
            <a:pPr marL="355600" marR="450215" indent="-342900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Tên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miền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cần </a:t>
            </a:r>
            <a:r>
              <a:rPr sz="2400" spc="-5" dirty="0">
                <a:latin typeface="Segoe UI"/>
                <a:cs typeface="Segoe UI"/>
              </a:rPr>
              <a:t>liên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quan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đến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lĩnh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vực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kinh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doanh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hoặc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tên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công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ty.</a:t>
            </a: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Segoe UI"/>
                <a:cs typeface="Segoe UI"/>
              </a:rPr>
              <a:t>Ví </a:t>
            </a:r>
            <a:r>
              <a:rPr sz="2400" dirty="0">
                <a:latin typeface="Segoe UI"/>
                <a:cs typeface="Segoe UI"/>
              </a:rPr>
              <a:t>dụ: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dienmayxanh.vn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,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laptopgiare.com</a:t>
            </a:r>
            <a:endParaRPr sz="240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96995" y="190500"/>
            <a:ext cx="5442965" cy="7871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05910" y="283210"/>
            <a:ext cx="49993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CÁC</a:t>
            </a:r>
            <a:r>
              <a:rPr spc="10" dirty="0"/>
              <a:t> </a:t>
            </a:r>
            <a:r>
              <a:rPr spc="-10" dirty="0"/>
              <a:t>QUY</a:t>
            </a:r>
            <a:r>
              <a:rPr spc="-5" dirty="0"/>
              <a:t> TẮC</a:t>
            </a:r>
            <a:r>
              <a:rPr dirty="0"/>
              <a:t> </a:t>
            </a:r>
            <a:r>
              <a:rPr spc="-10" dirty="0"/>
              <a:t>CHO</a:t>
            </a:r>
            <a:r>
              <a:rPr spc="10" dirty="0"/>
              <a:t> </a:t>
            </a:r>
            <a:r>
              <a:rPr spc="-5" dirty="0"/>
              <a:t>TÊN</a:t>
            </a:r>
            <a:r>
              <a:rPr spc="-15" dirty="0"/>
              <a:t> </a:t>
            </a:r>
            <a:r>
              <a:rPr spc="-10" dirty="0"/>
              <a:t>MIỀN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7651" y="897505"/>
            <a:ext cx="8069580" cy="565912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670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5" dirty="0">
                <a:latin typeface="Segoe UI"/>
                <a:cs typeface="Segoe UI"/>
              </a:rPr>
              <a:t>Dài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không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quá 253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ký</a:t>
            </a:r>
            <a:r>
              <a:rPr sz="2400" dirty="0">
                <a:latin typeface="Segoe UI"/>
                <a:cs typeface="Segoe UI"/>
              </a:rPr>
              <a:t> tự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tính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cả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phần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đuôi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.com,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.org</a:t>
            </a:r>
            <a:endParaRPr sz="2400" dirty="0">
              <a:latin typeface="Segoe UI"/>
              <a:cs typeface="Segoe UI"/>
            </a:endParaRPr>
          </a:p>
          <a:p>
            <a:pPr marL="355600" indent="-343535" algn="just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dirty="0">
                <a:latin typeface="Segoe UI"/>
                <a:cs typeface="Segoe UI"/>
              </a:rPr>
              <a:t>Tối</a:t>
            </a:r>
            <a:r>
              <a:rPr sz="2400" spc="54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đa</a:t>
            </a:r>
            <a:r>
              <a:rPr sz="2400" spc="56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127</a:t>
            </a:r>
            <a:r>
              <a:rPr sz="2400" spc="56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nhãn</a:t>
            </a:r>
            <a:r>
              <a:rPr sz="2400" spc="56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(label),</a:t>
            </a:r>
            <a:r>
              <a:rPr sz="2400" spc="55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mỗi</a:t>
            </a:r>
            <a:r>
              <a:rPr sz="2400" spc="55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nhãn</a:t>
            </a:r>
            <a:r>
              <a:rPr sz="2400" spc="56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là</a:t>
            </a:r>
            <a:r>
              <a:rPr sz="2400" spc="55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text</a:t>
            </a:r>
            <a:r>
              <a:rPr sz="2400" spc="54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giữa</a:t>
            </a:r>
            <a:r>
              <a:rPr sz="2400" spc="55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2</a:t>
            </a:r>
            <a:r>
              <a:rPr sz="2400" spc="56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dấu</a:t>
            </a:r>
          </a:p>
          <a:p>
            <a:pPr marL="355600" algn="just">
              <a:lnSpc>
                <a:spcPct val="100000"/>
              </a:lnSpc>
            </a:pPr>
            <a:r>
              <a:rPr sz="2400" spc="-5" dirty="0">
                <a:latin typeface="Segoe UI"/>
                <a:cs typeface="Segoe UI"/>
              </a:rPr>
              <a:t>chấm</a:t>
            </a:r>
            <a:r>
              <a:rPr sz="2400" dirty="0">
                <a:latin typeface="Segoe UI"/>
                <a:cs typeface="Segoe UI"/>
              </a:rPr>
              <a:t> và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không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được</a:t>
            </a:r>
            <a:r>
              <a:rPr sz="2400" spc="-5" dirty="0">
                <a:latin typeface="Segoe UI"/>
                <a:cs typeface="Segoe UI"/>
              </a:rPr>
              <a:t> vượt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quá 63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ký</a:t>
            </a:r>
            <a:r>
              <a:rPr sz="2400" dirty="0">
                <a:latin typeface="Segoe UI"/>
                <a:cs typeface="Segoe UI"/>
              </a:rPr>
              <a:t> tự/nhãn.</a:t>
            </a:r>
          </a:p>
          <a:p>
            <a:pPr marL="355600" marR="5080" indent="-343535" algn="just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dirty="0">
                <a:latin typeface="Segoe UI"/>
                <a:cs typeface="Segoe UI"/>
              </a:rPr>
              <a:t>Nhãn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bên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phải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có</a:t>
            </a:r>
            <a:r>
              <a:rPr sz="2400" dirty="0">
                <a:latin typeface="Segoe UI"/>
                <a:cs typeface="Segoe UI"/>
              </a:rPr>
              <a:t> cấp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độ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cao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hơn.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Ví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dụ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mail.vnexpress.net </a:t>
            </a:r>
            <a:r>
              <a:rPr sz="2400" dirty="0">
                <a:latin typeface="Segoe UI"/>
                <a:cs typeface="Segoe UI"/>
              </a:rPr>
              <a:t>thì nhãn </a:t>
            </a:r>
            <a:r>
              <a:rPr sz="2400" b="1" spc="-5" dirty="0">
                <a:latin typeface="Segoe UI"/>
                <a:cs typeface="Segoe UI"/>
              </a:rPr>
              <a:t>.net </a:t>
            </a:r>
            <a:r>
              <a:rPr sz="2400" spc="-5" dirty="0">
                <a:latin typeface="Segoe UI"/>
                <a:cs typeface="Segoe UI"/>
              </a:rPr>
              <a:t>là </a:t>
            </a:r>
            <a:r>
              <a:rPr sz="2400" dirty="0">
                <a:latin typeface="Segoe UI"/>
                <a:cs typeface="Segoe UI"/>
              </a:rPr>
              <a:t>cấp cao nhất (top- 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level </a:t>
            </a:r>
            <a:r>
              <a:rPr sz="2400" dirty="0">
                <a:latin typeface="Segoe UI"/>
                <a:cs typeface="Segoe UI"/>
              </a:rPr>
              <a:t>domain), nhãn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b="1" spc="-5" dirty="0">
                <a:latin typeface="Segoe UI"/>
                <a:cs typeface="Segoe UI"/>
              </a:rPr>
              <a:t>vnexpress </a:t>
            </a:r>
            <a:r>
              <a:rPr sz="2400" spc="-5" dirty="0">
                <a:latin typeface="Segoe UI"/>
                <a:cs typeface="Segoe UI"/>
              </a:rPr>
              <a:t>là </a:t>
            </a:r>
            <a:r>
              <a:rPr sz="2400" dirty="0">
                <a:latin typeface="Segoe UI"/>
                <a:cs typeface="Segoe UI"/>
              </a:rPr>
              <a:t>tên </a:t>
            </a:r>
            <a:r>
              <a:rPr sz="2400" spc="-5" dirty="0">
                <a:latin typeface="Segoe UI"/>
                <a:cs typeface="Segoe UI"/>
              </a:rPr>
              <a:t>chính (cấp </a:t>
            </a:r>
            <a:r>
              <a:rPr sz="2400" dirty="0">
                <a:latin typeface="Segoe UI"/>
                <a:cs typeface="Segoe UI"/>
              </a:rPr>
              <a:t>2), còn 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nhãn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mail</a:t>
            </a:r>
            <a:r>
              <a:rPr sz="2400" b="1" spc="-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là</a:t>
            </a:r>
            <a:r>
              <a:rPr sz="2400" spc="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tên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miền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phụ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(subdomain)</a:t>
            </a:r>
          </a:p>
          <a:p>
            <a:pPr marL="355600" indent="-343535" algn="just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5" dirty="0">
                <a:latin typeface="Segoe UI"/>
                <a:cs typeface="Segoe UI"/>
              </a:rPr>
              <a:t>Ký </a:t>
            </a:r>
            <a:r>
              <a:rPr sz="2400" dirty="0">
                <a:latin typeface="Segoe UI"/>
                <a:cs typeface="Segoe UI"/>
              </a:rPr>
              <a:t>tự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trong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tên</a:t>
            </a:r>
            <a:r>
              <a:rPr sz="2400" spc="-5" dirty="0">
                <a:latin typeface="Segoe UI"/>
                <a:cs typeface="Segoe UI"/>
              </a:rPr>
              <a:t> miền không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phân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biệt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hoa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thường.</a:t>
            </a:r>
            <a:endParaRPr sz="2400" dirty="0">
              <a:latin typeface="Segoe UI"/>
              <a:cs typeface="Segoe UI"/>
            </a:endParaRPr>
          </a:p>
          <a:p>
            <a:pPr marL="355600" indent="-343535" algn="just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dirty="0">
                <a:latin typeface="Segoe UI"/>
                <a:cs typeface="Segoe UI"/>
              </a:rPr>
              <a:t>Tên</a:t>
            </a:r>
            <a:r>
              <a:rPr sz="2400" spc="-5" dirty="0">
                <a:latin typeface="Segoe UI"/>
                <a:cs typeface="Segoe UI"/>
              </a:rPr>
              <a:t> miền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chỉ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gồm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các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ký</a:t>
            </a:r>
            <a:r>
              <a:rPr sz="2400" dirty="0">
                <a:latin typeface="Segoe UI"/>
                <a:cs typeface="Segoe UI"/>
              </a:rPr>
              <a:t> tự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a-z,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số 0-9,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dấu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(-)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và </a:t>
            </a:r>
            <a:r>
              <a:rPr sz="2400" spc="-5" dirty="0">
                <a:latin typeface="Segoe UI"/>
                <a:cs typeface="Segoe UI"/>
              </a:rPr>
              <a:t>(.)</a:t>
            </a:r>
            <a:endParaRPr sz="2400" dirty="0">
              <a:latin typeface="Segoe UI"/>
              <a:cs typeface="Segoe UI"/>
            </a:endParaRPr>
          </a:p>
          <a:p>
            <a:pPr marL="355600" marR="5715" indent="-343535" algn="just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dirty="0">
                <a:latin typeface="Segoe UI"/>
                <a:cs typeface="Segoe UI"/>
              </a:rPr>
              <a:t>Tên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miền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không</a:t>
            </a:r>
            <a:r>
              <a:rPr sz="2400" dirty="0">
                <a:latin typeface="Segoe UI"/>
                <a:cs typeface="Segoe UI"/>
              </a:rPr>
              <a:t> được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chứa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các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ký</a:t>
            </a:r>
            <a:r>
              <a:rPr sz="2400" dirty="0">
                <a:latin typeface="Segoe UI"/>
                <a:cs typeface="Segoe UI"/>
              </a:rPr>
              <a:t> tự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đặc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biệt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như 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@,!,#,…và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khoảng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trắng.</a:t>
            </a:r>
          </a:p>
          <a:p>
            <a:pPr marL="355600" marR="6350" indent="-343535" algn="just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5" dirty="0">
                <a:latin typeface="Segoe UI"/>
                <a:cs typeface="Segoe UI"/>
              </a:rPr>
              <a:t>Không </a:t>
            </a:r>
            <a:r>
              <a:rPr sz="2400" dirty="0">
                <a:latin typeface="Segoe UI"/>
                <a:cs typeface="Segoe UI"/>
              </a:rPr>
              <a:t>bắt đầu, </a:t>
            </a:r>
            <a:r>
              <a:rPr sz="2400" spc="-5" dirty="0">
                <a:latin typeface="Segoe UI"/>
                <a:cs typeface="Segoe UI"/>
              </a:rPr>
              <a:t>kết </a:t>
            </a:r>
            <a:r>
              <a:rPr sz="2400" dirty="0">
                <a:latin typeface="Segoe UI"/>
                <a:cs typeface="Segoe UI"/>
              </a:rPr>
              <a:t>thúc bằng dấu [.] hoặc [-]. Khi ở giữa,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dấu - có thể </a:t>
            </a:r>
            <a:r>
              <a:rPr sz="2400" spc="-5" dirty="0">
                <a:latin typeface="Segoe UI"/>
                <a:cs typeface="Segoe UI"/>
              </a:rPr>
              <a:t>kề </a:t>
            </a:r>
            <a:r>
              <a:rPr sz="2400" dirty="0">
                <a:latin typeface="Segoe UI"/>
                <a:cs typeface="Segoe UI"/>
              </a:rPr>
              <a:t>nhau </a:t>
            </a:r>
            <a:r>
              <a:rPr sz="2400" spc="-5" dirty="0">
                <a:latin typeface="Segoe UI"/>
                <a:cs typeface="Segoe UI"/>
              </a:rPr>
              <a:t>như </a:t>
            </a:r>
            <a:r>
              <a:rPr sz="2400" dirty="0">
                <a:latin typeface="Segoe UI"/>
                <a:cs typeface="Segoe UI"/>
              </a:rPr>
              <a:t>em–yeu, còn dấu chấm thì 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không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,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như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trike="sngStrike" spc="-5" dirty="0">
                <a:latin typeface="Segoe UI"/>
                <a:cs typeface="Segoe UI"/>
              </a:rPr>
              <a:t>em..yeu.</a:t>
            </a:r>
            <a:endParaRPr sz="240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0344" y="205740"/>
            <a:ext cx="7002018" cy="78714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4357" y="1018920"/>
            <a:ext cx="8144509" cy="463613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75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5" dirty="0">
                <a:latin typeface="Segoe UI"/>
                <a:cs typeface="Segoe UI"/>
              </a:rPr>
              <a:t>Bình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đẳng,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ai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đăng</a:t>
            </a:r>
            <a:r>
              <a:rPr sz="2400" spc="-5" dirty="0">
                <a:latin typeface="Segoe UI"/>
                <a:cs typeface="Segoe UI"/>
              </a:rPr>
              <a:t> ký </a:t>
            </a:r>
            <a:r>
              <a:rPr sz="2400" dirty="0">
                <a:latin typeface="Segoe UI"/>
                <a:cs typeface="Segoe UI"/>
              </a:rPr>
              <a:t>trước thì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dùng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trước.</a:t>
            </a:r>
            <a:endParaRPr sz="2400">
              <a:latin typeface="Segoe UI"/>
              <a:cs typeface="Segoe UI"/>
            </a:endParaRPr>
          </a:p>
          <a:p>
            <a:pPr marL="355600" marR="5080" indent="-343535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5" dirty="0">
                <a:latin typeface="Segoe UI"/>
                <a:cs typeface="Segoe UI"/>
              </a:rPr>
              <a:t>Lệ</a:t>
            </a:r>
            <a:r>
              <a:rPr sz="2400" spc="17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phí</a:t>
            </a:r>
            <a:r>
              <a:rPr sz="2400" spc="17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trả</a:t>
            </a:r>
            <a:r>
              <a:rPr sz="2400" spc="18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cho</a:t>
            </a:r>
            <a:r>
              <a:rPr sz="2400" spc="20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các</a:t>
            </a:r>
            <a:r>
              <a:rPr sz="2400" spc="17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loại</a:t>
            </a:r>
            <a:r>
              <a:rPr sz="2400" spc="18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tên</a:t>
            </a:r>
            <a:r>
              <a:rPr sz="2400" spc="17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miền</a:t>
            </a:r>
            <a:r>
              <a:rPr sz="2400" spc="18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là</a:t>
            </a:r>
            <a:r>
              <a:rPr sz="2400" spc="18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khác</a:t>
            </a:r>
            <a:r>
              <a:rPr sz="2400" spc="18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nhau,</a:t>
            </a:r>
            <a:r>
              <a:rPr sz="2400" spc="17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và</a:t>
            </a:r>
            <a:r>
              <a:rPr sz="2400" spc="18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thường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trả theo đơn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vị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năm.</a:t>
            </a:r>
            <a:endParaRPr sz="2400">
              <a:latin typeface="Segoe UI"/>
              <a:cs typeface="Segoe UI"/>
            </a:endParaRPr>
          </a:p>
          <a:p>
            <a:pPr marL="355600" marR="5080" indent="-343535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5" dirty="0">
                <a:latin typeface="Segoe UI"/>
                <a:cs typeface="Segoe UI"/>
              </a:rPr>
              <a:t>Khi</a:t>
            </a:r>
            <a:r>
              <a:rPr sz="2400" spc="3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chủ</a:t>
            </a:r>
            <a:r>
              <a:rPr sz="2400" spc="3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thể</a:t>
            </a:r>
            <a:r>
              <a:rPr sz="2400" spc="3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không</a:t>
            </a:r>
            <a:r>
              <a:rPr sz="2400" spc="3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tiếp</a:t>
            </a:r>
            <a:r>
              <a:rPr sz="2400" spc="3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tục</a:t>
            </a:r>
            <a:r>
              <a:rPr sz="2400" spc="30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thanh</a:t>
            </a:r>
            <a:r>
              <a:rPr sz="2400" spc="30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toán,</a:t>
            </a:r>
            <a:r>
              <a:rPr sz="2400" spc="3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tên</a:t>
            </a:r>
            <a:r>
              <a:rPr sz="2400" spc="3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miền</a:t>
            </a:r>
            <a:r>
              <a:rPr sz="2400" spc="3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sẽ</a:t>
            </a:r>
            <a:r>
              <a:rPr sz="2400" spc="3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hết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hạn và </a:t>
            </a:r>
            <a:r>
              <a:rPr sz="2400" spc="-5" dirty="0">
                <a:latin typeface="Segoe UI"/>
                <a:cs typeface="Segoe UI"/>
              </a:rPr>
              <a:t>chủ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thể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khác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có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thể đăng </a:t>
            </a:r>
            <a:r>
              <a:rPr sz="2400" spc="-5" dirty="0">
                <a:latin typeface="Segoe UI"/>
                <a:cs typeface="Segoe UI"/>
              </a:rPr>
              <a:t>ký </a:t>
            </a:r>
            <a:r>
              <a:rPr sz="2400" dirty="0">
                <a:latin typeface="Segoe UI"/>
                <a:cs typeface="Segoe UI"/>
              </a:rPr>
              <a:t>sử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dụng.</a:t>
            </a:r>
            <a:endParaRPr sz="2400">
              <a:latin typeface="Segoe UI"/>
              <a:cs typeface="Segoe UI"/>
            </a:endParaRPr>
          </a:p>
          <a:p>
            <a:pPr marL="355600" marR="5080" indent="-343535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6235" algn="l"/>
                <a:tab pos="841375" algn="l"/>
                <a:tab pos="1689100" algn="l"/>
                <a:tab pos="2132330" algn="l"/>
                <a:tab pos="2954020" algn="l"/>
                <a:tab pos="3283585" algn="l"/>
                <a:tab pos="3847465" algn="l"/>
                <a:tab pos="4277360" algn="l"/>
                <a:tab pos="5088255" algn="l"/>
                <a:tab pos="5535930" algn="l"/>
                <a:tab pos="6370320" algn="l"/>
                <a:tab pos="6814820" algn="l"/>
                <a:tab pos="7397115" algn="l"/>
              </a:tabLst>
            </a:pPr>
            <a:r>
              <a:rPr sz="2400" dirty="0">
                <a:latin typeface="Segoe UI"/>
                <a:cs typeface="Segoe UI"/>
              </a:rPr>
              <a:t>Tổ	c</a:t>
            </a:r>
            <a:r>
              <a:rPr sz="2400" spc="-10" dirty="0">
                <a:latin typeface="Segoe UI"/>
                <a:cs typeface="Segoe UI"/>
              </a:rPr>
              <a:t>h</a:t>
            </a:r>
            <a:r>
              <a:rPr sz="2400" spc="10" dirty="0">
                <a:latin typeface="Segoe UI"/>
                <a:cs typeface="Segoe UI"/>
              </a:rPr>
              <a:t>ứ</a:t>
            </a:r>
            <a:r>
              <a:rPr sz="2400" dirty="0">
                <a:latin typeface="Segoe UI"/>
                <a:cs typeface="Segoe UI"/>
              </a:rPr>
              <a:t>c,	</a:t>
            </a:r>
            <a:r>
              <a:rPr sz="2400" spc="5" dirty="0">
                <a:latin typeface="Segoe UI"/>
                <a:cs typeface="Segoe UI"/>
              </a:rPr>
              <a:t>c</a:t>
            </a:r>
            <a:r>
              <a:rPr sz="2400" dirty="0">
                <a:latin typeface="Segoe UI"/>
                <a:cs typeface="Segoe UI"/>
              </a:rPr>
              <a:t>á	nh</a:t>
            </a:r>
            <a:r>
              <a:rPr sz="2400" spc="5" dirty="0">
                <a:latin typeface="Segoe UI"/>
                <a:cs typeface="Segoe UI"/>
              </a:rPr>
              <a:t>â</a:t>
            </a:r>
            <a:r>
              <a:rPr sz="2400" dirty="0">
                <a:latin typeface="Segoe UI"/>
                <a:cs typeface="Segoe UI"/>
              </a:rPr>
              <a:t>n	ở	</a:t>
            </a:r>
            <a:r>
              <a:rPr sz="2400" spc="-5" dirty="0">
                <a:latin typeface="Segoe UI"/>
                <a:cs typeface="Segoe UI"/>
              </a:rPr>
              <a:t>V</a:t>
            </a:r>
            <a:r>
              <a:rPr sz="2400" dirty="0">
                <a:latin typeface="Segoe UI"/>
                <a:cs typeface="Segoe UI"/>
              </a:rPr>
              <a:t>N	tự	c</a:t>
            </a:r>
            <a:r>
              <a:rPr sz="2400" spc="-10" dirty="0">
                <a:latin typeface="Segoe UI"/>
                <a:cs typeface="Segoe UI"/>
              </a:rPr>
              <a:t>h</a:t>
            </a:r>
            <a:r>
              <a:rPr sz="2400" spc="5" dirty="0">
                <a:latin typeface="Segoe UI"/>
                <a:cs typeface="Segoe UI"/>
              </a:rPr>
              <a:t>ọ</a:t>
            </a:r>
            <a:r>
              <a:rPr sz="2400" dirty="0">
                <a:latin typeface="Segoe UI"/>
                <a:cs typeface="Segoe UI"/>
              </a:rPr>
              <a:t>n	và	đăng	</a:t>
            </a:r>
            <a:r>
              <a:rPr sz="2400" spc="-5" dirty="0">
                <a:latin typeface="Segoe UI"/>
                <a:cs typeface="Segoe UI"/>
              </a:rPr>
              <a:t>k</a:t>
            </a:r>
            <a:r>
              <a:rPr sz="2400" dirty="0">
                <a:latin typeface="Segoe UI"/>
                <a:cs typeface="Segoe UI"/>
              </a:rPr>
              <a:t>ý	t</a:t>
            </a:r>
            <a:r>
              <a:rPr sz="2400" spc="5" dirty="0">
                <a:latin typeface="Segoe UI"/>
                <a:cs typeface="Segoe UI"/>
              </a:rPr>
              <a:t>ê</a:t>
            </a:r>
            <a:r>
              <a:rPr sz="2400" dirty="0">
                <a:latin typeface="Segoe UI"/>
                <a:cs typeface="Segoe UI"/>
              </a:rPr>
              <a:t>n	</a:t>
            </a:r>
            <a:r>
              <a:rPr sz="2400" spc="-5" dirty="0">
                <a:latin typeface="Segoe UI"/>
                <a:cs typeface="Segoe UI"/>
              </a:rPr>
              <a:t>m</a:t>
            </a:r>
            <a:r>
              <a:rPr sz="2400" spc="-10" dirty="0">
                <a:latin typeface="Segoe UI"/>
                <a:cs typeface="Segoe UI"/>
              </a:rPr>
              <a:t>i</a:t>
            </a:r>
            <a:r>
              <a:rPr sz="2400" dirty="0">
                <a:latin typeface="Segoe UI"/>
                <a:cs typeface="Segoe UI"/>
              </a:rPr>
              <a:t>ền,  nhưng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phải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đáp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ứng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các yêu cầu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sau:</a:t>
            </a:r>
            <a:endParaRPr sz="2400">
              <a:latin typeface="Segoe UI"/>
              <a:cs typeface="Segoe UI"/>
            </a:endParaRPr>
          </a:p>
          <a:p>
            <a:pPr marL="812800" lvl="1" indent="-343535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400" spc="-5" dirty="0">
                <a:latin typeface="Segoe UI"/>
                <a:cs typeface="Segoe UI"/>
              </a:rPr>
              <a:t>Không </a:t>
            </a:r>
            <a:r>
              <a:rPr sz="2400" dirty="0">
                <a:latin typeface="Segoe UI"/>
                <a:cs typeface="Segoe UI"/>
              </a:rPr>
              <a:t>xâm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phạm</a:t>
            </a:r>
            <a:r>
              <a:rPr sz="2400" spc="-5" dirty="0">
                <a:latin typeface="Segoe UI"/>
                <a:cs typeface="Segoe UI"/>
              </a:rPr>
              <a:t> chủ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quyền.</a:t>
            </a:r>
            <a:endParaRPr sz="2400">
              <a:latin typeface="Segoe UI"/>
              <a:cs typeface="Segoe UI"/>
            </a:endParaRPr>
          </a:p>
          <a:p>
            <a:pPr marL="812800" lvl="1" indent="-34353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400" spc="-5" dirty="0">
                <a:latin typeface="Segoe UI"/>
                <a:cs typeface="Segoe UI"/>
              </a:rPr>
              <a:t>Không</a:t>
            </a:r>
            <a:r>
              <a:rPr sz="2400" dirty="0">
                <a:latin typeface="Segoe UI"/>
                <a:cs typeface="Segoe UI"/>
              </a:rPr>
              <a:t> vi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phạm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đạo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đức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thuần phong,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mỹ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tục.</a:t>
            </a:r>
            <a:endParaRPr sz="2400">
              <a:latin typeface="Segoe UI"/>
              <a:cs typeface="Segoe UI"/>
            </a:endParaRPr>
          </a:p>
          <a:p>
            <a:pPr marL="812800" lvl="1" indent="-343535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400" spc="-5" dirty="0">
                <a:latin typeface="Segoe UI"/>
                <a:cs typeface="Segoe UI"/>
              </a:rPr>
              <a:t>Không </a:t>
            </a:r>
            <a:r>
              <a:rPr sz="2400" dirty="0">
                <a:latin typeface="Segoe UI"/>
                <a:cs typeface="Segoe UI"/>
              </a:rPr>
              <a:t>gây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hiểu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nhầm, xuyên </a:t>
            </a:r>
            <a:r>
              <a:rPr sz="2400" spc="-5" dirty="0">
                <a:latin typeface="Segoe UI"/>
                <a:cs typeface="Segoe UI"/>
              </a:rPr>
              <a:t>tạc.</a:t>
            </a:r>
            <a:endParaRPr sz="2400">
              <a:latin typeface="Segoe UI"/>
              <a:cs typeface="Segoe UI"/>
            </a:endParaRPr>
          </a:p>
          <a:p>
            <a:pPr marL="812800" lvl="1" indent="-34353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400" dirty="0">
                <a:latin typeface="Segoe UI"/>
                <a:cs typeface="Segoe UI"/>
              </a:rPr>
              <a:t>Có </a:t>
            </a:r>
            <a:r>
              <a:rPr sz="2400" spc="-5" dirty="0">
                <a:latin typeface="Segoe UI"/>
                <a:cs typeface="Segoe UI"/>
              </a:rPr>
              <a:t>ít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nhất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một ký</a:t>
            </a:r>
            <a:r>
              <a:rPr sz="2400" dirty="0">
                <a:latin typeface="Segoe UI"/>
                <a:cs typeface="Segoe UI"/>
              </a:rPr>
              <a:t> tự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dưới tên</a:t>
            </a:r>
            <a:r>
              <a:rPr sz="2400" spc="-5" dirty="0">
                <a:latin typeface="Segoe UI"/>
                <a:cs typeface="Segoe UI"/>
              </a:rPr>
              <a:t> miền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.vn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98877" y="298449"/>
            <a:ext cx="65582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CÁC</a:t>
            </a:r>
            <a:r>
              <a:rPr spc="15" dirty="0"/>
              <a:t> </a:t>
            </a:r>
            <a:r>
              <a:rPr spc="-10" dirty="0"/>
              <a:t>NGUYÊN</a:t>
            </a:r>
            <a:r>
              <a:rPr dirty="0"/>
              <a:t> </a:t>
            </a:r>
            <a:r>
              <a:rPr spc="-5" dirty="0"/>
              <a:t>TẮC</a:t>
            </a:r>
            <a:r>
              <a:rPr spc="10" dirty="0"/>
              <a:t> </a:t>
            </a:r>
            <a:r>
              <a:rPr spc="-10" dirty="0"/>
              <a:t>ĐĂNG</a:t>
            </a:r>
            <a:r>
              <a:rPr spc="-5" dirty="0"/>
              <a:t> KÝ</a:t>
            </a:r>
            <a:r>
              <a:rPr dirty="0"/>
              <a:t> </a:t>
            </a:r>
            <a:r>
              <a:rPr spc="-5" dirty="0"/>
              <a:t>TÊN</a:t>
            </a:r>
            <a:r>
              <a:rPr spc="-10" dirty="0"/>
              <a:t> MIỀN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58440" y="190500"/>
            <a:ext cx="6081521" cy="7871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67354" y="283210"/>
            <a:ext cx="5636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CÁC</a:t>
            </a:r>
            <a:r>
              <a:rPr spc="10" dirty="0"/>
              <a:t> </a:t>
            </a:r>
            <a:r>
              <a:rPr spc="-10" dirty="0"/>
              <a:t>ĐẠI</a:t>
            </a:r>
            <a:r>
              <a:rPr spc="5" dirty="0"/>
              <a:t> </a:t>
            </a:r>
            <a:r>
              <a:rPr spc="-5" dirty="0"/>
              <a:t>LÝ </a:t>
            </a:r>
            <a:r>
              <a:rPr spc="-10" dirty="0"/>
              <a:t>CUNG</a:t>
            </a:r>
            <a:r>
              <a:rPr spc="10" dirty="0"/>
              <a:t> </a:t>
            </a:r>
            <a:r>
              <a:rPr spc="-10" dirty="0"/>
              <a:t>CẤP</a:t>
            </a:r>
            <a:r>
              <a:rPr spc="15" dirty="0"/>
              <a:t> </a:t>
            </a:r>
            <a:r>
              <a:rPr spc="-5" dirty="0"/>
              <a:t>TÊN</a:t>
            </a:r>
            <a:r>
              <a:rPr spc="-15" dirty="0"/>
              <a:t> </a:t>
            </a:r>
            <a:r>
              <a:rPr spc="-10" dirty="0"/>
              <a:t>MIỀN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7710" y="940053"/>
            <a:ext cx="8070850" cy="273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7620" indent="-342900" algn="just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Segoe UI"/>
                <a:cs typeface="Segoe UI"/>
              </a:rPr>
              <a:t>VNNIC </a:t>
            </a:r>
            <a:r>
              <a:rPr sz="2400" dirty="0">
                <a:latin typeface="Segoe UI"/>
                <a:cs typeface="Segoe UI"/>
              </a:rPr>
              <a:t>cũng </a:t>
            </a:r>
            <a:r>
              <a:rPr sz="2400" spc="-5" dirty="0">
                <a:latin typeface="Segoe UI"/>
                <a:cs typeface="Segoe UI"/>
              </a:rPr>
              <a:t>như ICANN không làm </a:t>
            </a:r>
            <a:r>
              <a:rPr sz="2400" dirty="0">
                <a:latin typeface="Segoe UI"/>
                <a:cs typeface="Segoe UI"/>
              </a:rPr>
              <a:t>việc trực tiếp với 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khách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hàng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mua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tên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miền.</a:t>
            </a:r>
            <a:endParaRPr sz="2400">
              <a:latin typeface="Segoe UI"/>
              <a:cs typeface="Segoe UI"/>
            </a:endParaRPr>
          </a:p>
          <a:p>
            <a:pPr marL="355600" marR="7620" indent="-342900" algn="just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Segoe UI"/>
                <a:cs typeface="Segoe UI"/>
              </a:rPr>
              <a:t>Chủ </a:t>
            </a:r>
            <a:r>
              <a:rPr sz="2400" dirty="0">
                <a:latin typeface="Segoe UI"/>
                <a:cs typeface="Segoe UI"/>
              </a:rPr>
              <a:t>thể </a:t>
            </a:r>
            <a:r>
              <a:rPr sz="2400" spc="-5" dirty="0">
                <a:latin typeface="Segoe UI"/>
                <a:cs typeface="Segoe UI"/>
              </a:rPr>
              <a:t>muốn mua </a:t>
            </a:r>
            <a:r>
              <a:rPr sz="2400" dirty="0">
                <a:latin typeface="Segoe UI"/>
                <a:cs typeface="Segoe UI"/>
              </a:rPr>
              <a:t>tên </a:t>
            </a:r>
            <a:r>
              <a:rPr sz="2400" spc="-5" dirty="0">
                <a:latin typeface="Segoe UI"/>
                <a:cs typeface="Segoe UI"/>
              </a:rPr>
              <a:t>miền </a:t>
            </a:r>
            <a:r>
              <a:rPr sz="2400" spc="5" dirty="0">
                <a:latin typeface="Segoe UI"/>
                <a:cs typeface="Segoe UI"/>
              </a:rPr>
              <a:t>cần </a:t>
            </a:r>
            <a:r>
              <a:rPr sz="2400" dirty="0">
                <a:latin typeface="Segoe UI"/>
                <a:cs typeface="Segoe UI"/>
              </a:rPr>
              <a:t>thì đến các đại </a:t>
            </a:r>
            <a:r>
              <a:rPr sz="2400" spc="-5" dirty="0">
                <a:latin typeface="Segoe UI"/>
                <a:cs typeface="Segoe UI"/>
              </a:rPr>
              <a:t>lý </a:t>
            </a:r>
            <a:r>
              <a:rPr sz="2400" dirty="0">
                <a:latin typeface="Segoe UI"/>
                <a:cs typeface="Segoe UI"/>
              </a:rPr>
              <a:t>của 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VNNIC/ICANN. </a:t>
            </a:r>
            <a:r>
              <a:rPr sz="2400" dirty="0">
                <a:latin typeface="Segoe UI"/>
                <a:cs typeface="Segoe UI"/>
              </a:rPr>
              <a:t>Các đại </a:t>
            </a:r>
            <a:r>
              <a:rPr sz="2400" spc="-5" dirty="0">
                <a:latin typeface="Segoe UI"/>
                <a:cs typeface="Segoe UI"/>
              </a:rPr>
              <a:t>lý </a:t>
            </a:r>
            <a:r>
              <a:rPr sz="2400" dirty="0">
                <a:latin typeface="Segoe UI"/>
                <a:cs typeface="Segoe UI"/>
              </a:rPr>
              <a:t>còn </a:t>
            </a:r>
            <a:r>
              <a:rPr sz="2400" spc="5" dirty="0">
                <a:latin typeface="Segoe UI"/>
                <a:cs typeface="Segoe UI"/>
              </a:rPr>
              <a:t>gọi </a:t>
            </a:r>
            <a:r>
              <a:rPr sz="2400" spc="-5" dirty="0">
                <a:latin typeface="Segoe UI"/>
                <a:cs typeface="Segoe UI"/>
              </a:rPr>
              <a:t>là </a:t>
            </a:r>
            <a:r>
              <a:rPr sz="2400" dirty="0">
                <a:latin typeface="Segoe UI"/>
                <a:cs typeface="Segoe UI"/>
              </a:rPr>
              <a:t>nhà cung cấp </a:t>
            </a:r>
            <a:r>
              <a:rPr sz="2400" spc="5" dirty="0">
                <a:latin typeface="Segoe UI"/>
                <a:cs typeface="Segoe UI"/>
              </a:rPr>
              <a:t>tên 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miền.</a:t>
            </a:r>
            <a:endParaRPr sz="2400">
              <a:latin typeface="Segoe UI"/>
              <a:cs typeface="Segoe U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Các đại </a:t>
            </a:r>
            <a:r>
              <a:rPr sz="2400" spc="-5" dirty="0">
                <a:latin typeface="Segoe UI"/>
                <a:cs typeface="Segoe UI"/>
              </a:rPr>
              <a:t>lý </a:t>
            </a:r>
            <a:r>
              <a:rPr sz="2400" dirty="0">
                <a:latin typeface="Segoe UI"/>
                <a:cs typeface="Segoe UI"/>
              </a:rPr>
              <a:t>đăng </a:t>
            </a:r>
            <a:r>
              <a:rPr sz="2400" spc="-5" dirty="0">
                <a:latin typeface="Segoe UI"/>
                <a:cs typeface="Segoe UI"/>
              </a:rPr>
              <a:t>ký </a:t>
            </a:r>
            <a:r>
              <a:rPr sz="2400" dirty="0">
                <a:latin typeface="Segoe UI"/>
                <a:cs typeface="Segoe UI"/>
              </a:rPr>
              <a:t>tên </a:t>
            </a:r>
            <a:r>
              <a:rPr sz="2400" spc="-5" dirty="0">
                <a:latin typeface="Segoe UI"/>
                <a:cs typeface="Segoe UI"/>
              </a:rPr>
              <a:t>miền </a:t>
            </a:r>
            <a:r>
              <a:rPr sz="2400" dirty="0">
                <a:latin typeface="Segoe UI"/>
                <a:cs typeface="Segoe UI"/>
              </a:rPr>
              <a:t>chính thức của </a:t>
            </a:r>
            <a:r>
              <a:rPr sz="2400" spc="-5" dirty="0">
                <a:latin typeface="Segoe UI"/>
                <a:cs typeface="Segoe UI"/>
              </a:rPr>
              <a:t>VNNIC </a:t>
            </a:r>
            <a:r>
              <a:rPr sz="2400" dirty="0">
                <a:latin typeface="Segoe UI"/>
                <a:cs typeface="Segoe UI"/>
              </a:rPr>
              <a:t>xem 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tại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đây</a:t>
            </a:r>
            <a:r>
              <a:rPr sz="2400" spc="5" dirty="0">
                <a:solidFill>
                  <a:srgbClr val="2997E2"/>
                </a:solidFill>
                <a:latin typeface="Segoe UI"/>
                <a:cs typeface="Segoe UI"/>
              </a:rPr>
              <a:t> </a:t>
            </a:r>
            <a:r>
              <a:rPr sz="2400" u="heavy" spc="-5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Segoe UI"/>
                <a:cs typeface="Segoe UI"/>
                <a:hlinkClick r:id="rId3"/>
              </a:rPr>
              <a:t>https://vnnic.vn/nhadangky/</a:t>
            </a:r>
            <a:endParaRPr sz="2400">
              <a:latin typeface="Segoe UI"/>
              <a:cs typeface="Segoe UI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9244" y="3846576"/>
            <a:ext cx="7504176" cy="273710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87851" y="190500"/>
            <a:ext cx="5452109" cy="7871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96766" y="283210"/>
            <a:ext cx="50095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KIỂM</a:t>
            </a:r>
            <a:r>
              <a:rPr spc="-15" dirty="0"/>
              <a:t> </a:t>
            </a:r>
            <a:r>
              <a:rPr spc="-5" dirty="0"/>
              <a:t>TRA TÊN</a:t>
            </a:r>
            <a:r>
              <a:rPr dirty="0"/>
              <a:t> </a:t>
            </a:r>
            <a:r>
              <a:rPr spc="-10" dirty="0"/>
              <a:t>MIỀN</a:t>
            </a:r>
            <a:r>
              <a:rPr spc="-15" dirty="0"/>
              <a:t> </a:t>
            </a:r>
            <a:r>
              <a:rPr spc="-5" dirty="0"/>
              <a:t>TỒN</a:t>
            </a:r>
            <a:r>
              <a:rPr dirty="0"/>
              <a:t> </a:t>
            </a:r>
            <a:r>
              <a:rPr spc="-5" dirty="0"/>
              <a:t>TẠI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6140" y="943479"/>
            <a:ext cx="8141970" cy="207391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Segoe UI"/>
                <a:cs typeface="Segoe UI"/>
              </a:rPr>
              <a:t>Kiểm </a:t>
            </a:r>
            <a:r>
              <a:rPr sz="2400" dirty="0">
                <a:latin typeface="Segoe UI"/>
                <a:cs typeface="Segoe UI"/>
              </a:rPr>
              <a:t>tra để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biết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một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tên </a:t>
            </a:r>
            <a:r>
              <a:rPr sz="2400" spc="-5" dirty="0">
                <a:latin typeface="Segoe UI"/>
                <a:cs typeface="Segoe UI"/>
              </a:rPr>
              <a:t>miền</a:t>
            </a:r>
            <a:r>
              <a:rPr sz="2400" dirty="0">
                <a:latin typeface="Segoe UI"/>
                <a:cs typeface="Segoe UI"/>
              </a:rPr>
              <a:t> nào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đó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có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ai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sở hữu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chưa.</a:t>
            </a:r>
            <a:endParaRPr sz="24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355600" algn="l"/>
                <a:tab pos="1769745" algn="l"/>
                <a:tab pos="2546985" algn="l"/>
                <a:tab pos="2994025" algn="l"/>
                <a:tab pos="3352165" algn="l"/>
                <a:tab pos="4920615" algn="l"/>
                <a:tab pos="5567045" algn="l"/>
                <a:tab pos="6014720" algn="l"/>
                <a:tab pos="6578600" algn="l"/>
                <a:tab pos="7819390" algn="l"/>
              </a:tabLst>
            </a:pPr>
            <a:r>
              <a:rPr sz="2400" dirty="0">
                <a:latin typeface="Segoe UI"/>
                <a:cs typeface="Segoe UI"/>
              </a:rPr>
              <a:t>Tên </a:t>
            </a:r>
            <a:r>
              <a:rPr sz="2400" spc="-3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</a:t>
            </a:r>
            <a:r>
              <a:rPr sz="2400" spc="-15" dirty="0">
                <a:latin typeface="Segoe UI"/>
                <a:cs typeface="Segoe UI"/>
              </a:rPr>
              <a:t>i</a:t>
            </a:r>
            <a:r>
              <a:rPr sz="2400" dirty="0">
                <a:latin typeface="Segoe UI"/>
                <a:cs typeface="Segoe UI"/>
              </a:rPr>
              <a:t>ền	chưa	</a:t>
            </a:r>
            <a:r>
              <a:rPr sz="2400" spc="-10" dirty="0">
                <a:latin typeface="Segoe UI"/>
                <a:cs typeface="Segoe UI"/>
              </a:rPr>
              <a:t>c</a:t>
            </a:r>
            <a:r>
              <a:rPr sz="2400" dirty="0">
                <a:latin typeface="Segoe UI"/>
                <a:cs typeface="Segoe UI"/>
              </a:rPr>
              <a:t>ó	</a:t>
            </a:r>
            <a:r>
              <a:rPr sz="2400" spc="10" dirty="0">
                <a:latin typeface="Segoe UI"/>
                <a:cs typeface="Segoe UI"/>
              </a:rPr>
              <a:t>a</a:t>
            </a:r>
            <a:r>
              <a:rPr sz="2400" dirty="0">
                <a:latin typeface="Segoe UI"/>
                <a:cs typeface="Segoe UI"/>
              </a:rPr>
              <a:t>i	sở </a:t>
            </a:r>
            <a:r>
              <a:rPr sz="2400" spc="-3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</a:t>
            </a:r>
            <a:r>
              <a:rPr sz="2400" spc="5" dirty="0">
                <a:latin typeface="Segoe UI"/>
                <a:cs typeface="Segoe UI"/>
              </a:rPr>
              <a:t>ữ</a:t>
            </a:r>
            <a:r>
              <a:rPr sz="2400" dirty="0">
                <a:latin typeface="Segoe UI"/>
                <a:cs typeface="Segoe UI"/>
              </a:rPr>
              <a:t>u </a:t>
            </a:r>
            <a:r>
              <a:rPr sz="2400" spc="-3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</a:t>
            </a:r>
            <a:r>
              <a:rPr sz="2400" spc="5" dirty="0">
                <a:latin typeface="Segoe UI"/>
                <a:cs typeface="Segoe UI"/>
              </a:rPr>
              <a:t>h</a:t>
            </a:r>
            <a:r>
              <a:rPr sz="2400" dirty="0">
                <a:latin typeface="Segoe UI"/>
                <a:cs typeface="Segoe UI"/>
              </a:rPr>
              <a:t>ì	</a:t>
            </a:r>
            <a:r>
              <a:rPr sz="2400" spc="-5" dirty="0">
                <a:latin typeface="Segoe UI"/>
                <a:cs typeface="Segoe UI"/>
              </a:rPr>
              <a:t>mớ</a:t>
            </a:r>
            <a:r>
              <a:rPr sz="2400" dirty="0">
                <a:latin typeface="Segoe UI"/>
                <a:cs typeface="Segoe UI"/>
              </a:rPr>
              <a:t>i	</a:t>
            </a:r>
            <a:r>
              <a:rPr sz="2400" spc="5" dirty="0">
                <a:latin typeface="Segoe UI"/>
                <a:cs typeface="Segoe UI"/>
              </a:rPr>
              <a:t>c</a:t>
            </a:r>
            <a:r>
              <a:rPr sz="2400" dirty="0">
                <a:latin typeface="Segoe UI"/>
                <a:cs typeface="Segoe UI"/>
              </a:rPr>
              <a:t>ó	t</a:t>
            </a:r>
            <a:r>
              <a:rPr sz="2400" spc="5" dirty="0">
                <a:latin typeface="Segoe UI"/>
                <a:cs typeface="Segoe UI"/>
              </a:rPr>
              <a:t>h</a:t>
            </a:r>
            <a:r>
              <a:rPr sz="2400" dirty="0">
                <a:latin typeface="Segoe UI"/>
                <a:cs typeface="Segoe UI"/>
              </a:rPr>
              <a:t>ể	đăng </a:t>
            </a:r>
            <a:r>
              <a:rPr sz="2400" spc="-32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k</a:t>
            </a:r>
            <a:r>
              <a:rPr sz="2400" dirty="0">
                <a:latin typeface="Segoe UI"/>
                <a:cs typeface="Segoe UI"/>
              </a:rPr>
              <a:t>ý	sử</a:t>
            </a:r>
            <a:endParaRPr sz="2400">
              <a:latin typeface="Segoe UI"/>
              <a:cs typeface="Segoe UI"/>
            </a:endParaRPr>
          </a:p>
          <a:p>
            <a:pPr marL="354965">
              <a:lnSpc>
                <a:spcPct val="100000"/>
              </a:lnSpc>
            </a:pPr>
            <a:r>
              <a:rPr sz="2400" dirty="0">
                <a:latin typeface="Segoe UI"/>
                <a:cs typeface="Segoe UI"/>
              </a:rPr>
              <a:t>dụng (sở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hữu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1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khoảng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thời gian)</a:t>
            </a:r>
            <a:endParaRPr sz="2400">
              <a:latin typeface="Segoe UI"/>
              <a:cs typeface="Segoe UI"/>
            </a:endParaRPr>
          </a:p>
          <a:p>
            <a:pPr marL="354965" marR="6350" indent="-342900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Trên</a:t>
            </a:r>
            <a:r>
              <a:rPr sz="2400" spc="7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website</a:t>
            </a:r>
            <a:r>
              <a:rPr sz="2400" spc="7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của</a:t>
            </a:r>
            <a:r>
              <a:rPr sz="2400" spc="8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các</a:t>
            </a:r>
            <a:r>
              <a:rPr sz="2400" spc="7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nhà</a:t>
            </a:r>
            <a:r>
              <a:rPr sz="2400" spc="8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cung</a:t>
            </a:r>
            <a:r>
              <a:rPr sz="2400" spc="7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cấp</a:t>
            </a:r>
            <a:r>
              <a:rPr sz="2400" spc="8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tên</a:t>
            </a:r>
            <a:r>
              <a:rPr sz="2400" spc="6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miền</a:t>
            </a:r>
            <a:r>
              <a:rPr sz="2400" spc="7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đều</a:t>
            </a:r>
            <a:r>
              <a:rPr sz="2400" spc="7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có</a:t>
            </a:r>
            <a:r>
              <a:rPr sz="2400" spc="8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chức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năng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kiểm</a:t>
            </a:r>
            <a:r>
              <a:rPr sz="2400" dirty="0">
                <a:latin typeface="Segoe UI"/>
                <a:cs typeface="Segoe UI"/>
              </a:rPr>
              <a:t> tra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tên </a:t>
            </a:r>
            <a:r>
              <a:rPr sz="2400" spc="-5" dirty="0">
                <a:latin typeface="Segoe UI"/>
                <a:cs typeface="Segoe UI"/>
              </a:rPr>
              <a:t>miền</a:t>
            </a:r>
            <a:endParaRPr sz="2400">
              <a:latin typeface="Segoe UI"/>
              <a:cs typeface="Segoe U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0" y="3136392"/>
            <a:ext cx="7994904" cy="344728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8600" y="190500"/>
            <a:ext cx="4801361" cy="7871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47515" y="283210"/>
            <a:ext cx="43580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ĐĂNG</a:t>
            </a:r>
            <a:r>
              <a:rPr spc="-15" dirty="0"/>
              <a:t> </a:t>
            </a:r>
            <a:r>
              <a:rPr spc="-5" dirty="0"/>
              <a:t>KÝ</a:t>
            </a:r>
            <a:r>
              <a:rPr spc="-10" dirty="0"/>
              <a:t> MUA</a:t>
            </a:r>
            <a:r>
              <a:rPr spc="-5" dirty="0"/>
              <a:t> TÊN</a:t>
            </a:r>
            <a:r>
              <a:rPr dirty="0"/>
              <a:t> </a:t>
            </a:r>
            <a:r>
              <a:rPr spc="-10" dirty="0"/>
              <a:t>MIỀN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6516" y="1034922"/>
            <a:ext cx="82899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Segoe UI"/>
                <a:cs typeface="Segoe UI"/>
              </a:rPr>
              <a:t>Đăng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ký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mua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tên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miền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có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thể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thực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hiện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online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hoặc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offline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(đến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trụ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sở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nhà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cung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cấp)</a:t>
            </a:r>
            <a:endParaRPr sz="2400">
              <a:latin typeface="Segoe UI"/>
              <a:cs typeface="Segoe U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" y="1996439"/>
            <a:ext cx="8001000" cy="385267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62884" y="190500"/>
            <a:ext cx="5577077" cy="7871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1798" y="283210"/>
            <a:ext cx="51333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ĐĂNG </a:t>
            </a:r>
            <a:r>
              <a:rPr spc="-5" dirty="0"/>
              <a:t>KÝ</a:t>
            </a:r>
            <a:r>
              <a:rPr dirty="0"/>
              <a:t> </a:t>
            </a:r>
            <a:r>
              <a:rPr spc="-5" dirty="0"/>
              <a:t>TÊN</a:t>
            </a:r>
            <a:r>
              <a:rPr spc="-15" dirty="0"/>
              <a:t> </a:t>
            </a:r>
            <a:r>
              <a:rPr spc="-10" dirty="0"/>
              <a:t>MIỀN</a:t>
            </a:r>
            <a:r>
              <a:rPr dirty="0"/>
              <a:t> </a:t>
            </a:r>
            <a:r>
              <a:rPr spc="-10" dirty="0"/>
              <a:t>MIỄN</a:t>
            </a:r>
            <a:r>
              <a:rPr spc="-5" dirty="0"/>
              <a:t> </a:t>
            </a:r>
            <a:r>
              <a:rPr spc="-10" dirty="0"/>
              <a:t>PHÍ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6140" y="1016253"/>
            <a:ext cx="8141334" cy="156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  <a:tab pos="1300480" algn="l"/>
                <a:tab pos="1949450" algn="l"/>
                <a:tab pos="2667635" algn="l"/>
                <a:tab pos="3231515" algn="l"/>
                <a:tab pos="4092575" algn="l"/>
                <a:tab pos="4731385" algn="l"/>
                <a:tab pos="5179695" algn="l"/>
                <a:tab pos="5743575" algn="l"/>
                <a:tab pos="6560184" algn="l"/>
                <a:tab pos="6987540" algn="l"/>
                <a:tab pos="7425055" algn="l"/>
              </a:tabLst>
            </a:pPr>
            <a:r>
              <a:rPr sz="2400" spc="-5" dirty="0">
                <a:latin typeface="Segoe UI"/>
                <a:cs typeface="Segoe UI"/>
              </a:rPr>
              <a:t>N</a:t>
            </a:r>
            <a:r>
              <a:rPr sz="2400" dirty="0">
                <a:latin typeface="Segoe UI"/>
                <a:cs typeface="Segoe UI"/>
              </a:rPr>
              <a:t>goài	việc	</a:t>
            </a:r>
            <a:r>
              <a:rPr sz="2400" spc="-5" dirty="0">
                <a:latin typeface="Segoe UI"/>
                <a:cs typeface="Segoe UI"/>
              </a:rPr>
              <a:t>mu</a:t>
            </a:r>
            <a:r>
              <a:rPr sz="2400" dirty="0">
                <a:latin typeface="Segoe UI"/>
                <a:cs typeface="Segoe UI"/>
              </a:rPr>
              <a:t>a	t</a:t>
            </a:r>
            <a:r>
              <a:rPr sz="2400" spc="5" dirty="0">
                <a:latin typeface="Segoe UI"/>
                <a:cs typeface="Segoe UI"/>
              </a:rPr>
              <a:t>ê</a:t>
            </a:r>
            <a:r>
              <a:rPr sz="2400" dirty="0">
                <a:latin typeface="Segoe UI"/>
                <a:cs typeface="Segoe UI"/>
              </a:rPr>
              <a:t>n	</a:t>
            </a:r>
            <a:r>
              <a:rPr sz="2400" spc="-5" dirty="0">
                <a:latin typeface="Segoe UI"/>
                <a:cs typeface="Segoe UI"/>
              </a:rPr>
              <a:t>m</a:t>
            </a:r>
            <a:r>
              <a:rPr sz="2400" spc="-10" dirty="0">
                <a:latin typeface="Segoe UI"/>
                <a:cs typeface="Segoe UI"/>
              </a:rPr>
              <a:t>i</a:t>
            </a:r>
            <a:r>
              <a:rPr sz="2400" dirty="0">
                <a:latin typeface="Segoe UI"/>
                <a:cs typeface="Segoe UI"/>
              </a:rPr>
              <a:t>ền,	b</a:t>
            </a:r>
            <a:r>
              <a:rPr sz="2400" spc="15" dirty="0">
                <a:latin typeface="Segoe UI"/>
                <a:cs typeface="Segoe UI"/>
              </a:rPr>
              <a:t>ạ</a:t>
            </a:r>
            <a:r>
              <a:rPr sz="2400" dirty="0">
                <a:latin typeface="Segoe UI"/>
                <a:cs typeface="Segoe UI"/>
              </a:rPr>
              <a:t>n	</a:t>
            </a:r>
            <a:r>
              <a:rPr sz="2400" spc="-5" dirty="0">
                <a:latin typeface="Segoe UI"/>
                <a:cs typeface="Segoe UI"/>
              </a:rPr>
              <a:t>c</a:t>
            </a:r>
            <a:r>
              <a:rPr sz="2400" dirty="0">
                <a:latin typeface="Segoe UI"/>
                <a:cs typeface="Segoe UI"/>
              </a:rPr>
              <a:t>ó	thể	đă</a:t>
            </a:r>
            <a:r>
              <a:rPr sz="2400" spc="10" dirty="0">
                <a:latin typeface="Segoe UI"/>
                <a:cs typeface="Segoe UI"/>
              </a:rPr>
              <a:t>n</a:t>
            </a:r>
            <a:r>
              <a:rPr sz="2400" dirty="0">
                <a:latin typeface="Segoe UI"/>
                <a:cs typeface="Segoe UI"/>
              </a:rPr>
              <a:t>g	</a:t>
            </a:r>
            <a:r>
              <a:rPr sz="2400" spc="-5" dirty="0">
                <a:latin typeface="Segoe UI"/>
                <a:cs typeface="Segoe UI"/>
              </a:rPr>
              <a:t>k</a:t>
            </a:r>
            <a:r>
              <a:rPr sz="2400" dirty="0">
                <a:latin typeface="Segoe UI"/>
                <a:cs typeface="Segoe UI"/>
              </a:rPr>
              <a:t>ý	sử	d</a:t>
            </a:r>
            <a:r>
              <a:rPr sz="2400" spc="-15" dirty="0">
                <a:latin typeface="Segoe UI"/>
                <a:cs typeface="Segoe UI"/>
              </a:rPr>
              <a:t>ụ</a:t>
            </a:r>
            <a:r>
              <a:rPr sz="2400" dirty="0">
                <a:latin typeface="Segoe UI"/>
                <a:cs typeface="Segoe UI"/>
              </a:rPr>
              <a:t>ng  tên </a:t>
            </a:r>
            <a:r>
              <a:rPr sz="2400" spc="-5" dirty="0">
                <a:latin typeface="Segoe UI"/>
                <a:cs typeface="Segoe UI"/>
              </a:rPr>
              <a:t>miền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miễn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phí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ở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một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vài tổ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chức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cung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cấp.</a:t>
            </a:r>
            <a:endParaRPr sz="2400">
              <a:latin typeface="Segoe UI"/>
              <a:cs typeface="Segoe UI"/>
            </a:endParaRPr>
          </a:p>
          <a:p>
            <a:pPr marL="354965" marR="5080" indent="-342900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355600" algn="l"/>
                <a:tab pos="1306830" algn="l"/>
                <a:tab pos="1667510" algn="l"/>
                <a:tab pos="2827655" algn="l"/>
                <a:tab pos="3452495" algn="l"/>
                <a:tab pos="4277360" algn="l"/>
                <a:tab pos="5097145" algn="l"/>
                <a:tab pos="5528945" algn="l"/>
                <a:tab pos="6097270" algn="l"/>
                <a:tab pos="6897370" algn="l"/>
                <a:tab pos="7699375" algn="l"/>
              </a:tabLst>
            </a:pPr>
            <a:r>
              <a:rPr sz="2400" spc="-5" dirty="0">
                <a:latin typeface="Segoe UI"/>
                <a:cs typeface="Segoe UI"/>
              </a:rPr>
              <a:t>Do</a:t>
            </a:r>
            <a:r>
              <a:rPr sz="2400" spc="15" dirty="0">
                <a:latin typeface="Segoe UI"/>
                <a:cs typeface="Segoe UI"/>
              </a:rPr>
              <a:t>t</a:t>
            </a:r>
            <a:r>
              <a:rPr sz="2400" spc="-5" dirty="0">
                <a:latin typeface="Segoe UI"/>
                <a:cs typeface="Segoe UI"/>
              </a:rPr>
              <a:t>.</a:t>
            </a:r>
            <a:r>
              <a:rPr sz="2400" dirty="0">
                <a:latin typeface="Segoe UI"/>
                <a:cs typeface="Segoe UI"/>
              </a:rPr>
              <a:t>tk	</a:t>
            </a:r>
            <a:r>
              <a:rPr sz="2400" spc="-10" dirty="0">
                <a:latin typeface="Segoe UI"/>
                <a:cs typeface="Segoe UI"/>
              </a:rPr>
              <a:t>l</a:t>
            </a:r>
            <a:r>
              <a:rPr sz="2400" dirty="0">
                <a:latin typeface="Segoe UI"/>
                <a:cs typeface="Segoe UI"/>
              </a:rPr>
              <a:t>à	</a:t>
            </a:r>
            <a:r>
              <a:rPr sz="2400" spc="15" dirty="0">
                <a:latin typeface="Segoe UI"/>
                <a:cs typeface="Segoe UI"/>
              </a:rPr>
              <a:t>w</a:t>
            </a:r>
            <a:r>
              <a:rPr sz="2400" dirty="0">
                <a:latin typeface="Segoe UI"/>
                <a:cs typeface="Segoe UI"/>
              </a:rPr>
              <a:t>ebsite	c</a:t>
            </a:r>
            <a:r>
              <a:rPr sz="2400" spc="-10" dirty="0">
                <a:latin typeface="Segoe UI"/>
                <a:cs typeface="Segoe UI"/>
              </a:rPr>
              <a:t>h</a:t>
            </a:r>
            <a:r>
              <a:rPr sz="2400" dirty="0">
                <a:latin typeface="Segoe UI"/>
                <a:cs typeface="Segoe UI"/>
              </a:rPr>
              <a:t>o	phép	đăng	</a:t>
            </a:r>
            <a:r>
              <a:rPr sz="2400" spc="-5" dirty="0">
                <a:latin typeface="Segoe UI"/>
                <a:cs typeface="Segoe UI"/>
              </a:rPr>
              <a:t>k</a:t>
            </a:r>
            <a:r>
              <a:rPr sz="2400" dirty="0">
                <a:latin typeface="Segoe UI"/>
                <a:cs typeface="Segoe UI"/>
              </a:rPr>
              <a:t>ý	t</a:t>
            </a:r>
            <a:r>
              <a:rPr sz="2400" spc="5" dirty="0">
                <a:latin typeface="Segoe UI"/>
                <a:cs typeface="Segoe UI"/>
              </a:rPr>
              <a:t>ê</a:t>
            </a:r>
            <a:r>
              <a:rPr sz="2400" dirty="0">
                <a:latin typeface="Segoe UI"/>
                <a:cs typeface="Segoe UI"/>
              </a:rPr>
              <a:t>n	</a:t>
            </a:r>
            <a:r>
              <a:rPr sz="2400" spc="-5" dirty="0">
                <a:latin typeface="Segoe UI"/>
                <a:cs typeface="Segoe UI"/>
              </a:rPr>
              <a:t>m</a:t>
            </a:r>
            <a:r>
              <a:rPr sz="2400" spc="-10" dirty="0">
                <a:latin typeface="Segoe UI"/>
                <a:cs typeface="Segoe UI"/>
              </a:rPr>
              <a:t>i</a:t>
            </a:r>
            <a:r>
              <a:rPr sz="2400" dirty="0">
                <a:latin typeface="Segoe UI"/>
                <a:cs typeface="Segoe UI"/>
              </a:rPr>
              <a:t>ền	</a:t>
            </a:r>
            <a:r>
              <a:rPr sz="2400" spc="5" dirty="0">
                <a:latin typeface="Segoe UI"/>
                <a:cs typeface="Segoe UI"/>
              </a:rPr>
              <a:t>m</a:t>
            </a:r>
            <a:r>
              <a:rPr sz="2400" spc="-5" dirty="0">
                <a:latin typeface="Segoe UI"/>
                <a:cs typeface="Segoe UI"/>
              </a:rPr>
              <a:t>iễ</a:t>
            </a:r>
            <a:r>
              <a:rPr sz="2400" dirty="0">
                <a:latin typeface="Segoe UI"/>
                <a:cs typeface="Segoe UI"/>
              </a:rPr>
              <a:t>n	p</a:t>
            </a:r>
            <a:r>
              <a:rPr sz="2400" spc="20" dirty="0">
                <a:latin typeface="Segoe UI"/>
                <a:cs typeface="Segoe UI"/>
              </a:rPr>
              <a:t>h</a:t>
            </a:r>
            <a:r>
              <a:rPr sz="2400" dirty="0">
                <a:latin typeface="Segoe UI"/>
                <a:cs typeface="Segoe UI"/>
              </a:rPr>
              <a:t>í  trong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1 </a:t>
            </a:r>
            <a:r>
              <a:rPr sz="2400" spc="-5" dirty="0">
                <a:latin typeface="Segoe UI"/>
                <a:cs typeface="Segoe UI"/>
              </a:rPr>
              <a:t>khoảng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thời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gian</a:t>
            </a:r>
            <a:endParaRPr sz="2400">
              <a:latin typeface="Segoe UI"/>
              <a:cs typeface="Segoe U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0100" y="2819400"/>
            <a:ext cx="7886700" cy="335127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8912" y="228600"/>
            <a:ext cx="8358505" cy="787400"/>
            <a:chOff x="438912" y="228600"/>
            <a:chExt cx="8358505" cy="7874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69123" y="228600"/>
              <a:ext cx="729233" cy="78714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3923" y="318515"/>
              <a:ext cx="1023366" cy="63779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78673" y="321310"/>
            <a:ext cx="92836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</a:t>
            </a:r>
            <a:r>
              <a:rPr sz="2250" spc="-10" dirty="0"/>
              <a:t>EMO</a:t>
            </a:r>
            <a:endParaRPr sz="2250"/>
          </a:p>
        </p:txBody>
      </p:sp>
      <p:grpSp>
        <p:nvGrpSpPr>
          <p:cNvPr id="6" name="object 6"/>
          <p:cNvGrpSpPr/>
          <p:nvPr/>
        </p:nvGrpSpPr>
        <p:grpSpPr>
          <a:xfrm>
            <a:off x="1447800" y="867155"/>
            <a:ext cx="6400800" cy="5762625"/>
            <a:chOff x="1447800" y="867155"/>
            <a:chExt cx="6400800" cy="5762625"/>
          </a:xfrm>
        </p:grpSpPr>
        <p:sp>
          <p:nvSpPr>
            <p:cNvPr id="7" name="object 7"/>
            <p:cNvSpPr/>
            <p:nvPr/>
          </p:nvSpPr>
          <p:spPr>
            <a:xfrm>
              <a:off x="1447800" y="2822448"/>
              <a:ext cx="4944110" cy="1042669"/>
            </a:xfrm>
            <a:custGeom>
              <a:avLst/>
              <a:gdLst/>
              <a:ahLst/>
              <a:cxnLst/>
              <a:rect l="l" t="t" r="r" b="b"/>
              <a:pathLst>
                <a:path w="4944110" h="1042670">
                  <a:moveTo>
                    <a:pt x="4943856" y="0"/>
                  </a:moveTo>
                  <a:lnTo>
                    <a:pt x="0" y="0"/>
                  </a:lnTo>
                  <a:lnTo>
                    <a:pt x="0" y="1042415"/>
                  </a:lnTo>
                  <a:lnTo>
                    <a:pt x="4943856" y="1042415"/>
                  </a:lnTo>
                  <a:lnTo>
                    <a:pt x="49438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26336" y="867155"/>
              <a:ext cx="5443727" cy="576224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447800" y="2823971"/>
              <a:ext cx="6400800" cy="3805554"/>
            </a:xfrm>
            <a:custGeom>
              <a:avLst/>
              <a:gdLst/>
              <a:ahLst/>
              <a:cxnLst/>
              <a:rect l="l" t="t" r="r" b="b"/>
              <a:pathLst>
                <a:path w="6400800" h="3805554">
                  <a:moveTo>
                    <a:pt x="6400800" y="1042416"/>
                  </a:moveTo>
                  <a:lnTo>
                    <a:pt x="0" y="1042416"/>
                  </a:lnTo>
                  <a:lnTo>
                    <a:pt x="0" y="3805428"/>
                  </a:lnTo>
                  <a:lnTo>
                    <a:pt x="6400800" y="3805428"/>
                  </a:lnTo>
                  <a:lnTo>
                    <a:pt x="6400800" y="1042416"/>
                  </a:lnTo>
                  <a:close/>
                </a:path>
                <a:path w="6400800" h="3805554">
                  <a:moveTo>
                    <a:pt x="6400800" y="0"/>
                  </a:moveTo>
                  <a:lnTo>
                    <a:pt x="4943856" y="0"/>
                  </a:lnTo>
                  <a:lnTo>
                    <a:pt x="4943856" y="1040892"/>
                  </a:lnTo>
                  <a:lnTo>
                    <a:pt x="6400800" y="1040892"/>
                  </a:lnTo>
                  <a:lnTo>
                    <a:pt x="6400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526794" y="3370071"/>
            <a:ext cx="4298950" cy="20281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4805" algn="ctr">
              <a:lnSpc>
                <a:spcPts val="13585"/>
              </a:lnSpc>
              <a:spcBef>
                <a:spcPts val="95"/>
              </a:spcBef>
            </a:pPr>
            <a:r>
              <a:rPr sz="6600" b="1" spc="-5" dirty="0">
                <a:solidFill>
                  <a:srgbClr val="FFFFFF"/>
                </a:solidFill>
                <a:latin typeface="Calibri"/>
                <a:cs typeface="Calibri"/>
              </a:rPr>
              <a:t>DEM</a:t>
            </a:r>
            <a:r>
              <a:rPr sz="11500" b="1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11500">
              <a:latin typeface="Calibri"/>
              <a:cs typeface="Calibri"/>
            </a:endParaRPr>
          </a:p>
          <a:p>
            <a:pPr marL="12700">
              <a:lnSpc>
                <a:spcPts val="2185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Đăng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ký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domain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trên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dot.tk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935479" y="867155"/>
            <a:ext cx="5796280" cy="2828925"/>
            <a:chOff x="1935479" y="867155"/>
            <a:chExt cx="5796280" cy="2828925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05300" y="2950463"/>
              <a:ext cx="3425952" cy="28346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35479" y="867155"/>
              <a:ext cx="5443728" cy="2828544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436364" y="3866388"/>
            <a:ext cx="2616708" cy="261670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06568" y="5341620"/>
              <a:ext cx="671322" cy="78714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10783" y="5341620"/>
              <a:ext cx="3454146" cy="78714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84903" y="5768340"/>
              <a:ext cx="2064257" cy="78714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392929" y="3938778"/>
            <a:ext cx="4313555" cy="237553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350"/>
              </a:lnSpc>
              <a:spcBef>
                <a:spcPts val="515"/>
              </a:spcBef>
            </a:pPr>
            <a:r>
              <a:rPr sz="3100" b="1" spc="-10" dirty="0">
                <a:solidFill>
                  <a:srgbClr val="00AF50"/>
                </a:solidFill>
                <a:latin typeface="Arial"/>
                <a:cs typeface="Arial"/>
              </a:rPr>
              <a:t>BÀI</a:t>
            </a:r>
            <a:r>
              <a:rPr sz="3100" b="1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3100" b="1" spc="-10" dirty="0">
                <a:solidFill>
                  <a:srgbClr val="00AF50"/>
                </a:solidFill>
                <a:latin typeface="Arial"/>
                <a:cs typeface="Arial"/>
              </a:rPr>
              <a:t>1:</a:t>
            </a:r>
            <a:r>
              <a:rPr sz="3100" b="1" spc="-5" dirty="0">
                <a:solidFill>
                  <a:srgbClr val="00AF50"/>
                </a:solidFill>
                <a:latin typeface="Arial"/>
                <a:cs typeface="Arial"/>
              </a:rPr>
              <a:t> TỔNG</a:t>
            </a:r>
            <a:r>
              <a:rPr sz="3100" b="1" spc="-1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3100" b="1" spc="-5" dirty="0">
                <a:solidFill>
                  <a:srgbClr val="00AF50"/>
                </a:solidFill>
                <a:latin typeface="Arial"/>
                <a:cs typeface="Arial"/>
              </a:rPr>
              <a:t>QUAN</a:t>
            </a:r>
            <a:r>
              <a:rPr sz="3100" b="1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3100" b="1" spc="-5" dirty="0">
                <a:solidFill>
                  <a:srgbClr val="00AF50"/>
                </a:solidFill>
                <a:latin typeface="Arial"/>
                <a:cs typeface="Arial"/>
              </a:rPr>
              <a:t>VỀ </a:t>
            </a:r>
            <a:r>
              <a:rPr sz="3100" b="1" spc="-844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3100" b="1" spc="-10" dirty="0">
                <a:solidFill>
                  <a:srgbClr val="00AF50"/>
                </a:solidFill>
                <a:latin typeface="Arial"/>
                <a:cs typeface="Arial"/>
              </a:rPr>
              <a:t>DOMAIN</a:t>
            </a:r>
            <a:r>
              <a:rPr sz="3100" b="1" spc="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3100" b="1" spc="-5" dirty="0">
                <a:solidFill>
                  <a:srgbClr val="00AF50"/>
                </a:solidFill>
                <a:latin typeface="Arial"/>
                <a:cs typeface="Arial"/>
              </a:rPr>
              <a:t>&amp;</a:t>
            </a:r>
            <a:r>
              <a:rPr sz="3100" b="1" spc="-1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3100" b="1" spc="-5" dirty="0">
                <a:solidFill>
                  <a:srgbClr val="00AF50"/>
                </a:solidFill>
                <a:latin typeface="Arial"/>
                <a:cs typeface="Arial"/>
              </a:rPr>
              <a:t>HOSTING</a:t>
            </a:r>
            <a:endParaRPr sz="3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050">
              <a:latin typeface="Arial"/>
              <a:cs typeface="Arial"/>
            </a:endParaRPr>
          </a:p>
          <a:p>
            <a:pPr marL="12700" marR="78740">
              <a:lnSpc>
                <a:spcPct val="100000"/>
              </a:lnSpc>
              <a:spcBef>
                <a:spcPts val="5"/>
              </a:spcBef>
            </a:pPr>
            <a:r>
              <a:rPr sz="2800" b="1" spc="-5" dirty="0">
                <a:solidFill>
                  <a:srgbClr val="FF5A33"/>
                </a:solidFill>
                <a:latin typeface="Segoe UI"/>
                <a:cs typeface="Segoe UI"/>
              </a:rPr>
              <a:t>PHẦN 2: TỔNG </a:t>
            </a:r>
            <a:r>
              <a:rPr sz="2800" b="1" spc="-10" dirty="0">
                <a:solidFill>
                  <a:srgbClr val="FF5A33"/>
                </a:solidFill>
                <a:latin typeface="Segoe UI"/>
                <a:cs typeface="Segoe UI"/>
              </a:rPr>
              <a:t>QUAN </a:t>
            </a:r>
            <a:r>
              <a:rPr sz="2800" b="1" spc="-5" dirty="0">
                <a:solidFill>
                  <a:srgbClr val="FF5A33"/>
                </a:solidFill>
                <a:latin typeface="Segoe UI"/>
                <a:cs typeface="Segoe UI"/>
              </a:rPr>
              <a:t>VỀ </a:t>
            </a:r>
            <a:r>
              <a:rPr sz="2800" b="1" spc="-760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800" b="1" spc="-5" dirty="0">
                <a:solidFill>
                  <a:srgbClr val="FF5A33"/>
                </a:solidFill>
                <a:latin typeface="Segoe UI"/>
                <a:cs typeface="Segoe UI"/>
              </a:rPr>
              <a:t>HOSTING</a:t>
            </a:r>
            <a:endParaRPr sz="2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3688" y="1501138"/>
            <a:ext cx="1916669" cy="527144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688835" y="190500"/>
            <a:ext cx="2151380" cy="787400"/>
            <a:chOff x="6688835" y="190500"/>
            <a:chExt cx="2151380" cy="7874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88835" y="190500"/>
              <a:ext cx="1283970" cy="78714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06283" y="190500"/>
              <a:ext cx="1233677" cy="78714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898385" y="283210"/>
            <a:ext cx="17094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MỤC</a:t>
            </a:r>
            <a:r>
              <a:rPr spc="-75" dirty="0"/>
              <a:t> </a:t>
            </a:r>
            <a:r>
              <a:rPr spc="-5" dirty="0"/>
              <a:t>TIÊU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5940" y="1537003"/>
            <a:ext cx="6262370" cy="141986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Clr>
                <a:srgbClr val="FF5A33"/>
              </a:buClr>
              <a:buFont typeface="Wingdings"/>
              <a:buChar char=""/>
              <a:tabLst>
                <a:tab pos="355600" algn="l"/>
              </a:tabLst>
            </a:pPr>
            <a:r>
              <a:rPr sz="2800" spc="-10" dirty="0">
                <a:latin typeface="Segoe UI"/>
                <a:cs typeface="Segoe UI"/>
              </a:rPr>
              <a:t>Kết</a:t>
            </a:r>
            <a:r>
              <a:rPr sz="2800" spc="-5" dirty="0">
                <a:latin typeface="Segoe UI"/>
                <a:cs typeface="Segoe UI"/>
              </a:rPr>
              <a:t> thúc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bài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học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này bạn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có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khả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năng</a:t>
            </a:r>
            <a:endParaRPr sz="28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590"/>
              </a:spcBef>
              <a:buClr>
                <a:srgbClr val="FF5A33"/>
              </a:buClr>
              <a:buFont typeface="Wingdings"/>
              <a:buChar char=""/>
              <a:tabLst>
                <a:tab pos="756920" algn="l"/>
              </a:tabLst>
            </a:pPr>
            <a:r>
              <a:rPr sz="2400" dirty="0">
                <a:latin typeface="Segoe UI"/>
                <a:cs typeface="Segoe UI"/>
              </a:rPr>
              <a:t>Hiểu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các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vấn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đề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liên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quan đến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Domain</a:t>
            </a:r>
            <a:endParaRPr sz="24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lr>
                <a:srgbClr val="FF5A33"/>
              </a:buClr>
              <a:buFont typeface="Wingdings"/>
              <a:buChar char=""/>
              <a:tabLst>
                <a:tab pos="756920" algn="l"/>
              </a:tabLst>
            </a:pPr>
            <a:r>
              <a:rPr sz="2400" dirty="0">
                <a:latin typeface="Segoe UI"/>
                <a:cs typeface="Segoe UI"/>
              </a:rPr>
              <a:t>Hiểu các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vấn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đề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liên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quan đến</a:t>
            </a:r>
            <a:r>
              <a:rPr sz="2400" spc="-5" dirty="0">
                <a:latin typeface="Segoe UI"/>
                <a:cs typeface="Segoe UI"/>
              </a:rPr>
              <a:t> Hosting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80532" y="190500"/>
            <a:ext cx="3059430" cy="7871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6417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HOSTING</a:t>
            </a:r>
            <a:r>
              <a:rPr spc="-30" dirty="0"/>
              <a:t> </a:t>
            </a:r>
            <a:r>
              <a:rPr spc="-5" dirty="0"/>
              <a:t>LÀ</a:t>
            </a:r>
            <a:r>
              <a:rPr spc="-30" dirty="0"/>
              <a:t> </a:t>
            </a:r>
            <a:r>
              <a:rPr spc="-5" dirty="0"/>
              <a:t>GÌ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790698" y="3496309"/>
            <a:ext cx="3574415" cy="1701800"/>
            <a:chOff x="2790698" y="3496309"/>
            <a:chExt cx="3574415" cy="1701800"/>
          </a:xfrm>
        </p:grpSpPr>
        <p:sp>
          <p:nvSpPr>
            <p:cNvPr id="5" name="object 5"/>
            <p:cNvSpPr/>
            <p:nvPr/>
          </p:nvSpPr>
          <p:spPr>
            <a:xfrm>
              <a:off x="5180076" y="4424171"/>
              <a:ext cx="1180465" cy="483234"/>
            </a:xfrm>
            <a:custGeom>
              <a:avLst/>
              <a:gdLst/>
              <a:ahLst/>
              <a:cxnLst/>
              <a:rect l="l" t="t" r="r" b="b"/>
              <a:pathLst>
                <a:path w="1180464" h="483235">
                  <a:moveTo>
                    <a:pt x="0" y="0"/>
                  </a:moveTo>
                  <a:lnTo>
                    <a:pt x="1179957" y="483107"/>
                  </a:lnTo>
                </a:path>
              </a:pathLst>
            </a:custGeom>
            <a:ln w="9525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03398" y="3509009"/>
              <a:ext cx="2943225" cy="1676400"/>
            </a:xfrm>
            <a:custGeom>
              <a:avLst/>
              <a:gdLst/>
              <a:ahLst/>
              <a:cxnLst/>
              <a:rect l="l" t="t" r="r" b="b"/>
              <a:pathLst>
                <a:path w="2943225" h="1676400">
                  <a:moveTo>
                    <a:pt x="1561591" y="336931"/>
                  </a:moveTo>
                  <a:lnTo>
                    <a:pt x="2014981" y="0"/>
                  </a:lnTo>
                  <a:lnTo>
                    <a:pt x="1978914" y="448309"/>
                  </a:lnTo>
                  <a:lnTo>
                    <a:pt x="2453386" y="246125"/>
                  </a:lnTo>
                  <a:lnTo>
                    <a:pt x="2231643" y="506983"/>
                  </a:lnTo>
                  <a:lnTo>
                    <a:pt x="2942843" y="515746"/>
                  </a:lnTo>
                  <a:lnTo>
                    <a:pt x="2314066" y="729741"/>
                  </a:lnTo>
                  <a:lnTo>
                    <a:pt x="2489200" y="876172"/>
                  </a:lnTo>
                  <a:lnTo>
                    <a:pt x="2231643" y="955420"/>
                  </a:lnTo>
                  <a:lnTo>
                    <a:pt x="2571877" y="1213231"/>
                  </a:lnTo>
                  <a:lnTo>
                    <a:pt x="1994535" y="1113663"/>
                  </a:lnTo>
                  <a:lnTo>
                    <a:pt x="2035682" y="1348104"/>
                  </a:lnTo>
                  <a:lnTo>
                    <a:pt x="1659381" y="1236726"/>
                  </a:lnTo>
                  <a:lnTo>
                    <a:pt x="1582039" y="1462404"/>
                  </a:lnTo>
                  <a:lnTo>
                    <a:pt x="1344929" y="1348104"/>
                  </a:lnTo>
                  <a:lnTo>
                    <a:pt x="1185290" y="1529841"/>
                  </a:lnTo>
                  <a:lnTo>
                    <a:pt x="1025525" y="1406652"/>
                  </a:lnTo>
                  <a:lnTo>
                    <a:pt x="669925" y="1676400"/>
                  </a:lnTo>
                  <a:lnTo>
                    <a:pt x="654685" y="1415669"/>
                  </a:lnTo>
                  <a:lnTo>
                    <a:pt x="175132" y="1383410"/>
                  </a:lnTo>
                  <a:lnTo>
                    <a:pt x="453643" y="1192910"/>
                  </a:lnTo>
                  <a:lnTo>
                    <a:pt x="0" y="999363"/>
                  </a:lnTo>
                  <a:lnTo>
                    <a:pt x="536066" y="899667"/>
                  </a:lnTo>
                  <a:lnTo>
                    <a:pt x="159638" y="641857"/>
                  </a:lnTo>
                  <a:lnTo>
                    <a:pt x="731901" y="606678"/>
                  </a:lnTo>
                  <a:lnTo>
                    <a:pt x="613410" y="281304"/>
                  </a:lnTo>
                  <a:lnTo>
                    <a:pt x="1164843" y="495300"/>
                  </a:lnTo>
                  <a:lnTo>
                    <a:pt x="1324610" y="146431"/>
                  </a:lnTo>
                  <a:lnTo>
                    <a:pt x="1561591" y="336931"/>
                  </a:lnTo>
                  <a:close/>
                </a:path>
              </a:pathLst>
            </a:custGeom>
            <a:ln w="254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538220" y="4160011"/>
            <a:ext cx="1256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C0000"/>
                </a:solidFill>
                <a:latin typeface="Calibri"/>
                <a:cs typeface="Calibri"/>
              </a:rPr>
              <a:t>INTERNET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260657" y="3055620"/>
            <a:ext cx="2053589" cy="2453640"/>
            <a:chOff x="5260657" y="3055620"/>
            <a:chExt cx="2053589" cy="2453640"/>
          </a:xfrm>
        </p:grpSpPr>
        <p:sp>
          <p:nvSpPr>
            <p:cNvPr id="9" name="object 9"/>
            <p:cNvSpPr/>
            <p:nvPr/>
          </p:nvSpPr>
          <p:spPr>
            <a:xfrm>
              <a:off x="6399276" y="305562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200" y="0"/>
                  </a:moveTo>
                  <a:lnTo>
                    <a:pt x="410458" y="2360"/>
                  </a:lnTo>
                  <a:lnTo>
                    <a:pt x="365066" y="9289"/>
                  </a:lnTo>
                  <a:lnTo>
                    <a:pt x="321253" y="20557"/>
                  </a:lnTo>
                  <a:lnTo>
                    <a:pt x="279249" y="35933"/>
                  </a:lnTo>
                  <a:lnTo>
                    <a:pt x="239283" y="55187"/>
                  </a:lnTo>
                  <a:lnTo>
                    <a:pt x="201587" y="78090"/>
                  </a:lnTo>
                  <a:lnTo>
                    <a:pt x="166390" y="104411"/>
                  </a:lnTo>
                  <a:lnTo>
                    <a:pt x="133921" y="133921"/>
                  </a:lnTo>
                  <a:lnTo>
                    <a:pt x="104411" y="166390"/>
                  </a:lnTo>
                  <a:lnTo>
                    <a:pt x="78090" y="201587"/>
                  </a:lnTo>
                  <a:lnTo>
                    <a:pt x="55187" y="239283"/>
                  </a:lnTo>
                  <a:lnTo>
                    <a:pt x="35933" y="279249"/>
                  </a:lnTo>
                  <a:lnTo>
                    <a:pt x="20557" y="321253"/>
                  </a:lnTo>
                  <a:lnTo>
                    <a:pt x="9289" y="365066"/>
                  </a:lnTo>
                  <a:lnTo>
                    <a:pt x="2360" y="410458"/>
                  </a:lnTo>
                  <a:lnTo>
                    <a:pt x="0" y="457200"/>
                  </a:lnTo>
                  <a:lnTo>
                    <a:pt x="2360" y="503941"/>
                  </a:lnTo>
                  <a:lnTo>
                    <a:pt x="9289" y="549333"/>
                  </a:lnTo>
                  <a:lnTo>
                    <a:pt x="20557" y="593146"/>
                  </a:lnTo>
                  <a:lnTo>
                    <a:pt x="35933" y="635150"/>
                  </a:lnTo>
                  <a:lnTo>
                    <a:pt x="55187" y="675116"/>
                  </a:lnTo>
                  <a:lnTo>
                    <a:pt x="78090" y="712812"/>
                  </a:lnTo>
                  <a:lnTo>
                    <a:pt x="104411" y="748009"/>
                  </a:lnTo>
                  <a:lnTo>
                    <a:pt x="133921" y="780478"/>
                  </a:lnTo>
                  <a:lnTo>
                    <a:pt x="166390" y="809988"/>
                  </a:lnTo>
                  <a:lnTo>
                    <a:pt x="201587" y="836309"/>
                  </a:lnTo>
                  <a:lnTo>
                    <a:pt x="239283" y="859212"/>
                  </a:lnTo>
                  <a:lnTo>
                    <a:pt x="279249" y="878466"/>
                  </a:lnTo>
                  <a:lnTo>
                    <a:pt x="321253" y="893842"/>
                  </a:lnTo>
                  <a:lnTo>
                    <a:pt x="365066" y="905110"/>
                  </a:lnTo>
                  <a:lnTo>
                    <a:pt x="410458" y="912039"/>
                  </a:lnTo>
                  <a:lnTo>
                    <a:pt x="457200" y="914399"/>
                  </a:lnTo>
                  <a:lnTo>
                    <a:pt x="503941" y="912039"/>
                  </a:lnTo>
                  <a:lnTo>
                    <a:pt x="549333" y="905110"/>
                  </a:lnTo>
                  <a:lnTo>
                    <a:pt x="593146" y="893842"/>
                  </a:lnTo>
                  <a:lnTo>
                    <a:pt x="635150" y="878466"/>
                  </a:lnTo>
                  <a:lnTo>
                    <a:pt x="675116" y="859212"/>
                  </a:lnTo>
                  <a:lnTo>
                    <a:pt x="712812" y="836309"/>
                  </a:lnTo>
                  <a:lnTo>
                    <a:pt x="748009" y="809988"/>
                  </a:lnTo>
                  <a:lnTo>
                    <a:pt x="780478" y="780478"/>
                  </a:lnTo>
                  <a:lnTo>
                    <a:pt x="809988" y="748009"/>
                  </a:lnTo>
                  <a:lnTo>
                    <a:pt x="836309" y="712812"/>
                  </a:lnTo>
                  <a:lnTo>
                    <a:pt x="859212" y="675116"/>
                  </a:lnTo>
                  <a:lnTo>
                    <a:pt x="878466" y="635150"/>
                  </a:lnTo>
                  <a:lnTo>
                    <a:pt x="893842" y="593146"/>
                  </a:lnTo>
                  <a:lnTo>
                    <a:pt x="905110" y="549333"/>
                  </a:lnTo>
                  <a:lnTo>
                    <a:pt x="912039" y="503941"/>
                  </a:lnTo>
                  <a:lnTo>
                    <a:pt x="914400" y="457200"/>
                  </a:lnTo>
                  <a:lnTo>
                    <a:pt x="912039" y="410458"/>
                  </a:lnTo>
                  <a:lnTo>
                    <a:pt x="905110" y="365066"/>
                  </a:lnTo>
                  <a:lnTo>
                    <a:pt x="893842" y="321253"/>
                  </a:lnTo>
                  <a:lnTo>
                    <a:pt x="878466" y="279249"/>
                  </a:lnTo>
                  <a:lnTo>
                    <a:pt x="859212" y="239283"/>
                  </a:lnTo>
                  <a:lnTo>
                    <a:pt x="836309" y="201587"/>
                  </a:lnTo>
                  <a:lnTo>
                    <a:pt x="809988" y="166390"/>
                  </a:lnTo>
                  <a:lnTo>
                    <a:pt x="780478" y="133921"/>
                  </a:lnTo>
                  <a:lnTo>
                    <a:pt x="748009" y="104411"/>
                  </a:lnTo>
                  <a:lnTo>
                    <a:pt x="712812" y="78090"/>
                  </a:lnTo>
                  <a:lnTo>
                    <a:pt x="675116" y="55187"/>
                  </a:lnTo>
                  <a:lnTo>
                    <a:pt x="635150" y="35933"/>
                  </a:lnTo>
                  <a:lnTo>
                    <a:pt x="593146" y="20557"/>
                  </a:lnTo>
                  <a:lnTo>
                    <a:pt x="549333" y="9289"/>
                  </a:lnTo>
                  <a:lnTo>
                    <a:pt x="503941" y="23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99276" y="459486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200" y="0"/>
                  </a:moveTo>
                  <a:lnTo>
                    <a:pt x="410458" y="2360"/>
                  </a:lnTo>
                  <a:lnTo>
                    <a:pt x="365066" y="9289"/>
                  </a:lnTo>
                  <a:lnTo>
                    <a:pt x="321253" y="20557"/>
                  </a:lnTo>
                  <a:lnTo>
                    <a:pt x="279249" y="35933"/>
                  </a:lnTo>
                  <a:lnTo>
                    <a:pt x="239283" y="55187"/>
                  </a:lnTo>
                  <a:lnTo>
                    <a:pt x="201587" y="78090"/>
                  </a:lnTo>
                  <a:lnTo>
                    <a:pt x="166390" y="104411"/>
                  </a:lnTo>
                  <a:lnTo>
                    <a:pt x="133921" y="133921"/>
                  </a:lnTo>
                  <a:lnTo>
                    <a:pt x="104411" y="166390"/>
                  </a:lnTo>
                  <a:lnTo>
                    <a:pt x="78090" y="201587"/>
                  </a:lnTo>
                  <a:lnTo>
                    <a:pt x="55187" y="239283"/>
                  </a:lnTo>
                  <a:lnTo>
                    <a:pt x="35933" y="279249"/>
                  </a:lnTo>
                  <a:lnTo>
                    <a:pt x="20557" y="321253"/>
                  </a:lnTo>
                  <a:lnTo>
                    <a:pt x="9289" y="365066"/>
                  </a:lnTo>
                  <a:lnTo>
                    <a:pt x="2360" y="410458"/>
                  </a:lnTo>
                  <a:lnTo>
                    <a:pt x="0" y="457200"/>
                  </a:lnTo>
                  <a:lnTo>
                    <a:pt x="2360" y="503941"/>
                  </a:lnTo>
                  <a:lnTo>
                    <a:pt x="9289" y="549333"/>
                  </a:lnTo>
                  <a:lnTo>
                    <a:pt x="20557" y="593146"/>
                  </a:lnTo>
                  <a:lnTo>
                    <a:pt x="35933" y="635150"/>
                  </a:lnTo>
                  <a:lnTo>
                    <a:pt x="55187" y="675116"/>
                  </a:lnTo>
                  <a:lnTo>
                    <a:pt x="78090" y="712812"/>
                  </a:lnTo>
                  <a:lnTo>
                    <a:pt x="104411" y="748009"/>
                  </a:lnTo>
                  <a:lnTo>
                    <a:pt x="133921" y="780478"/>
                  </a:lnTo>
                  <a:lnTo>
                    <a:pt x="166390" y="809988"/>
                  </a:lnTo>
                  <a:lnTo>
                    <a:pt x="201587" y="836309"/>
                  </a:lnTo>
                  <a:lnTo>
                    <a:pt x="239283" y="859212"/>
                  </a:lnTo>
                  <a:lnTo>
                    <a:pt x="279249" y="878466"/>
                  </a:lnTo>
                  <a:lnTo>
                    <a:pt x="321253" y="893842"/>
                  </a:lnTo>
                  <a:lnTo>
                    <a:pt x="365066" y="905110"/>
                  </a:lnTo>
                  <a:lnTo>
                    <a:pt x="410458" y="912039"/>
                  </a:lnTo>
                  <a:lnTo>
                    <a:pt x="457200" y="914399"/>
                  </a:lnTo>
                  <a:lnTo>
                    <a:pt x="503941" y="912039"/>
                  </a:lnTo>
                  <a:lnTo>
                    <a:pt x="549333" y="905110"/>
                  </a:lnTo>
                  <a:lnTo>
                    <a:pt x="593146" y="893842"/>
                  </a:lnTo>
                  <a:lnTo>
                    <a:pt x="635150" y="878466"/>
                  </a:lnTo>
                  <a:lnTo>
                    <a:pt x="675116" y="859212"/>
                  </a:lnTo>
                  <a:lnTo>
                    <a:pt x="712812" y="836309"/>
                  </a:lnTo>
                  <a:lnTo>
                    <a:pt x="748009" y="809988"/>
                  </a:lnTo>
                  <a:lnTo>
                    <a:pt x="780478" y="780478"/>
                  </a:lnTo>
                  <a:lnTo>
                    <a:pt x="809988" y="748009"/>
                  </a:lnTo>
                  <a:lnTo>
                    <a:pt x="836309" y="712812"/>
                  </a:lnTo>
                  <a:lnTo>
                    <a:pt x="859212" y="675116"/>
                  </a:lnTo>
                  <a:lnTo>
                    <a:pt x="878466" y="635150"/>
                  </a:lnTo>
                  <a:lnTo>
                    <a:pt x="893842" y="593146"/>
                  </a:lnTo>
                  <a:lnTo>
                    <a:pt x="905110" y="549333"/>
                  </a:lnTo>
                  <a:lnTo>
                    <a:pt x="912039" y="503941"/>
                  </a:lnTo>
                  <a:lnTo>
                    <a:pt x="914400" y="457200"/>
                  </a:lnTo>
                  <a:lnTo>
                    <a:pt x="912039" y="410458"/>
                  </a:lnTo>
                  <a:lnTo>
                    <a:pt x="905110" y="365066"/>
                  </a:lnTo>
                  <a:lnTo>
                    <a:pt x="893842" y="321253"/>
                  </a:lnTo>
                  <a:lnTo>
                    <a:pt x="878466" y="279249"/>
                  </a:lnTo>
                  <a:lnTo>
                    <a:pt x="859212" y="239283"/>
                  </a:lnTo>
                  <a:lnTo>
                    <a:pt x="836309" y="201587"/>
                  </a:lnTo>
                  <a:lnTo>
                    <a:pt x="809988" y="166390"/>
                  </a:lnTo>
                  <a:lnTo>
                    <a:pt x="780478" y="133921"/>
                  </a:lnTo>
                  <a:lnTo>
                    <a:pt x="748009" y="104411"/>
                  </a:lnTo>
                  <a:lnTo>
                    <a:pt x="712812" y="78090"/>
                  </a:lnTo>
                  <a:lnTo>
                    <a:pt x="675116" y="55187"/>
                  </a:lnTo>
                  <a:lnTo>
                    <a:pt x="635150" y="35933"/>
                  </a:lnTo>
                  <a:lnTo>
                    <a:pt x="593146" y="20557"/>
                  </a:lnTo>
                  <a:lnTo>
                    <a:pt x="549333" y="9289"/>
                  </a:lnTo>
                  <a:lnTo>
                    <a:pt x="503941" y="23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265420" y="3512820"/>
              <a:ext cx="1134110" cy="270510"/>
            </a:xfrm>
            <a:custGeom>
              <a:avLst/>
              <a:gdLst/>
              <a:ahLst/>
              <a:cxnLst/>
              <a:rect l="l" t="t" r="r" b="b"/>
              <a:pathLst>
                <a:path w="1134110" h="270510">
                  <a:moveTo>
                    <a:pt x="0" y="270382"/>
                  </a:moveTo>
                  <a:lnTo>
                    <a:pt x="1133982" y="0"/>
                  </a:lnTo>
                </a:path>
              </a:pathLst>
            </a:custGeom>
            <a:ln w="9525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378065" y="4723892"/>
            <a:ext cx="775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xyz.c</a:t>
            </a:r>
            <a:r>
              <a:rPr sz="1800" spc="-1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41475" y="4166615"/>
            <a:ext cx="1705610" cy="672465"/>
          </a:xfrm>
          <a:prstGeom prst="rect">
            <a:avLst/>
          </a:prstGeom>
          <a:solidFill>
            <a:srgbClr val="E38312"/>
          </a:solidFill>
        </p:spPr>
        <p:txBody>
          <a:bodyPr vert="horz" wrap="square" lIns="0" tIns="184150" rIns="0" bIns="0" rtlCol="0">
            <a:spAutoFit/>
          </a:bodyPr>
          <a:lstStyle/>
          <a:p>
            <a:pPr marL="364490">
              <a:lnSpc>
                <a:spcPct val="100000"/>
              </a:lnSpc>
              <a:spcBef>
                <a:spcPts val="1450"/>
              </a:spcBef>
              <a:tabLst>
                <a:tab pos="1697989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us</a:t>
            </a:r>
            <a:r>
              <a:rPr sz="1800" strike="sngStrike" spc="-5" dirty="0">
                <a:solidFill>
                  <a:srgbClr val="FFFFFF"/>
                </a:solidFill>
                <a:latin typeface="Calibri"/>
                <a:cs typeface="Calibri"/>
              </a:rPr>
              <a:t>er	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51929" y="5345379"/>
            <a:ext cx="9074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mnp.com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843268" y="4860289"/>
            <a:ext cx="485775" cy="620395"/>
          </a:xfrm>
          <a:custGeom>
            <a:avLst/>
            <a:gdLst/>
            <a:ahLst/>
            <a:cxnLst/>
            <a:rect l="l" t="t" r="r" b="b"/>
            <a:pathLst>
              <a:path w="485775" h="620395">
                <a:moveTo>
                  <a:pt x="377317" y="444754"/>
                </a:moveTo>
                <a:lnTo>
                  <a:pt x="0" y="186563"/>
                </a:lnTo>
                <a:lnTo>
                  <a:pt x="144399" y="620395"/>
                </a:lnTo>
                <a:lnTo>
                  <a:pt x="190627" y="602183"/>
                </a:lnTo>
                <a:lnTo>
                  <a:pt x="234353" y="579183"/>
                </a:lnTo>
                <a:lnTo>
                  <a:pt x="275234" y="551675"/>
                </a:lnTo>
                <a:lnTo>
                  <a:pt x="312915" y="519925"/>
                </a:lnTo>
                <a:lnTo>
                  <a:pt x="347052" y="484200"/>
                </a:lnTo>
                <a:lnTo>
                  <a:pt x="377317" y="444754"/>
                </a:lnTo>
                <a:close/>
              </a:path>
              <a:path w="485775" h="620395">
                <a:moveTo>
                  <a:pt x="485444" y="191643"/>
                </a:moveTo>
                <a:lnTo>
                  <a:pt x="482739" y="142417"/>
                </a:lnTo>
                <a:lnTo>
                  <a:pt x="474751" y="93776"/>
                </a:lnTo>
                <a:lnTo>
                  <a:pt x="461530" y="46164"/>
                </a:lnTo>
                <a:lnTo>
                  <a:pt x="443103" y="0"/>
                </a:lnTo>
                <a:lnTo>
                  <a:pt x="28321" y="192024"/>
                </a:lnTo>
                <a:lnTo>
                  <a:pt x="474853" y="290068"/>
                </a:lnTo>
                <a:lnTo>
                  <a:pt x="482828" y="241007"/>
                </a:lnTo>
                <a:lnTo>
                  <a:pt x="485444" y="191643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39292" y="1024127"/>
            <a:ext cx="7919720" cy="251015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67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Hosting </a:t>
            </a:r>
            <a:r>
              <a:rPr sz="2400" spc="-5" dirty="0">
                <a:latin typeface="Segoe UI"/>
                <a:cs typeface="Segoe UI"/>
              </a:rPr>
              <a:t>là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nơi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chứa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website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trên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mạng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internet.</a:t>
            </a:r>
            <a:endParaRPr sz="2400" dirty="0">
              <a:latin typeface="Segoe UI"/>
              <a:cs typeface="Segoe U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Muốn </a:t>
            </a:r>
            <a:r>
              <a:rPr sz="2400" spc="-5" dirty="0">
                <a:latin typeface="Segoe UI"/>
                <a:cs typeface="Segoe UI"/>
              </a:rPr>
              <a:t>có </a:t>
            </a:r>
            <a:r>
              <a:rPr sz="2400" dirty="0">
                <a:latin typeface="Segoe UI"/>
                <a:cs typeface="Segoe UI"/>
              </a:rPr>
              <a:t>hosting cần phải </a:t>
            </a:r>
            <a:r>
              <a:rPr sz="2400" spc="-5" dirty="0">
                <a:latin typeface="Segoe UI"/>
                <a:cs typeface="Segoe UI"/>
              </a:rPr>
              <a:t>mua </a:t>
            </a:r>
            <a:r>
              <a:rPr sz="2400" dirty="0">
                <a:latin typeface="Segoe UI"/>
                <a:cs typeface="Segoe UI"/>
              </a:rPr>
              <a:t>dịch vụ ở những </a:t>
            </a:r>
            <a:r>
              <a:rPr sz="2400" spc="10" dirty="0">
                <a:latin typeface="Segoe UI"/>
                <a:cs typeface="Segoe UI"/>
              </a:rPr>
              <a:t>nhà 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cung cấp dịch </a:t>
            </a:r>
            <a:r>
              <a:rPr sz="2400" spc="5" dirty="0">
                <a:latin typeface="Segoe UI"/>
                <a:cs typeface="Segoe UI"/>
              </a:rPr>
              <a:t>vụ </a:t>
            </a:r>
            <a:r>
              <a:rPr sz="2400" dirty="0">
                <a:latin typeface="Segoe UI"/>
                <a:cs typeface="Segoe UI"/>
              </a:rPr>
              <a:t>web hosting hoặc đầu tư </a:t>
            </a:r>
            <a:r>
              <a:rPr sz="2400" spc="-5" dirty="0">
                <a:latin typeface="Segoe UI"/>
                <a:cs typeface="Segoe UI"/>
              </a:rPr>
              <a:t>server </a:t>
            </a:r>
            <a:r>
              <a:rPr sz="2400" dirty="0">
                <a:latin typeface="Segoe UI"/>
                <a:cs typeface="Segoe UI"/>
              </a:rPr>
              <a:t>riêng 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hoặc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đăng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ký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miễn</a:t>
            </a:r>
            <a:r>
              <a:rPr sz="2400" dirty="0">
                <a:latin typeface="Segoe UI"/>
                <a:cs typeface="Segoe UI"/>
              </a:rPr>
              <a:t> phí</a:t>
            </a:r>
          </a:p>
          <a:p>
            <a:pPr marR="756920" algn="r">
              <a:lnSpc>
                <a:spcPct val="100000"/>
              </a:lnSpc>
              <a:spcBef>
                <a:spcPts val="550"/>
              </a:spcBef>
            </a:pPr>
            <a:r>
              <a:rPr sz="1800" spc="-5" dirty="0">
                <a:solidFill>
                  <a:srgbClr val="FF3300"/>
                </a:solidFill>
                <a:latin typeface="Calibri"/>
                <a:cs typeface="Calibri"/>
              </a:rPr>
              <a:t>Server</a:t>
            </a:r>
            <a:r>
              <a:rPr sz="1800" spc="-25" dirty="0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3300"/>
                </a:solidFill>
                <a:latin typeface="Calibri"/>
                <a:cs typeface="Calibri"/>
              </a:rPr>
              <a:t>hosting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50" dirty="0">
              <a:latin typeface="Calibri"/>
              <a:cs typeface="Calibri"/>
            </a:endParaRPr>
          </a:p>
          <a:p>
            <a:pPr marR="264160" algn="r">
              <a:lnSpc>
                <a:spcPct val="100000"/>
              </a:lnSpc>
            </a:pP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abc.com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36538" y="4289552"/>
            <a:ext cx="1358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3300"/>
                </a:solidFill>
                <a:latin typeface="Calibri"/>
                <a:cs typeface="Calibri"/>
              </a:rPr>
              <a:t>Server</a:t>
            </a:r>
            <a:r>
              <a:rPr sz="1800" spc="-45" dirty="0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3300"/>
                </a:solidFill>
                <a:latin typeface="Calibri"/>
                <a:cs typeface="Calibri"/>
              </a:rPr>
              <a:t>hosting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6032" y="190500"/>
            <a:ext cx="4773929" cy="7871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74946" y="283210"/>
            <a:ext cx="43294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VÌ</a:t>
            </a:r>
            <a:r>
              <a:rPr spc="-15" dirty="0"/>
              <a:t> </a:t>
            </a:r>
            <a:r>
              <a:rPr spc="-5" dirty="0"/>
              <a:t>SAO </a:t>
            </a:r>
            <a:r>
              <a:rPr spc="-10" dirty="0"/>
              <a:t>CẦN</a:t>
            </a:r>
            <a:r>
              <a:rPr spc="10" dirty="0"/>
              <a:t> </a:t>
            </a:r>
            <a:r>
              <a:rPr spc="-10" dirty="0"/>
              <a:t>CÓ</a:t>
            </a:r>
            <a:r>
              <a:rPr spc="-15" dirty="0"/>
              <a:t> </a:t>
            </a:r>
            <a:r>
              <a:rPr spc="-5" dirty="0"/>
              <a:t>HOSTING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9292" y="1092453"/>
            <a:ext cx="8069580" cy="470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Segoe UI"/>
                <a:cs typeface="Segoe UI"/>
              </a:rPr>
              <a:t>Vì </a:t>
            </a:r>
            <a:r>
              <a:rPr sz="2400" dirty="0">
                <a:latin typeface="Segoe UI"/>
                <a:cs typeface="Segoe UI"/>
              </a:rPr>
              <a:t>các </a:t>
            </a:r>
            <a:r>
              <a:rPr sz="2400" spc="-5" dirty="0">
                <a:latin typeface="Segoe UI"/>
                <a:cs typeface="Segoe UI"/>
              </a:rPr>
              <a:t>server hosting là server chuyên </a:t>
            </a:r>
            <a:r>
              <a:rPr sz="2400" dirty="0">
                <a:latin typeface="Segoe UI"/>
                <a:cs typeface="Segoe UI"/>
              </a:rPr>
              <a:t>dụng, tốc độ cao, 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hoạt </a:t>
            </a:r>
            <a:r>
              <a:rPr sz="2400" dirty="0">
                <a:latin typeface="Segoe UI"/>
                <a:cs typeface="Segoe UI"/>
              </a:rPr>
              <a:t>động 24/24, có </a:t>
            </a:r>
            <a:r>
              <a:rPr sz="2400" spc="5" dirty="0">
                <a:latin typeface="Segoe UI"/>
                <a:cs typeface="Segoe UI"/>
              </a:rPr>
              <a:t>tổ </a:t>
            </a:r>
            <a:r>
              <a:rPr sz="2400" dirty="0">
                <a:latin typeface="Segoe UI"/>
                <a:cs typeface="Segoe UI"/>
              </a:rPr>
              <a:t>chức bảo </a:t>
            </a:r>
            <a:r>
              <a:rPr sz="2400" spc="-5" dirty="0">
                <a:latin typeface="Segoe UI"/>
                <a:cs typeface="Segoe UI"/>
              </a:rPr>
              <a:t>mật, có hệ </a:t>
            </a:r>
            <a:r>
              <a:rPr sz="2400" dirty="0">
                <a:latin typeface="Segoe UI"/>
                <a:cs typeface="Segoe UI"/>
              </a:rPr>
              <a:t>thống điện 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an toàn, có </a:t>
            </a:r>
            <a:r>
              <a:rPr sz="2400" spc="-5" dirty="0">
                <a:latin typeface="Segoe UI"/>
                <a:cs typeface="Segoe UI"/>
              </a:rPr>
              <a:t>hệ </a:t>
            </a:r>
            <a:r>
              <a:rPr sz="2400" dirty="0">
                <a:latin typeface="Segoe UI"/>
                <a:cs typeface="Segoe UI"/>
              </a:rPr>
              <a:t>thống chống </a:t>
            </a:r>
            <a:r>
              <a:rPr sz="2400" spc="-5" dirty="0">
                <a:latin typeface="Segoe UI"/>
                <a:cs typeface="Segoe UI"/>
              </a:rPr>
              <a:t>sét, </a:t>
            </a:r>
            <a:r>
              <a:rPr sz="2400" dirty="0">
                <a:latin typeface="Segoe UI"/>
                <a:cs typeface="Segoe UI"/>
              </a:rPr>
              <a:t>báo cháy đầy đủ… để 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đáp ứng </a:t>
            </a:r>
            <a:r>
              <a:rPr sz="2400" spc="-5" dirty="0">
                <a:latin typeface="Segoe UI"/>
                <a:cs typeface="Segoe UI"/>
              </a:rPr>
              <a:t>nhu </a:t>
            </a:r>
            <a:r>
              <a:rPr sz="2400" dirty="0">
                <a:latin typeface="Segoe UI"/>
                <a:cs typeface="Segoe UI"/>
              </a:rPr>
              <a:t>cầu xem web </a:t>
            </a:r>
            <a:r>
              <a:rPr sz="2400" spc="-5" dirty="0">
                <a:latin typeface="Segoe UI"/>
                <a:cs typeface="Segoe UI"/>
              </a:rPr>
              <a:t>của </a:t>
            </a:r>
            <a:r>
              <a:rPr sz="2400" dirty="0">
                <a:latin typeface="Segoe UI"/>
                <a:cs typeface="Segoe UI"/>
              </a:rPr>
              <a:t>user bất </a:t>
            </a:r>
            <a:r>
              <a:rPr sz="2400" spc="-10" dirty="0">
                <a:latin typeface="Segoe UI"/>
                <a:cs typeface="Segoe UI"/>
              </a:rPr>
              <a:t>cứ </a:t>
            </a:r>
            <a:r>
              <a:rPr sz="2400" spc="-5" dirty="0">
                <a:latin typeface="Segoe UI"/>
                <a:cs typeface="Segoe UI"/>
              </a:rPr>
              <a:t>lúc </a:t>
            </a:r>
            <a:r>
              <a:rPr sz="2400" dirty="0">
                <a:latin typeface="Segoe UI"/>
                <a:cs typeface="Segoe UI"/>
              </a:rPr>
              <a:t>nào. Các 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máy </a:t>
            </a:r>
            <a:r>
              <a:rPr sz="2400" dirty="0">
                <a:latin typeface="Segoe UI"/>
                <a:cs typeface="Segoe UI"/>
              </a:rPr>
              <a:t>tính cá nhân chứa </a:t>
            </a:r>
            <a:r>
              <a:rPr sz="2400" spc="-5" dirty="0">
                <a:latin typeface="Segoe UI"/>
                <a:cs typeface="Segoe UI"/>
              </a:rPr>
              <a:t>website không </a:t>
            </a:r>
            <a:r>
              <a:rPr sz="2400" dirty="0">
                <a:latin typeface="Segoe UI"/>
                <a:cs typeface="Segoe UI"/>
              </a:rPr>
              <a:t>đảm bảo được </a:t>
            </a:r>
            <a:r>
              <a:rPr sz="2400" spc="5" dirty="0">
                <a:latin typeface="Segoe UI"/>
                <a:cs typeface="Segoe UI"/>
              </a:rPr>
              <a:t>các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yếu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tố trên.</a:t>
            </a:r>
            <a:endParaRPr sz="2400">
              <a:latin typeface="Segoe UI"/>
              <a:cs typeface="Segoe UI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Có rất </a:t>
            </a:r>
            <a:r>
              <a:rPr sz="2400" spc="-5" dirty="0">
                <a:latin typeface="Segoe UI"/>
                <a:cs typeface="Segoe UI"/>
              </a:rPr>
              <a:t>nhiều </a:t>
            </a:r>
            <a:r>
              <a:rPr sz="2400" dirty="0">
                <a:latin typeface="Segoe UI"/>
                <a:cs typeface="Segoe UI"/>
              </a:rPr>
              <a:t>nhà cung cấp dịch hosting </a:t>
            </a:r>
            <a:r>
              <a:rPr sz="2400" spc="-5" dirty="0">
                <a:latin typeface="Segoe UI"/>
                <a:cs typeface="Segoe UI"/>
              </a:rPr>
              <a:t>mà </a:t>
            </a:r>
            <a:r>
              <a:rPr sz="2400" dirty="0">
                <a:latin typeface="Segoe UI"/>
                <a:cs typeface="Segoe UI"/>
              </a:rPr>
              <a:t>bạn có thể 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đăng</a:t>
            </a:r>
            <a:r>
              <a:rPr sz="2400" spc="-5" dirty="0">
                <a:latin typeface="Segoe UI"/>
                <a:cs typeface="Segoe UI"/>
              </a:rPr>
              <a:t> ký</a:t>
            </a:r>
            <a:r>
              <a:rPr sz="2400" dirty="0">
                <a:latin typeface="Segoe UI"/>
                <a:cs typeface="Segoe UI"/>
              </a:rPr>
              <a:t> thuê </a:t>
            </a:r>
            <a:r>
              <a:rPr sz="2400" spc="-5" dirty="0">
                <a:latin typeface="Segoe UI"/>
                <a:cs typeface="Segoe UI"/>
              </a:rPr>
              <a:t>chỗ</a:t>
            </a:r>
            <a:r>
              <a:rPr sz="2400" spc="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để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đưa</a:t>
            </a:r>
            <a:r>
              <a:rPr sz="2400" spc="-5" dirty="0">
                <a:latin typeface="Segoe UI"/>
                <a:cs typeface="Segoe UI"/>
              </a:rPr>
              <a:t> website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lên.</a:t>
            </a:r>
            <a:endParaRPr sz="2400">
              <a:latin typeface="Segoe UI"/>
              <a:cs typeface="Segoe U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Một </a:t>
            </a:r>
            <a:r>
              <a:rPr sz="2400" spc="-5" dirty="0">
                <a:latin typeface="Segoe UI"/>
                <a:cs typeface="Segoe UI"/>
              </a:rPr>
              <a:t>website </a:t>
            </a:r>
            <a:r>
              <a:rPr sz="2400" dirty="0">
                <a:latin typeface="Segoe UI"/>
                <a:cs typeface="Segoe UI"/>
              </a:rPr>
              <a:t>nếu </a:t>
            </a:r>
            <a:r>
              <a:rPr sz="2400" spc="-5" dirty="0">
                <a:latin typeface="Segoe UI"/>
                <a:cs typeface="Segoe UI"/>
              </a:rPr>
              <a:t>muốn </a:t>
            </a:r>
            <a:r>
              <a:rPr sz="2400" dirty="0">
                <a:latin typeface="Segoe UI"/>
                <a:cs typeface="Segoe UI"/>
              </a:rPr>
              <a:t>chạy trên </a:t>
            </a:r>
            <a:r>
              <a:rPr sz="2400" spc="-5" dirty="0">
                <a:latin typeface="Segoe UI"/>
                <a:cs typeface="Segoe UI"/>
              </a:rPr>
              <a:t>Internet </a:t>
            </a:r>
            <a:r>
              <a:rPr sz="2400" dirty="0">
                <a:latin typeface="Segoe UI"/>
                <a:cs typeface="Segoe UI"/>
              </a:rPr>
              <a:t>cần phải đáp 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ứng đủ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2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yếu </a:t>
            </a:r>
            <a:r>
              <a:rPr sz="2400" spc="-5" dirty="0">
                <a:latin typeface="Segoe UI"/>
                <a:cs typeface="Segoe UI"/>
              </a:rPr>
              <a:t>tố:</a:t>
            </a:r>
            <a:endParaRPr sz="2400">
              <a:latin typeface="Segoe UI"/>
              <a:cs typeface="Segoe UI"/>
            </a:endParaRPr>
          </a:p>
          <a:p>
            <a:pPr marL="812165" lvl="1" indent="-342900" algn="just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812800" algn="l"/>
              </a:tabLst>
            </a:pPr>
            <a:r>
              <a:rPr sz="2400" spc="-5" dirty="0">
                <a:latin typeface="Segoe UI"/>
                <a:cs typeface="Segoe UI"/>
              </a:rPr>
              <a:t>Nơi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lưu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trữ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các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file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trong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website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: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đó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là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b="1" spc="-5" dirty="0">
                <a:latin typeface="Segoe UI"/>
                <a:cs typeface="Segoe UI"/>
              </a:rPr>
              <a:t>hosting</a:t>
            </a:r>
            <a:endParaRPr sz="2400">
              <a:latin typeface="Segoe UI"/>
              <a:cs typeface="Segoe UI"/>
            </a:endParaRPr>
          </a:p>
          <a:p>
            <a:pPr marL="812165" lvl="1" indent="-342900" algn="just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812800" algn="l"/>
              </a:tabLst>
            </a:pPr>
            <a:r>
              <a:rPr sz="2400" spc="-5" dirty="0">
                <a:latin typeface="Segoe UI"/>
                <a:cs typeface="Segoe UI"/>
              </a:rPr>
              <a:t>Địa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chỉ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của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website</a:t>
            </a:r>
            <a:r>
              <a:rPr sz="2400" spc="-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: đó </a:t>
            </a:r>
            <a:r>
              <a:rPr sz="2400" spc="-5" dirty="0">
                <a:latin typeface="Segoe UI"/>
                <a:cs typeface="Segoe UI"/>
              </a:rPr>
              <a:t>là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b="1" spc="-5" dirty="0">
                <a:latin typeface="Segoe UI"/>
                <a:cs typeface="Segoe UI"/>
              </a:rPr>
              <a:t>domain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2179" y="213359"/>
            <a:ext cx="6698742" cy="73380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95473" y="298450"/>
            <a:ext cx="628713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/>
              <a:t>CÁC</a:t>
            </a:r>
            <a:r>
              <a:rPr sz="2600" spc="-20" dirty="0"/>
              <a:t> </a:t>
            </a:r>
            <a:r>
              <a:rPr sz="2600" spc="-5" dirty="0"/>
              <a:t>NHÀ</a:t>
            </a:r>
            <a:r>
              <a:rPr sz="2600" spc="-25" dirty="0"/>
              <a:t> </a:t>
            </a:r>
            <a:r>
              <a:rPr sz="2600" spc="-5" dirty="0"/>
              <a:t>CUNG</a:t>
            </a:r>
            <a:r>
              <a:rPr sz="2600" spc="-15" dirty="0"/>
              <a:t> </a:t>
            </a:r>
            <a:r>
              <a:rPr sz="2600" spc="-5" dirty="0"/>
              <a:t>CẤP</a:t>
            </a:r>
            <a:r>
              <a:rPr sz="2600" spc="-20" dirty="0"/>
              <a:t> </a:t>
            </a:r>
            <a:r>
              <a:rPr sz="2600" spc="-5" dirty="0"/>
              <a:t>DỊCH</a:t>
            </a:r>
            <a:r>
              <a:rPr sz="2600" spc="-20" dirty="0"/>
              <a:t> </a:t>
            </a:r>
            <a:r>
              <a:rPr sz="2600" dirty="0"/>
              <a:t>VỤ</a:t>
            </a:r>
            <a:r>
              <a:rPr sz="2600" spc="-25" dirty="0"/>
              <a:t> </a:t>
            </a:r>
            <a:r>
              <a:rPr sz="2600" spc="-5" dirty="0"/>
              <a:t>HOSTING</a:t>
            </a:r>
            <a:endParaRPr sz="2600"/>
          </a:p>
        </p:txBody>
      </p:sp>
      <p:sp>
        <p:nvSpPr>
          <p:cNvPr id="4" name="object 4"/>
          <p:cNvSpPr txBox="1"/>
          <p:nvPr/>
        </p:nvSpPr>
        <p:spPr>
          <a:xfrm>
            <a:off x="539292" y="1092453"/>
            <a:ext cx="7839075" cy="4196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Có nhiều công ty cung cấp dịch vụ hosting, trong nước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và nước ngoài, với chất </a:t>
            </a:r>
            <a:r>
              <a:rPr sz="2400" spc="-5" dirty="0">
                <a:latin typeface="Segoe UI"/>
                <a:cs typeface="Segoe UI"/>
              </a:rPr>
              <a:t>lượng </a:t>
            </a:r>
            <a:r>
              <a:rPr sz="2400" dirty="0">
                <a:latin typeface="Segoe UI"/>
                <a:cs typeface="Segoe UI"/>
              </a:rPr>
              <a:t>và giá </a:t>
            </a:r>
            <a:r>
              <a:rPr sz="2400" spc="-5" dirty="0">
                <a:latin typeface="Segoe UI"/>
                <a:cs typeface="Segoe UI"/>
              </a:rPr>
              <a:t>cả </a:t>
            </a:r>
            <a:r>
              <a:rPr sz="2400" dirty="0">
                <a:latin typeface="Segoe UI"/>
                <a:cs typeface="Segoe UI"/>
              </a:rPr>
              <a:t>dịch </a:t>
            </a:r>
            <a:r>
              <a:rPr sz="2400" spc="5" dirty="0">
                <a:latin typeface="Segoe UI"/>
                <a:cs typeface="Segoe UI"/>
              </a:rPr>
              <a:t>vụ </a:t>
            </a:r>
            <a:r>
              <a:rPr sz="2400" dirty="0">
                <a:latin typeface="Segoe UI"/>
                <a:cs typeface="Segoe UI"/>
              </a:rPr>
              <a:t>khác 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nhau.</a:t>
            </a:r>
            <a:endParaRPr sz="2400">
              <a:latin typeface="Segoe UI"/>
              <a:cs typeface="Segoe UI"/>
            </a:endParaRPr>
          </a:p>
          <a:p>
            <a:pPr marL="355600" indent="-342900" algn="just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Ở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Việt </a:t>
            </a:r>
            <a:r>
              <a:rPr sz="2400" dirty="0">
                <a:latin typeface="Segoe UI"/>
                <a:cs typeface="Segoe UI"/>
              </a:rPr>
              <a:t>Nam</a:t>
            </a:r>
            <a:r>
              <a:rPr sz="2400" spc="-5" dirty="0">
                <a:latin typeface="Segoe UI"/>
                <a:cs typeface="Segoe UI"/>
              </a:rPr>
              <a:t> có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rất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nhiều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nhà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cung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cấp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như:</a:t>
            </a:r>
            <a:endParaRPr sz="2400">
              <a:latin typeface="Segoe UI"/>
              <a:cs typeface="Segoe UI"/>
            </a:endParaRPr>
          </a:p>
          <a:p>
            <a:pPr marL="812165" lvl="1" indent="-3429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Wingdings"/>
              <a:buChar char=""/>
              <a:tabLst>
                <a:tab pos="812165" algn="l"/>
                <a:tab pos="812800" algn="l"/>
              </a:tabLst>
            </a:pPr>
            <a:r>
              <a:rPr sz="2400" u="heavy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Segoe UI"/>
                <a:cs typeface="Segoe UI"/>
                <a:hlinkClick r:id="rId3"/>
              </a:rPr>
              <a:t>https://pavietnam.vn</a:t>
            </a:r>
            <a:endParaRPr sz="2400">
              <a:latin typeface="Segoe UI"/>
              <a:cs typeface="Segoe UI"/>
            </a:endParaRPr>
          </a:p>
          <a:p>
            <a:pPr marL="812165" lvl="1" indent="-3429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Wingdings"/>
              <a:buChar char=""/>
              <a:tabLst>
                <a:tab pos="812165" algn="l"/>
                <a:tab pos="812800" algn="l"/>
              </a:tabLst>
            </a:pPr>
            <a:r>
              <a:rPr sz="2400" u="heavy" spc="-5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Segoe UI"/>
                <a:cs typeface="Segoe UI"/>
                <a:hlinkClick r:id="rId4"/>
              </a:rPr>
              <a:t>http://matbao.net</a:t>
            </a:r>
            <a:endParaRPr sz="2400">
              <a:latin typeface="Segoe UI"/>
              <a:cs typeface="Segoe UI"/>
            </a:endParaRPr>
          </a:p>
          <a:p>
            <a:pPr marL="812165" lvl="1" indent="-342900">
              <a:lnSpc>
                <a:spcPct val="100000"/>
              </a:lnSpc>
              <a:spcBef>
                <a:spcPts val="580"/>
              </a:spcBef>
              <a:buClr>
                <a:srgbClr val="000000"/>
              </a:buClr>
              <a:buFont typeface="Wingdings"/>
              <a:buChar char=""/>
              <a:tabLst>
                <a:tab pos="812165" algn="l"/>
                <a:tab pos="812800" algn="l"/>
              </a:tabLst>
            </a:pPr>
            <a:r>
              <a:rPr sz="2400" u="heavy" spc="-5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Segoe UI"/>
                <a:cs typeface="Segoe UI"/>
                <a:hlinkClick r:id="rId5"/>
              </a:rPr>
              <a:t>https://bkhost.vn</a:t>
            </a:r>
            <a:endParaRPr sz="2400">
              <a:latin typeface="Segoe UI"/>
              <a:cs typeface="Segoe UI"/>
            </a:endParaRPr>
          </a:p>
          <a:p>
            <a:pPr marL="812165" lvl="1" indent="-3429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Wingdings"/>
              <a:buChar char=""/>
              <a:tabLst>
                <a:tab pos="812165" algn="l"/>
                <a:tab pos="812800" algn="l"/>
              </a:tabLst>
            </a:pPr>
            <a:r>
              <a:rPr sz="2400" u="heavy" spc="-5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Segoe UI"/>
                <a:cs typeface="Segoe UI"/>
                <a:hlinkClick r:id="rId6"/>
              </a:rPr>
              <a:t>https://hostinger.vn</a:t>
            </a:r>
            <a:endParaRPr sz="2400">
              <a:latin typeface="Segoe UI"/>
              <a:cs typeface="Segoe UI"/>
            </a:endParaRPr>
          </a:p>
          <a:p>
            <a:pPr marL="812165" lvl="1" indent="-342900">
              <a:lnSpc>
                <a:spcPct val="100000"/>
              </a:lnSpc>
              <a:spcBef>
                <a:spcPts val="580"/>
              </a:spcBef>
              <a:buClr>
                <a:srgbClr val="000000"/>
              </a:buClr>
              <a:buFont typeface="Wingdings"/>
              <a:buChar char=""/>
              <a:tabLst>
                <a:tab pos="812165" algn="l"/>
                <a:tab pos="812800" algn="l"/>
              </a:tabLst>
            </a:pPr>
            <a:r>
              <a:rPr sz="2400" u="heavy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Segoe UI"/>
                <a:cs typeface="Segoe UI"/>
                <a:hlinkClick r:id="rId7"/>
              </a:rPr>
              <a:t>https://tenten.vn</a:t>
            </a:r>
            <a:endParaRPr sz="2400">
              <a:latin typeface="Segoe UI"/>
              <a:cs typeface="Segoe UI"/>
            </a:endParaRPr>
          </a:p>
          <a:p>
            <a:pPr marL="812165" lvl="1" indent="-342900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812165" algn="l"/>
                <a:tab pos="812800" algn="l"/>
              </a:tabLst>
            </a:pPr>
            <a:r>
              <a:rPr sz="2400" dirty="0">
                <a:latin typeface="Segoe UI"/>
                <a:cs typeface="Segoe UI"/>
              </a:rPr>
              <a:t>…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9212" y="190500"/>
            <a:ext cx="6000749" cy="7871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126" y="283210"/>
            <a:ext cx="5556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CÁC</a:t>
            </a:r>
            <a:r>
              <a:rPr spc="10" dirty="0"/>
              <a:t> </a:t>
            </a:r>
            <a:r>
              <a:rPr spc="-10" dirty="0"/>
              <a:t>HÌNH</a:t>
            </a:r>
            <a:r>
              <a:rPr dirty="0"/>
              <a:t> </a:t>
            </a:r>
            <a:r>
              <a:rPr spc="-5" dirty="0"/>
              <a:t>THỨC</a:t>
            </a:r>
            <a:r>
              <a:rPr spc="-15" dirty="0"/>
              <a:t> </a:t>
            </a:r>
            <a:r>
              <a:rPr spc="-5" dirty="0"/>
              <a:t>THUÊ</a:t>
            </a:r>
            <a:r>
              <a:rPr spc="-10" dirty="0"/>
              <a:t> </a:t>
            </a:r>
            <a:r>
              <a:rPr spc="-5" dirty="0"/>
              <a:t>HOSTING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9292" y="1244549"/>
            <a:ext cx="7613650" cy="3465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Có</a:t>
            </a:r>
            <a:r>
              <a:rPr sz="2400" spc="2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nhiều</a:t>
            </a:r>
            <a:r>
              <a:rPr sz="2400" spc="24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cách</a:t>
            </a:r>
            <a:r>
              <a:rPr sz="2400" spc="2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thức</a:t>
            </a:r>
            <a:r>
              <a:rPr sz="2400" spc="2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thuê</a:t>
            </a:r>
            <a:r>
              <a:rPr sz="2400" spc="2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hosting</a:t>
            </a:r>
            <a:r>
              <a:rPr sz="2400" spc="23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để</a:t>
            </a:r>
            <a:r>
              <a:rPr sz="2400" spc="229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đưa</a:t>
            </a:r>
            <a:r>
              <a:rPr sz="2400" spc="2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website</a:t>
            </a:r>
            <a:r>
              <a:rPr sz="2400" spc="2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lên</a:t>
            </a:r>
            <a:endParaRPr sz="2400">
              <a:latin typeface="Segoe UI"/>
              <a:cs typeface="Segoe UI"/>
            </a:endParaRPr>
          </a:p>
          <a:p>
            <a:pPr marL="355600" algn="just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Segoe UI"/>
                <a:cs typeface="Segoe UI"/>
              </a:rPr>
              <a:t>mạng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tùy </a:t>
            </a:r>
            <a:r>
              <a:rPr sz="2400" spc="-5" dirty="0">
                <a:latin typeface="Segoe UI"/>
                <a:cs typeface="Segoe UI"/>
              </a:rPr>
              <a:t>nhu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cầu:</a:t>
            </a:r>
            <a:endParaRPr sz="2400">
              <a:latin typeface="Segoe UI"/>
              <a:cs typeface="Segoe UI"/>
            </a:endParaRPr>
          </a:p>
          <a:p>
            <a:pPr marL="812165" marR="8255" lvl="1" indent="-342900" algn="just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812800" algn="l"/>
              </a:tabLst>
            </a:pPr>
            <a:r>
              <a:rPr sz="2400" dirty="0">
                <a:latin typeface="Segoe UI"/>
                <a:cs typeface="Segoe UI"/>
              </a:rPr>
              <a:t>Hosting dùng chung: còn </a:t>
            </a:r>
            <a:r>
              <a:rPr sz="2400" spc="5" dirty="0">
                <a:latin typeface="Segoe UI"/>
                <a:cs typeface="Segoe UI"/>
              </a:rPr>
              <a:t>gọi </a:t>
            </a:r>
            <a:r>
              <a:rPr sz="2400" dirty="0">
                <a:latin typeface="Segoe UI"/>
                <a:cs typeface="Segoe UI"/>
              </a:rPr>
              <a:t>là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Share</a:t>
            </a:r>
            <a:r>
              <a:rPr sz="2400" spc="64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Hosting, </a:t>
            </a:r>
            <a:r>
              <a:rPr sz="2400" dirty="0">
                <a:latin typeface="Segoe UI"/>
                <a:cs typeface="Segoe UI"/>
              </a:rPr>
              <a:t> hay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Web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hosting.</a:t>
            </a:r>
            <a:r>
              <a:rPr sz="2400" spc="3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Cách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này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rẻ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tiền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hơn.</a:t>
            </a:r>
            <a:endParaRPr sz="2400">
              <a:latin typeface="Segoe UI"/>
              <a:cs typeface="Segoe UI"/>
            </a:endParaRPr>
          </a:p>
          <a:p>
            <a:pPr marL="812165" marR="5715" lvl="1" indent="-342900" algn="just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812800" algn="l"/>
              </a:tabLst>
            </a:pPr>
            <a:r>
              <a:rPr sz="2400" dirty="0">
                <a:latin typeface="Segoe UI"/>
                <a:cs typeface="Segoe UI"/>
              </a:rPr>
              <a:t>Thuê trọn server </a:t>
            </a:r>
            <a:r>
              <a:rPr sz="2400" spc="-5" dirty="0">
                <a:latin typeface="Segoe UI"/>
                <a:cs typeface="Segoe UI"/>
              </a:rPr>
              <a:t>để </a:t>
            </a:r>
            <a:r>
              <a:rPr sz="2400" dirty="0">
                <a:latin typeface="Segoe UI"/>
                <a:cs typeface="Segoe UI"/>
              </a:rPr>
              <a:t>làm hosting: </a:t>
            </a:r>
            <a:r>
              <a:rPr sz="2400" spc="-5" dirty="0">
                <a:latin typeface="Segoe UI"/>
                <a:cs typeface="Segoe UI"/>
              </a:rPr>
              <a:t>Với </a:t>
            </a:r>
            <a:r>
              <a:rPr sz="2400" dirty="0">
                <a:latin typeface="Segoe UI"/>
                <a:cs typeface="Segoe UI"/>
              </a:rPr>
              <a:t>cách này bạn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có </a:t>
            </a:r>
            <a:r>
              <a:rPr sz="2400" dirty="0">
                <a:latin typeface="Segoe UI"/>
                <a:cs typeface="Segoe UI"/>
              </a:rPr>
              <a:t>thể chọn thuê </a:t>
            </a:r>
            <a:r>
              <a:rPr sz="2400" spc="-5" dirty="0">
                <a:latin typeface="Segoe UI"/>
                <a:cs typeface="Segoe UI"/>
              </a:rPr>
              <a:t>kiểu </a:t>
            </a:r>
            <a:r>
              <a:rPr sz="2400" b="1" dirty="0">
                <a:latin typeface="Segoe UI"/>
                <a:cs typeface="Segoe UI"/>
              </a:rPr>
              <a:t>VPS </a:t>
            </a:r>
            <a:r>
              <a:rPr sz="2400" dirty="0">
                <a:latin typeface="Segoe UI"/>
                <a:cs typeface="Segoe UI"/>
              </a:rPr>
              <a:t>( </a:t>
            </a:r>
            <a:r>
              <a:rPr sz="2400" spc="-5" dirty="0">
                <a:latin typeface="Segoe UI"/>
                <a:cs typeface="Segoe UI"/>
              </a:rPr>
              <a:t>server </a:t>
            </a:r>
            <a:r>
              <a:rPr sz="2400" dirty="0">
                <a:latin typeface="Segoe UI"/>
                <a:cs typeface="Segoe UI"/>
              </a:rPr>
              <a:t>ảo), </a:t>
            </a:r>
            <a:r>
              <a:rPr sz="2400" b="1" spc="-5" dirty="0">
                <a:latin typeface="Segoe UI"/>
                <a:cs typeface="Segoe UI"/>
              </a:rPr>
              <a:t>Dedicated </a:t>
            </a:r>
            <a:r>
              <a:rPr sz="2400" b="1" spc="-650" dirty="0">
                <a:latin typeface="Segoe UI"/>
                <a:cs typeface="Segoe UI"/>
              </a:rPr>
              <a:t> </a:t>
            </a:r>
            <a:r>
              <a:rPr sz="2400" b="1" spc="-5" dirty="0">
                <a:latin typeface="Segoe UI"/>
                <a:cs typeface="Segoe UI"/>
              </a:rPr>
              <a:t>Server </a:t>
            </a:r>
            <a:r>
              <a:rPr sz="2400" dirty="0">
                <a:latin typeface="Segoe UI"/>
                <a:cs typeface="Segoe UI"/>
              </a:rPr>
              <a:t>(server </a:t>
            </a:r>
            <a:r>
              <a:rPr sz="2400" spc="-5" dirty="0">
                <a:latin typeface="Segoe UI"/>
                <a:cs typeface="Segoe UI"/>
              </a:rPr>
              <a:t>vật lý) </a:t>
            </a:r>
            <a:r>
              <a:rPr sz="2400" dirty="0">
                <a:latin typeface="Segoe UI"/>
                <a:cs typeface="Segoe UI"/>
              </a:rPr>
              <a:t>, hay </a:t>
            </a:r>
            <a:r>
              <a:rPr sz="2400" b="1" spc="-5" dirty="0">
                <a:latin typeface="Segoe UI"/>
                <a:cs typeface="Segoe UI"/>
              </a:rPr>
              <a:t>Cloud Server </a:t>
            </a:r>
            <a:r>
              <a:rPr sz="2400" spc="-5" dirty="0">
                <a:latin typeface="Segoe UI"/>
                <a:cs typeface="Segoe UI"/>
              </a:rPr>
              <a:t>(seri </a:t>
            </a:r>
            <a:r>
              <a:rPr sz="2400" dirty="0">
                <a:latin typeface="Segoe UI"/>
                <a:cs typeface="Segoe UI"/>
              </a:rPr>
              <a:t>các 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server liên kết </a:t>
            </a:r>
            <a:r>
              <a:rPr sz="2400" dirty="0">
                <a:latin typeface="Segoe UI"/>
                <a:cs typeface="Segoe UI"/>
              </a:rPr>
              <a:t>nhau). Tùy </a:t>
            </a:r>
            <a:r>
              <a:rPr sz="2400" spc="-5" dirty="0">
                <a:latin typeface="Segoe UI"/>
                <a:cs typeface="Segoe UI"/>
              </a:rPr>
              <a:t>mỗi </a:t>
            </a:r>
            <a:r>
              <a:rPr sz="2400" dirty="0">
                <a:latin typeface="Segoe UI"/>
                <a:cs typeface="Segoe UI"/>
              </a:rPr>
              <a:t>kiẽu </a:t>
            </a:r>
            <a:r>
              <a:rPr sz="2400" spc="-5" dirty="0">
                <a:latin typeface="Segoe UI"/>
                <a:cs typeface="Segoe UI"/>
              </a:rPr>
              <a:t>mà </a:t>
            </a:r>
            <a:r>
              <a:rPr sz="2400" dirty="0">
                <a:latin typeface="Segoe UI"/>
                <a:cs typeface="Segoe UI"/>
              </a:rPr>
              <a:t>giá sẽ </a:t>
            </a:r>
            <a:r>
              <a:rPr sz="2400" spc="-5" dirty="0">
                <a:latin typeface="Segoe UI"/>
                <a:cs typeface="Segoe UI"/>
              </a:rPr>
              <a:t>khác 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nhau.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32120" y="190500"/>
            <a:ext cx="3307841" cy="7871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1589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SHARE</a:t>
            </a:r>
            <a:r>
              <a:rPr spc="-60" dirty="0"/>
              <a:t> </a:t>
            </a:r>
            <a:r>
              <a:rPr spc="-5" dirty="0"/>
              <a:t>HOSTING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9292" y="1139393"/>
            <a:ext cx="8060055" cy="2660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Segoe UI"/>
                <a:cs typeface="Segoe UI"/>
              </a:rPr>
              <a:t>Share </a:t>
            </a:r>
            <a:r>
              <a:rPr sz="2400" dirty="0">
                <a:latin typeface="Segoe UI"/>
                <a:cs typeface="Segoe UI"/>
              </a:rPr>
              <a:t>hosting </a:t>
            </a:r>
            <a:r>
              <a:rPr sz="2400" spc="-5" dirty="0">
                <a:latin typeface="Segoe UI"/>
                <a:cs typeface="Segoe UI"/>
              </a:rPr>
              <a:t>là hình </a:t>
            </a:r>
            <a:r>
              <a:rPr sz="2400" dirty="0">
                <a:latin typeface="Segoe UI"/>
                <a:cs typeface="Segoe UI"/>
              </a:rPr>
              <a:t>thức </a:t>
            </a:r>
            <a:r>
              <a:rPr sz="2400" spc="-5" dirty="0">
                <a:latin typeface="Segoe UI"/>
                <a:cs typeface="Segoe UI"/>
              </a:rPr>
              <a:t>mà nhà </a:t>
            </a:r>
            <a:r>
              <a:rPr sz="2400" dirty="0">
                <a:latin typeface="Segoe UI"/>
                <a:cs typeface="Segoe UI"/>
              </a:rPr>
              <a:t>cung cấp chia sẽ 1 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server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hosting</a:t>
            </a:r>
            <a:r>
              <a:rPr sz="2400" dirty="0">
                <a:latin typeface="Segoe UI"/>
                <a:cs typeface="Segoe UI"/>
              </a:rPr>
              <a:t> cho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nhiều</a:t>
            </a:r>
            <a:r>
              <a:rPr sz="2400" dirty="0">
                <a:latin typeface="Segoe UI"/>
                <a:cs typeface="Segoe UI"/>
              </a:rPr>
              <a:t> khách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hàng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thuê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để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chứa 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website.</a:t>
            </a:r>
            <a:endParaRPr sz="2400">
              <a:latin typeface="Segoe UI"/>
              <a:cs typeface="Segoe UI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Segoe UI"/>
                <a:cs typeface="Segoe UI"/>
              </a:rPr>
              <a:t>Với hình </a:t>
            </a:r>
            <a:r>
              <a:rPr sz="2400" dirty="0">
                <a:latin typeface="Segoe UI"/>
                <a:cs typeface="Segoe UI"/>
              </a:rPr>
              <a:t>thức này, nhiều </a:t>
            </a:r>
            <a:r>
              <a:rPr sz="2400" spc="-5" dirty="0">
                <a:latin typeface="Segoe UI"/>
                <a:cs typeface="Segoe UI"/>
              </a:rPr>
              <a:t>website </a:t>
            </a:r>
            <a:r>
              <a:rPr sz="2400" spc="-10" dirty="0">
                <a:latin typeface="Segoe UI"/>
                <a:cs typeface="Segoe UI"/>
              </a:rPr>
              <a:t>sẽ </a:t>
            </a:r>
            <a:r>
              <a:rPr sz="2400" spc="-5" dirty="0">
                <a:latin typeface="Segoe UI"/>
                <a:cs typeface="Segoe UI"/>
              </a:rPr>
              <a:t>cùng </a:t>
            </a:r>
            <a:r>
              <a:rPr sz="2400" dirty="0">
                <a:latin typeface="Segoe UI"/>
                <a:cs typeface="Segoe UI"/>
              </a:rPr>
              <a:t>được </a:t>
            </a:r>
            <a:r>
              <a:rPr sz="2400" spc="-5" dirty="0">
                <a:latin typeface="Segoe UI"/>
                <a:cs typeface="Segoe UI"/>
              </a:rPr>
              <a:t>lưu </a:t>
            </a:r>
            <a:r>
              <a:rPr sz="2400" dirty="0">
                <a:latin typeface="Segoe UI"/>
                <a:cs typeface="Segoe UI"/>
              </a:rPr>
              <a:t>trữ 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trên </a:t>
            </a:r>
            <a:r>
              <a:rPr sz="2400" spc="-5" dirty="0">
                <a:latin typeface="Segoe UI"/>
                <a:cs typeface="Segoe UI"/>
              </a:rPr>
              <a:t>một </a:t>
            </a:r>
            <a:r>
              <a:rPr sz="2400" dirty="0">
                <a:latin typeface="Segoe UI"/>
                <a:cs typeface="Segoe UI"/>
              </a:rPr>
              <a:t>server. Mỗi </a:t>
            </a:r>
            <a:r>
              <a:rPr sz="2400" spc="-5" dirty="0">
                <a:latin typeface="Segoe UI"/>
                <a:cs typeface="Segoe UI"/>
              </a:rPr>
              <a:t>website được </a:t>
            </a:r>
            <a:r>
              <a:rPr sz="2400" dirty="0">
                <a:latin typeface="Segoe UI"/>
                <a:cs typeface="Segoe UI"/>
              </a:rPr>
              <a:t>cấp 1 </a:t>
            </a:r>
            <a:r>
              <a:rPr sz="2400" spc="-5" dirty="0">
                <a:latin typeface="Segoe UI"/>
                <a:cs typeface="Segoe UI"/>
              </a:rPr>
              <a:t>lượng </a:t>
            </a:r>
            <a:r>
              <a:rPr sz="2400" dirty="0">
                <a:latin typeface="Segoe UI"/>
                <a:cs typeface="Segoe UI"/>
              </a:rPr>
              <a:t>đĩa cứng 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và </a:t>
            </a:r>
            <a:r>
              <a:rPr sz="2400" spc="-5" dirty="0">
                <a:latin typeface="Segoe UI"/>
                <a:cs typeface="Segoe UI"/>
              </a:rPr>
              <a:t>RAM </a:t>
            </a:r>
            <a:r>
              <a:rPr sz="2400" dirty="0">
                <a:latin typeface="Segoe UI"/>
                <a:cs typeface="Segoe UI"/>
              </a:rPr>
              <a:t>nhất định để sử dụng. Đây </a:t>
            </a:r>
            <a:r>
              <a:rPr sz="2400" spc="-5" dirty="0">
                <a:latin typeface="Segoe UI"/>
                <a:cs typeface="Segoe UI"/>
              </a:rPr>
              <a:t>là </a:t>
            </a:r>
            <a:r>
              <a:rPr sz="2400" dirty="0">
                <a:latin typeface="Segoe UI"/>
                <a:cs typeface="Segoe UI"/>
              </a:rPr>
              <a:t>loại hosting không 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tốn </a:t>
            </a:r>
            <a:r>
              <a:rPr sz="2400" spc="-5" dirty="0">
                <a:latin typeface="Segoe UI"/>
                <a:cs typeface="Segoe UI"/>
              </a:rPr>
              <a:t>nhiều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chi</a:t>
            </a:r>
            <a:r>
              <a:rPr sz="2400" spc="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phí,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dễ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dùng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nhất.</a:t>
            </a:r>
            <a:endParaRPr sz="2400">
              <a:latin typeface="Segoe UI"/>
              <a:cs typeface="Segoe U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769361" y="4532629"/>
            <a:ext cx="4015104" cy="1701800"/>
            <a:chOff x="2769361" y="4532629"/>
            <a:chExt cx="4015104" cy="1701800"/>
          </a:xfrm>
        </p:grpSpPr>
        <p:sp>
          <p:nvSpPr>
            <p:cNvPr id="6" name="object 6"/>
            <p:cNvSpPr/>
            <p:nvPr/>
          </p:nvSpPr>
          <p:spPr>
            <a:xfrm>
              <a:off x="5192267" y="5309615"/>
              <a:ext cx="1586865" cy="0"/>
            </a:xfrm>
            <a:custGeom>
              <a:avLst/>
              <a:gdLst/>
              <a:ahLst/>
              <a:cxnLst/>
              <a:rect l="l" t="t" r="r" b="b"/>
              <a:pathLst>
                <a:path w="1586865">
                  <a:moveTo>
                    <a:pt x="0" y="0"/>
                  </a:moveTo>
                  <a:lnTo>
                    <a:pt x="1586864" y="0"/>
                  </a:lnTo>
                </a:path>
              </a:pathLst>
            </a:custGeom>
            <a:ln w="9525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82061" y="4545329"/>
              <a:ext cx="2943225" cy="1676400"/>
            </a:xfrm>
            <a:custGeom>
              <a:avLst/>
              <a:gdLst/>
              <a:ahLst/>
              <a:cxnLst/>
              <a:rect l="l" t="t" r="r" b="b"/>
              <a:pathLst>
                <a:path w="2943225" h="1676400">
                  <a:moveTo>
                    <a:pt x="1561591" y="336931"/>
                  </a:moveTo>
                  <a:lnTo>
                    <a:pt x="2014982" y="0"/>
                  </a:lnTo>
                  <a:lnTo>
                    <a:pt x="1978914" y="448310"/>
                  </a:lnTo>
                  <a:lnTo>
                    <a:pt x="2453386" y="246126"/>
                  </a:lnTo>
                  <a:lnTo>
                    <a:pt x="2231643" y="506984"/>
                  </a:lnTo>
                  <a:lnTo>
                    <a:pt x="2942843" y="515747"/>
                  </a:lnTo>
                  <a:lnTo>
                    <a:pt x="2314066" y="729742"/>
                  </a:lnTo>
                  <a:lnTo>
                    <a:pt x="2489200" y="876173"/>
                  </a:lnTo>
                  <a:lnTo>
                    <a:pt x="2231643" y="955421"/>
                  </a:lnTo>
                  <a:lnTo>
                    <a:pt x="2571877" y="1213218"/>
                  </a:lnTo>
                  <a:lnTo>
                    <a:pt x="1994535" y="1113713"/>
                  </a:lnTo>
                  <a:lnTo>
                    <a:pt x="2035683" y="1348105"/>
                  </a:lnTo>
                  <a:lnTo>
                    <a:pt x="1659382" y="1236738"/>
                  </a:lnTo>
                  <a:lnTo>
                    <a:pt x="1582039" y="1462354"/>
                  </a:lnTo>
                  <a:lnTo>
                    <a:pt x="1344929" y="1348105"/>
                  </a:lnTo>
                  <a:lnTo>
                    <a:pt x="1185290" y="1529867"/>
                  </a:lnTo>
                  <a:lnTo>
                    <a:pt x="1025525" y="1406702"/>
                  </a:lnTo>
                  <a:lnTo>
                    <a:pt x="669925" y="1676400"/>
                  </a:lnTo>
                  <a:lnTo>
                    <a:pt x="654685" y="1415630"/>
                  </a:lnTo>
                  <a:lnTo>
                    <a:pt x="175132" y="1383423"/>
                  </a:lnTo>
                  <a:lnTo>
                    <a:pt x="453644" y="1192885"/>
                  </a:lnTo>
                  <a:lnTo>
                    <a:pt x="0" y="999363"/>
                  </a:lnTo>
                  <a:lnTo>
                    <a:pt x="536066" y="899668"/>
                  </a:lnTo>
                  <a:lnTo>
                    <a:pt x="159638" y="641858"/>
                  </a:lnTo>
                  <a:lnTo>
                    <a:pt x="731901" y="606679"/>
                  </a:lnTo>
                  <a:lnTo>
                    <a:pt x="613410" y="281305"/>
                  </a:lnTo>
                  <a:lnTo>
                    <a:pt x="1164843" y="495300"/>
                  </a:lnTo>
                  <a:lnTo>
                    <a:pt x="1324610" y="146431"/>
                  </a:lnTo>
                  <a:lnTo>
                    <a:pt x="1561591" y="336931"/>
                  </a:lnTo>
                  <a:close/>
                </a:path>
              </a:pathLst>
            </a:custGeom>
            <a:ln w="254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516629" y="5196281"/>
            <a:ext cx="12566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C0000"/>
                </a:solidFill>
                <a:latin typeface="Calibri"/>
                <a:cs typeface="Calibri"/>
              </a:rPr>
              <a:t>INTERNET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521195" y="48387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0"/>
                </a:moveTo>
                <a:lnTo>
                  <a:pt x="410458" y="2360"/>
                </a:lnTo>
                <a:lnTo>
                  <a:pt x="365066" y="9289"/>
                </a:lnTo>
                <a:lnTo>
                  <a:pt x="321253" y="20557"/>
                </a:lnTo>
                <a:lnTo>
                  <a:pt x="279249" y="35933"/>
                </a:lnTo>
                <a:lnTo>
                  <a:pt x="239283" y="55187"/>
                </a:lnTo>
                <a:lnTo>
                  <a:pt x="201587" y="78090"/>
                </a:lnTo>
                <a:lnTo>
                  <a:pt x="166390" y="104411"/>
                </a:lnTo>
                <a:lnTo>
                  <a:pt x="133921" y="133921"/>
                </a:lnTo>
                <a:lnTo>
                  <a:pt x="104411" y="166390"/>
                </a:lnTo>
                <a:lnTo>
                  <a:pt x="78090" y="201587"/>
                </a:lnTo>
                <a:lnTo>
                  <a:pt x="55187" y="239283"/>
                </a:lnTo>
                <a:lnTo>
                  <a:pt x="35933" y="279249"/>
                </a:lnTo>
                <a:lnTo>
                  <a:pt x="20557" y="321253"/>
                </a:lnTo>
                <a:lnTo>
                  <a:pt x="9289" y="365066"/>
                </a:lnTo>
                <a:lnTo>
                  <a:pt x="2360" y="410458"/>
                </a:lnTo>
                <a:lnTo>
                  <a:pt x="0" y="457200"/>
                </a:lnTo>
                <a:lnTo>
                  <a:pt x="2360" y="503941"/>
                </a:lnTo>
                <a:lnTo>
                  <a:pt x="9289" y="549333"/>
                </a:lnTo>
                <a:lnTo>
                  <a:pt x="20557" y="593146"/>
                </a:lnTo>
                <a:lnTo>
                  <a:pt x="35933" y="635150"/>
                </a:lnTo>
                <a:lnTo>
                  <a:pt x="55187" y="675116"/>
                </a:lnTo>
                <a:lnTo>
                  <a:pt x="78090" y="712812"/>
                </a:lnTo>
                <a:lnTo>
                  <a:pt x="104411" y="748009"/>
                </a:lnTo>
                <a:lnTo>
                  <a:pt x="133921" y="780478"/>
                </a:lnTo>
                <a:lnTo>
                  <a:pt x="166390" y="809988"/>
                </a:lnTo>
                <a:lnTo>
                  <a:pt x="201587" y="836309"/>
                </a:lnTo>
                <a:lnTo>
                  <a:pt x="239283" y="859212"/>
                </a:lnTo>
                <a:lnTo>
                  <a:pt x="279249" y="878466"/>
                </a:lnTo>
                <a:lnTo>
                  <a:pt x="321253" y="893842"/>
                </a:lnTo>
                <a:lnTo>
                  <a:pt x="365066" y="905110"/>
                </a:lnTo>
                <a:lnTo>
                  <a:pt x="410458" y="912039"/>
                </a:lnTo>
                <a:lnTo>
                  <a:pt x="457200" y="914400"/>
                </a:lnTo>
                <a:lnTo>
                  <a:pt x="503941" y="912039"/>
                </a:lnTo>
                <a:lnTo>
                  <a:pt x="549333" y="905110"/>
                </a:lnTo>
                <a:lnTo>
                  <a:pt x="593146" y="893842"/>
                </a:lnTo>
                <a:lnTo>
                  <a:pt x="635150" y="878466"/>
                </a:lnTo>
                <a:lnTo>
                  <a:pt x="675116" y="859212"/>
                </a:lnTo>
                <a:lnTo>
                  <a:pt x="712812" y="836309"/>
                </a:lnTo>
                <a:lnTo>
                  <a:pt x="748009" y="809988"/>
                </a:lnTo>
                <a:lnTo>
                  <a:pt x="780478" y="780478"/>
                </a:lnTo>
                <a:lnTo>
                  <a:pt x="809988" y="748009"/>
                </a:lnTo>
                <a:lnTo>
                  <a:pt x="836309" y="712812"/>
                </a:lnTo>
                <a:lnTo>
                  <a:pt x="859212" y="675116"/>
                </a:lnTo>
                <a:lnTo>
                  <a:pt x="878466" y="635150"/>
                </a:lnTo>
                <a:lnTo>
                  <a:pt x="893842" y="593146"/>
                </a:lnTo>
                <a:lnTo>
                  <a:pt x="905110" y="549333"/>
                </a:lnTo>
                <a:lnTo>
                  <a:pt x="912039" y="503941"/>
                </a:lnTo>
                <a:lnTo>
                  <a:pt x="914400" y="457200"/>
                </a:lnTo>
                <a:lnTo>
                  <a:pt x="912039" y="410458"/>
                </a:lnTo>
                <a:lnTo>
                  <a:pt x="905110" y="365066"/>
                </a:lnTo>
                <a:lnTo>
                  <a:pt x="893842" y="321253"/>
                </a:lnTo>
                <a:lnTo>
                  <a:pt x="878466" y="279249"/>
                </a:lnTo>
                <a:lnTo>
                  <a:pt x="859212" y="239283"/>
                </a:lnTo>
                <a:lnTo>
                  <a:pt x="836309" y="201587"/>
                </a:lnTo>
                <a:lnTo>
                  <a:pt x="809988" y="166390"/>
                </a:lnTo>
                <a:lnTo>
                  <a:pt x="780478" y="133921"/>
                </a:lnTo>
                <a:lnTo>
                  <a:pt x="748009" y="104411"/>
                </a:lnTo>
                <a:lnTo>
                  <a:pt x="712812" y="78090"/>
                </a:lnTo>
                <a:lnTo>
                  <a:pt x="675116" y="55187"/>
                </a:lnTo>
                <a:lnTo>
                  <a:pt x="635150" y="35933"/>
                </a:lnTo>
                <a:lnTo>
                  <a:pt x="593146" y="20557"/>
                </a:lnTo>
                <a:lnTo>
                  <a:pt x="549333" y="9289"/>
                </a:lnTo>
                <a:lnTo>
                  <a:pt x="503941" y="2360"/>
                </a:lnTo>
                <a:lnTo>
                  <a:pt x="4572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20139" y="5202935"/>
            <a:ext cx="1705610" cy="672465"/>
          </a:xfrm>
          <a:prstGeom prst="rect">
            <a:avLst/>
          </a:prstGeom>
          <a:solidFill>
            <a:srgbClr val="E38312"/>
          </a:solidFill>
        </p:spPr>
        <p:txBody>
          <a:bodyPr vert="horz" wrap="square" lIns="0" tIns="184785" rIns="0" bIns="0" rtlCol="0">
            <a:spAutoFit/>
          </a:bodyPr>
          <a:lstStyle/>
          <a:p>
            <a:pPr marL="363855">
              <a:lnSpc>
                <a:spcPct val="100000"/>
              </a:lnSpc>
              <a:spcBef>
                <a:spcPts val="1455"/>
              </a:spcBef>
              <a:tabLst>
                <a:tab pos="1697989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us</a:t>
            </a:r>
            <a:r>
              <a:rPr sz="1800" strike="sngStrike" spc="-5" dirty="0">
                <a:solidFill>
                  <a:srgbClr val="FFFFFF"/>
                </a:solidFill>
                <a:latin typeface="Calibri"/>
                <a:cs typeface="Calibri"/>
              </a:rPr>
              <a:t>er	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04964" y="5590133"/>
            <a:ext cx="599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xyz.vn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968744" y="5104383"/>
            <a:ext cx="457200" cy="637540"/>
          </a:xfrm>
          <a:custGeom>
            <a:avLst/>
            <a:gdLst/>
            <a:ahLst/>
            <a:cxnLst/>
            <a:rect l="l" t="t" r="r" b="b"/>
            <a:pathLst>
              <a:path w="457200" h="637539">
                <a:moveTo>
                  <a:pt x="457174" y="191770"/>
                </a:moveTo>
                <a:lnTo>
                  <a:pt x="454469" y="142532"/>
                </a:lnTo>
                <a:lnTo>
                  <a:pt x="446455" y="93865"/>
                </a:lnTo>
                <a:lnTo>
                  <a:pt x="433209" y="46215"/>
                </a:lnTo>
                <a:lnTo>
                  <a:pt x="414782" y="0"/>
                </a:lnTo>
                <a:lnTo>
                  <a:pt x="7975" y="188455"/>
                </a:lnTo>
                <a:lnTo>
                  <a:pt x="6096" y="186690"/>
                </a:lnTo>
                <a:lnTo>
                  <a:pt x="6515" y="189141"/>
                </a:lnTo>
                <a:lnTo>
                  <a:pt x="0" y="192151"/>
                </a:lnTo>
                <a:lnTo>
                  <a:pt x="7315" y="193763"/>
                </a:lnTo>
                <a:lnTo>
                  <a:pt x="83947" y="637235"/>
                </a:lnTo>
                <a:lnTo>
                  <a:pt x="132397" y="626135"/>
                </a:lnTo>
                <a:lnTo>
                  <a:pt x="179095" y="609930"/>
                </a:lnTo>
                <a:lnTo>
                  <a:pt x="223659" y="588848"/>
                </a:lnTo>
                <a:lnTo>
                  <a:pt x="265684" y="563105"/>
                </a:lnTo>
                <a:lnTo>
                  <a:pt x="304800" y="532879"/>
                </a:lnTo>
                <a:lnTo>
                  <a:pt x="340614" y="498398"/>
                </a:lnTo>
                <a:lnTo>
                  <a:pt x="15633" y="195592"/>
                </a:lnTo>
                <a:lnTo>
                  <a:pt x="446532" y="290195"/>
                </a:lnTo>
                <a:lnTo>
                  <a:pt x="454545" y="241134"/>
                </a:lnTo>
                <a:lnTo>
                  <a:pt x="457174" y="19177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328409" y="4497146"/>
            <a:ext cx="1946910" cy="770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3300"/>
                </a:solidFill>
                <a:latin typeface="Calibri"/>
                <a:cs typeface="Calibri"/>
              </a:rPr>
              <a:t>Server</a:t>
            </a:r>
            <a:r>
              <a:rPr sz="1800" spc="-40" dirty="0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3300"/>
                </a:solidFill>
                <a:latin typeface="Calibri"/>
                <a:cs typeface="Calibri"/>
              </a:rPr>
              <a:t>hosting</a:t>
            </a:r>
            <a:endParaRPr sz="1800">
              <a:latin typeface="Calibri"/>
              <a:cs typeface="Calibri"/>
            </a:endParaRPr>
          </a:p>
          <a:p>
            <a:pPr marL="1148715">
              <a:lnSpc>
                <a:spcPct val="100000"/>
              </a:lnSpc>
              <a:spcBef>
                <a:spcPts val="1545"/>
              </a:spcBef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b</a:t>
            </a:r>
            <a:r>
              <a:rPr sz="1800" dirty="0">
                <a:latin typeface="Calibri"/>
                <a:cs typeface="Calibri"/>
              </a:rPr>
              <a:t>c.com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8656" y="190500"/>
            <a:ext cx="3591305" cy="7871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57825" y="283210"/>
            <a:ext cx="31476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CÁC </a:t>
            </a:r>
            <a:r>
              <a:rPr spc="-5" dirty="0"/>
              <a:t>GÓI</a:t>
            </a:r>
            <a:r>
              <a:rPr spc="-30" dirty="0"/>
              <a:t> </a:t>
            </a:r>
            <a:r>
              <a:rPr spc="-5" dirty="0"/>
              <a:t>HOSTING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6795" y="948385"/>
            <a:ext cx="8005445" cy="156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dirty="0">
                <a:latin typeface="Segoe UI"/>
                <a:cs typeface="Segoe UI"/>
              </a:rPr>
              <a:t>Trong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Shared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Hosting,</a:t>
            </a:r>
            <a:r>
              <a:rPr sz="2400" dirty="0">
                <a:latin typeface="Segoe UI"/>
                <a:cs typeface="Segoe UI"/>
              </a:rPr>
              <a:t> gói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hosting</a:t>
            </a:r>
            <a:r>
              <a:rPr sz="2400" dirty="0">
                <a:latin typeface="Segoe UI"/>
                <a:cs typeface="Segoe UI"/>
              </a:rPr>
              <a:t> là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1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tập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hợp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các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thông số </a:t>
            </a:r>
            <a:r>
              <a:rPr sz="2400" spc="5" dirty="0">
                <a:latin typeface="Segoe UI"/>
                <a:cs typeface="Segoe UI"/>
              </a:rPr>
              <a:t>do </a:t>
            </a:r>
            <a:r>
              <a:rPr sz="2400" spc="-5" dirty="0">
                <a:latin typeface="Segoe UI"/>
                <a:cs typeface="Segoe UI"/>
              </a:rPr>
              <a:t>nhà </a:t>
            </a:r>
            <a:r>
              <a:rPr sz="2400" dirty="0">
                <a:latin typeface="Segoe UI"/>
                <a:cs typeface="Segoe UI"/>
              </a:rPr>
              <a:t>cung cấp hosting đưa ra để </a:t>
            </a:r>
            <a:r>
              <a:rPr sz="2400" spc="-5" dirty="0">
                <a:latin typeface="Segoe UI"/>
                <a:cs typeface="Segoe UI"/>
              </a:rPr>
              <a:t>cung </a:t>
            </a:r>
            <a:r>
              <a:rPr sz="2400" dirty="0">
                <a:latin typeface="Segoe UI"/>
                <a:cs typeface="Segoe UI"/>
              </a:rPr>
              <a:t>cấp 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dịch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vụ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cho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khách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hàng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theo các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nhu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cầu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khác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nhau</a:t>
            </a:r>
            <a:endParaRPr sz="2400">
              <a:latin typeface="Segoe UI"/>
              <a:cs typeface="Segoe UI"/>
            </a:endParaRPr>
          </a:p>
          <a:p>
            <a:pPr marL="355600" indent="-343535" algn="just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dirty="0">
                <a:latin typeface="Segoe UI"/>
                <a:cs typeface="Segoe UI"/>
              </a:rPr>
              <a:t>Mỗi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gói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hosting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được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nhà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cung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cấp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đặt 1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tên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để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dễ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gọi</a:t>
            </a:r>
            <a:endParaRPr sz="2400">
              <a:latin typeface="Segoe UI"/>
              <a:cs typeface="Segoe U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0" y="2667000"/>
            <a:ext cx="7696200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8656" y="190500"/>
            <a:ext cx="3591305" cy="7871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57825" y="283210"/>
            <a:ext cx="31476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CÁC </a:t>
            </a:r>
            <a:r>
              <a:rPr spc="-5" dirty="0"/>
              <a:t>GÓI</a:t>
            </a:r>
            <a:r>
              <a:rPr spc="-30" dirty="0"/>
              <a:t> </a:t>
            </a:r>
            <a:r>
              <a:rPr spc="-5" dirty="0"/>
              <a:t>HOSTING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4052" y="1016253"/>
            <a:ext cx="47301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Các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gói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hosting của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PA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VietNam</a:t>
            </a:r>
            <a:endParaRPr sz="2400">
              <a:latin typeface="Segoe UI"/>
              <a:cs typeface="Segoe U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4930" y="1507400"/>
            <a:ext cx="7961459" cy="442985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962" y="182879"/>
            <a:ext cx="8610600" cy="787400"/>
            <a:chOff x="457962" y="182879"/>
            <a:chExt cx="8610600" cy="7874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94204" y="182879"/>
              <a:ext cx="1159002" cy="78714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88207" y="182879"/>
              <a:ext cx="1751838" cy="78714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0476" y="182879"/>
              <a:ext cx="936498" cy="7871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38927" y="182879"/>
              <a:ext cx="1194053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67983" y="182879"/>
              <a:ext cx="770382" cy="78714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71259" y="182879"/>
              <a:ext cx="2797301" cy="787146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602738" y="275336"/>
            <a:ext cx="62318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CÁC</a:t>
            </a:r>
            <a:r>
              <a:rPr spc="20" dirty="0"/>
              <a:t> </a:t>
            </a:r>
            <a:r>
              <a:rPr spc="-5" dirty="0"/>
              <a:t>THÔNG</a:t>
            </a:r>
            <a:r>
              <a:rPr spc="5" dirty="0"/>
              <a:t> </a:t>
            </a:r>
            <a:r>
              <a:rPr spc="-5" dirty="0"/>
              <a:t>SỐ</a:t>
            </a:r>
            <a:r>
              <a:rPr spc="5" dirty="0"/>
              <a:t> </a:t>
            </a:r>
            <a:r>
              <a:rPr spc="-10" dirty="0"/>
              <a:t>CỦA</a:t>
            </a:r>
            <a:r>
              <a:rPr spc="30" dirty="0"/>
              <a:t> </a:t>
            </a:r>
            <a:r>
              <a:rPr spc="-5" dirty="0"/>
              <a:t>1</a:t>
            </a:r>
            <a:r>
              <a:rPr dirty="0"/>
              <a:t> </a:t>
            </a:r>
            <a:r>
              <a:rPr spc="-5" dirty="0"/>
              <a:t>GÓI HOSTING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83540" y="940053"/>
            <a:ext cx="8225790" cy="2001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985" indent="-34290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Mỗi</a:t>
            </a:r>
            <a:r>
              <a:rPr sz="2400" spc="10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gói</a:t>
            </a:r>
            <a:r>
              <a:rPr sz="2400" spc="1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hosting</a:t>
            </a:r>
            <a:r>
              <a:rPr sz="2400" spc="1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được</a:t>
            </a:r>
            <a:r>
              <a:rPr sz="2400" spc="1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nhà</a:t>
            </a:r>
            <a:r>
              <a:rPr sz="2400" spc="1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cung</a:t>
            </a:r>
            <a:r>
              <a:rPr sz="2400" spc="1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cấp</a:t>
            </a:r>
            <a:r>
              <a:rPr sz="2400" spc="1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ấn</a:t>
            </a:r>
            <a:r>
              <a:rPr sz="2400" spc="10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định</a:t>
            </a:r>
            <a:r>
              <a:rPr sz="2400" spc="114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các</a:t>
            </a:r>
            <a:r>
              <a:rPr sz="2400" spc="1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thông</a:t>
            </a:r>
            <a:r>
              <a:rPr sz="2400" spc="1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số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khác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nhau,</a:t>
            </a:r>
            <a:r>
              <a:rPr sz="2400" spc="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theo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đó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sẽ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có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giá</a:t>
            </a:r>
            <a:r>
              <a:rPr sz="2400" spc="-5" dirty="0">
                <a:latin typeface="Segoe UI"/>
                <a:cs typeface="Segoe UI"/>
              </a:rPr>
              <a:t> khác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khau.</a:t>
            </a:r>
            <a:endParaRPr sz="24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Segoe UI"/>
                <a:cs typeface="Segoe UI"/>
              </a:rPr>
              <a:t>Bạn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có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thể </a:t>
            </a:r>
            <a:r>
              <a:rPr sz="2400" spc="-5" dirty="0">
                <a:latin typeface="Segoe UI"/>
                <a:cs typeface="Segoe UI"/>
              </a:rPr>
              <a:t>chọn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1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gói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để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mua</a:t>
            </a:r>
            <a:r>
              <a:rPr sz="2400" dirty="0">
                <a:latin typeface="Segoe UI"/>
                <a:cs typeface="Segoe UI"/>
              </a:rPr>
              <a:t> tùy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theo</a:t>
            </a:r>
            <a:r>
              <a:rPr sz="2400" spc="-5" dirty="0">
                <a:latin typeface="Segoe UI"/>
                <a:cs typeface="Segoe UI"/>
              </a:rPr>
              <a:t> nhu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cầu.</a:t>
            </a:r>
            <a:endParaRPr sz="2400">
              <a:latin typeface="Segoe UI"/>
              <a:cs typeface="Segoe UI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5600" algn="l"/>
                <a:tab pos="963294" algn="l"/>
                <a:tab pos="1591310" algn="l"/>
                <a:tab pos="2989580" algn="l"/>
                <a:tab pos="3535045" algn="l"/>
                <a:tab pos="4964430" algn="l"/>
                <a:tab pos="6520815" algn="l"/>
                <a:tab pos="7455534" algn="l"/>
                <a:tab pos="7891145" algn="l"/>
              </a:tabLst>
            </a:pPr>
            <a:r>
              <a:rPr sz="2400" dirty="0">
                <a:latin typeface="Segoe UI"/>
                <a:cs typeface="Segoe UI"/>
              </a:rPr>
              <a:t>Tùy	</a:t>
            </a:r>
            <a:r>
              <a:rPr sz="2400" spc="-5" dirty="0">
                <a:latin typeface="Segoe UI"/>
                <a:cs typeface="Segoe UI"/>
              </a:rPr>
              <a:t>nh</a:t>
            </a:r>
            <a:r>
              <a:rPr sz="2400" dirty="0">
                <a:latin typeface="Segoe UI"/>
                <a:cs typeface="Segoe UI"/>
              </a:rPr>
              <a:t>à	c</a:t>
            </a:r>
            <a:r>
              <a:rPr sz="2400" spc="10" dirty="0">
                <a:latin typeface="Segoe UI"/>
                <a:cs typeface="Segoe UI"/>
              </a:rPr>
              <a:t>u</a:t>
            </a:r>
            <a:r>
              <a:rPr sz="2400" dirty="0">
                <a:latin typeface="Segoe UI"/>
                <a:cs typeface="Segoe UI"/>
              </a:rPr>
              <a:t>ng </a:t>
            </a:r>
            <a:r>
              <a:rPr sz="2400" spc="-3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cấp	</a:t>
            </a:r>
            <a:r>
              <a:rPr sz="2400" spc="-5" dirty="0">
                <a:latin typeface="Segoe UI"/>
                <a:cs typeface="Segoe UI"/>
              </a:rPr>
              <a:t>m</a:t>
            </a:r>
            <a:r>
              <a:rPr sz="2400" dirty="0">
                <a:latin typeface="Segoe UI"/>
                <a:cs typeface="Segoe UI"/>
              </a:rPr>
              <a:t>à	gi</a:t>
            </a:r>
            <a:r>
              <a:rPr sz="2400" spc="5" dirty="0">
                <a:latin typeface="Segoe UI"/>
                <a:cs typeface="Segoe UI"/>
              </a:rPr>
              <a:t>a</a:t>
            </a:r>
            <a:r>
              <a:rPr sz="2400" dirty="0">
                <a:latin typeface="Segoe UI"/>
                <a:cs typeface="Segoe UI"/>
              </a:rPr>
              <a:t>o </a:t>
            </a:r>
            <a:r>
              <a:rPr sz="2400" spc="-320" dirty="0">
                <a:latin typeface="Segoe UI"/>
                <a:cs typeface="Segoe UI"/>
              </a:rPr>
              <a:t> </a:t>
            </a:r>
            <a:r>
              <a:rPr sz="2400" spc="10" dirty="0">
                <a:latin typeface="Segoe UI"/>
                <a:cs typeface="Segoe UI"/>
              </a:rPr>
              <a:t>d</a:t>
            </a:r>
            <a:r>
              <a:rPr sz="2400" spc="-5" dirty="0">
                <a:latin typeface="Segoe UI"/>
                <a:cs typeface="Segoe UI"/>
              </a:rPr>
              <a:t>iệ</a:t>
            </a:r>
            <a:r>
              <a:rPr sz="2400" dirty="0">
                <a:latin typeface="Segoe UI"/>
                <a:cs typeface="Segoe UI"/>
              </a:rPr>
              <a:t>n	và </a:t>
            </a:r>
            <a:r>
              <a:rPr sz="2400" spc="-3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</a:t>
            </a:r>
            <a:r>
              <a:rPr sz="2400" spc="5" dirty="0">
                <a:latin typeface="Segoe UI"/>
                <a:cs typeface="Segoe UI"/>
              </a:rPr>
              <a:t>ê</a:t>
            </a:r>
            <a:r>
              <a:rPr sz="2400" dirty="0">
                <a:latin typeface="Segoe UI"/>
                <a:cs typeface="Segoe UI"/>
              </a:rPr>
              <a:t>n </a:t>
            </a:r>
            <a:r>
              <a:rPr sz="2400" spc="-3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</a:t>
            </a:r>
            <a:r>
              <a:rPr sz="2400" spc="5" dirty="0">
                <a:latin typeface="Segoe UI"/>
                <a:cs typeface="Segoe UI"/>
              </a:rPr>
              <a:t>á</a:t>
            </a:r>
            <a:r>
              <a:rPr sz="2400" dirty="0">
                <a:latin typeface="Segoe UI"/>
                <a:cs typeface="Segoe UI"/>
              </a:rPr>
              <a:t>c	thông	số	</a:t>
            </a:r>
            <a:r>
              <a:rPr sz="2400" spc="5" dirty="0">
                <a:latin typeface="Segoe UI"/>
                <a:cs typeface="Segoe UI"/>
              </a:rPr>
              <a:t>có  </a:t>
            </a:r>
            <a:r>
              <a:rPr sz="2400" spc="-5" dirty="0">
                <a:latin typeface="Segoe UI"/>
                <a:cs typeface="Segoe UI"/>
              </a:rPr>
              <a:t>chút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khác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nhau.</a:t>
            </a:r>
            <a:endParaRPr sz="2400">
              <a:latin typeface="Segoe UI"/>
              <a:cs typeface="Segoe U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06425" y="2904617"/>
            <a:ext cx="8007350" cy="3892550"/>
            <a:chOff x="606425" y="2904617"/>
            <a:chExt cx="8007350" cy="3892550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9600" y="2907792"/>
              <a:ext cx="8001000" cy="388619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08012" y="2906204"/>
              <a:ext cx="8004175" cy="3889375"/>
            </a:xfrm>
            <a:custGeom>
              <a:avLst/>
              <a:gdLst/>
              <a:ahLst/>
              <a:cxnLst/>
              <a:rect l="l" t="t" r="r" b="b"/>
              <a:pathLst>
                <a:path w="8004175" h="3889375">
                  <a:moveTo>
                    <a:pt x="0" y="3889375"/>
                  </a:moveTo>
                  <a:lnTo>
                    <a:pt x="8004175" y="3889375"/>
                  </a:lnTo>
                  <a:lnTo>
                    <a:pt x="8004175" y="0"/>
                  </a:lnTo>
                  <a:lnTo>
                    <a:pt x="0" y="0"/>
                  </a:lnTo>
                  <a:lnTo>
                    <a:pt x="0" y="388937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962" y="190500"/>
            <a:ext cx="8382000" cy="787400"/>
            <a:chOff x="457962" y="190500"/>
            <a:chExt cx="8382000" cy="7874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65604" y="190500"/>
              <a:ext cx="4040886" cy="78714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39383" y="190500"/>
              <a:ext cx="770382" cy="78714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42659" y="190500"/>
              <a:ext cx="2797301" cy="78714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07314" y="1092453"/>
            <a:ext cx="8354059" cy="4928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985" indent="-34290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  <a:tab pos="1330960" algn="l"/>
                <a:tab pos="2449830" algn="l"/>
                <a:tab pos="2873375" algn="l"/>
                <a:tab pos="3428365" algn="l"/>
                <a:tab pos="4051300" algn="l"/>
                <a:tab pos="4656455" algn="l"/>
                <a:tab pos="5523865" algn="l"/>
                <a:tab pos="6366510" algn="l"/>
                <a:tab pos="6999605" algn="l"/>
                <a:tab pos="7597140" algn="l"/>
              </a:tabLst>
            </a:pPr>
            <a:r>
              <a:rPr sz="2400" b="1" spc="-5" dirty="0">
                <a:latin typeface="Segoe UI"/>
                <a:cs typeface="Segoe UI"/>
              </a:rPr>
              <a:t>Dun</a:t>
            </a:r>
            <a:r>
              <a:rPr sz="2400" b="1" dirty="0">
                <a:latin typeface="Segoe UI"/>
                <a:cs typeface="Segoe UI"/>
              </a:rPr>
              <a:t>g	</a:t>
            </a:r>
            <a:r>
              <a:rPr sz="2400" b="1" spc="-5" dirty="0">
                <a:latin typeface="Segoe UI"/>
                <a:cs typeface="Segoe UI"/>
              </a:rPr>
              <a:t>l</a:t>
            </a:r>
            <a:r>
              <a:rPr sz="2400" b="1" dirty="0">
                <a:latin typeface="Segoe UI"/>
                <a:cs typeface="Segoe UI"/>
              </a:rPr>
              <a:t>ư</a:t>
            </a:r>
            <a:r>
              <a:rPr sz="2400" b="1" spc="5" dirty="0">
                <a:latin typeface="Segoe UI"/>
                <a:cs typeface="Segoe UI"/>
              </a:rPr>
              <a:t>ợ</a:t>
            </a:r>
            <a:r>
              <a:rPr sz="2400" b="1" dirty="0">
                <a:latin typeface="Segoe UI"/>
                <a:cs typeface="Segoe UI"/>
              </a:rPr>
              <a:t>n</a:t>
            </a:r>
            <a:r>
              <a:rPr sz="2400" b="1" spc="5" dirty="0">
                <a:latin typeface="Segoe UI"/>
                <a:cs typeface="Segoe UI"/>
              </a:rPr>
              <a:t>g</a:t>
            </a:r>
            <a:r>
              <a:rPr sz="2400" dirty="0">
                <a:latin typeface="Segoe UI"/>
                <a:cs typeface="Segoe UI"/>
              </a:rPr>
              <a:t>:	</a:t>
            </a:r>
            <a:r>
              <a:rPr sz="2400" spc="-10" dirty="0">
                <a:latin typeface="Segoe UI"/>
                <a:cs typeface="Segoe UI"/>
              </a:rPr>
              <a:t>l</a:t>
            </a:r>
            <a:r>
              <a:rPr sz="2400" dirty="0">
                <a:latin typeface="Segoe UI"/>
                <a:cs typeface="Segoe UI"/>
              </a:rPr>
              <a:t>à	độ	</a:t>
            </a:r>
            <a:r>
              <a:rPr sz="2400" spc="-5" dirty="0">
                <a:latin typeface="Segoe UI"/>
                <a:cs typeface="Segoe UI"/>
              </a:rPr>
              <a:t>lớ</a:t>
            </a:r>
            <a:r>
              <a:rPr sz="2400" dirty="0">
                <a:latin typeface="Segoe UI"/>
                <a:cs typeface="Segoe UI"/>
              </a:rPr>
              <a:t>n	đĩa	cứng	c</a:t>
            </a:r>
            <a:r>
              <a:rPr sz="2400" spc="-10" dirty="0">
                <a:latin typeface="Segoe UI"/>
                <a:cs typeface="Segoe UI"/>
              </a:rPr>
              <a:t>h</a:t>
            </a:r>
            <a:r>
              <a:rPr sz="2400" dirty="0">
                <a:latin typeface="Segoe UI"/>
                <a:cs typeface="Segoe UI"/>
              </a:rPr>
              <a:t>ứa	c</a:t>
            </a:r>
            <a:r>
              <a:rPr sz="2400" spc="5" dirty="0">
                <a:latin typeface="Segoe UI"/>
                <a:cs typeface="Segoe UI"/>
              </a:rPr>
              <a:t>á</a:t>
            </a:r>
            <a:r>
              <a:rPr sz="2400" dirty="0">
                <a:latin typeface="Segoe UI"/>
                <a:cs typeface="Segoe UI"/>
              </a:rPr>
              <a:t>c	f</a:t>
            </a:r>
            <a:r>
              <a:rPr sz="2400" spc="5" dirty="0">
                <a:latin typeface="Segoe UI"/>
                <a:cs typeface="Segoe UI"/>
              </a:rPr>
              <a:t>i</a:t>
            </a:r>
            <a:r>
              <a:rPr sz="2400" spc="-5" dirty="0">
                <a:latin typeface="Segoe UI"/>
                <a:cs typeface="Segoe UI"/>
              </a:rPr>
              <a:t>l</a:t>
            </a:r>
            <a:r>
              <a:rPr sz="2400" dirty="0">
                <a:latin typeface="Segoe UI"/>
                <a:cs typeface="Segoe UI"/>
              </a:rPr>
              <a:t>e	</a:t>
            </a:r>
            <a:r>
              <a:rPr sz="2400" spc="10" dirty="0">
                <a:latin typeface="Segoe UI"/>
                <a:cs typeface="Segoe UI"/>
              </a:rPr>
              <a:t>t</a:t>
            </a:r>
            <a:r>
              <a:rPr sz="2400" dirty="0">
                <a:latin typeface="Segoe UI"/>
                <a:cs typeface="Segoe UI"/>
              </a:rPr>
              <a:t>rong  </a:t>
            </a:r>
            <a:r>
              <a:rPr sz="2400" spc="-5" dirty="0">
                <a:latin typeface="Segoe UI"/>
                <a:cs typeface="Segoe UI"/>
              </a:rPr>
              <a:t>website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của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bạn.</a:t>
            </a:r>
            <a:endParaRPr sz="2400">
              <a:latin typeface="Segoe UI"/>
              <a:cs typeface="Segoe UI"/>
            </a:endParaRPr>
          </a:p>
          <a:p>
            <a:pPr marL="355600" marR="5080" indent="-342900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355600" algn="l"/>
                <a:tab pos="1233170" algn="l"/>
                <a:tab pos="2306320" algn="l"/>
                <a:tab pos="2679700" algn="l"/>
                <a:tab pos="3462020" algn="l"/>
                <a:tab pos="4033520" algn="l"/>
                <a:tab pos="4969510" algn="l"/>
                <a:tab pos="5473700" algn="l"/>
                <a:tab pos="6098540" algn="l"/>
                <a:tab pos="7107555" algn="l"/>
                <a:tab pos="7536180" algn="l"/>
              </a:tabLst>
            </a:pPr>
            <a:r>
              <a:rPr sz="2400" b="1" spc="-5" dirty="0">
                <a:latin typeface="Segoe UI"/>
                <a:cs typeface="Segoe UI"/>
              </a:rPr>
              <a:t>Băn</a:t>
            </a:r>
            <a:r>
              <a:rPr sz="2400" b="1" dirty="0">
                <a:latin typeface="Segoe UI"/>
                <a:cs typeface="Segoe UI"/>
              </a:rPr>
              <a:t>g	</a:t>
            </a:r>
            <a:r>
              <a:rPr sz="2400" b="1" spc="-5" dirty="0">
                <a:latin typeface="Segoe UI"/>
                <a:cs typeface="Segoe UI"/>
              </a:rPr>
              <a:t>thông</a:t>
            </a:r>
            <a:r>
              <a:rPr sz="2400" dirty="0">
                <a:latin typeface="Segoe UI"/>
                <a:cs typeface="Segoe UI"/>
              </a:rPr>
              <a:t>:	</a:t>
            </a:r>
            <a:r>
              <a:rPr sz="2400" spc="-10" dirty="0">
                <a:latin typeface="Segoe UI"/>
                <a:cs typeface="Segoe UI"/>
              </a:rPr>
              <a:t>l</a:t>
            </a:r>
            <a:r>
              <a:rPr sz="2400" dirty="0">
                <a:latin typeface="Segoe UI"/>
                <a:cs typeface="Segoe UI"/>
              </a:rPr>
              <a:t>à	</a:t>
            </a:r>
            <a:r>
              <a:rPr sz="2400" spc="10" dirty="0">
                <a:latin typeface="Segoe UI"/>
                <a:cs typeface="Segoe UI"/>
              </a:rPr>
              <a:t>t</a:t>
            </a:r>
            <a:r>
              <a:rPr sz="2400" dirty="0">
                <a:latin typeface="Segoe UI"/>
                <a:cs typeface="Segoe UI"/>
              </a:rPr>
              <a:t>ổng	</a:t>
            </a:r>
            <a:r>
              <a:rPr sz="2400" spc="-5" dirty="0">
                <a:latin typeface="Segoe UI"/>
                <a:cs typeface="Segoe UI"/>
              </a:rPr>
              <a:t>lư</a:t>
            </a:r>
            <a:r>
              <a:rPr sz="2400" dirty="0">
                <a:latin typeface="Segoe UI"/>
                <a:cs typeface="Segoe UI"/>
              </a:rPr>
              <a:t>u	</a:t>
            </a:r>
            <a:r>
              <a:rPr sz="2400" spc="-5" dirty="0">
                <a:latin typeface="Segoe UI"/>
                <a:cs typeface="Segoe UI"/>
              </a:rPr>
              <a:t>l</a:t>
            </a:r>
            <a:r>
              <a:rPr sz="2400" spc="5" dirty="0">
                <a:latin typeface="Segoe UI"/>
                <a:cs typeface="Segoe UI"/>
              </a:rPr>
              <a:t>ư</a:t>
            </a:r>
            <a:r>
              <a:rPr sz="2400" spc="-5" dirty="0">
                <a:latin typeface="Segoe UI"/>
                <a:cs typeface="Segoe UI"/>
              </a:rPr>
              <a:t>ợn</a:t>
            </a:r>
            <a:r>
              <a:rPr sz="2400" dirty="0">
                <a:latin typeface="Segoe UI"/>
                <a:cs typeface="Segoe UI"/>
              </a:rPr>
              <a:t>g	dữ	</a:t>
            </a:r>
            <a:r>
              <a:rPr sz="2400" spc="-5" dirty="0">
                <a:latin typeface="Segoe UI"/>
                <a:cs typeface="Segoe UI"/>
              </a:rPr>
              <a:t>li</a:t>
            </a:r>
            <a:r>
              <a:rPr sz="2400" dirty="0">
                <a:latin typeface="Segoe UI"/>
                <a:cs typeface="Segoe UI"/>
              </a:rPr>
              <a:t>ệu	t</a:t>
            </a:r>
            <a:r>
              <a:rPr sz="2400" spc="5" dirty="0">
                <a:latin typeface="Segoe UI"/>
                <a:cs typeface="Segoe UI"/>
              </a:rPr>
              <a:t>ru</a:t>
            </a:r>
            <a:r>
              <a:rPr sz="2400" dirty="0">
                <a:latin typeface="Segoe UI"/>
                <a:cs typeface="Segoe UI"/>
              </a:rPr>
              <a:t>y</a:t>
            </a:r>
            <a:r>
              <a:rPr sz="2400" spc="5" dirty="0">
                <a:latin typeface="Segoe UI"/>
                <a:cs typeface="Segoe UI"/>
              </a:rPr>
              <a:t>ề</a:t>
            </a:r>
            <a:r>
              <a:rPr sz="2400" dirty="0">
                <a:latin typeface="Segoe UI"/>
                <a:cs typeface="Segoe UI"/>
              </a:rPr>
              <a:t>n	từ	</a:t>
            </a:r>
            <a:r>
              <a:rPr sz="2400" spc="-15" dirty="0">
                <a:latin typeface="Segoe UI"/>
                <a:cs typeface="Segoe UI"/>
              </a:rPr>
              <a:t>s</a:t>
            </a:r>
            <a:r>
              <a:rPr sz="2400" dirty="0">
                <a:latin typeface="Segoe UI"/>
                <a:cs typeface="Segoe UI"/>
              </a:rPr>
              <a:t>erver  </a:t>
            </a:r>
            <a:r>
              <a:rPr sz="2400" spc="-5" dirty="0">
                <a:latin typeface="Segoe UI"/>
                <a:cs typeface="Segoe UI"/>
              </a:rPr>
              <a:t>hosting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đến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các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user tính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theo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tháng.</a:t>
            </a:r>
            <a:endParaRPr sz="24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b="1" spc="-5" dirty="0">
                <a:latin typeface="Segoe UI"/>
                <a:cs typeface="Segoe UI"/>
              </a:rPr>
              <a:t>MySql</a:t>
            </a:r>
            <a:r>
              <a:rPr sz="2400" b="1" spc="10" dirty="0">
                <a:latin typeface="Segoe UI"/>
                <a:cs typeface="Segoe UI"/>
              </a:rPr>
              <a:t> </a:t>
            </a:r>
            <a:r>
              <a:rPr sz="2400" b="1" spc="-5" dirty="0">
                <a:latin typeface="Segoe UI"/>
                <a:cs typeface="Segoe UI"/>
              </a:rPr>
              <a:t>Database</a:t>
            </a:r>
            <a:r>
              <a:rPr sz="2400" spc="-5" dirty="0">
                <a:latin typeface="Segoe UI"/>
                <a:cs typeface="Segoe UI"/>
              </a:rPr>
              <a:t>: Số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lượng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database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mà</a:t>
            </a:r>
            <a:r>
              <a:rPr sz="2400" dirty="0">
                <a:latin typeface="Segoe UI"/>
                <a:cs typeface="Segoe UI"/>
              </a:rPr>
              <a:t> bạn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có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thể</a:t>
            </a:r>
            <a:r>
              <a:rPr sz="2400" spc="-5" dirty="0">
                <a:latin typeface="Segoe UI"/>
                <a:cs typeface="Segoe UI"/>
              </a:rPr>
              <a:t> tạo.</a:t>
            </a:r>
            <a:endParaRPr sz="24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b="1" dirty="0">
                <a:latin typeface="Segoe UI"/>
                <a:cs typeface="Segoe UI"/>
              </a:rPr>
              <a:t>Website</a:t>
            </a:r>
            <a:r>
              <a:rPr sz="2400" dirty="0">
                <a:latin typeface="Segoe UI"/>
                <a:cs typeface="Segoe UI"/>
              </a:rPr>
              <a:t>: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số</a:t>
            </a:r>
            <a:r>
              <a:rPr sz="2400" spc="-5" dirty="0">
                <a:latin typeface="Segoe UI"/>
                <a:cs typeface="Segoe UI"/>
              </a:rPr>
              <a:t> lượng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website</a:t>
            </a:r>
            <a:r>
              <a:rPr sz="2400" spc="-2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có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thể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đưa </a:t>
            </a:r>
            <a:r>
              <a:rPr sz="2400" spc="-5" dirty="0">
                <a:latin typeface="Segoe UI"/>
                <a:cs typeface="Segoe UI"/>
              </a:rPr>
              <a:t>lên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hosting.</a:t>
            </a:r>
            <a:endParaRPr sz="24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b="1" dirty="0">
                <a:latin typeface="Segoe UI"/>
                <a:cs typeface="Segoe UI"/>
              </a:rPr>
              <a:t>CPU</a:t>
            </a:r>
            <a:r>
              <a:rPr sz="2400" b="1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(hay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Sức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mạnh):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Khả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năng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hay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tốc độ </a:t>
            </a:r>
            <a:r>
              <a:rPr sz="2400" spc="-5" dirty="0">
                <a:latin typeface="Segoe UI"/>
                <a:cs typeface="Segoe UI"/>
              </a:rPr>
              <a:t>của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server.</a:t>
            </a:r>
            <a:endParaRPr sz="2400">
              <a:latin typeface="Segoe UI"/>
              <a:cs typeface="Segoe UI"/>
            </a:endParaRPr>
          </a:p>
          <a:p>
            <a:pPr marL="355600" marR="6985" indent="-342900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b="1" spc="-5" dirty="0">
                <a:latin typeface="Segoe UI"/>
                <a:cs typeface="Segoe UI"/>
              </a:rPr>
              <a:t>Hệ</a:t>
            </a:r>
            <a:r>
              <a:rPr sz="2400" b="1" spc="170" dirty="0">
                <a:latin typeface="Segoe UI"/>
                <a:cs typeface="Segoe UI"/>
              </a:rPr>
              <a:t> </a:t>
            </a:r>
            <a:r>
              <a:rPr sz="2400" b="1" spc="-5" dirty="0">
                <a:latin typeface="Segoe UI"/>
                <a:cs typeface="Segoe UI"/>
              </a:rPr>
              <a:t>điều</a:t>
            </a:r>
            <a:r>
              <a:rPr sz="2400" b="1" spc="180" dirty="0">
                <a:latin typeface="Segoe UI"/>
                <a:cs typeface="Segoe UI"/>
              </a:rPr>
              <a:t> </a:t>
            </a:r>
            <a:r>
              <a:rPr sz="2400" b="1" spc="-5" dirty="0">
                <a:latin typeface="Segoe UI"/>
                <a:cs typeface="Segoe UI"/>
              </a:rPr>
              <a:t>hành</a:t>
            </a:r>
            <a:r>
              <a:rPr sz="2400" spc="-5" dirty="0">
                <a:latin typeface="Segoe UI"/>
                <a:cs typeface="Segoe UI"/>
              </a:rPr>
              <a:t>:</a:t>
            </a:r>
            <a:r>
              <a:rPr sz="2400" spc="19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là</a:t>
            </a:r>
            <a:r>
              <a:rPr sz="2400" spc="19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hệ</a:t>
            </a:r>
            <a:r>
              <a:rPr sz="2400" spc="18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điều</a:t>
            </a:r>
            <a:r>
              <a:rPr sz="2400" spc="17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hành</a:t>
            </a:r>
            <a:r>
              <a:rPr sz="2400" spc="19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Linux</a:t>
            </a:r>
            <a:r>
              <a:rPr sz="2400" spc="17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hoặc</a:t>
            </a:r>
            <a:r>
              <a:rPr sz="2400" spc="19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Windows</a:t>
            </a:r>
            <a:r>
              <a:rPr sz="2400" spc="19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đang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chạy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trong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server</a:t>
            </a:r>
            <a:r>
              <a:rPr sz="2400" spc="-2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hosting.</a:t>
            </a:r>
            <a:endParaRPr sz="24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b="1" spc="-5" dirty="0">
                <a:latin typeface="Segoe UI"/>
                <a:cs typeface="Segoe UI"/>
              </a:rPr>
              <a:t>Email</a:t>
            </a:r>
            <a:r>
              <a:rPr sz="2400" spc="-5" dirty="0">
                <a:latin typeface="Segoe UI"/>
                <a:cs typeface="Segoe UI"/>
              </a:rPr>
              <a:t>: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số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lượng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hộp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thư được phép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tạo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trong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hosting.</a:t>
            </a:r>
            <a:endParaRPr sz="2400">
              <a:latin typeface="Segoe UI"/>
              <a:cs typeface="Segoe UI"/>
            </a:endParaRPr>
          </a:p>
          <a:p>
            <a:pPr marL="355600" marR="6350" indent="-342900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5600" algn="l"/>
                <a:tab pos="930275" algn="l"/>
                <a:tab pos="1963420" algn="l"/>
                <a:tab pos="2699385" algn="l"/>
                <a:tab pos="3154045" algn="l"/>
                <a:tab pos="4086860" algn="l"/>
                <a:tab pos="4565015" algn="l"/>
                <a:tab pos="5542280" algn="l"/>
                <a:tab pos="6170295" algn="l"/>
                <a:tab pos="6996430" algn="l"/>
                <a:tab pos="7833359" algn="l"/>
              </a:tabLst>
            </a:pPr>
            <a:r>
              <a:rPr sz="2400" b="1" dirty="0">
                <a:latin typeface="Segoe UI"/>
                <a:cs typeface="Segoe UI"/>
              </a:rPr>
              <a:t>Tài	</a:t>
            </a:r>
            <a:r>
              <a:rPr sz="2400" b="1" spc="-5" dirty="0">
                <a:latin typeface="Segoe UI"/>
                <a:cs typeface="Segoe UI"/>
              </a:rPr>
              <a:t>khoả</a:t>
            </a:r>
            <a:r>
              <a:rPr sz="2400" b="1" dirty="0">
                <a:latin typeface="Segoe UI"/>
                <a:cs typeface="Segoe UI"/>
              </a:rPr>
              <a:t>n	FT</a:t>
            </a:r>
            <a:r>
              <a:rPr sz="2400" b="1" spc="10" dirty="0">
                <a:latin typeface="Segoe UI"/>
                <a:cs typeface="Segoe UI"/>
              </a:rPr>
              <a:t>P</a:t>
            </a:r>
            <a:r>
              <a:rPr sz="2400" dirty="0">
                <a:latin typeface="Segoe UI"/>
                <a:cs typeface="Segoe UI"/>
              </a:rPr>
              <a:t>:	số	</a:t>
            </a:r>
            <a:r>
              <a:rPr sz="2400" spc="-5" dirty="0">
                <a:latin typeface="Segoe UI"/>
                <a:cs typeface="Segoe UI"/>
              </a:rPr>
              <a:t>l</a:t>
            </a:r>
            <a:r>
              <a:rPr sz="2400" spc="5" dirty="0">
                <a:latin typeface="Segoe UI"/>
                <a:cs typeface="Segoe UI"/>
              </a:rPr>
              <a:t>ư</a:t>
            </a:r>
            <a:r>
              <a:rPr sz="2400" spc="-5" dirty="0">
                <a:latin typeface="Segoe UI"/>
                <a:cs typeface="Segoe UI"/>
              </a:rPr>
              <a:t>ợn</a:t>
            </a:r>
            <a:r>
              <a:rPr sz="2400" dirty="0">
                <a:latin typeface="Segoe UI"/>
                <a:cs typeface="Segoe UI"/>
              </a:rPr>
              <a:t>g	t</a:t>
            </a:r>
            <a:r>
              <a:rPr sz="2400" spc="10" dirty="0">
                <a:latin typeface="Segoe UI"/>
                <a:cs typeface="Segoe UI"/>
              </a:rPr>
              <a:t>à</a:t>
            </a:r>
            <a:r>
              <a:rPr sz="2400" dirty="0">
                <a:latin typeface="Segoe UI"/>
                <a:cs typeface="Segoe UI"/>
              </a:rPr>
              <a:t>i	</a:t>
            </a:r>
            <a:r>
              <a:rPr sz="2400" spc="-5" dirty="0">
                <a:latin typeface="Segoe UI"/>
                <a:cs typeface="Segoe UI"/>
              </a:rPr>
              <a:t>kho</a:t>
            </a:r>
            <a:r>
              <a:rPr sz="2400" spc="10" dirty="0">
                <a:latin typeface="Segoe UI"/>
                <a:cs typeface="Segoe UI"/>
              </a:rPr>
              <a:t>ả</a:t>
            </a:r>
            <a:r>
              <a:rPr sz="2400" dirty="0">
                <a:latin typeface="Segoe UI"/>
                <a:cs typeface="Segoe UI"/>
              </a:rPr>
              <a:t>n	</a:t>
            </a:r>
            <a:r>
              <a:rPr sz="2400" spc="-5" dirty="0">
                <a:latin typeface="Segoe UI"/>
                <a:cs typeface="Segoe UI"/>
              </a:rPr>
              <a:t>F</a:t>
            </a:r>
            <a:r>
              <a:rPr sz="2400" spc="15" dirty="0">
                <a:latin typeface="Segoe UI"/>
                <a:cs typeface="Segoe UI"/>
              </a:rPr>
              <a:t>T</a:t>
            </a:r>
            <a:r>
              <a:rPr sz="2400" dirty="0">
                <a:latin typeface="Segoe UI"/>
                <a:cs typeface="Segoe UI"/>
              </a:rPr>
              <a:t>P	đ</a:t>
            </a:r>
            <a:r>
              <a:rPr sz="2400" spc="5" dirty="0">
                <a:latin typeface="Segoe UI"/>
                <a:cs typeface="Segoe UI"/>
              </a:rPr>
              <a:t>ư</a:t>
            </a:r>
            <a:r>
              <a:rPr sz="2400" spc="-5" dirty="0">
                <a:latin typeface="Segoe UI"/>
                <a:cs typeface="Segoe UI"/>
              </a:rPr>
              <a:t>ợ</a:t>
            </a:r>
            <a:r>
              <a:rPr sz="2400" dirty="0">
                <a:latin typeface="Segoe UI"/>
                <a:cs typeface="Segoe UI"/>
              </a:rPr>
              <a:t>c	phép	tạ</a:t>
            </a:r>
            <a:r>
              <a:rPr sz="2400" spc="20" dirty="0">
                <a:latin typeface="Segoe UI"/>
                <a:cs typeface="Segoe UI"/>
              </a:rPr>
              <a:t>o</a:t>
            </a:r>
            <a:r>
              <a:rPr sz="2400" dirty="0">
                <a:latin typeface="Segoe UI"/>
                <a:cs typeface="Segoe UI"/>
              </a:rPr>
              <a:t>,  thông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số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này </a:t>
            </a:r>
            <a:r>
              <a:rPr sz="2400" spc="-5" dirty="0">
                <a:latin typeface="Segoe UI"/>
                <a:cs typeface="Segoe UI"/>
              </a:rPr>
              <a:t>không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quan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trọng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lắm.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84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CÁC</a:t>
            </a:r>
            <a:r>
              <a:rPr spc="15" dirty="0"/>
              <a:t> </a:t>
            </a:r>
            <a:r>
              <a:rPr spc="-5" dirty="0"/>
              <a:t>THÔNG SỐ</a:t>
            </a:r>
            <a:r>
              <a:rPr spc="5" dirty="0"/>
              <a:t> </a:t>
            </a:r>
            <a:r>
              <a:rPr spc="-10" dirty="0"/>
              <a:t>CỦA</a:t>
            </a:r>
            <a:r>
              <a:rPr spc="35" dirty="0"/>
              <a:t> </a:t>
            </a:r>
            <a:r>
              <a:rPr spc="-5" dirty="0"/>
              <a:t>1</a:t>
            </a:r>
            <a:r>
              <a:rPr spc="5" dirty="0"/>
              <a:t> </a:t>
            </a:r>
            <a:r>
              <a:rPr spc="-5" dirty="0"/>
              <a:t>GÓI</a:t>
            </a:r>
            <a:r>
              <a:rPr spc="-10" dirty="0"/>
              <a:t> </a:t>
            </a:r>
            <a:r>
              <a:rPr spc="-5" dirty="0"/>
              <a:t>HOSTING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962" y="190500"/>
            <a:ext cx="8481060" cy="787400"/>
            <a:chOff x="457962" y="190500"/>
            <a:chExt cx="8481060" cy="7874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32760" y="190500"/>
              <a:ext cx="1488186" cy="78714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54423" y="190500"/>
              <a:ext cx="1335786" cy="78714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22164" y="190500"/>
              <a:ext cx="1523238" cy="7871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78879" y="190500"/>
              <a:ext cx="863346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75703" y="190500"/>
              <a:ext cx="2163318" cy="78714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241675" y="283210"/>
            <a:ext cx="53657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PHẦN</a:t>
            </a:r>
            <a:r>
              <a:rPr spc="10" dirty="0"/>
              <a:t> </a:t>
            </a:r>
            <a:r>
              <a:rPr spc="-5" dirty="0"/>
              <a:t>MỀM </a:t>
            </a:r>
            <a:r>
              <a:rPr spc="-10" dirty="0"/>
              <a:t>QUẢN</a:t>
            </a:r>
            <a:r>
              <a:rPr spc="10" dirty="0"/>
              <a:t> </a:t>
            </a:r>
            <a:r>
              <a:rPr spc="-5" dirty="0"/>
              <a:t>LÝ</a:t>
            </a:r>
            <a:r>
              <a:rPr dirty="0"/>
              <a:t> </a:t>
            </a:r>
            <a:r>
              <a:rPr spc="-5" dirty="0"/>
              <a:t>HOSTING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83540" y="995553"/>
            <a:ext cx="8224520" cy="324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985" indent="-34290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Segoe UI"/>
                <a:cs typeface="Segoe UI"/>
              </a:rPr>
              <a:t>Là</a:t>
            </a:r>
            <a:r>
              <a:rPr sz="2400" spc="16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phần</a:t>
            </a:r>
            <a:r>
              <a:rPr sz="2400" spc="16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mềm</a:t>
            </a:r>
            <a:r>
              <a:rPr sz="2400" spc="16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do</a:t>
            </a:r>
            <a:r>
              <a:rPr sz="2400" spc="16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nhà</a:t>
            </a:r>
            <a:r>
              <a:rPr sz="2400" spc="18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cung</a:t>
            </a:r>
            <a:r>
              <a:rPr sz="2400" spc="17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cấp</a:t>
            </a:r>
            <a:r>
              <a:rPr sz="2400" spc="18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hosting</a:t>
            </a:r>
            <a:r>
              <a:rPr sz="2400" spc="18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cho</a:t>
            </a:r>
            <a:r>
              <a:rPr sz="2400" spc="16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bạn</a:t>
            </a:r>
            <a:r>
              <a:rPr sz="2400" spc="17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sử</a:t>
            </a:r>
            <a:r>
              <a:rPr sz="2400" spc="17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dụng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để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quản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lý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hosting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mà</a:t>
            </a:r>
            <a:r>
              <a:rPr sz="2400" dirty="0">
                <a:latin typeface="Segoe UI"/>
                <a:cs typeface="Segoe UI"/>
              </a:rPr>
              <a:t> bạn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đã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mua.</a:t>
            </a:r>
            <a:endParaRPr sz="2400" dirty="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Hiện nay </a:t>
            </a:r>
            <a:r>
              <a:rPr sz="2400" spc="-5" dirty="0">
                <a:latin typeface="Segoe UI"/>
                <a:cs typeface="Segoe UI"/>
              </a:rPr>
              <a:t>có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3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phần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mềm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được</a:t>
            </a:r>
            <a:r>
              <a:rPr sz="2400" dirty="0">
                <a:latin typeface="Segoe UI"/>
                <a:cs typeface="Segoe UI"/>
              </a:rPr>
              <a:t> sử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dụng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khá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phổ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biến:</a:t>
            </a:r>
          </a:p>
          <a:p>
            <a:pPr marL="812800" lvl="1" indent="-34353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400" b="1" dirty="0">
                <a:latin typeface="Segoe UI"/>
                <a:cs typeface="Segoe UI"/>
              </a:rPr>
              <a:t>cPanel</a:t>
            </a:r>
            <a:r>
              <a:rPr sz="2400" dirty="0">
                <a:latin typeface="Segoe UI"/>
                <a:cs typeface="Segoe UI"/>
              </a:rPr>
              <a:t>: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là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phần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mềm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dễ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dùng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và</a:t>
            </a:r>
            <a:r>
              <a:rPr sz="2400" spc="-5" dirty="0">
                <a:latin typeface="Segoe UI"/>
                <a:cs typeface="Segoe UI"/>
              </a:rPr>
              <a:t> nhiều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tính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năng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nhất</a:t>
            </a:r>
          </a:p>
          <a:p>
            <a:pPr marL="812800" marR="5080" lvl="1" indent="-343535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400" b="1" spc="-5" dirty="0">
                <a:latin typeface="Segoe UI"/>
                <a:cs typeface="Segoe UI"/>
              </a:rPr>
              <a:t>DirectAdmin</a:t>
            </a:r>
            <a:r>
              <a:rPr sz="2400" spc="-5" dirty="0">
                <a:latin typeface="Segoe UI"/>
                <a:cs typeface="Segoe UI"/>
              </a:rPr>
              <a:t>:</a:t>
            </a:r>
            <a:r>
              <a:rPr sz="2400" spc="18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ít</a:t>
            </a:r>
            <a:r>
              <a:rPr sz="2400" spc="19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chức</a:t>
            </a:r>
            <a:r>
              <a:rPr sz="2400" spc="19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năng</a:t>
            </a:r>
            <a:r>
              <a:rPr sz="2400" spc="19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hơn</a:t>
            </a:r>
            <a:r>
              <a:rPr sz="2400" spc="19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Cpanel</a:t>
            </a:r>
            <a:r>
              <a:rPr sz="2400" spc="18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và</a:t>
            </a:r>
            <a:r>
              <a:rPr sz="2400" spc="19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ít</a:t>
            </a:r>
            <a:r>
              <a:rPr sz="2400" spc="18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phổ</a:t>
            </a:r>
            <a:r>
              <a:rPr sz="2400" spc="18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biến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hơn.</a:t>
            </a:r>
            <a:endParaRPr sz="2400" dirty="0">
              <a:latin typeface="Segoe UI"/>
              <a:cs typeface="Segoe UI"/>
            </a:endParaRPr>
          </a:p>
          <a:p>
            <a:pPr marL="812800" marR="6350" lvl="1" indent="-343535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400" b="1" spc="-5" dirty="0">
                <a:latin typeface="Segoe UI"/>
                <a:cs typeface="Segoe UI"/>
              </a:rPr>
              <a:t>Plesk</a:t>
            </a:r>
            <a:r>
              <a:rPr sz="2400" spc="-5" dirty="0">
                <a:latin typeface="Segoe UI"/>
                <a:cs typeface="Segoe UI"/>
              </a:rPr>
              <a:t>:</a:t>
            </a:r>
            <a:r>
              <a:rPr sz="2400" spc="5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cũng</a:t>
            </a:r>
            <a:r>
              <a:rPr sz="2400" spc="6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là</a:t>
            </a:r>
            <a:r>
              <a:rPr sz="2400" spc="7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công</a:t>
            </a:r>
            <a:r>
              <a:rPr sz="2400" spc="6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cụ</a:t>
            </a:r>
            <a:r>
              <a:rPr sz="2400" spc="5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quản</a:t>
            </a:r>
            <a:r>
              <a:rPr sz="2400" spc="7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trị</a:t>
            </a:r>
            <a:r>
              <a:rPr sz="2400" spc="6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hosting</a:t>
            </a:r>
            <a:r>
              <a:rPr sz="2400" spc="6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nhưng</a:t>
            </a:r>
            <a:r>
              <a:rPr sz="2400" spc="7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hơi</a:t>
            </a:r>
            <a:r>
              <a:rPr sz="2400" spc="6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khó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xài </a:t>
            </a:r>
            <a:r>
              <a:rPr sz="2400" spc="-5" dirty="0">
                <a:latin typeface="Segoe UI"/>
                <a:cs typeface="Segoe UI"/>
              </a:rPr>
              <a:t>hơn</a:t>
            </a:r>
            <a:endParaRPr sz="2400" dirty="0">
              <a:latin typeface="Segoe UI"/>
              <a:cs typeface="Segoe U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01883" y="5321205"/>
            <a:ext cx="2838796" cy="80304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58048" y="4348941"/>
            <a:ext cx="4157738" cy="88114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854354" y="4185025"/>
            <a:ext cx="2732958" cy="171468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9647" y="1272539"/>
            <a:ext cx="1914144" cy="527144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59295" y="190500"/>
            <a:ext cx="2280666" cy="78714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768465" y="283210"/>
            <a:ext cx="1839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NỘI</a:t>
            </a:r>
            <a:r>
              <a:rPr spc="-75" dirty="0"/>
              <a:t> </a:t>
            </a:r>
            <a:r>
              <a:rPr spc="-10" dirty="0"/>
              <a:t>DUNG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943583"/>
            <a:ext cx="7807325" cy="5190490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2200" spc="-5" dirty="0">
                <a:solidFill>
                  <a:srgbClr val="FF5A33"/>
                </a:solidFill>
                <a:latin typeface="Wingdings"/>
                <a:cs typeface="Wingdings"/>
              </a:rPr>
              <a:t></a:t>
            </a:r>
            <a:r>
              <a:rPr sz="2200" spc="60" dirty="0">
                <a:solidFill>
                  <a:srgbClr val="FF5A3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egoe UI"/>
                <a:cs typeface="Segoe UI"/>
              </a:rPr>
              <a:t>Phần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I: </a:t>
            </a:r>
            <a:r>
              <a:rPr sz="2400" dirty="0">
                <a:latin typeface="Segoe UI"/>
                <a:cs typeface="Segoe UI"/>
              </a:rPr>
              <a:t>Tổng quan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về</a:t>
            </a:r>
            <a:r>
              <a:rPr sz="2400" spc="-5" dirty="0">
                <a:latin typeface="Segoe UI"/>
                <a:cs typeface="Segoe UI"/>
              </a:rPr>
              <a:t> Domain</a:t>
            </a:r>
            <a:endParaRPr sz="2400">
              <a:latin typeface="Segoe UI"/>
              <a:cs typeface="Segoe UI"/>
            </a:endParaRPr>
          </a:p>
          <a:p>
            <a:pPr marL="698500" indent="-457834">
              <a:lnSpc>
                <a:spcPct val="100000"/>
              </a:lnSpc>
              <a:spcBef>
                <a:spcPts val="240"/>
              </a:spcBef>
              <a:buClr>
                <a:srgbClr val="FF5A33"/>
              </a:buClr>
              <a:buAutoNum type="arabicPeriod"/>
              <a:tabLst>
                <a:tab pos="698500" algn="l"/>
                <a:tab pos="699135" algn="l"/>
              </a:tabLst>
            </a:pPr>
            <a:r>
              <a:rPr sz="2000" dirty="0">
                <a:latin typeface="Segoe UI"/>
                <a:cs typeface="Segoe UI"/>
              </a:rPr>
              <a:t>Tên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miền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là gì.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Vì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sao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cần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có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tên </a:t>
            </a:r>
            <a:r>
              <a:rPr sz="2000" spc="-5" dirty="0">
                <a:latin typeface="Segoe UI"/>
                <a:cs typeface="Segoe UI"/>
              </a:rPr>
              <a:t>miền</a:t>
            </a:r>
            <a:endParaRPr sz="2000">
              <a:latin typeface="Segoe UI"/>
              <a:cs typeface="Segoe UI"/>
            </a:endParaRPr>
          </a:p>
          <a:p>
            <a:pPr marL="698500" indent="-457834">
              <a:lnSpc>
                <a:spcPct val="100000"/>
              </a:lnSpc>
              <a:spcBef>
                <a:spcPts val="245"/>
              </a:spcBef>
              <a:buClr>
                <a:srgbClr val="FF5A33"/>
              </a:buClr>
              <a:buAutoNum type="arabicPeriod"/>
              <a:tabLst>
                <a:tab pos="698500" algn="l"/>
                <a:tab pos="699135" algn="l"/>
              </a:tabLst>
            </a:pPr>
            <a:r>
              <a:rPr sz="2000" spc="-5" dirty="0">
                <a:latin typeface="Segoe UI"/>
                <a:cs typeface="Segoe UI"/>
              </a:rPr>
              <a:t>Cấu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trúc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của tên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miền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và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phân </a:t>
            </a:r>
            <a:r>
              <a:rPr sz="2000" spc="-5" dirty="0">
                <a:latin typeface="Segoe UI"/>
                <a:cs typeface="Segoe UI"/>
              </a:rPr>
              <a:t>loại</a:t>
            </a:r>
            <a:r>
              <a:rPr sz="2000" dirty="0">
                <a:latin typeface="Segoe UI"/>
                <a:cs typeface="Segoe UI"/>
              </a:rPr>
              <a:t> tên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miền:</a:t>
            </a:r>
            <a:r>
              <a:rPr sz="2000" spc="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quốc tế, </a:t>
            </a:r>
            <a:r>
              <a:rPr sz="2000" spc="-5" dirty="0">
                <a:latin typeface="Segoe UI"/>
                <a:cs typeface="Segoe UI"/>
              </a:rPr>
              <a:t>Việt</a:t>
            </a:r>
            <a:r>
              <a:rPr sz="200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Nam</a:t>
            </a:r>
            <a:endParaRPr sz="2000">
              <a:latin typeface="Segoe UI"/>
              <a:cs typeface="Segoe UI"/>
            </a:endParaRPr>
          </a:p>
          <a:p>
            <a:pPr marL="698500" indent="-457834">
              <a:lnSpc>
                <a:spcPct val="100000"/>
              </a:lnSpc>
              <a:spcBef>
                <a:spcPts val="240"/>
              </a:spcBef>
              <a:buClr>
                <a:srgbClr val="FF5A33"/>
              </a:buClr>
              <a:buAutoNum type="arabicPeriod"/>
              <a:tabLst>
                <a:tab pos="698500" algn="l"/>
                <a:tab pos="699135" algn="l"/>
              </a:tabLst>
            </a:pPr>
            <a:r>
              <a:rPr sz="2000" spc="-5" dirty="0">
                <a:latin typeface="Segoe UI"/>
                <a:cs typeface="Segoe UI"/>
              </a:rPr>
              <a:t>Cách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lựa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chọn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tên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miền</a:t>
            </a:r>
            <a:endParaRPr sz="2000">
              <a:latin typeface="Segoe UI"/>
              <a:cs typeface="Segoe UI"/>
            </a:endParaRPr>
          </a:p>
          <a:p>
            <a:pPr marL="698500" indent="-457834">
              <a:lnSpc>
                <a:spcPct val="100000"/>
              </a:lnSpc>
              <a:spcBef>
                <a:spcPts val="240"/>
              </a:spcBef>
              <a:buClr>
                <a:srgbClr val="FF5A33"/>
              </a:buClr>
              <a:buAutoNum type="arabicPeriod"/>
              <a:tabLst>
                <a:tab pos="698500" algn="l"/>
                <a:tab pos="699135" algn="l"/>
              </a:tabLst>
            </a:pPr>
            <a:r>
              <a:rPr sz="2000" spc="-5" dirty="0">
                <a:latin typeface="Segoe UI"/>
                <a:cs typeface="Segoe UI"/>
              </a:rPr>
              <a:t>Các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quy tắc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cho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tên </a:t>
            </a:r>
            <a:r>
              <a:rPr sz="2000" spc="-5" dirty="0">
                <a:latin typeface="Segoe UI"/>
                <a:cs typeface="Segoe UI"/>
              </a:rPr>
              <a:t>miền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và các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nguyên tắc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đăng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ký</a:t>
            </a:r>
            <a:r>
              <a:rPr sz="2000" dirty="0">
                <a:latin typeface="Segoe UI"/>
                <a:cs typeface="Segoe UI"/>
              </a:rPr>
              <a:t> tên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miền</a:t>
            </a:r>
            <a:endParaRPr sz="2000">
              <a:latin typeface="Segoe UI"/>
              <a:cs typeface="Segoe UI"/>
            </a:endParaRPr>
          </a:p>
          <a:p>
            <a:pPr marL="698500" indent="-457834">
              <a:lnSpc>
                <a:spcPct val="100000"/>
              </a:lnSpc>
              <a:spcBef>
                <a:spcPts val="240"/>
              </a:spcBef>
              <a:buClr>
                <a:srgbClr val="FF5A33"/>
              </a:buClr>
              <a:buAutoNum type="arabicPeriod"/>
              <a:tabLst>
                <a:tab pos="698500" algn="l"/>
                <a:tab pos="699135" algn="l"/>
              </a:tabLst>
            </a:pPr>
            <a:r>
              <a:rPr sz="2000" spc="-5" dirty="0">
                <a:latin typeface="Segoe UI"/>
                <a:cs typeface="Segoe UI"/>
              </a:rPr>
              <a:t>Các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đại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lý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cung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cấp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tên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miền,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kiểm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tra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tên </a:t>
            </a:r>
            <a:r>
              <a:rPr sz="2000" spc="-5" dirty="0">
                <a:latin typeface="Segoe UI"/>
                <a:cs typeface="Segoe UI"/>
              </a:rPr>
              <a:t>miền</a:t>
            </a:r>
            <a:r>
              <a:rPr sz="2000" spc="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tồn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tại</a:t>
            </a:r>
            <a:endParaRPr sz="2000">
              <a:latin typeface="Segoe UI"/>
              <a:cs typeface="Segoe UI"/>
            </a:endParaRPr>
          </a:p>
          <a:p>
            <a:pPr marL="698500" indent="-457834">
              <a:lnSpc>
                <a:spcPct val="100000"/>
              </a:lnSpc>
              <a:spcBef>
                <a:spcPts val="240"/>
              </a:spcBef>
              <a:buClr>
                <a:srgbClr val="FF5A33"/>
              </a:buClr>
              <a:buAutoNum type="arabicPeriod"/>
              <a:tabLst>
                <a:tab pos="698500" algn="l"/>
                <a:tab pos="699135" algn="l"/>
              </a:tabLst>
            </a:pPr>
            <a:r>
              <a:rPr sz="2000" spc="-5" dirty="0">
                <a:latin typeface="Segoe UI"/>
                <a:cs typeface="Segoe UI"/>
              </a:rPr>
              <a:t>Đăng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ký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mua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tên</a:t>
            </a:r>
            <a:r>
              <a:rPr sz="2000" spc="-5" dirty="0">
                <a:latin typeface="Segoe UI"/>
                <a:cs typeface="Segoe UI"/>
              </a:rPr>
              <a:t> miền,</a:t>
            </a:r>
            <a:r>
              <a:rPr sz="2000" spc="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và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đăng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ký</a:t>
            </a:r>
            <a:r>
              <a:rPr sz="2000" dirty="0">
                <a:latin typeface="Segoe UI"/>
                <a:cs typeface="Segoe UI"/>
              </a:rPr>
              <a:t> tên</a:t>
            </a:r>
            <a:r>
              <a:rPr sz="2000" spc="-5" dirty="0">
                <a:latin typeface="Segoe UI"/>
                <a:cs typeface="Segoe UI"/>
              </a:rPr>
              <a:t> miền</a:t>
            </a:r>
            <a:r>
              <a:rPr sz="2000" spc="1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miễn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phí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200" spc="-5" dirty="0">
                <a:solidFill>
                  <a:srgbClr val="FF5A33"/>
                </a:solidFill>
                <a:latin typeface="Wingdings"/>
                <a:cs typeface="Wingdings"/>
              </a:rPr>
              <a:t></a:t>
            </a:r>
            <a:r>
              <a:rPr sz="2200" spc="65" dirty="0">
                <a:solidFill>
                  <a:srgbClr val="FF5A3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egoe UI"/>
                <a:cs typeface="Segoe UI"/>
              </a:rPr>
              <a:t>Phần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II: </a:t>
            </a:r>
            <a:r>
              <a:rPr sz="2400" dirty="0">
                <a:latin typeface="Segoe UI"/>
                <a:cs typeface="Segoe UI"/>
              </a:rPr>
              <a:t>Tổng quan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về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hosting</a:t>
            </a:r>
            <a:endParaRPr sz="2400">
              <a:latin typeface="Segoe UI"/>
              <a:cs typeface="Segoe UI"/>
            </a:endParaRPr>
          </a:p>
          <a:p>
            <a:pPr marL="759460" lvl="1" indent="-457834">
              <a:lnSpc>
                <a:spcPct val="100000"/>
              </a:lnSpc>
              <a:spcBef>
                <a:spcPts val="245"/>
              </a:spcBef>
              <a:buClr>
                <a:srgbClr val="FF5A33"/>
              </a:buClr>
              <a:buAutoNum type="arabicPeriod"/>
              <a:tabLst>
                <a:tab pos="759460" algn="l"/>
                <a:tab pos="760095" algn="l"/>
              </a:tabLst>
            </a:pPr>
            <a:r>
              <a:rPr sz="2000" spc="-5" dirty="0">
                <a:latin typeface="Segoe UI"/>
                <a:cs typeface="Segoe UI"/>
              </a:rPr>
              <a:t>Hosting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là</a:t>
            </a:r>
            <a:r>
              <a:rPr sz="200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gì? Vì</a:t>
            </a:r>
            <a:r>
              <a:rPr sz="200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sao</a:t>
            </a:r>
            <a:r>
              <a:rPr sz="2000" dirty="0">
                <a:latin typeface="Segoe UI"/>
                <a:cs typeface="Segoe UI"/>
              </a:rPr>
              <a:t> cần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có hosting</a:t>
            </a:r>
            <a:endParaRPr sz="2000">
              <a:latin typeface="Segoe UI"/>
              <a:cs typeface="Segoe UI"/>
            </a:endParaRPr>
          </a:p>
          <a:p>
            <a:pPr marL="759460" lvl="1" indent="-457834">
              <a:lnSpc>
                <a:spcPct val="100000"/>
              </a:lnSpc>
              <a:spcBef>
                <a:spcPts val="244"/>
              </a:spcBef>
              <a:buClr>
                <a:srgbClr val="FF5A33"/>
              </a:buClr>
              <a:buAutoNum type="arabicPeriod"/>
              <a:tabLst>
                <a:tab pos="759460" algn="l"/>
                <a:tab pos="760095" algn="l"/>
              </a:tabLst>
            </a:pPr>
            <a:r>
              <a:rPr sz="2000" spc="-5" dirty="0">
                <a:latin typeface="Segoe UI"/>
                <a:cs typeface="Segoe UI"/>
              </a:rPr>
              <a:t>Các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spc="5" dirty="0">
                <a:latin typeface="Segoe UI"/>
                <a:cs typeface="Segoe UI"/>
              </a:rPr>
              <a:t>nhà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cung cấp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dịch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vụ </a:t>
            </a:r>
            <a:r>
              <a:rPr sz="2000" spc="-5" dirty="0">
                <a:latin typeface="Segoe UI"/>
                <a:cs typeface="Segoe UI"/>
              </a:rPr>
              <a:t>hosting</a:t>
            </a:r>
            <a:endParaRPr sz="2000">
              <a:latin typeface="Segoe UI"/>
              <a:cs typeface="Segoe UI"/>
            </a:endParaRPr>
          </a:p>
          <a:p>
            <a:pPr marL="759460" lvl="1" indent="-457834">
              <a:lnSpc>
                <a:spcPct val="100000"/>
              </a:lnSpc>
              <a:spcBef>
                <a:spcPts val="240"/>
              </a:spcBef>
              <a:buClr>
                <a:srgbClr val="FF5A33"/>
              </a:buClr>
              <a:buAutoNum type="arabicPeriod"/>
              <a:tabLst>
                <a:tab pos="759460" algn="l"/>
                <a:tab pos="760095" algn="l"/>
              </a:tabLst>
            </a:pPr>
            <a:r>
              <a:rPr sz="2000" spc="-5" dirty="0">
                <a:latin typeface="Segoe UI"/>
                <a:cs typeface="Segoe UI"/>
              </a:rPr>
              <a:t>Các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hình thức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thuê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hosting</a:t>
            </a:r>
            <a:endParaRPr sz="2000">
              <a:latin typeface="Segoe UI"/>
              <a:cs typeface="Segoe UI"/>
            </a:endParaRPr>
          </a:p>
          <a:p>
            <a:pPr marL="759460" lvl="1" indent="-457834">
              <a:lnSpc>
                <a:spcPct val="100000"/>
              </a:lnSpc>
              <a:spcBef>
                <a:spcPts val="240"/>
              </a:spcBef>
              <a:buClr>
                <a:srgbClr val="FF5A33"/>
              </a:buClr>
              <a:buAutoNum type="arabicPeriod"/>
              <a:tabLst>
                <a:tab pos="759460" algn="l"/>
                <a:tab pos="760095" algn="l"/>
                <a:tab pos="2644140" algn="l"/>
              </a:tabLst>
            </a:pPr>
            <a:r>
              <a:rPr sz="2000" spc="-5" dirty="0">
                <a:latin typeface="Segoe UI"/>
                <a:cs typeface="Segoe UI"/>
              </a:rPr>
              <a:t>Các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gói</a:t>
            </a:r>
            <a:r>
              <a:rPr sz="2000" spc="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hosting	và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các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thông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số</a:t>
            </a:r>
            <a:r>
              <a:rPr sz="200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của</a:t>
            </a:r>
            <a:r>
              <a:rPr sz="200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một gói</a:t>
            </a:r>
            <a:r>
              <a:rPr sz="2000" spc="1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hosting</a:t>
            </a:r>
            <a:endParaRPr sz="2000">
              <a:latin typeface="Segoe UI"/>
              <a:cs typeface="Segoe UI"/>
            </a:endParaRPr>
          </a:p>
          <a:p>
            <a:pPr marL="759460" lvl="1" indent="-457834">
              <a:lnSpc>
                <a:spcPct val="100000"/>
              </a:lnSpc>
              <a:spcBef>
                <a:spcPts val="240"/>
              </a:spcBef>
              <a:buClr>
                <a:srgbClr val="FF5A33"/>
              </a:buClr>
              <a:buAutoNum type="arabicPeriod"/>
              <a:tabLst>
                <a:tab pos="759460" algn="l"/>
                <a:tab pos="760095" algn="l"/>
              </a:tabLst>
            </a:pPr>
            <a:r>
              <a:rPr sz="2000" dirty="0">
                <a:latin typeface="Segoe UI"/>
                <a:cs typeface="Segoe UI"/>
              </a:rPr>
              <a:t>Phần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mềm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quản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lý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hosting</a:t>
            </a:r>
            <a:endParaRPr sz="2000">
              <a:latin typeface="Segoe UI"/>
              <a:cs typeface="Segoe UI"/>
            </a:endParaRPr>
          </a:p>
          <a:p>
            <a:pPr marL="759460" lvl="1" indent="-457834">
              <a:lnSpc>
                <a:spcPct val="100000"/>
              </a:lnSpc>
              <a:spcBef>
                <a:spcPts val="240"/>
              </a:spcBef>
              <a:buClr>
                <a:srgbClr val="FF5A33"/>
              </a:buClr>
              <a:buAutoNum type="arabicPeriod"/>
              <a:tabLst>
                <a:tab pos="759460" algn="l"/>
                <a:tab pos="760095" algn="l"/>
              </a:tabLst>
            </a:pPr>
            <a:r>
              <a:rPr sz="2000" spc="-5" dirty="0">
                <a:latin typeface="Segoe UI"/>
                <a:cs typeface="Segoe UI"/>
              </a:rPr>
              <a:t>Các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tiêu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chí để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chọn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hosting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phù hợp</a:t>
            </a:r>
            <a:endParaRPr sz="2000">
              <a:latin typeface="Segoe UI"/>
              <a:cs typeface="Segoe UI"/>
            </a:endParaRPr>
          </a:p>
          <a:p>
            <a:pPr marL="759460" lvl="1" indent="-457834">
              <a:lnSpc>
                <a:spcPct val="100000"/>
              </a:lnSpc>
              <a:spcBef>
                <a:spcPts val="240"/>
              </a:spcBef>
              <a:buClr>
                <a:srgbClr val="FF5A33"/>
              </a:buClr>
              <a:buAutoNum type="arabicPeriod"/>
              <a:tabLst>
                <a:tab pos="759460" algn="l"/>
                <a:tab pos="760095" algn="l"/>
              </a:tabLst>
            </a:pPr>
            <a:r>
              <a:rPr sz="2000" dirty="0">
                <a:latin typeface="Segoe UI"/>
                <a:cs typeface="Segoe UI"/>
              </a:rPr>
              <a:t>Mua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hosting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,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đăng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ký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hosting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miễn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phí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962" y="236220"/>
            <a:ext cx="8348980" cy="677545"/>
            <a:chOff x="457962" y="236220"/>
            <a:chExt cx="8348980" cy="6775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89276" y="236220"/>
              <a:ext cx="1279398" cy="6774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49395" y="236220"/>
              <a:ext cx="1146810" cy="67741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79976" y="236220"/>
              <a:ext cx="1311402" cy="67741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2100" y="236220"/>
              <a:ext cx="742950" cy="67741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97296" y="236220"/>
              <a:ext cx="3009138" cy="677417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67329" y="315214"/>
            <a:ext cx="58407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PHẦN</a:t>
            </a:r>
            <a:r>
              <a:rPr sz="2400" spc="-20" dirty="0"/>
              <a:t> </a:t>
            </a:r>
            <a:r>
              <a:rPr sz="2400" spc="-5" dirty="0"/>
              <a:t>MỀM</a:t>
            </a:r>
            <a:r>
              <a:rPr sz="2400" spc="5" dirty="0"/>
              <a:t> </a:t>
            </a:r>
            <a:r>
              <a:rPr sz="2400" dirty="0"/>
              <a:t>QUẢN</a:t>
            </a:r>
            <a:r>
              <a:rPr sz="2400" spc="-15" dirty="0"/>
              <a:t> </a:t>
            </a:r>
            <a:r>
              <a:rPr sz="2400" spc="-5" dirty="0"/>
              <a:t>LÝ HOSTING</a:t>
            </a:r>
            <a:r>
              <a:rPr sz="2400" spc="10" dirty="0"/>
              <a:t> </a:t>
            </a:r>
            <a:r>
              <a:rPr sz="2400" spc="-5" dirty="0"/>
              <a:t>CPANEL</a:t>
            </a:r>
            <a:endParaRPr sz="2400"/>
          </a:p>
        </p:txBody>
      </p:sp>
      <p:grpSp>
        <p:nvGrpSpPr>
          <p:cNvPr id="9" name="object 9"/>
          <p:cNvGrpSpPr/>
          <p:nvPr/>
        </p:nvGrpSpPr>
        <p:grpSpPr>
          <a:xfrm>
            <a:off x="371475" y="981075"/>
            <a:ext cx="8324850" cy="5612130"/>
            <a:chOff x="371475" y="981075"/>
            <a:chExt cx="8324850" cy="561213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1000" y="990600"/>
              <a:ext cx="8305800" cy="559308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76237" y="985837"/>
              <a:ext cx="8315325" cy="5602605"/>
            </a:xfrm>
            <a:custGeom>
              <a:avLst/>
              <a:gdLst/>
              <a:ahLst/>
              <a:cxnLst/>
              <a:rect l="l" t="t" r="r" b="b"/>
              <a:pathLst>
                <a:path w="8315325" h="5602605">
                  <a:moveTo>
                    <a:pt x="0" y="5602605"/>
                  </a:moveTo>
                  <a:lnTo>
                    <a:pt x="8315325" y="5602605"/>
                  </a:lnTo>
                  <a:lnTo>
                    <a:pt x="8315325" y="0"/>
                  </a:lnTo>
                  <a:lnTo>
                    <a:pt x="0" y="0"/>
                  </a:lnTo>
                  <a:lnTo>
                    <a:pt x="0" y="560260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8256" y="262127"/>
            <a:ext cx="6741414" cy="62103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09545" y="331978"/>
            <a:ext cx="63931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58640" algn="l"/>
              </a:tabLst>
            </a:pPr>
            <a:r>
              <a:rPr sz="2200" spc="-10" dirty="0"/>
              <a:t>PHẦN</a:t>
            </a:r>
            <a:r>
              <a:rPr sz="2200" spc="20" dirty="0"/>
              <a:t> </a:t>
            </a:r>
            <a:r>
              <a:rPr sz="2200" spc="-10" dirty="0"/>
              <a:t>MỀM</a:t>
            </a:r>
            <a:r>
              <a:rPr sz="2200" spc="15" dirty="0"/>
              <a:t> </a:t>
            </a:r>
            <a:r>
              <a:rPr sz="2200" spc="-10" dirty="0"/>
              <a:t>QUẢN</a:t>
            </a:r>
            <a:r>
              <a:rPr sz="2200" spc="10" dirty="0"/>
              <a:t> </a:t>
            </a:r>
            <a:r>
              <a:rPr sz="2200" dirty="0"/>
              <a:t>LÝ</a:t>
            </a:r>
            <a:r>
              <a:rPr sz="2200" spc="5" dirty="0"/>
              <a:t> </a:t>
            </a:r>
            <a:r>
              <a:rPr sz="2200" spc="-5" dirty="0"/>
              <a:t>HOSTING	</a:t>
            </a:r>
            <a:r>
              <a:rPr sz="2200" spc="-10" dirty="0"/>
              <a:t>DIRECT</a:t>
            </a:r>
            <a:r>
              <a:rPr sz="2200" spc="-20" dirty="0"/>
              <a:t> </a:t>
            </a:r>
            <a:r>
              <a:rPr sz="2200" spc="-10" dirty="0"/>
              <a:t>ADMIN</a:t>
            </a:r>
            <a:endParaRPr sz="2200"/>
          </a:p>
        </p:txBody>
      </p:sp>
      <p:grpSp>
        <p:nvGrpSpPr>
          <p:cNvPr id="4" name="object 4"/>
          <p:cNvGrpSpPr/>
          <p:nvPr/>
        </p:nvGrpSpPr>
        <p:grpSpPr>
          <a:xfrm>
            <a:off x="527050" y="1060450"/>
            <a:ext cx="8166100" cy="5432425"/>
            <a:chOff x="527050" y="1060450"/>
            <a:chExt cx="8166100" cy="543242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3400" y="1066800"/>
              <a:ext cx="8153400" cy="541934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30225" y="1063625"/>
              <a:ext cx="8159750" cy="5426075"/>
            </a:xfrm>
            <a:custGeom>
              <a:avLst/>
              <a:gdLst/>
              <a:ahLst/>
              <a:cxnLst/>
              <a:rect l="l" t="t" r="r" b="b"/>
              <a:pathLst>
                <a:path w="8159750" h="5426075">
                  <a:moveTo>
                    <a:pt x="0" y="5425694"/>
                  </a:moveTo>
                  <a:lnTo>
                    <a:pt x="8159750" y="5425694"/>
                  </a:lnTo>
                  <a:lnTo>
                    <a:pt x="8159750" y="0"/>
                  </a:lnTo>
                  <a:lnTo>
                    <a:pt x="0" y="0"/>
                  </a:lnTo>
                  <a:lnTo>
                    <a:pt x="0" y="5425694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6412" y="262127"/>
            <a:ext cx="5493258" cy="62103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58083" y="331978"/>
            <a:ext cx="51460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58640" algn="l"/>
              </a:tabLst>
            </a:pPr>
            <a:r>
              <a:rPr sz="2200" spc="-10" dirty="0"/>
              <a:t>PHẦ</a:t>
            </a:r>
            <a:r>
              <a:rPr sz="2200" spc="-5" dirty="0"/>
              <a:t>N</a:t>
            </a:r>
            <a:r>
              <a:rPr sz="2200" spc="15" dirty="0"/>
              <a:t> </a:t>
            </a:r>
            <a:r>
              <a:rPr sz="2200" spc="-10" dirty="0"/>
              <a:t>MỀ</a:t>
            </a:r>
            <a:r>
              <a:rPr sz="2200" spc="-5" dirty="0"/>
              <a:t>M</a:t>
            </a:r>
            <a:r>
              <a:rPr sz="2200" spc="5" dirty="0"/>
              <a:t> </a:t>
            </a:r>
            <a:r>
              <a:rPr sz="2200" spc="-10" dirty="0"/>
              <a:t>QUẢ</a:t>
            </a:r>
            <a:r>
              <a:rPr sz="2200" spc="-5" dirty="0"/>
              <a:t>N</a:t>
            </a:r>
            <a:r>
              <a:rPr sz="2200" spc="5" dirty="0"/>
              <a:t> </a:t>
            </a:r>
            <a:r>
              <a:rPr sz="2200" dirty="0"/>
              <a:t>L</a:t>
            </a:r>
            <a:r>
              <a:rPr sz="2200" spc="-5" dirty="0"/>
              <a:t>Ý </a:t>
            </a:r>
            <a:r>
              <a:rPr sz="2200" spc="-10" dirty="0"/>
              <a:t>HO</a:t>
            </a:r>
            <a:r>
              <a:rPr sz="2200" dirty="0"/>
              <a:t>S</a:t>
            </a:r>
            <a:r>
              <a:rPr sz="2200" spc="-5" dirty="0"/>
              <a:t>TING</a:t>
            </a:r>
            <a:r>
              <a:rPr sz="2200" dirty="0"/>
              <a:t>	</a:t>
            </a:r>
            <a:r>
              <a:rPr sz="2200" spc="-5" dirty="0"/>
              <a:t>F</a:t>
            </a:r>
            <a:r>
              <a:rPr sz="2200" dirty="0"/>
              <a:t>L</a:t>
            </a:r>
            <a:r>
              <a:rPr sz="2200" spc="-10" dirty="0"/>
              <a:t>ESK</a:t>
            </a:r>
            <a:endParaRPr sz="2200"/>
          </a:p>
        </p:txBody>
      </p:sp>
      <p:grpSp>
        <p:nvGrpSpPr>
          <p:cNvPr id="4" name="object 4"/>
          <p:cNvGrpSpPr/>
          <p:nvPr/>
        </p:nvGrpSpPr>
        <p:grpSpPr>
          <a:xfrm>
            <a:off x="450723" y="1209675"/>
            <a:ext cx="8322309" cy="4819650"/>
            <a:chOff x="450723" y="1209675"/>
            <a:chExt cx="8322309" cy="48196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0248" y="1219200"/>
              <a:ext cx="8302752" cy="48006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55485" y="1214437"/>
              <a:ext cx="8312784" cy="4810125"/>
            </a:xfrm>
            <a:custGeom>
              <a:avLst/>
              <a:gdLst/>
              <a:ahLst/>
              <a:cxnLst/>
              <a:rect l="l" t="t" r="r" b="b"/>
              <a:pathLst>
                <a:path w="8312784" h="4810125">
                  <a:moveTo>
                    <a:pt x="0" y="4810125"/>
                  </a:moveTo>
                  <a:lnTo>
                    <a:pt x="8312277" y="4810125"/>
                  </a:lnTo>
                  <a:lnTo>
                    <a:pt x="8312277" y="0"/>
                  </a:lnTo>
                  <a:lnTo>
                    <a:pt x="0" y="0"/>
                  </a:lnTo>
                  <a:lnTo>
                    <a:pt x="0" y="48101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7272" y="236220"/>
            <a:ext cx="6249162" cy="67741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35326" y="315214"/>
            <a:ext cx="5875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CÁC</a:t>
            </a:r>
            <a:r>
              <a:rPr sz="2400" spc="-10" dirty="0"/>
              <a:t> </a:t>
            </a:r>
            <a:r>
              <a:rPr sz="2400" spc="-5" dirty="0"/>
              <a:t>TIÊU</a:t>
            </a:r>
            <a:r>
              <a:rPr sz="2400" dirty="0"/>
              <a:t> </a:t>
            </a:r>
            <a:r>
              <a:rPr sz="2400" spc="-5" dirty="0"/>
              <a:t>CHÍ</a:t>
            </a:r>
            <a:r>
              <a:rPr sz="2400" dirty="0"/>
              <a:t> </a:t>
            </a:r>
            <a:r>
              <a:rPr sz="2400" spc="-5" dirty="0"/>
              <a:t>CHỌN HOSTING</a:t>
            </a:r>
            <a:r>
              <a:rPr sz="2400" spc="20" dirty="0"/>
              <a:t> </a:t>
            </a:r>
            <a:r>
              <a:rPr sz="2400" spc="-5" dirty="0"/>
              <a:t>PHÙ</a:t>
            </a:r>
            <a:r>
              <a:rPr sz="2400" dirty="0"/>
              <a:t> </a:t>
            </a:r>
            <a:r>
              <a:rPr sz="2400" spc="-5" dirty="0"/>
              <a:t>HỢP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383540" y="830476"/>
            <a:ext cx="8225155" cy="536448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400" dirty="0">
                <a:latin typeface="Segoe UI"/>
                <a:cs typeface="Segoe UI"/>
              </a:rPr>
              <a:t>Các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tiêu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chí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sau</a:t>
            </a:r>
            <a:r>
              <a:rPr sz="2400" spc="-5" dirty="0">
                <a:latin typeface="Segoe UI"/>
                <a:cs typeface="Segoe UI"/>
              </a:rPr>
              <a:t> là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căn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cứ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để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chọn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gói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hosting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phù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hơp:</a:t>
            </a:r>
            <a:endParaRPr sz="2400" dirty="0">
              <a:latin typeface="Segoe UI"/>
              <a:cs typeface="Segoe UI"/>
            </a:endParaRPr>
          </a:p>
          <a:p>
            <a:pPr marL="302260" indent="-289560">
              <a:lnSpc>
                <a:spcPct val="100000"/>
              </a:lnSpc>
              <a:spcBef>
                <a:spcPts val="535"/>
              </a:spcBef>
              <a:buAutoNum type="arabicPeriod"/>
              <a:tabLst>
                <a:tab pos="302260" algn="l"/>
                <a:tab pos="6336030" algn="l"/>
              </a:tabLst>
            </a:pPr>
            <a:r>
              <a:rPr sz="2200" b="1" spc="-5" dirty="0">
                <a:latin typeface="Segoe UI"/>
                <a:cs typeface="Segoe UI"/>
              </a:rPr>
              <a:t>Dung</a:t>
            </a:r>
            <a:r>
              <a:rPr sz="2200" b="1" spc="10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lượng</a:t>
            </a:r>
            <a:r>
              <a:rPr sz="2200" spc="-10" dirty="0">
                <a:latin typeface="Segoe UI"/>
                <a:cs typeface="Segoe UI"/>
              </a:rPr>
              <a:t>: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phải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đủ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để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chứa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các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file,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database	</a:t>
            </a:r>
            <a:r>
              <a:rPr sz="2200" dirty="0">
                <a:latin typeface="Segoe UI"/>
                <a:cs typeface="Segoe UI"/>
              </a:rPr>
              <a:t>của</a:t>
            </a:r>
            <a:r>
              <a:rPr sz="2200" spc="-3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website.</a:t>
            </a:r>
            <a:endParaRPr sz="2200" dirty="0">
              <a:latin typeface="Segoe UI"/>
              <a:cs typeface="Segoe UI"/>
            </a:endParaRPr>
          </a:p>
          <a:p>
            <a:pPr marL="302260" indent="-289560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302260" algn="l"/>
              </a:tabLst>
            </a:pPr>
            <a:r>
              <a:rPr sz="2200" b="1" spc="-10" dirty="0">
                <a:latin typeface="Segoe UI"/>
                <a:cs typeface="Segoe UI"/>
              </a:rPr>
              <a:t>Băng</a:t>
            </a:r>
            <a:r>
              <a:rPr sz="2200" b="1" spc="30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thông</a:t>
            </a:r>
            <a:r>
              <a:rPr sz="2200" b="1" spc="-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của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hosting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phải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đủ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dùng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trong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tháng.</a:t>
            </a:r>
            <a:endParaRPr sz="2200" dirty="0">
              <a:latin typeface="Segoe UI"/>
              <a:cs typeface="Segoe UI"/>
            </a:endParaRPr>
          </a:p>
          <a:p>
            <a:pPr marL="302260" indent="-289560">
              <a:lnSpc>
                <a:spcPct val="100000"/>
              </a:lnSpc>
              <a:spcBef>
                <a:spcPts val="525"/>
              </a:spcBef>
              <a:buAutoNum type="arabicPeriod"/>
              <a:tabLst>
                <a:tab pos="302260" algn="l"/>
              </a:tabLst>
            </a:pPr>
            <a:r>
              <a:rPr sz="2200" dirty="0">
                <a:latin typeface="Segoe UI"/>
                <a:cs typeface="Segoe UI"/>
              </a:rPr>
              <a:t>Hai</a:t>
            </a:r>
            <a:r>
              <a:rPr sz="2200" spc="5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công</a:t>
            </a:r>
            <a:r>
              <a:rPr sz="2200" spc="6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nghệ</a:t>
            </a:r>
            <a:r>
              <a:rPr sz="2200" spc="6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web</a:t>
            </a:r>
            <a:r>
              <a:rPr sz="2200" spc="6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động</a:t>
            </a:r>
            <a:r>
              <a:rPr sz="2200" spc="6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thường</a:t>
            </a:r>
            <a:r>
              <a:rPr sz="2200" spc="8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dùng</a:t>
            </a:r>
            <a:r>
              <a:rPr sz="2200" spc="6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nhất</a:t>
            </a:r>
            <a:r>
              <a:rPr sz="2200" spc="6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hiện</a:t>
            </a:r>
            <a:r>
              <a:rPr sz="2200" spc="7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nay</a:t>
            </a:r>
            <a:r>
              <a:rPr sz="2200" spc="7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là</a:t>
            </a:r>
            <a:r>
              <a:rPr sz="2200" spc="8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PHP</a:t>
            </a:r>
            <a:r>
              <a:rPr sz="2200" spc="6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và</a:t>
            </a:r>
            <a:endParaRPr sz="2200" dirty="0">
              <a:latin typeface="Segoe UI"/>
              <a:cs typeface="Segoe UI"/>
            </a:endParaRPr>
          </a:p>
          <a:p>
            <a:pPr marL="30226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Segoe UI"/>
                <a:cs typeface="Segoe UI"/>
              </a:rPr>
              <a:t>.NET.</a:t>
            </a:r>
            <a:r>
              <a:rPr sz="2200" spc="-2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Nếu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website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lập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trình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bằng:</a:t>
            </a:r>
            <a:endParaRPr sz="2200" dirty="0">
              <a:latin typeface="Segoe UI"/>
              <a:cs typeface="Segoe UI"/>
            </a:endParaRPr>
          </a:p>
          <a:p>
            <a:pPr marL="812800" lvl="1" indent="-343535">
              <a:lnSpc>
                <a:spcPct val="100000"/>
              </a:lnSpc>
              <a:spcBef>
                <a:spcPts val="525"/>
              </a:spcBef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sz="2200" b="1" spc="-10" dirty="0">
                <a:latin typeface="Segoe UI"/>
                <a:cs typeface="Segoe UI"/>
              </a:rPr>
              <a:t>PHP</a:t>
            </a:r>
            <a:r>
              <a:rPr sz="2200" b="1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:</a:t>
            </a:r>
            <a:r>
              <a:rPr sz="2200" spc="-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mua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hosting</a:t>
            </a:r>
            <a:r>
              <a:rPr sz="2200" spc="4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với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hệ </a:t>
            </a:r>
            <a:r>
              <a:rPr sz="2200" spc="-5" dirty="0">
                <a:latin typeface="Segoe UI"/>
                <a:cs typeface="Segoe UI"/>
              </a:rPr>
              <a:t>điều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hành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Linux.</a:t>
            </a:r>
            <a:endParaRPr sz="2200" dirty="0">
              <a:latin typeface="Segoe UI"/>
              <a:cs typeface="Segoe UI"/>
            </a:endParaRPr>
          </a:p>
          <a:p>
            <a:pPr marL="812800" lvl="1" indent="-343535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sz="2200" b="1" spc="-5" dirty="0">
                <a:latin typeface="Segoe UI"/>
                <a:cs typeface="Segoe UI"/>
              </a:rPr>
              <a:t>.NET</a:t>
            </a:r>
            <a:r>
              <a:rPr sz="2200" spc="-5" dirty="0">
                <a:latin typeface="Segoe UI"/>
                <a:cs typeface="Segoe UI"/>
              </a:rPr>
              <a:t>: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mua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hosting</a:t>
            </a:r>
            <a:r>
              <a:rPr sz="2200" spc="2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với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hệ điều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hành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Windows</a:t>
            </a:r>
            <a:endParaRPr sz="2200" dirty="0">
              <a:latin typeface="Segoe UI"/>
              <a:cs typeface="Segoe UI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530"/>
              </a:spcBef>
              <a:buAutoNum type="arabicPeriod" startAt="4"/>
              <a:tabLst>
                <a:tab pos="469900" algn="l"/>
              </a:tabLst>
            </a:pPr>
            <a:r>
              <a:rPr sz="2200" b="1" spc="-5" dirty="0">
                <a:latin typeface="Segoe UI"/>
                <a:cs typeface="Segoe UI"/>
              </a:rPr>
              <a:t>Khả năng </a:t>
            </a:r>
            <a:r>
              <a:rPr sz="2200" b="1" dirty="0">
                <a:latin typeface="Segoe UI"/>
                <a:cs typeface="Segoe UI"/>
              </a:rPr>
              <a:t>server</a:t>
            </a:r>
            <a:r>
              <a:rPr sz="2200" dirty="0">
                <a:latin typeface="Segoe UI"/>
                <a:cs typeface="Segoe UI"/>
              </a:rPr>
              <a:t>: </a:t>
            </a:r>
            <a:r>
              <a:rPr sz="2200" spc="-5" dirty="0">
                <a:latin typeface="Segoe UI"/>
                <a:cs typeface="Segoe UI"/>
              </a:rPr>
              <a:t>Yếu </a:t>
            </a:r>
            <a:r>
              <a:rPr sz="2200" dirty="0">
                <a:latin typeface="Segoe UI"/>
                <a:cs typeface="Segoe UI"/>
              </a:rPr>
              <a:t>tố này sẽ quyết </a:t>
            </a:r>
            <a:r>
              <a:rPr sz="2200" spc="-5" dirty="0">
                <a:latin typeface="Segoe UI"/>
                <a:cs typeface="Segoe UI"/>
              </a:rPr>
              <a:t>định </a:t>
            </a:r>
            <a:r>
              <a:rPr sz="2200" spc="-10" dirty="0">
                <a:latin typeface="Segoe UI"/>
                <a:cs typeface="Segoe UI"/>
              </a:rPr>
              <a:t>lớn </a:t>
            </a:r>
            <a:r>
              <a:rPr sz="2200" spc="-5" dirty="0">
                <a:latin typeface="Segoe UI"/>
                <a:cs typeface="Segoe UI"/>
              </a:rPr>
              <a:t>đến tốc </a:t>
            </a:r>
            <a:r>
              <a:rPr sz="2200" spc="5" dirty="0">
                <a:latin typeface="Segoe UI"/>
                <a:cs typeface="Segoe UI"/>
              </a:rPr>
              <a:t>độ 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website </a:t>
            </a:r>
            <a:r>
              <a:rPr sz="2200" dirty="0">
                <a:latin typeface="Segoe UI"/>
                <a:cs typeface="Segoe UI"/>
              </a:rPr>
              <a:t>của bạn. </a:t>
            </a:r>
            <a:r>
              <a:rPr sz="2200" spc="-5" dirty="0">
                <a:latin typeface="Segoe UI"/>
                <a:cs typeface="Segoe UI"/>
              </a:rPr>
              <a:t>Thể hiện qua khả năng CPU (tốc độ chip, số </a:t>
            </a:r>
            <a:r>
              <a:rPr sz="2200" dirty="0">
                <a:latin typeface="Segoe UI"/>
                <a:cs typeface="Segoe UI"/>
              </a:rPr>
              <a:t> core)</a:t>
            </a:r>
            <a:r>
              <a:rPr sz="2200" spc="-3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,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RAM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(ECC)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,</a:t>
            </a:r>
            <a:r>
              <a:rPr sz="2200" spc="-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đĩa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cứng</a:t>
            </a:r>
            <a:r>
              <a:rPr sz="2200" spc="-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(HDD,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SSD.</a:t>
            </a:r>
            <a:endParaRPr sz="2200" dirty="0">
              <a:latin typeface="Segoe UI"/>
              <a:cs typeface="Segoe UI"/>
            </a:endParaRPr>
          </a:p>
          <a:p>
            <a:pPr marL="469900" marR="7620" indent="-457200">
              <a:lnSpc>
                <a:spcPct val="100000"/>
              </a:lnSpc>
              <a:spcBef>
                <a:spcPts val="530"/>
              </a:spcBef>
              <a:buAutoNum type="arabicPeriod" startAt="4"/>
              <a:tabLst>
                <a:tab pos="469265" algn="l"/>
                <a:tab pos="469900" algn="l"/>
              </a:tabLst>
            </a:pPr>
            <a:r>
              <a:rPr sz="2200" b="1" spc="-5" dirty="0">
                <a:latin typeface="Segoe UI"/>
                <a:cs typeface="Segoe UI"/>
              </a:rPr>
              <a:t>Uy</a:t>
            </a:r>
            <a:r>
              <a:rPr sz="2200" b="1" spc="10" dirty="0">
                <a:latin typeface="Segoe UI"/>
                <a:cs typeface="Segoe UI"/>
              </a:rPr>
              <a:t> </a:t>
            </a:r>
            <a:r>
              <a:rPr sz="2200" b="1" spc="-5" dirty="0">
                <a:latin typeface="Segoe UI"/>
                <a:cs typeface="Segoe UI"/>
              </a:rPr>
              <a:t>tín</a:t>
            </a:r>
            <a:r>
              <a:rPr sz="2200" b="1" spc="10" dirty="0">
                <a:latin typeface="Segoe UI"/>
                <a:cs typeface="Segoe UI"/>
              </a:rPr>
              <a:t> </a:t>
            </a:r>
            <a:r>
              <a:rPr sz="2200" b="1" spc="-5" dirty="0">
                <a:latin typeface="Segoe UI"/>
                <a:cs typeface="Segoe UI"/>
              </a:rPr>
              <a:t>của</a:t>
            </a:r>
            <a:r>
              <a:rPr sz="2200" b="1" spc="40" dirty="0">
                <a:latin typeface="Segoe UI"/>
                <a:cs typeface="Segoe UI"/>
              </a:rPr>
              <a:t> </a:t>
            </a:r>
            <a:r>
              <a:rPr sz="2200" b="1" spc="-5" dirty="0">
                <a:latin typeface="Segoe UI"/>
                <a:cs typeface="Segoe UI"/>
              </a:rPr>
              <a:t>nhà</a:t>
            </a:r>
            <a:r>
              <a:rPr sz="2200" b="1" spc="15" dirty="0">
                <a:latin typeface="Segoe UI"/>
                <a:cs typeface="Segoe UI"/>
              </a:rPr>
              <a:t> </a:t>
            </a:r>
            <a:r>
              <a:rPr sz="2200" b="1" spc="-5" dirty="0">
                <a:latin typeface="Segoe UI"/>
                <a:cs typeface="Segoe UI"/>
              </a:rPr>
              <a:t>cung</a:t>
            </a:r>
            <a:r>
              <a:rPr sz="2200" b="1" dirty="0">
                <a:latin typeface="Segoe UI"/>
                <a:cs typeface="Segoe UI"/>
              </a:rPr>
              <a:t> </a:t>
            </a:r>
            <a:r>
              <a:rPr sz="2200" b="1" spc="-5" dirty="0">
                <a:latin typeface="Segoe UI"/>
                <a:cs typeface="Segoe UI"/>
              </a:rPr>
              <a:t>cấp</a:t>
            </a:r>
            <a:r>
              <a:rPr sz="2200" spc="-5" dirty="0">
                <a:latin typeface="Segoe UI"/>
                <a:cs typeface="Segoe UI"/>
              </a:rPr>
              <a:t>:</a:t>
            </a:r>
            <a:r>
              <a:rPr sz="2200" spc="3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liên</a:t>
            </a:r>
            <a:r>
              <a:rPr sz="2200" spc="4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qua</a:t>
            </a:r>
            <a:r>
              <a:rPr sz="2200" spc="3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đến</a:t>
            </a:r>
            <a:r>
              <a:rPr sz="2200" spc="2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khả</a:t>
            </a:r>
            <a:r>
              <a:rPr sz="2200" spc="3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năng</a:t>
            </a:r>
            <a:r>
              <a:rPr sz="2200" spc="3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bảo</a:t>
            </a:r>
            <a:r>
              <a:rPr sz="2200" spc="3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mật,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khả </a:t>
            </a:r>
            <a:r>
              <a:rPr sz="2200" spc="-58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năng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support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khách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hàng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của</a:t>
            </a:r>
            <a:r>
              <a:rPr sz="2200" spc="-5" dirty="0">
                <a:latin typeface="Segoe UI"/>
                <a:cs typeface="Segoe UI"/>
              </a:rPr>
              <a:t> họ.</a:t>
            </a:r>
            <a:endParaRPr sz="2200" dirty="0">
              <a:latin typeface="Segoe UI"/>
              <a:cs typeface="Segoe UI"/>
            </a:endParaRPr>
          </a:p>
          <a:p>
            <a:pPr marL="469900" indent="-457200">
              <a:lnSpc>
                <a:spcPct val="100000"/>
              </a:lnSpc>
              <a:spcBef>
                <a:spcPts val="530"/>
              </a:spcBef>
              <a:buAutoNum type="arabicPeriod" startAt="4"/>
              <a:tabLst>
                <a:tab pos="469265" algn="l"/>
                <a:tab pos="469900" algn="l"/>
              </a:tabLst>
            </a:pPr>
            <a:r>
              <a:rPr sz="2200" b="1" dirty="0">
                <a:latin typeface="Segoe UI"/>
                <a:cs typeface="Segoe UI"/>
              </a:rPr>
              <a:t>Số</a:t>
            </a:r>
            <a:r>
              <a:rPr sz="2200" b="1" spc="245" dirty="0">
                <a:latin typeface="Segoe UI"/>
                <a:cs typeface="Segoe UI"/>
              </a:rPr>
              <a:t> </a:t>
            </a:r>
            <a:r>
              <a:rPr sz="2200" b="1" spc="-5" dirty="0">
                <a:latin typeface="Segoe UI"/>
                <a:cs typeface="Segoe UI"/>
              </a:rPr>
              <a:t>lượng</a:t>
            </a:r>
            <a:r>
              <a:rPr sz="2200" b="1" spc="240" dirty="0">
                <a:latin typeface="Segoe UI"/>
                <a:cs typeface="Segoe UI"/>
              </a:rPr>
              <a:t> </a:t>
            </a:r>
            <a:r>
              <a:rPr sz="2200" b="1" spc="-5" dirty="0">
                <a:latin typeface="Segoe UI"/>
                <a:cs typeface="Segoe UI"/>
              </a:rPr>
              <a:t>website</a:t>
            </a:r>
            <a:r>
              <a:rPr sz="2200" b="1" spc="24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có</a:t>
            </a:r>
            <a:r>
              <a:rPr sz="2200" spc="24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thể</a:t>
            </a:r>
            <a:r>
              <a:rPr sz="2200" spc="25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được</a:t>
            </a:r>
            <a:r>
              <a:rPr sz="2200" spc="26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lưu</a:t>
            </a:r>
            <a:r>
              <a:rPr sz="2200" spc="24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trong</a:t>
            </a:r>
            <a:r>
              <a:rPr sz="2200" spc="26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hosting</a:t>
            </a:r>
            <a:r>
              <a:rPr sz="2200" spc="26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(các</a:t>
            </a:r>
            <a:r>
              <a:rPr sz="2200" spc="254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thông</a:t>
            </a:r>
          </a:p>
          <a:p>
            <a:pPr marL="469900">
              <a:lnSpc>
                <a:spcPct val="100000"/>
              </a:lnSpc>
            </a:pPr>
            <a:r>
              <a:rPr sz="2200" dirty="0">
                <a:latin typeface="Segoe UI"/>
                <a:cs typeface="Segoe UI"/>
              </a:rPr>
              <a:t>số</a:t>
            </a:r>
            <a:r>
              <a:rPr sz="2200" spc="-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addon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domain,</a:t>
            </a:r>
            <a:r>
              <a:rPr sz="2200" spc="3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park</a:t>
            </a:r>
            <a:r>
              <a:rPr sz="2200" spc="-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domain)</a:t>
            </a:r>
            <a:endParaRPr sz="220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29300" y="190500"/>
            <a:ext cx="3010661" cy="7871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38469" y="283210"/>
            <a:ext cx="25679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MUA</a:t>
            </a:r>
            <a:r>
              <a:rPr spc="-60" dirty="0"/>
              <a:t> </a:t>
            </a:r>
            <a:r>
              <a:rPr spc="-5" dirty="0"/>
              <a:t>HOSTING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9292" y="1092453"/>
            <a:ext cx="7994650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7620" indent="-34290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Các</a:t>
            </a:r>
            <a:r>
              <a:rPr sz="2400" spc="14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gói</a:t>
            </a:r>
            <a:r>
              <a:rPr sz="2400" spc="15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hosting</a:t>
            </a:r>
            <a:r>
              <a:rPr sz="2400" spc="15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có</a:t>
            </a:r>
            <a:r>
              <a:rPr sz="2400" spc="15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thông</a:t>
            </a:r>
            <a:r>
              <a:rPr sz="2400" spc="15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số</a:t>
            </a:r>
            <a:r>
              <a:rPr sz="2400" spc="15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và</a:t>
            </a:r>
            <a:r>
              <a:rPr sz="2400" spc="15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giá</a:t>
            </a:r>
            <a:r>
              <a:rPr sz="2400" spc="15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khác</a:t>
            </a:r>
            <a:r>
              <a:rPr sz="2400" spc="15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nhau</a:t>
            </a:r>
            <a:r>
              <a:rPr sz="2400" spc="16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,</a:t>
            </a:r>
            <a:r>
              <a:rPr sz="2400" spc="14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tùy</a:t>
            </a:r>
            <a:r>
              <a:rPr sz="2400" spc="16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nhu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cầu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có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thể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đăng</a:t>
            </a:r>
            <a:r>
              <a:rPr sz="2400" spc="-5" dirty="0">
                <a:latin typeface="Segoe UI"/>
                <a:cs typeface="Segoe UI"/>
              </a:rPr>
              <a:t> ký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mua.</a:t>
            </a:r>
            <a:endParaRPr sz="2400">
              <a:latin typeface="Segoe UI"/>
              <a:cs typeface="Segoe UI"/>
            </a:endParaRPr>
          </a:p>
          <a:p>
            <a:pPr marL="355600" marR="5715" indent="-342900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Trong</a:t>
            </a:r>
            <a:r>
              <a:rPr sz="2400" spc="27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quá</a:t>
            </a:r>
            <a:r>
              <a:rPr sz="2400" spc="29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trình</a:t>
            </a:r>
            <a:r>
              <a:rPr sz="2400" spc="27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sử</a:t>
            </a:r>
            <a:r>
              <a:rPr sz="2400" spc="27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dụng,</a:t>
            </a:r>
            <a:r>
              <a:rPr sz="2400" spc="28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có</a:t>
            </a:r>
            <a:r>
              <a:rPr sz="2400" spc="27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thể</a:t>
            </a:r>
            <a:r>
              <a:rPr sz="2400" spc="29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chuyển</a:t>
            </a:r>
            <a:r>
              <a:rPr sz="2400" spc="27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sang</a:t>
            </a:r>
            <a:r>
              <a:rPr sz="2400" spc="28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gói</a:t>
            </a:r>
            <a:r>
              <a:rPr sz="2400" spc="28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khác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nếu</a:t>
            </a:r>
            <a:r>
              <a:rPr sz="2400" spc="-5" dirty="0">
                <a:latin typeface="Segoe UI"/>
                <a:cs typeface="Segoe UI"/>
              </a:rPr>
              <a:t> có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nhu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cầu.</a:t>
            </a:r>
            <a:endParaRPr sz="24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Segoe UI"/>
                <a:cs typeface="Segoe UI"/>
              </a:rPr>
              <a:t>Khi</a:t>
            </a:r>
            <a:r>
              <a:rPr sz="2400" spc="204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đăng</a:t>
            </a:r>
            <a:r>
              <a:rPr sz="2400" spc="2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ký</a:t>
            </a:r>
            <a:r>
              <a:rPr sz="2400" spc="22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mua</a:t>
            </a:r>
            <a:r>
              <a:rPr sz="2400" spc="2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gói</a:t>
            </a:r>
            <a:r>
              <a:rPr sz="2400" spc="23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hosting,</a:t>
            </a:r>
            <a:r>
              <a:rPr sz="2400" spc="229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bạn</a:t>
            </a:r>
            <a:r>
              <a:rPr sz="2400" spc="2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sẽ</a:t>
            </a:r>
            <a:r>
              <a:rPr sz="2400" spc="2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phải</a:t>
            </a:r>
            <a:r>
              <a:rPr sz="2400" spc="2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khai</a:t>
            </a:r>
            <a:r>
              <a:rPr sz="2400" spc="2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báo</a:t>
            </a:r>
            <a:r>
              <a:rPr sz="2400" spc="23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tên</a:t>
            </a:r>
            <a:endParaRPr sz="24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Segoe UI"/>
                <a:cs typeface="Segoe UI"/>
              </a:rPr>
              <a:t>miền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của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domain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website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(nên </a:t>
            </a:r>
            <a:r>
              <a:rPr sz="2400" spc="-5" dirty="0">
                <a:latin typeface="Segoe UI"/>
                <a:cs typeface="Segoe UI"/>
              </a:rPr>
              <a:t>mua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domain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trước).</a:t>
            </a:r>
            <a:endParaRPr sz="2400">
              <a:latin typeface="Segoe UI"/>
              <a:cs typeface="Segoe UI"/>
            </a:endParaRPr>
          </a:p>
          <a:p>
            <a:pPr marL="355600" marR="6985" indent="-342900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5600" algn="l"/>
                <a:tab pos="804545" algn="l"/>
                <a:tab pos="1376045" algn="l"/>
                <a:tab pos="1957070" algn="l"/>
                <a:tab pos="3114040" algn="l"/>
                <a:tab pos="3769360" algn="l"/>
                <a:tab pos="4205605" algn="l"/>
                <a:tab pos="4717415" algn="l"/>
                <a:tab pos="5478145" algn="l"/>
                <a:tab pos="6476365" algn="l"/>
                <a:tab pos="7613650" algn="l"/>
              </a:tabLst>
            </a:pPr>
            <a:r>
              <a:rPr sz="2400" spc="-5" dirty="0">
                <a:latin typeface="Segoe UI"/>
                <a:cs typeface="Segoe UI"/>
              </a:rPr>
              <a:t>L</a:t>
            </a:r>
            <a:r>
              <a:rPr sz="2400" dirty="0">
                <a:latin typeface="Segoe UI"/>
                <a:cs typeface="Segoe UI"/>
              </a:rPr>
              <a:t>ệ	phí	g</a:t>
            </a:r>
            <a:r>
              <a:rPr sz="2400" spc="5" dirty="0">
                <a:latin typeface="Segoe UI"/>
                <a:cs typeface="Segoe UI"/>
              </a:rPr>
              <a:t>ó</a:t>
            </a:r>
            <a:r>
              <a:rPr sz="2400" dirty="0">
                <a:latin typeface="Segoe UI"/>
                <a:cs typeface="Segoe UI"/>
              </a:rPr>
              <a:t>i	</a:t>
            </a:r>
            <a:r>
              <a:rPr sz="2400" spc="5" dirty="0">
                <a:latin typeface="Segoe UI"/>
                <a:cs typeface="Segoe UI"/>
              </a:rPr>
              <a:t>h</a:t>
            </a:r>
            <a:r>
              <a:rPr sz="2400" dirty="0">
                <a:latin typeface="Segoe UI"/>
                <a:cs typeface="Segoe UI"/>
              </a:rPr>
              <a:t>osting	</a:t>
            </a:r>
            <a:r>
              <a:rPr sz="2400" spc="10" dirty="0">
                <a:latin typeface="Segoe UI"/>
                <a:cs typeface="Segoe UI"/>
              </a:rPr>
              <a:t>b</a:t>
            </a:r>
            <a:r>
              <a:rPr sz="2400" dirty="0">
                <a:latin typeface="Segoe UI"/>
                <a:cs typeface="Segoe UI"/>
              </a:rPr>
              <a:t>ạn	sẽ	t</a:t>
            </a:r>
            <a:r>
              <a:rPr sz="2400" spc="5" dirty="0">
                <a:latin typeface="Segoe UI"/>
                <a:cs typeface="Segoe UI"/>
              </a:rPr>
              <a:t>r</a:t>
            </a:r>
            <a:r>
              <a:rPr sz="2400" dirty="0">
                <a:latin typeface="Segoe UI"/>
                <a:cs typeface="Segoe UI"/>
              </a:rPr>
              <a:t>ả	theo	th</a:t>
            </a:r>
            <a:r>
              <a:rPr sz="2400" spc="10" dirty="0">
                <a:latin typeface="Segoe UI"/>
                <a:cs typeface="Segoe UI"/>
              </a:rPr>
              <a:t>á</a:t>
            </a:r>
            <a:r>
              <a:rPr sz="2400" dirty="0">
                <a:latin typeface="Segoe UI"/>
                <a:cs typeface="Segoe UI"/>
              </a:rPr>
              <a:t>ng,	thư</a:t>
            </a:r>
            <a:r>
              <a:rPr sz="2400" spc="5" dirty="0">
                <a:latin typeface="Segoe UI"/>
                <a:cs typeface="Segoe UI"/>
              </a:rPr>
              <a:t>ờ</a:t>
            </a:r>
            <a:r>
              <a:rPr sz="2400" dirty="0">
                <a:latin typeface="Segoe UI"/>
                <a:cs typeface="Segoe UI"/>
              </a:rPr>
              <a:t>ng	t</a:t>
            </a:r>
            <a:r>
              <a:rPr sz="2400" spc="5" dirty="0">
                <a:latin typeface="Segoe UI"/>
                <a:cs typeface="Segoe UI"/>
              </a:rPr>
              <a:t>r</a:t>
            </a:r>
            <a:r>
              <a:rPr sz="2400" dirty="0">
                <a:latin typeface="Segoe UI"/>
                <a:cs typeface="Segoe UI"/>
              </a:rPr>
              <a:t>ả  theo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từng 6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tháng, 12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tháng,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24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tháng, 36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tháng…</a:t>
            </a:r>
            <a:endParaRPr sz="2400">
              <a:latin typeface="Segoe UI"/>
              <a:cs typeface="Segoe UI"/>
            </a:endParaRPr>
          </a:p>
          <a:p>
            <a:pPr marL="355600" marR="5080" indent="-342900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355600" algn="l"/>
                <a:tab pos="962025" algn="l"/>
                <a:tab pos="6011545" algn="l"/>
                <a:tab pos="7419975" algn="l"/>
              </a:tabLst>
            </a:pPr>
            <a:r>
              <a:rPr sz="2400" dirty="0">
                <a:latin typeface="Segoe UI"/>
                <a:cs typeface="Segoe UI"/>
              </a:rPr>
              <a:t>Hết	hạn </a:t>
            </a:r>
            <a:r>
              <a:rPr sz="2400" spc="-32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p</a:t>
            </a:r>
            <a:r>
              <a:rPr sz="2400" dirty="0">
                <a:latin typeface="Segoe UI"/>
                <a:cs typeface="Segoe UI"/>
              </a:rPr>
              <a:t>h</a:t>
            </a:r>
            <a:r>
              <a:rPr sz="2400" spc="5" dirty="0">
                <a:latin typeface="Segoe UI"/>
                <a:cs typeface="Segoe UI"/>
              </a:rPr>
              <a:t>ả</a:t>
            </a:r>
            <a:r>
              <a:rPr sz="2400" dirty="0">
                <a:latin typeface="Segoe UI"/>
                <a:cs typeface="Segoe UI"/>
              </a:rPr>
              <a:t>i </a:t>
            </a:r>
            <a:r>
              <a:rPr sz="2400" spc="-3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</a:t>
            </a:r>
            <a:r>
              <a:rPr sz="2400" spc="5" dirty="0">
                <a:latin typeface="Segoe UI"/>
                <a:cs typeface="Segoe UI"/>
              </a:rPr>
              <a:t>ó</a:t>
            </a:r>
            <a:r>
              <a:rPr sz="2400" dirty="0">
                <a:latin typeface="Segoe UI"/>
                <a:cs typeface="Segoe UI"/>
              </a:rPr>
              <a:t>ng </a:t>
            </a:r>
            <a:r>
              <a:rPr sz="2400" spc="-3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phí </a:t>
            </a:r>
            <a:r>
              <a:rPr sz="2400" spc="-320" dirty="0">
                <a:latin typeface="Segoe UI"/>
                <a:cs typeface="Segoe UI"/>
              </a:rPr>
              <a:t> </a:t>
            </a:r>
            <a:r>
              <a:rPr sz="2400" spc="10" dirty="0">
                <a:latin typeface="Segoe UI"/>
                <a:cs typeface="Segoe UI"/>
              </a:rPr>
              <a:t>t</a:t>
            </a:r>
            <a:r>
              <a:rPr sz="2400" spc="-5" dirty="0">
                <a:latin typeface="Segoe UI"/>
                <a:cs typeface="Segoe UI"/>
              </a:rPr>
              <a:t>iếp</a:t>
            </a:r>
            <a:r>
              <a:rPr sz="2400" dirty="0">
                <a:latin typeface="Segoe UI"/>
                <a:cs typeface="Segoe UI"/>
              </a:rPr>
              <a:t>, </a:t>
            </a:r>
            <a:r>
              <a:rPr sz="2400" spc="-3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</a:t>
            </a:r>
            <a:r>
              <a:rPr sz="2400" spc="10" dirty="0">
                <a:latin typeface="Segoe UI"/>
                <a:cs typeface="Segoe UI"/>
              </a:rPr>
              <a:t>ế</a:t>
            </a:r>
            <a:r>
              <a:rPr sz="2400" dirty="0">
                <a:latin typeface="Segoe UI"/>
                <a:cs typeface="Segoe UI"/>
              </a:rPr>
              <a:t>u </a:t>
            </a:r>
            <a:r>
              <a:rPr sz="2400" spc="-3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khôn</a:t>
            </a:r>
            <a:r>
              <a:rPr sz="2400" dirty="0">
                <a:latin typeface="Segoe UI"/>
                <a:cs typeface="Segoe UI"/>
              </a:rPr>
              <a:t>g	c</a:t>
            </a:r>
            <a:r>
              <a:rPr sz="2400" spc="5" dirty="0">
                <a:latin typeface="Segoe UI"/>
                <a:cs typeface="Segoe UI"/>
              </a:rPr>
              <a:t>á</a:t>
            </a:r>
            <a:r>
              <a:rPr sz="2400" dirty="0">
                <a:latin typeface="Segoe UI"/>
                <a:cs typeface="Segoe UI"/>
              </a:rPr>
              <a:t>c </a:t>
            </a:r>
            <a:r>
              <a:rPr sz="2400" spc="-3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</a:t>
            </a:r>
            <a:r>
              <a:rPr sz="2400" spc="5" dirty="0">
                <a:latin typeface="Segoe UI"/>
                <a:cs typeface="Segoe UI"/>
              </a:rPr>
              <a:t>r</a:t>
            </a:r>
            <a:r>
              <a:rPr sz="2400" dirty="0">
                <a:latin typeface="Segoe UI"/>
                <a:cs typeface="Segoe UI"/>
              </a:rPr>
              <a:t>ang	</a:t>
            </a:r>
            <a:r>
              <a:rPr sz="2400" spc="5" dirty="0">
                <a:latin typeface="Segoe UI"/>
                <a:cs typeface="Segoe UI"/>
              </a:rPr>
              <a:t>web  </a:t>
            </a:r>
            <a:r>
              <a:rPr sz="2400" dirty="0">
                <a:latin typeface="Segoe UI"/>
                <a:cs typeface="Segoe UI"/>
              </a:rPr>
              <a:t>bạn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lưu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trong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hosting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sẽ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bị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xóa.</a:t>
            </a:r>
            <a:endParaRPr sz="24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Segoe UI"/>
                <a:cs typeface="Segoe UI"/>
              </a:rPr>
              <a:t>Bạn</a:t>
            </a:r>
            <a:r>
              <a:rPr sz="2400" spc="2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có</a:t>
            </a:r>
            <a:r>
              <a:rPr sz="2400" spc="2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thể</a:t>
            </a:r>
            <a:r>
              <a:rPr sz="2400" spc="2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đăng</a:t>
            </a:r>
            <a:r>
              <a:rPr sz="2400" spc="2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ký</a:t>
            </a:r>
            <a:r>
              <a:rPr sz="2400" spc="22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mua</a:t>
            </a:r>
            <a:r>
              <a:rPr sz="2400" spc="2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hosting</a:t>
            </a:r>
            <a:r>
              <a:rPr sz="2400" spc="2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online</a:t>
            </a:r>
            <a:r>
              <a:rPr sz="2400" spc="229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(nên</a:t>
            </a:r>
            <a:r>
              <a:rPr sz="2400" spc="22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làm)</a:t>
            </a:r>
            <a:r>
              <a:rPr sz="2400" spc="229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hoặc</a:t>
            </a:r>
            <a:endParaRPr sz="24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Segoe UI"/>
                <a:cs typeface="Segoe UI"/>
              </a:rPr>
              <a:t>đến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trực tiếp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văn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phòng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của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nhà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cung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cấp.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29300" y="190500"/>
            <a:ext cx="3010661" cy="7871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38469" y="283210"/>
            <a:ext cx="25679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MUA</a:t>
            </a:r>
            <a:r>
              <a:rPr spc="-60" dirty="0"/>
              <a:t> </a:t>
            </a:r>
            <a:r>
              <a:rPr spc="-5" dirty="0"/>
              <a:t>HOSTING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4584" y="4302963"/>
            <a:ext cx="856170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Segoe UI"/>
                <a:cs typeface="Segoe UI"/>
              </a:rPr>
              <a:t>Sau</a:t>
            </a:r>
            <a:r>
              <a:rPr sz="2000" spc="21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khi</a:t>
            </a:r>
            <a:r>
              <a:rPr sz="2000" spc="19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nhắp</a:t>
            </a:r>
            <a:r>
              <a:rPr sz="2000" spc="18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Đăng</a:t>
            </a:r>
            <a:r>
              <a:rPr sz="2000" spc="20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ký,</a:t>
            </a:r>
            <a:r>
              <a:rPr sz="2000" spc="19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bạn</a:t>
            </a:r>
            <a:r>
              <a:rPr sz="2000" spc="20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khai</a:t>
            </a:r>
            <a:r>
              <a:rPr sz="2000" spc="19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báo</a:t>
            </a:r>
            <a:r>
              <a:rPr sz="2000" spc="19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tên</a:t>
            </a:r>
            <a:r>
              <a:rPr sz="2000" spc="20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miền</a:t>
            </a:r>
            <a:r>
              <a:rPr sz="2000" spc="204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của</a:t>
            </a:r>
            <a:r>
              <a:rPr sz="2000" spc="21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website</a:t>
            </a:r>
            <a:r>
              <a:rPr sz="2000" spc="19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rồi</a:t>
            </a:r>
            <a:r>
              <a:rPr sz="2000" spc="19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thanh</a:t>
            </a:r>
            <a:r>
              <a:rPr sz="2000" spc="19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toán.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Segoe UI"/>
                <a:cs typeface="Segoe UI"/>
              </a:rPr>
              <a:t>Sau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cùng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bạn sẽ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nhận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email</a:t>
            </a:r>
            <a:r>
              <a:rPr sz="200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có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thông tin </a:t>
            </a:r>
            <a:r>
              <a:rPr sz="2000" spc="-5" dirty="0">
                <a:latin typeface="Segoe UI"/>
                <a:cs typeface="Segoe UI"/>
              </a:rPr>
              <a:t>để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đăng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nhập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vào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quản </a:t>
            </a:r>
            <a:r>
              <a:rPr sz="2000" spc="-5" dirty="0">
                <a:latin typeface="Segoe UI"/>
                <a:cs typeface="Segoe UI"/>
              </a:rPr>
              <a:t>lý</a:t>
            </a:r>
            <a:r>
              <a:rPr sz="2000" spc="1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hosting</a:t>
            </a:r>
            <a:endParaRPr sz="2000">
              <a:latin typeface="Segoe UI"/>
              <a:cs typeface="Segoe U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9852" y="5109971"/>
            <a:ext cx="8499348" cy="15697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2420" y="897636"/>
            <a:ext cx="8602980" cy="3325367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962" y="190500"/>
            <a:ext cx="8382000" cy="787400"/>
            <a:chOff x="457962" y="190500"/>
            <a:chExt cx="8382000" cy="7874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63468" y="190500"/>
              <a:ext cx="3851910" cy="78714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48271" y="190500"/>
              <a:ext cx="1389126" cy="78714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69352" y="190500"/>
              <a:ext cx="1070609" cy="78714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72383" y="283210"/>
            <a:ext cx="50349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ĐĂNG </a:t>
            </a:r>
            <a:r>
              <a:rPr spc="-5" dirty="0"/>
              <a:t>KÝ HOSTING</a:t>
            </a:r>
            <a:r>
              <a:rPr spc="15" dirty="0"/>
              <a:t> </a:t>
            </a:r>
            <a:r>
              <a:rPr spc="-10" dirty="0"/>
              <a:t>MIỄN</a:t>
            </a:r>
            <a:r>
              <a:rPr spc="-5" dirty="0"/>
              <a:t> </a:t>
            </a:r>
            <a:r>
              <a:rPr spc="-10" dirty="0"/>
              <a:t>PHÍ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9292" y="1244549"/>
            <a:ext cx="7993380" cy="3319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Có</a:t>
            </a:r>
            <a:r>
              <a:rPr sz="2400" spc="8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một</a:t>
            </a:r>
            <a:r>
              <a:rPr sz="2400" spc="9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số</a:t>
            </a:r>
            <a:r>
              <a:rPr sz="2400" spc="10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nhà</a:t>
            </a:r>
            <a:r>
              <a:rPr sz="2400" spc="10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cung</a:t>
            </a:r>
            <a:r>
              <a:rPr sz="2400" spc="1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cấp</a:t>
            </a:r>
            <a:r>
              <a:rPr sz="2400" spc="10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cho</a:t>
            </a:r>
            <a:r>
              <a:rPr sz="2400" spc="9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phép</a:t>
            </a:r>
            <a:r>
              <a:rPr sz="2400" spc="10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bạn</a:t>
            </a:r>
            <a:r>
              <a:rPr sz="2400" spc="10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đăng</a:t>
            </a:r>
            <a:r>
              <a:rPr sz="2400" spc="9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ký</a:t>
            </a:r>
            <a:r>
              <a:rPr sz="2400" spc="10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để</a:t>
            </a:r>
            <a:r>
              <a:rPr sz="2400" spc="1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có</a:t>
            </a:r>
            <a:r>
              <a:rPr sz="2400" spc="10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1</a:t>
            </a:r>
            <a:endParaRPr sz="24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Segoe UI"/>
                <a:cs typeface="Segoe UI"/>
              </a:rPr>
              <a:t>hosting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miễn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phí.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Họ thường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cho</a:t>
            </a:r>
            <a:r>
              <a:rPr sz="2400" spc="3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luôn</a:t>
            </a:r>
            <a:r>
              <a:rPr sz="2400" spc="4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cả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1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tên </a:t>
            </a:r>
            <a:r>
              <a:rPr sz="2400" spc="-5" dirty="0">
                <a:latin typeface="Segoe UI"/>
                <a:cs typeface="Segoe UI"/>
              </a:rPr>
              <a:t>miền</a:t>
            </a:r>
            <a:endParaRPr sz="2400">
              <a:latin typeface="Segoe UI"/>
              <a:cs typeface="Segoe UI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Thường</a:t>
            </a:r>
            <a:r>
              <a:rPr sz="2400" spc="70" dirty="0">
                <a:latin typeface="Segoe UI"/>
                <a:cs typeface="Segoe UI"/>
              </a:rPr>
              <a:t> </a:t>
            </a:r>
            <a:r>
              <a:rPr sz="2400" spc="5" dirty="0">
                <a:latin typeface="Segoe UI"/>
                <a:cs typeface="Segoe UI"/>
              </a:rPr>
              <a:t>các</a:t>
            </a:r>
            <a:r>
              <a:rPr sz="2400" spc="6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hosting</a:t>
            </a:r>
            <a:r>
              <a:rPr sz="2400" spc="8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miễn</a:t>
            </a:r>
            <a:r>
              <a:rPr sz="2400" spc="7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phí</a:t>
            </a:r>
            <a:r>
              <a:rPr sz="2400" spc="65" dirty="0">
                <a:latin typeface="Segoe UI"/>
                <a:cs typeface="Segoe UI"/>
              </a:rPr>
              <a:t> </a:t>
            </a:r>
            <a:r>
              <a:rPr sz="2400" spc="5" dirty="0">
                <a:latin typeface="Segoe UI"/>
                <a:cs typeface="Segoe UI"/>
              </a:rPr>
              <a:t>sẽ</a:t>
            </a:r>
            <a:r>
              <a:rPr sz="2400" spc="7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bị</a:t>
            </a:r>
            <a:r>
              <a:rPr sz="2400" spc="6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hạn</a:t>
            </a:r>
            <a:r>
              <a:rPr sz="2400" spc="8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chế</a:t>
            </a:r>
            <a:r>
              <a:rPr sz="2400" spc="7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một</a:t>
            </a:r>
            <a:r>
              <a:rPr sz="2400" spc="7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số</a:t>
            </a:r>
            <a:r>
              <a:rPr sz="2400" spc="7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chức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năng.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Ví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dụ </a:t>
            </a:r>
            <a:r>
              <a:rPr sz="2400" spc="-5" dirty="0">
                <a:latin typeface="Segoe UI"/>
                <a:cs typeface="Segoe UI"/>
              </a:rPr>
              <a:t>như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tốc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độ </a:t>
            </a:r>
            <a:r>
              <a:rPr sz="2400" spc="-5" dirty="0">
                <a:latin typeface="Segoe UI"/>
                <a:cs typeface="Segoe UI"/>
              </a:rPr>
              <a:t>website,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bị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chèn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quảng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cáo…</a:t>
            </a:r>
            <a:endParaRPr sz="24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Một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số</a:t>
            </a:r>
            <a:r>
              <a:rPr sz="2400" spc="-5" dirty="0">
                <a:latin typeface="Segoe UI"/>
                <a:cs typeface="Segoe UI"/>
              </a:rPr>
              <a:t> nhà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cung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cấp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hosting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miễn</a:t>
            </a:r>
            <a:r>
              <a:rPr sz="2400" dirty="0">
                <a:latin typeface="Segoe UI"/>
                <a:cs typeface="Segoe UI"/>
              </a:rPr>
              <a:t> phí:</a:t>
            </a:r>
            <a:endParaRPr sz="2400">
              <a:latin typeface="Segoe UI"/>
              <a:cs typeface="Segoe UI"/>
            </a:endParaRPr>
          </a:p>
          <a:p>
            <a:pPr marL="812165" lvl="1" indent="-3429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Wingdings"/>
              <a:buChar char=""/>
              <a:tabLst>
                <a:tab pos="812165" algn="l"/>
                <a:tab pos="812800" algn="l"/>
              </a:tabLst>
            </a:pPr>
            <a:r>
              <a:rPr sz="2400" u="heavy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Segoe UI"/>
                <a:cs typeface="Segoe UI"/>
                <a:hlinkClick r:id="rId5"/>
              </a:rPr>
              <a:t>https://byet.host/</a:t>
            </a:r>
            <a:endParaRPr sz="2400">
              <a:latin typeface="Segoe UI"/>
              <a:cs typeface="Segoe UI"/>
            </a:endParaRPr>
          </a:p>
          <a:p>
            <a:pPr marL="812165" lvl="1" indent="-3429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Wingdings"/>
              <a:buChar char=""/>
              <a:tabLst>
                <a:tab pos="812165" algn="l"/>
                <a:tab pos="812800" algn="l"/>
              </a:tabLst>
            </a:pPr>
            <a:r>
              <a:rPr sz="2400" u="heavy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Segoe UI"/>
                <a:cs typeface="Segoe UI"/>
                <a:hlinkClick r:id="rId6"/>
              </a:rPr>
              <a:t>https://awardspace.com/</a:t>
            </a:r>
            <a:endParaRPr sz="2400">
              <a:latin typeface="Segoe UI"/>
              <a:cs typeface="Segoe UI"/>
            </a:endParaRPr>
          </a:p>
          <a:p>
            <a:pPr marL="812165" lvl="1" indent="-342900">
              <a:lnSpc>
                <a:spcPct val="100000"/>
              </a:lnSpc>
              <a:spcBef>
                <a:spcPts val="580"/>
              </a:spcBef>
              <a:buClr>
                <a:srgbClr val="000000"/>
              </a:buClr>
              <a:buFont typeface="Wingdings"/>
              <a:buChar char=""/>
              <a:tabLst>
                <a:tab pos="812165" algn="l"/>
                <a:tab pos="812800" algn="l"/>
              </a:tabLst>
            </a:pPr>
            <a:r>
              <a:rPr sz="2400" u="heavy" spc="-5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Segoe UI"/>
                <a:cs typeface="Segoe UI"/>
                <a:hlinkClick r:id="rId7"/>
              </a:rPr>
              <a:t>https://www.wix.com/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9647" y="1272539"/>
            <a:ext cx="1914144" cy="527144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35495" y="190500"/>
            <a:ext cx="2204466" cy="78714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45045" y="283210"/>
            <a:ext cx="17627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TỔNG</a:t>
            </a:r>
            <a:r>
              <a:rPr spc="-90" dirty="0"/>
              <a:t> </a:t>
            </a:r>
            <a:r>
              <a:rPr spc="-5" dirty="0"/>
              <a:t>KẾT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943583"/>
            <a:ext cx="7807325" cy="5190490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2200" spc="-5" dirty="0">
                <a:solidFill>
                  <a:srgbClr val="FF5A33"/>
                </a:solidFill>
                <a:latin typeface="Wingdings"/>
                <a:cs typeface="Wingdings"/>
              </a:rPr>
              <a:t></a:t>
            </a:r>
            <a:r>
              <a:rPr sz="2200" spc="60" dirty="0">
                <a:solidFill>
                  <a:srgbClr val="FF5A3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egoe UI"/>
                <a:cs typeface="Segoe UI"/>
              </a:rPr>
              <a:t>Phần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I: </a:t>
            </a:r>
            <a:r>
              <a:rPr sz="2400" dirty="0">
                <a:latin typeface="Segoe UI"/>
                <a:cs typeface="Segoe UI"/>
              </a:rPr>
              <a:t>Tổng quan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về</a:t>
            </a:r>
            <a:r>
              <a:rPr sz="2400" spc="-5" dirty="0">
                <a:latin typeface="Segoe UI"/>
                <a:cs typeface="Segoe UI"/>
              </a:rPr>
              <a:t> Domain</a:t>
            </a:r>
            <a:endParaRPr sz="2400">
              <a:latin typeface="Segoe UI"/>
              <a:cs typeface="Segoe UI"/>
            </a:endParaRPr>
          </a:p>
          <a:p>
            <a:pPr marL="698500" indent="-457834">
              <a:lnSpc>
                <a:spcPct val="100000"/>
              </a:lnSpc>
              <a:spcBef>
                <a:spcPts val="240"/>
              </a:spcBef>
              <a:buClr>
                <a:srgbClr val="FF5A33"/>
              </a:buClr>
              <a:buAutoNum type="arabicPeriod"/>
              <a:tabLst>
                <a:tab pos="698500" algn="l"/>
                <a:tab pos="699135" algn="l"/>
              </a:tabLst>
            </a:pPr>
            <a:r>
              <a:rPr sz="2000" dirty="0">
                <a:latin typeface="Segoe UI"/>
                <a:cs typeface="Segoe UI"/>
              </a:rPr>
              <a:t>Tên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miền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là gì.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Vì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sao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cần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có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tên </a:t>
            </a:r>
            <a:r>
              <a:rPr sz="2000" spc="-5" dirty="0">
                <a:latin typeface="Segoe UI"/>
                <a:cs typeface="Segoe UI"/>
              </a:rPr>
              <a:t>miền</a:t>
            </a:r>
            <a:endParaRPr sz="2000">
              <a:latin typeface="Segoe UI"/>
              <a:cs typeface="Segoe UI"/>
            </a:endParaRPr>
          </a:p>
          <a:p>
            <a:pPr marL="698500" indent="-457834">
              <a:lnSpc>
                <a:spcPct val="100000"/>
              </a:lnSpc>
              <a:spcBef>
                <a:spcPts val="245"/>
              </a:spcBef>
              <a:buClr>
                <a:srgbClr val="FF5A33"/>
              </a:buClr>
              <a:buAutoNum type="arabicPeriod"/>
              <a:tabLst>
                <a:tab pos="698500" algn="l"/>
                <a:tab pos="699135" algn="l"/>
              </a:tabLst>
            </a:pPr>
            <a:r>
              <a:rPr sz="2000" spc="-5" dirty="0">
                <a:latin typeface="Segoe UI"/>
                <a:cs typeface="Segoe UI"/>
              </a:rPr>
              <a:t>Cấu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trúc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của tên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miền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và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phân </a:t>
            </a:r>
            <a:r>
              <a:rPr sz="2000" spc="-5" dirty="0">
                <a:latin typeface="Segoe UI"/>
                <a:cs typeface="Segoe UI"/>
              </a:rPr>
              <a:t>loại</a:t>
            </a:r>
            <a:r>
              <a:rPr sz="2000" dirty="0">
                <a:latin typeface="Segoe UI"/>
                <a:cs typeface="Segoe UI"/>
              </a:rPr>
              <a:t> tên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miền:</a:t>
            </a:r>
            <a:r>
              <a:rPr sz="2000" spc="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quốc tế, </a:t>
            </a:r>
            <a:r>
              <a:rPr sz="2000" spc="-5" dirty="0">
                <a:latin typeface="Segoe UI"/>
                <a:cs typeface="Segoe UI"/>
              </a:rPr>
              <a:t>Việt</a:t>
            </a:r>
            <a:r>
              <a:rPr sz="200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Nam</a:t>
            </a:r>
            <a:endParaRPr sz="2000">
              <a:latin typeface="Segoe UI"/>
              <a:cs typeface="Segoe UI"/>
            </a:endParaRPr>
          </a:p>
          <a:p>
            <a:pPr marL="698500" indent="-457834">
              <a:lnSpc>
                <a:spcPct val="100000"/>
              </a:lnSpc>
              <a:spcBef>
                <a:spcPts val="240"/>
              </a:spcBef>
              <a:buClr>
                <a:srgbClr val="FF5A33"/>
              </a:buClr>
              <a:buAutoNum type="arabicPeriod"/>
              <a:tabLst>
                <a:tab pos="698500" algn="l"/>
                <a:tab pos="699135" algn="l"/>
              </a:tabLst>
            </a:pPr>
            <a:r>
              <a:rPr sz="2000" spc="-5" dirty="0">
                <a:latin typeface="Segoe UI"/>
                <a:cs typeface="Segoe UI"/>
              </a:rPr>
              <a:t>Cách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lựa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chọn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tên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miền</a:t>
            </a:r>
            <a:endParaRPr sz="2000">
              <a:latin typeface="Segoe UI"/>
              <a:cs typeface="Segoe UI"/>
            </a:endParaRPr>
          </a:p>
          <a:p>
            <a:pPr marL="698500" indent="-457834">
              <a:lnSpc>
                <a:spcPct val="100000"/>
              </a:lnSpc>
              <a:spcBef>
                <a:spcPts val="240"/>
              </a:spcBef>
              <a:buClr>
                <a:srgbClr val="FF5A33"/>
              </a:buClr>
              <a:buAutoNum type="arabicPeriod"/>
              <a:tabLst>
                <a:tab pos="698500" algn="l"/>
                <a:tab pos="699135" algn="l"/>
              </a:tabLst>
            </a:pPr>
            <a:r>
              <a:rPr sz="2000" spc="-5" dirty="0">
                <a:latin typeface="Segoe UI"/>
                <a:cs typeface="Segoe UI"/>
              </a:rPr>
              <a:t>Các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quy tắc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cho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tên </a:t>
            </a:r>
            <a:r>
              <a:rPr sz="2000" spc="-5" dirty="0">
                <a:latin typeface="Segoe UI"/>
                <a:cs typeface="Segoe UI"/>
              </a:rPr>
              <a:t>miền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và các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nguyên tắc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đăng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ký</a:t>
            </a:r>
            <a:r>
              <a:rPr sz="2000" dirty="0">
                <a:latin typeface="Segoe UI"/>
                <a:cs typeface="Segoe UI"/>
              </a:rPr>
              <a:t> tên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miền</a:t>
            </a:r>
            <a:endParaRPr sz="2000">
              <a:latin typeface="Segoe UI"/>
              <a:cs typeface="Segoe UI"/>
            </a:endParaRPr>
          </a:p>
          <a:p>
            <a:pPr marL="698500" indent="-457834">
              <a:lnSpc>
                <a:spcPct val="100000"/>
              </a:lnSpc>
              <a:spcBef>
                <a:spcPts val="240"/>
              </a:spcBef>
              <a:buClr>
                <a:srgbClr val="FF5A33"/>
              </a:buClr>
              <a:buAutoNum type="arabicPeriod"/>
              <a:tabLst>
                <a:tab pos="698500" algn="l"/>
                <a:tab pos="699135" algn="l"/>
              </a:tabLst>
            </a:pPr>
            <a:r>
              <a:rPr sz="2000" spc="-5" dirty="0">
                <a:latin typeface="Segoe UI"/>
                <a:cs typeface="Segoe UI"/>
              </a:rPr>
              <a:t>Các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đại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lý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cung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cấp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tên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miền,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kiểm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tra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tên </a:t>
            </a:r>
            <a:r>
              <a:rPr sz="2000" spc="-5" dirty="0">
                <a:latin typeface="Segoe UI"/>
                <a:cs typeface="Segoe UI"/>
              </a:rPr>
              <a:t>miền</a:t>
            </a:r>
            <a:r>
              <a:rPr sz="2000" spc="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tồn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tại</a:t>
            </a:r>
            <a:endParaRPr sz="2000">
              <a:latin typeface="Segoe UI"/>
              <a:cs typeface="Segoe UI"/>
            </a:endParaRPr>
          </a:p>
          <a:p>
            <a:pPr marL="698500" indent="-457834">
              <a:lnSpc>
                <a:spcPct val="100000"/>
              </a:lnSpc>
              <a:spcBef>
                <a:spcPts val="240"/>
              </a:spcBef>
              <a:buClr>
                <a:srgbClr val="FF5A33"/>
              </a:buClr>
              <a:buAutoNum type="arabicPeriod"/>
              <a:tabLst>
                <a:tab pos="698500" algn="l"/>
                <a:tab pos="699135" algn="l"/>
              </a:tabLst>
            </a:pPr>
            <a:r>
              <a:rPr sz="2000" spc="-5" dirty="0">
                <a:latin typeface="Segoe UI"/>
                <a:cs typeface="Segoe UI"/>
              </a:rPr>
              <a:t>Đăng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ký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mua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tên</a:t>
            </a:r>
            <a:r>
              <a:rPr sz="2000" spc="-5" dirty="0">
                <a:latin typeface="Segoe UI"/>
                <a:cs typeface="Segoe UI"/>
              </a:rPr>
              <a:t> miền,</a:t>
            </a:r>
            <a:r>
              <a:rPr sz="2000" spc="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và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đăng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ký</a:t>
            </a:r>
            <a:r>
              <a:rPr sz="2000" dirty="0">
                <a:latin typeface="Segoe UI"/>
                <a:cs typeface="Segoe UI"/>
              </a:rPr>
              <a:t> tên</a:t>
            </a:r>
            <a:r>
              <a:rPr sz="2000" spc="-5" dirty="0">
                <a:latin typeface="Segoe UI"/>
                <a:cs typeface="Segoe UI"/>
              </a:rPr>
              <a:t> miền</a:t>
            </a:r>
            <a:r>
              <a:rPr sz="2000" spc="1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miễn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phí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200" spc="-5" dirty="0">
                <a:solidFill>
                  <a:srgbClr val="FF5A33"/>
                </a:solidFill>
                <a:latin typeface="Wingdings"/>
                <a:cs typeface="Wingdings"/>
              </a:rPr>
              <a:t></a:t>
            </a:r>
            <a:r>
              <a:rPr sz="2200" spc="65" dirty="0">
                <a:solidFill>
                  <a:srgbClr val="FF5A3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egoe UI"/>
                <a:cs typeface="Segoe UI"/>
              </a:rPr>
              <a:t>Phần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II: </a:t>
            </a:r>
            <a:r>
              <a:rPr sz="2400" dirty="0">
                <a:latin typeface="Segoe UI"/>
                <a:cs typeface="Segoe UI"/>
              </a:rPr>
              <a:t>Tổng quan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về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hosting</a:t>
            </a:r>
            <a:endParaRPr sz="2400">
              <a:latin typeface="Segoe UI"/>
              <a:cs typeface="Segoe UI"/>
            </a:endParaRPr>
          </a:p>
          <a:p>
            <a:pPr marL="759460" lvl="1" indent="-457834">
              <a:lnSpc>
                <a:spcPct val="100000"/>
              </a:lnSpc>
              <a:spcBef>
                <a:spcPts val="245"/>
              </a:spcBef>
              <a:buClr>
                <a:srgbClr val="FF5A33"/>
              </a:buClr>
              <a:buAutoNum type="arabicPeriod"/>
              <a:tabLst>
                <a:tab pos="759460" algn="l"/>
                <a:tab pos="760095" algn="l"/>
              </a:tabLst>
            </a:pPr>
            <a:r>
              <a:rPr sz="2000" spc="-5" dirty="0">
                <a:latin typeface="Segoe UI"/>
                <a:cs typeface="Segoe UI"/>
              </a:rPr>
              <a:t>Hosting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là</a:t>
            </a:r>
            <a:r>
              <a:rPr sz="200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gì? Vì</a:t>
            </a:r>
            <a:r>
              <a:rPr sz="200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sao</a:t>
            </a:r>
            <a:r>
              <a:rPr sz="2000" dirty="0">
                <a:latin typeface="Segoe UI"/>
                <a:cs typeface="Segoe UI"/>
              </a:rPr>
              <a:t> cần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có hosting</a:t>
            </a:r>
            <a:endParaRPr sz="2000">
              <a:latin typeface="Segoe UI"/>
              <a:cs typeface="Segoe UI"/>
            </a:endParaRPr>
          </a:p>
          <a:p>
            <a:pPr marL="759460" lvl="1" indent="-457834">
              <a:lnSpc>
                <a:spcPct val="100000"/>
              </a:lnSpc>
              <a:spcBef>
                <a:spcPts val="244"/>
              </a:spcBef>
              <a:buClr>
                <a:srgbClr val="FF5A33"/>
              </a:buClr>
              <a:buAutoNum type="arabicPeriod"/>
              <a:tabLst>
                <a:tab pos="759460" algn="l"/>
                <a:tab pos="760095" algn="l"/>
              </a:tabLst>
            </a:pPr>
            <a:r>
              <a:rPr sz="2000" spc="-5" dirty="0">
                <a:latin typeface="Segoe UI"/>
                <a:cs typeface="Segoe UI"/>
              </a:rPr>
              <a:t>Các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spc="5" dirty="0">
                <a:latin typeface="Segoe UI"/>
                <a:cs typeface="Segoe UI"/>
              </a:rPr>
              <a:t>nhà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cung cấp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dịch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vụ </a:t>
            </a:r>
            <a:r>
              <a:rPr sz="2000" spc="-5" dirty="0">
                <a:latin typeface="Segoe UI"/>
                <a:cs typeface="Segoe UI"/>
              </a:rPr>
              <a:t>hosting</a:t>
            </a:r>
            <a:endParaRPr sz="2000">
              <a:latin typeface="Segoe UI"/>
              <a:cs typeface="Segoe UI"/>
            </a:endParaRPr>
          </a:p>
          <a:p>
            <a:pPr marL="759460" lvl="1" indent="-457834">
              <a:lnSpc>
                <a:spcPct val="100000"/>
              </a:lnSpc>
              <a:spcBef>
                <a:spcPts val="240"/>
              </a:spcBef>
              <a:buClr>
                <a:srgbClr val="FF5A33"/>
              </a:buClr>
              <a:buAutoNum type="arabicPeriod"/>
              <a:tabLst>
                <a:tab pos="759460" algn="l"/>
                <a:tab pos="760095" algn="l"/>
              </a:tabLst>
            </a:pPr>
            <a:r>
              <a:rPr sz="2000" spc="-5" dirty="0">
                <a:latin typeface="Segoe UI"/>
                <a:cs typeface="Segoe UI"/>
              </a:rPr>
              <a:t>Các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hình thức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thuê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hosting</a:t>
            </a:r>
            <a:endParaRPr sz="2000">
              <a:latin typeface="Segoe UI"/>
              <a:cs typeface="Segoe UI"/>
            </a:endParaRPr>
          </a:p>
          <a:p>
            <a:pPr marL="759460" lvl="1" indent="-457834">
              <a:lnSpc>
                <a:spcPct val="100000"/>
              </a:lnSpc>
              <a:spcBef>
                <a:spcPts val="240"/>
              </a:spcBef>
              <a:buClr>
                <a:srgbClr val="FF5A33"/>
              </a:buClr>
              <a:buAutoNum type="arabicPeriod"/>
              <a:tabLst>
                <a:tab pos="759460" algn="l"/>
                <a:tab pos="760095" algn="l"/>
                <a:tab pos="2644140" algn="l"/>
              </a:tabLst>
            </a:pPr>
            <a:r>
              <a:rPr sz="2000" spc="-5" dirty="0">
                <a:latin typeface="Segoe UI"/>
                <a:cs typeface="Segoe UI"/>
              </a:rPr>
              <a:t>Các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gói</a:t>
            </a:r>
            <a:r>
              <a:rPr sz="2000" spc="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hosting	và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các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thông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số</a:t>
            </a:r>
            <a:r>
              <a:rPr sz="200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của</a:t>
            </a:r>
            <a:r>
              <a:rPr sz="200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một gói</a:t>
            </a:r>
            <a:r>
              <a:rPr sz="2000" spc="1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hosting</a:t>
            </a:r>
            <a:endParaRPr sz="2000">
              <a:latin typeface="Segoe UI"/>
              <a:cs typeface="Segoe UI"/>
            </a:endParaRPr>
          </a:p>
          <a:p>
            <a:pPr marL="759460" lvl="1" indent="-457834">
              <a:lnSpc>
                <a:spcPct val="100000"/>
              </a:lnSpc>
              <a:spcBef>
                <a:spcPts val="240"/>
              </a:spcBef>
              <a:buClr>
                <a:srgbClr val="FF5A33"/>
              </a:buClr>
              <a:buAutoNum type="arabicPeriod"/>
              <a:tabLst>
                <a:tab pos="759460" algn="l"/>
                <a:tab pos="760095" algn="l"/>
              </a:tabLst>
            </a:pPr>
            <a:r>
              <a:rPr sz="2000" dirty="0">
                <a:latin typeface="Segoe UI"/>
                <a:cs typeface="Segoe UI"/>
              </a:rPr>
              <a:t>Phần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mềm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quản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lý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hosting</a:t>
            </a:r>
            <a:endParaRPr sz="2000">
              <a:latin typeface="Segoe UI"/>
              <a:cs typeface="Segoe UI"/>
            </a:endParaRPr>
          </a:p>
          <a:p>
            <a:pPr marL="759460" lvl="1" indent="-457834">
              <a:lnSpc>
                <a:spcPct val="100000"/>
              </a:lnSpc>
              <a:spcBef>
                <a:spcPts val="240"/>
              </a:spcBef>
              <a:buClr>
                <a:srgbClr val="FF5A33"/>
              </a:buClr>
              <a:buAutoNum type="arabicPeriod"/>
              <a:tabLst>
                <a:tab pos="759460" algn="l"/>
                <a:tab pos="760095" algn="l"/>
              </a:tabLst>
            </a:pPr>
            <a:r>
              <a:rPr sz="2000" spc="-5" dirty="0">
                <a:latin typeface="Segoe UI"/>
                <a:cs typeface="Segoe UI"/>
              </a:rPr>
              <a:t>Các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tiêu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chí để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chọn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hosting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phù hợp</a:t>
            </a:r>
            <a:endParaRPr sz="2000">
              <a:latin typeface="Segoe UI"/>
              <a:cs typeface="Segoe UI"/>
            </a:endParaRPr>
          </a:p>
          <a:p>
            <a:pPr marL="759460" lvl="1" indent="-457834">
              <a:lnSpc>
                <a:spcPct val="100000"/>
              </a:lnSpc>
              <a:spcBef>
                <a:spcPts val="240"/>
              </a:spcBef>
              <a:buClr>
                <a:srgbClr val="FF5A33"/>
              </a:buClr>
              <a:buAutoNum type="arabicPeriod"/>
              <a:tabLst>
                <a:tab pos="759460" algn="l"/>
                <a:tab pos="760095" algn="l"/>
              </a:tabLst>
            </a:pPr>
            <a:r>
              <a:rPr sz="2000" dirty="0">
                <a:latin typeface="Segoe UI"/>
                <a:cs typeface="Segoe UI"/>
              </a:rPr>
              <a:t>Mua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hosting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,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đăng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ký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hosting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miễn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phí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7112" y="228600"/>
            <a:ext cx="3752849" cy="7871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96280" y="321310"/>
            <a:ext cx="33089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ĐĂNG</a:t>
            </a:r>
            <a:r>
              <a:rPr spc="-30" dirty="0"/>
              <a:t> </a:t>
            </a:r>
            <a:r>
              <a:rPr spc="-5" dirty="0"/>
              <a:t>KÝ</a:t>
            </a:r>
            <a:r>
              <a:rPr spc="-25" dirty="0"/>
              <a:t> </a:t>
            </a:r>
            <a:r>
              <a:rPr spc="-5" dirty="0"/>
              <a:t>HOSTING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447800" y="867155"/>
            <a:ext cx="6400800" cy="5762625"/>
            <a:chOff x="1447800" y="867155"/>
            <a:chExt cx="6400800" cy="5762625"/>
          </a:xfrm>
        </p:grpSpPr>
        <p:sp>
          <p:nvSpPr>
            <p:cNvPr id="5" name="object 5"/>
            <p:cNvSpPr/>
            <p:nvPr/>
          </p:nvSpPr>
          <p:spPr>
            <a:xfrm>
              <a:off x="1447800" y="2822448"/>
              <a:ext cx="4944110" cy="1042669"/>
            </a:xfrm>
            <a:custGeom>
              <a:avLst/>
              <a:gdLst/>
              <a:ahLst/>
              <a:cxnLst/>
              <a:rect l="l" t="t" r="r" b="b"/>
              <a:pathLst>
                <a:path w="4944110" h="1042670">
                  <a:moveTo>
                    <a:pt x="4943856" y="0"/>
                  </a:moveTo>
                  <a:lnTo>
                    <a:pt x="0" y="0"/>
                  </a:lnTo>
                  <a:lnTo>
                    <a:pt x="0" y="1042415"/>
                  </a:lnTo>
                  <a:lnTo>
                    <a:pt x="4943856" y="1042415"/>
                  </a:lnTo>
                  <a:lnTo>
                    <a:pt x="49438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6336" y="867155"/>
              <a:ext cx="5443727" cy="576224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47800" y="3866388"/>
              <a:ext cx="6400800" cy="2763520"/>
            </a:xfrm>
            <a:custGeom>
              <a:avLst/>
              <a:gdLst/>
              <a:ahLst/>
              <a:cxnLst/>
              <a:rect l="l" t="t" r="r" b="b"/>
              <a:pathLst>
                <a:path w="6400800" h="2763520">
                  <a:moveTo>
                    <a:pt x="6400800" y="0"/>
                  </a:moveTo>
                  <a:lnTo>
                    <a:pt x="0" y="0"/>
                  </a:lnTo>
                  <a:lnTo>
                    <a:pt x="0" y="2763012"/>
                  </a:lnTo>
                  <a:lnTo>
                    <a:pt x="6400800" y="2763012"/>
                  </a:lnTo>
                  <a:lnTo>
                    <a:pt x="6400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526794" y="4915027"/>
            <a:ext cx="348487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-	Đăng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ký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hosting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trên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hệ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thống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26794" y="5219827"/>
            <a:ext cx="14535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Byethost.com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391655" y="2823972"/>
            <a:ext cx="1457325" cy="1041400"/>
          </a:xfrm>
          <a:custGeom>
            <a:avLst/>
            <a:gdLst/>
            <a:ahLst/>
            <a:cxnLst/>
            <a:rect l="l" t="t" r="r" b="b"/>
            <a:pathLst>
              <a:path w="1457325" h="1041400">
                <a:moveTo>
                  <a:pt x="1456944" y="0"/>
                </a:moveTo>
                <a:lnTo>
                  <a:pt x="0" y="0"/>
                </a:lnTo>
                <a:lnTo>
                  <a:pt x="0" y="1040891"/>
                </a:lnTo>
                <a:lnTo>
                  <a:pt x="1456944" y="1040891"/>
                </a:lnTo>
                <a:lnTo>
                  <a:pt x="14569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141726" y="3370071"/>
            <a:ext cx="2683510" cy="177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b="1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6600" b="1" spc="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1500" b="1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115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935479" y="867155"/>
            <a:ext cx="5796280" cy="2828925"/>
            <a:chOff x="1935479" y="867155"/>
            <a:chExt cx="5796280" cy="2828925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05300" y="2950463"/>
              <a:ext cx="3425952" cy="28346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35479" y="867155"/>
              <a:ext cx="5443728" cy="2828544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436364" y="3866388"/>
            <a:ext cx="2616708" cy="261670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06568" y="5341620"/>
              <a:ext cx="671322" cy="78714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10783" y="5341620"/>
              <a:ext cx="3454146" cy="78714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84903" y="5768340"/>
              <a:ext cx="1981962" cy="78714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392929" y="3938778"/>
            <a:ext cx="4313555" cy="2423099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350"/>
              </a:lnSpc>
              <a:spcBef>
                <a:spcPts val="515"/>
              </a:spcBef>
            </a:pPr>
            <a:r>
              <a:rPr sz="3100" b="1" spc="-10" dirty="0">
                <a:solidFill>
                  <a:srgbClr val="F16421"/>
                </a:solidFill>
                <a:latin typeface="Arial"/>
                <a:cs typeface="Arial"/>
              </a:rPr>
              <a:t>BÀI</a:t>
            </a:r>
            <a:r>
              <a:rPr sz="3100" b="1" dirty="0">
                <a:solidFill>
                  <a:srgbClr val="F16421"/>
                </a:solidFill>
                <a:latin typeface="Arial"/>
                <a:cs typeface="Arial"/>
              </a:rPr>
              <a:t> </a:t>
            </a:r>
            <a:r>
              <a:rPr sz="3100" b="1" spc="-10" dirty="0">
                <a:solidFill>
                  <a:srgbClr val="F16421"/>
                </a:solidFill>
                <a:latin typeface="Arial"/>
                <a:cs typeface="Arial"/>
              </a:rPr>
              <a:t>1:</a:t>
            </a:r>
            <a:r>
              <a:rPr sz="3100" b="1" spc="-5" dirty="0">
                <a:solidFill>
                  <a:srgbClr val="F16421"/>
                </a:solidFill>
                <a:latin typeface="Arial"/>
                <a:cs typeface="Arial"/>
              </a:rPr>
              <a:t> TỔNG</a:t>
            </a:r>
            <a:r>
              <a:rPr sz="3100" b="1" spc="-15" dirty="0">
                <a:solidFill>
                  <a:srgbClr val="F16421"/>
                </a:solidFill>
                <a:latin typeface="Arial"/>
                <a:cs typeface="Arial"/>
              </a:rPr>
              <a:t> </a:t>
            </a:r>
            <a:r>
              <a:rPr sz="3100" b="1" spc="-5" dirty="0">
                <a:solidFill>
                  <a:srgbClr val="F16421"/>
                </a:solidFill>
                <a:latin typeface="Arial"/>
                <a:cs typeface="Arial"/>
              </a:rPr>
              <a:t>QUAN</a:t>
            </a:r>
            <a:r>
              <a:rPr sz="3100" b="1" dirty="0">
                <a:solidFill>
                  <a:srgbClr val="F16421"/>
                </a:solidFill>
                <a:latin typeface="Arial"/>
                <a:cs typeface="Arial"/>
              </a:rPr>
              <a:t> </a:t>
            </a:r>
            <a:r>
              <a:rPr sz="3100" b="1" spc="-5" dirty="0">
                <a:solidFill>
                  <a:srgbClr val="F16421"/>
                </a:solidFill>
                <a:latin typeface="Arial"/>
                <a:cs typeface="Arial"/>
              </a:rPr>
              <a:t>VỀ </a:t>
            </a:r>
            <a:r>
              <a:rPr sz="3100" b="1" spc="-844" dirty="0">
                <a:solidFill>
                  <a:srgbClr val="F16421"/>
                </a:solidFill>
                <a:latin typeface="Arial"/>
                <a:cs typeface="Arial"/>
              </a:rPr>
              <a:t> </a:t>
            </a:r>
            <a:r>
              <a:rPr sz="3100" b="1" spc="-10" dirty="0">
                <a:solidFill>
                  <a:srgbClr val="F16421"/>
                </a:solidFill>
                <a:latin typeface="Arial"/>
                <a:cs typeface="Arial"/>
              </a:rPr>
              <a:t>DOMAIN</a:t>
            </a:r>
            <a:r>
              <a:rPr sz="3100" b="1" spc="5" dirty="0">
                <a:solidFill>
                  <a:srgbClr val="F16421"/>
                </a:solidFill>
                <a:latin typeface="Arial"/>
                <a:cs typeface="Arial"/>
              </a:rPr>
              <a:t> </a:t>
            </a:r>
            <a:r>
              <a:rPr sz="3100" b="1" spc="-5" dirty="0">
                <a:solidFill>
                  <a:srgbClr val="F16421"/>
                </a:solidFill>
                <a:latin typeface="Arial"/>
                <a:cs typeface="Arial"/>
              </a:rPr>
              <a:t>&amp;</a:t>
            </a:r>
            <a:r>
              <a:rPr sz="3100" b="1" spc="-15" dirty="0">
                <a:solidFill>
                  <a:srgbClr val="F16421"/>
                </a:solidFill>
                <a:latin typeface="Arial"/>
                <a:cs typeface="Arial"/>
              </a:rPr>
              <a:t> </a:t>
            </a:r>
            <a:r>
              <a:rPr sz="3100" b="1" spc="-5" dirty="0">
                <a:solidFill>
                  <a:srgbClr val="F16421"/>
                </a:solidFill>
                <a:latin typeface="Arial"/>
                <a:cs typeface="Arial"/>
              </a:rPr>
              <a:t>HOSTING</a:t>
            </a:r>
            <a:endParaRPr sz="3100" dirty="0">
              <a:solidFill>
                <a:srgbClr val="F1642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050" dirty="0">
              <a:latin typeface="Arial"/>
              <a:cs typeface="Arial"/>
            </a:endParaRPr>
          </a:p>
          <a:p>
            <a:pPr marL="12700" marR="78740">
              <a:lnSpc>
                <a:spcPct val="100000"/>
              </a:lnSpc>
              <a:spcBef>
                <a:spcPts val="5"/>
              </a:spcBef>
            </a:pPr>
            <a:r>
              <a:rPr sz="2800" b="1" spc="-5" dirty="0">
                <a:latin typeface="Segoe UI"/>
                <a:cs typeface="Segoe UI"/>
              </a:rPr>
              <a:t>PHẦN 1: TỔNG </a:t>
            </a:r>
            <a:r>
              <a:rPr sz="2800" b="1" spc="-10" dirty="0">
                <a:latin typeface="Segoe UI"/>
                <a:cs typeface="Segoe UI"/>
              </a:rPr>
              <a:t>QUAN </a:t>
            </a:r>
            <a:r>
              <a:rPr sz="2800" b="1" spc="-5" dirty="0">
                <a:latin typeface="Segoe UI"/>
                <a:cs typeface="Segoe UI"/>
              </a:rPr>
              <a:t>VỀ </a:t>
            </a:r>
            <a:r>
              <a:rPr sz="2800" b="1" spc="-760" dirty="0">
                <a:latin typeface="Segoe UI"/>
                <a:cs typeface="Segoe UI"/>
              </a:rPr>
              <a:t> </a:t>
            </a:r>
            <a:r>
              <a:rPr sz="2800" b="1" spc="-5" dirty="0">
                <a:latin typeface="Segoe UI"/>
                <a:cs typeface="Segoe UI"/>
              </a:rPr>
              <a:t>DOMAIN</a:t>
            </a:r>
            <a:endParaRPr sz="280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78423" y="190500"/>
            <a:ext cx="3161537" cy="7871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6194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TÊN</a:t>
            </a:r>
            <a:r>
              <a:rPr spc="-30" dirty="0"/>
              <a:t> </a:t>
            </a:r>
            <a:r>
              <a:rPr spc="-10" dirty="0"/>
              <a:t>MIỀN</a:t>
            </a:r>
            <a:r>
              <a:rPr spc="-20" dirty="0"/>
              <a:t> </a:t>
            </a:r>
            <a:r>
              <a:rPr spc="-5" dirty="0"/>
              <a:t>LÀ</a:t>
            </a:r>
            <a:r>
              <a:rPr spc="-10" dirty="0"/>
              <a:t> </a:t>
            </a:r>
            <a:r>
              <a:rPr spc="-5" dirty="0"/>
              <a:t>GÌ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092453"/>
            <a:ext cx="8145780" cy="3219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985" indent="-34290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  <a:tab pos="1024255" algn="l"/>
                <a:tab pos="1868805" algn="l"/>
                <a:tab pos="2273935" algn="l"/>
                <a:tab pos="3192145" algn="l"/>
                <a:tab pos="3667760" algn="l"/>
                <a:tab pos="4126229" algn="l"/>
                <a:tab pos="5007610" algn="l"/>
                <a:tab pos="5522595" algn="l"/>
                <a:tab pos="6299835" algn="l"/>
                <a:tab pos="7156450" algn="l"/>
                <a:tab pos="7743190" algn="l"/>
              </a:tabLst>
            </a:pPr>
            <a:r>
              <a:rPr sz="2400" dirty="0">
                <a:latin typeface="Segoe UI"/>
                <a:cs typeface="Segoe UI"/>
              </a:rPr>
              <a:t>T</a:t>
            </a:r>
            <a:r>
              <a:rPr sz="2400" spc="5" dirty="0">
                <a:latin typeface="Segoe UI"/>
                <a:cs typeface="Segoe UI"/>
              </a:rPr>
              <a:t>ê</a:t>
            </a:r>
            <a:r>
              <a:rPr sz="2400" dirty="0">
                <a:latin typeface="Segoe UI"/>
                <a:cs typeface="Segoe UI"/>
              </a:rPr>
              <a:t>n	</a:t>
            </a:r>
            <a:r>
              <a:rPr sz="2400" spc="-5" dirty="0">
                <a:latin typeface="Segoe UI"/>
                <a:cs typeface="Segoe UI"/>
              </a:rPr>
              <a:t>m</a:t>
            </a:r>
            <a:r>
              <a:rPr sz="2400" spc="-10" dirty="0">
                <a:latin typeface="Segoe UI"/>
                <a:cs typeface="Segoe UI"/>
              </a:rPr>
              <a:t>i</a:t>
            </a:r>
            <a:r>
              <a:rPr sz="2400" dirty="0">
                <a:latin typeface="Segoe UI"/>
                <a:cs typeface="Segoe UI"/>
              </a:rPr>
              <a:t>ền	</a:t>
            </a:r>
            <a:r>
              <a:rPr sz="2400" spc="-10" dirty="0">
                <a:latin typeface="Segoe UI"/>
                <a:cs typeface="Segoe UI"/>
              </a:rPr>
              <a:t>l</a:t>
            </a:r>
            <a:r>
              <a:rPr sz="2400" dirty="0">
                <a:latin typeface="Segoe UI"/>
                <a:cs typeface="Segoe UI"/>
              </a:rPr>
              <a:t>à	c</a:t>
            </a:r>
            <a:r>
              <a:rPr sz="2400" spc="10" dirty="0">
                <a:latin typeface="Segoe UI"/>
                <a:cs typeface="Segoe UI"/>
              </a:rPr>
              <a:t>h</a:t>
            </a:r>
            <a:r>
              <a:rPr sz="2400" dirty="0">
                <a:latin typeface="Segoe UI"/>
                <a:cs typeface="Segoe UI"/>
              </a:rPr>
              <a:t>u</a:t>
            </a:r>
            <a:r>
              <a:rPr sz="2400" spc="5" dirty="0">
                <a:latin typeface="Segoe UI"/>
                <a:cs typeface="Segoe UI"/>
              </a:rPr>
              <a:t>ỗ</a:t>
            </a:r>
            <a:r>
              <a:rPr sz="2400" dirty="0">
                <a:latin typeface="Segoe UI"/>
                <a:cs typeface="Segoe UI"/>
              </a:rPr>
              <a:t>i	</a:t>
            </a:r>
            <a:r>
              <a:rPr sz="2400" spc="5" dirty="0">
                <a:latin typeface="Segoe UI"/>
                <a:cs typeface="Segoe UI"/>
              </a:rPr>
              <a:t>k</a:t>
            </a:r>
            <a:r>
              <a:rPr sz="2400" dirty="0">
                <a:latin typeface="Segoe UI"/>
                <a:cs typeface="Segoe UI"/>
              </a:rPr>
              <a:t>ý	tự	dùng	để	đị</a:t>
            </a:r>
            <a:r>
              <a:rPr sz="2400" spc="5" dirty="0">
                <a:latin typeface="Segoe UI"/>
                <a:cs typeface="Segoe UI"/>
              </a:rPr>
              <a:t>n</a:t>
            </a:r>
            <a:r>
              <a:rPr sz="2400" dirty="0">
                <a:latin typeface="Segoe UI"/>
                <a:cs typeface="Segoe UI"/>
              </a:rPr>
              <a:t>h	danh	địa	chỉ  </a:t>
            </a:r>
            <a:r>
              <a:rPr sz="2400" spc="-5" dirty="0">
                <a:latin typeface="Segoe UI"/>
                <a:cs typeface="Segoe UI"/>
              </a:rPr>
              <a:t>website</a:t>
            </a:r>
            <a:r>
              <a:rPr sz="2400" spc="-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trên </a:t>
            </a:r>
            <a:r>
              <a:rPr sz="2400" spc="-5" dirty="0">
                <a:latin typeface="Segoe UI"/>
                <a:cs typeface="Segoe UI"/>
              </a:rPr>
              <a:t>mạng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Internet.</a:t>
            </a:r>
            <a:endParaRPr sz="2400" dirty="0">
              <a:latin typeface="Segoe UI"/>
              <a:cs typeface="Segoe UI"/>
            </a:endParaRPr>
          </a:p>
          <a:p>
            <a:pPr marL="355600" marR="5080" indent="-342900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355600" algn="l"/>
                <a:tab pos="989330" algn="l"/>
                <a:tab pos="1800225" algn="l"/>
                <a:tab pos="2172335" algn="l"/>
                <a:tab pos="2923540" algn="l"/>
                <a:tab pos="3501390" algn="l"/>
                <a:tab pos="4330700" algn="l"/>
                <a:tab pos="5162550" algn="l"/>
                <a:tab pos="5853430" algn="l"/>
                <a:tab pos="6685915" algn="l"/>
                <a:tab pos="7327265" algn="l"/>
                <a:tab pos="7905115" algn="l"/>
              </a:tabLst>
            </a:pPr>
            <a:r>
              <a:rPr sz="2400" dirty="0">
                <a:latin typeface="Segoe UI"/>
                <a:cs typeface="Segoe UI"/>
              </a:rPr>
              <a:t>T</a:t>
            </a:r>
            <a:r>
              <a:rPr sz="2400" spc="5" dirty="0">
                <a:latin typeface="Segoe UI"/>
                <a:cs typeface="Segoe UI"/>
              </a:rPr>
              <a:t>ê</a:t>
            </a:r>
            <a:r>
              <a:rPr sz="2400" dirty="0">
                <a:latin typeface="Segoe UI"/>
                <a:cs typeface="Segoe UI"/>
              </a:rPr>
              <a:t>n	</a:t>
            </a:r>
            <a:r>
              <a:rPr sz="2400" spc="-5" dirty="0">
                <a:latin typeface="Segoe UI"/>
                <a:cs typeface="Segoe UI"/>
              </a:rPr>
              <a:t>m</a:t>
            </a:r>
            <a:r>
              <a:rPr sz="2400" spc="-10" dirty="0">
                <a:latin typeface="Segoe UI"/>
                <a:cs typeface="Segoe UI"/>
              </a:rPr>
              <a:t>i</a:t>
            </a:r>
            <a:r>
              <a:rPr sz="2400" dirty="0">
                <a:latin typeface="Segoe UI"/>
                <a:cs typeface="Segoe UI"/>
              </a:rPr>
              <a:t>ền	</a:t>
            </a:r>
            <a:r>
              <a:rPr sz="2400" spc="5" dirty="0">
                <a:latin typeface="Segoe UI"/>
                <a:cs typeface="Segoe UI"/>
              </a:rPr>
              <a:t>l</a:t>
            </a:r>
            <a:r>
              <a:rPr sz="2400" dirty="0">
                <a:latin typeface="Segoe UI"/>
                <a:cs typeface="Segoe UI"/>
              </a:rPr>
              <a:t>à	c</a:t>
            </a:r>
            <a:r>
              <a:rPr sz="2400" spc="5" dirty="0">
                <a:latin typeface="Segoe UI"/>
                <a:cs typeface="Segoe UI"/>
              </a:rPr>
              <a:t>á</a:t>
            </a:r>
            <a:r>
              <a:rPr sz="2400" dirty="0">
                <a:latin typeface="Segoe UI"/>
                <a:cs typeface="Segoe UI"/>
              </a:rPr>
              <a:t>ch	</a:t>
            </a:r>
            <a:r>
              <a:rPr sz="2400" spc="10" dirty="0">
                <a:latin typeface="Segoe UI"/>
                <a:cs typeface="Segoe UI"/>
              </a:rPr>
              <a:t>g</a:t>
            </a:r>
            <a:r>
              <a:rPr sz="2400" spc="5" dirty="0">
                <a:latin typeface="Segoe UI"/>
                <a:cs typeface="Segoe UI"/>
              </a:rPr>
              <a:t>ọ</a:t>
            </a:r>
            <a:r>
              <a:rPr sz="2400" dirty="0">
                <a:latin typeface="Segoe UI"/>
                <a:cs typeface="Segoe UI"/>
              </a:rPr>
              <a:t>i	b</a:t>
            </a:r>
            <a:r>
              <a:rPr sz="2400" spc="5" dirty="0">
                <a:latin typeface="Segoe UI"/>
                <a:cs typeface="Segoe UI"/>
              </a:rPr>
              <a:t>ằ</a:t>
            </a:r>
            <a:r>
              <a:rPr sz="2400" dirty="0">
                <a:latin typeface="Segoe UI"/>
                <a:cs typeface="Segoe UI"/>
              </a:rPr>
              <a:t>ng	tiế</a:t>
            </a:r>
            <a:r>
              <a:rPr sz="2400" spc="5" dirty="0">
                <a:latin typeface="Segoe UI"/>
                <a:cs typeface="Segoe UI"/>
              </a:rPr>
              <a:t>n</a:t>
            </a:r>
            <a:r>
              <a:rPr sz="2400" dirty="0">
                <a:latin typeface="Segoe UI"/>
                <a:cs typeface="Segoe UI"/>
              </a:rPr>
              <a:t>g	việt,	tiế</a:t>
            </a:r>
            <a:r>
              <a:rPr sz="2400" spc="5" dirty="0">
                <a:latin typeface="Segoe UI"/>
                <a:cs typeface="Segoe UI"/>
              </a:rPr>
              <a:t>n</a:t>
            </a:r>
            <a:r>
              <a:rPr sz="2400" dirty="0">
                <a:latin typeface="Segoe UI"/>
                <a:cs typeface="Segoe UI"/>
              </a:rPr>
              <a:t>g	anh	g</a:t>
            </a:r>
            <a:r>
              <a:rPr sz="2400" spc="5" dirty="0">
                <a:latin typeface="Segoe UI"/>
                <a:cs typeface="Segoe UI"/>
              </a:rPr>
              <a:t>ọ</a:t>
            </a:r>
            <a:r>
              <a:rPr sz="2400" dirty="0">
                <a:latin typeface="Segoe UI"/>
                <a:cs typeface="Segoe UI"/>
              </a:rPr>
              <a:t>i	</a:t>
            </a:r>
            <a:r>
              <a:rPr sz="2400" spc="-10" dirty="0">
                <a:latin typeface="Segoe UI"/>
                <a:cs typeface="Segoe UI"/>
              </a:rPr>
              <a:t>là  </a:t>
            </a:r>
            <a:r>
              <a:rPr sz="2400" dirty="0">
                <a:latin typeface="Segoe UI"/>
                <a:cs typeface="Segoe UI"/>
              </a:rPr>
              <a:t>domain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hay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domain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name.</a:t>
            </a: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Nói</a:t>
            </a:r>
            <a:r>
              <a:rPr sz="2400" spc="9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gọn</a:t>
            </a:r>
            <a:r>
              <a:rPr sz="2400" spc="9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và</a:t>
            </a:r>
            <a:r>
              <a:rPr sz="2400" spc="1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rõ</a:t>
            </a:r>
            <a:r>
              <a:rPr sz="2400" spc="8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hơn:</a:t>
            </a:r>
            <a:r>
              <a:rPr sz="2400" spc="9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tên</a:t>
            </a:r>
            <a:r>
              <a:rPr sz="2400" spc="9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miền</a:t>
            </a:r>
            <a:r>
              <a:rPr sz="2400" spc="10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là</a:t>
            </a:r>
            <a:r>
              <a:rPr sz="2400" spc="10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địa</a:t>
            </a:r>
            <a:r>
              <a:rPr sz="2400" spc="10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chỉ</a:t>
            </a:r>
            <a:r>
              <a:rPr sz="2400" spc="10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bằng</a:t>
            </a:r>
            <a:r>
              <a:rPr sz="2400" spc="10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chữ</a:t>
            </a:r>
            <a:r>
              <a:rPr sz="2400" spc="10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của</a:t>
            </a:r>
            <a:r>
              <a:rPr sz="2400" spc="10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một</a:t>
            </a:r>
          </a:p>
          <a:p>
            <a:pPr marL="355600">
              <a:lnSpc>
                <a:spcPct val="100000"/>
              </a:lnSpc>
            </a:pPr>
            <a:r>
              <a:rPr sz="2400" dirty="0">
                <a:latin typeface="Segoe UI"/>
                <a:cs typeface="Segoe UI"/>
              </a:rPr>
              <a:t>website</a:t>
            </a:r>
            <a:r>
              <a:rPr sz="2400" spc="-4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trên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mạng.</a:t>
            </a:r>
            <a:endParaRPr sz="2400" dirty="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Segoe UI"/>
                <a:cs typeface="Segoe UI"/>
              </a:rPr>
              <a:t>Ví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dụ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: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google.com</a:t>
            </a:r>
            <a:r>
              <a:rPr sz="2400" spc="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,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fpt.edu.vn</a:t>
            </a:r>
            <a:endParaRPr sz="2400" dirty="0">
              <a:latin typeface="Segoe UI"/>
              <a:cs typeface="Segoe UI"/>
            </a:endParaRPr>
          </a:p>
          <a:p>
            <a:pPr marR="377190" algn="r">
              <a:lnSpc>
                <a:spcPct val="100000"/>
              </a:lnSpc>
              <a:spcBef>
                <a:spcPts val="1095"/>
              </a:spcBef>
            </a:pPr>
            <a:r>
              <a:rPr sz="1800" spc="-5" dirty="0">
                <a:latin typeface="Calibri"/>
                <a:cs typeface="Calibri"/>
              </a:rPr>
              <a:t>google.com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697478" y="4342129"/>
            <a:ext cx="3655060" cy="1778000"/>
            <a:chOff x="3697478" y="4342129"/>
            <a:chExt cx="3655060" cy="1778000"/>
          </a:xfrm>
        </p:grpSpPr>
        <p:sp>
          <p:nvSpPr>
            <p:cNvPr id="6" name="object 6"/>
            <p:cNvSpPr/>
            <p:nvPr/>
          </p:nvSpPr>
          <p:spPr>
            <a:xfrm>
              <a:off x="6623304" y="5536691"/>
              <a:ext cx="723900" cy="244475"/>
            </a:xfrm>
            <a:custGeom>
              <a:avLst/>
              <a:gdLst/>
              <a:ahLst/>
              <a:cxnLst/>
              <a:rect l="l" t="t" r="r" b="b"/>
              <a:pathLst>
                <a:path w="723900" h="244475">
                  <a:moveTo>
                    <a:pt x="0" y="0"/>
                  </a:moveTo>
                  <a:lnTo>
                    <a:pt x="723900" y="244157"/>
                  </a:lnTo>
                </a:path>
              </a:pathLst>
            </a:custGeom>
            <a:ln w="9525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10178" y="4354829"/>
              <a:ext cx="3429000" cy="1752600"/>
            </a:xfrm>
            <a:custGeom>
              <a:avLst/>
              <a:gdLst/>
              <a:ahLst/>
              <a:cxnLst/>
              <a:rect l="l" t="t" r="r" b="b"/>
              <a:pathLst>
                <a:path w="3429000" h="1752600">
                  <a:moveTo>
                    <a:pt x="1819529" y="352298"/>
                  </a:moveTo>
                  <a:lnTo>
                    <a:pt x="2347849" y="0"/>
                  </a:lnTo>
                  <a:lnTo>
                    <a:pt x="2305812" y="468757"/>
                  </a:lnTo>
                  <a:lnTo>
                    <a:pt x="2858643" y="257429"/>
                  </a:lnTo>
                  <a:lnTo>
                    <a:pt x="2600325" y="529971"/>
                  </a:lnTo>
                  <a:lnTo>
                    <a:pt x="3429000" y="539115"/>
                  </a:lnTo>
                  <a:lnTo>
                    <a:pt x="2696337" y="762889"/>
                  </a:lnTo>
                  <a:lnTo>
                    <a:pt x="2900299" y="916051"/>
                  </a:lnTo>
                  <a:lnTo>
                    <a:pt x="2600325" y="998855"/>
                  </a:lnTo>
                  <a:lnTo>
                    <a:pt x="2996692" y="1268361"/>
                  </a:lnTo>
                  <a:lnTo>
                    <a:pt x="2324100" y="1164336"/>
                  </a:lnTo>
                  <a:lnTo>
                    <a:pt x="2371979" y="1409382"/>
                  </a:lnTo>
                  <a:lnTo>
                    <a:pt x="1933575" y="1292948"/>
                  </a:lnTo>
                  <a:lnTo>
                    <a:pt x="1843405" y="1528813"/>
                  </a:lnTo>
                  <a:lnTo>
                    <a:pt x="1567180" y="1409382"/>
                  </a:lnTo>
                  <a:lnTo>
                    <a:pt x="1381125" y="1599412"/>
                  </a:lnTo>
                  <a:lnTo>
                    <a:pt x="1194943" y="1470647"/>
                  </a:lnTo>
                  <a:lnTo>
                    <a:pt x="780542" y="1752600"/>
                  </a:lnTo>
                  <a:lnTo>
                    <a:pt x="762762" y="1479969"/>
                  </a:lnTo>
                  <a:lnTo>
                    <a:pt x="203962" y="1446301"/>
                  </a:lnTo>
                  <a:lnTo>
                    <a:pt x="528574" y="1247101"/>
                  </a:lnTo>
                  <a:lnTo>
                    <a:pt x="0" y="1044829"/>
                  </a:lnTo>
                  <a:lnTo>
                    <a:pt x="624713" y="940562"/>
                  </a:lnTo>
                  <a:lnTo>
                    <a:pt x="186055" y="671068"/>
                  </a:lnTo>
                  <a:lnTo>
                    <a:pt x="852805" y="634238"/>
                  </a:lnTo>
                  <a:lnTo>
                    <a:pt x="714629" y="294132"/>
                  </a:lnTo>
                  <a:lnTo>
                    <a:pt x="1357249" y="517779"/>
                  </a:lnTo>
                  <a:lnTo>
                    <a:pt x="1543304" y="153162"/>
                  </a:lnTo>
                  <a:lnTo>
                    <a:pt x="1819529" y="352298"/>
                  </a:lnTo>
                  <a:close/>
                </a:path>
              </a:pathLst>
            </a:custGeom>
            <a:ln w="254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671186" y="5045709"/>
            <a:ext cx="1256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C0000"/>
                </a:solidFill>
                <a:latin typeface="Calibri"/>
                <a:cs typeface="Calibri"/>
              </a:rPr>
              <a:t>INTERNET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187438" y="4323841"/>
            <a:ext cx="574040" cy="1734185"/>
            <a:chOff x="7187438" y="4323841"/>
            <a:chExt cx="574040" cy="1734185"/>
          </a:xfrm>
        </p:grpSpPr>
        <p:sp>
          <p:nvSpPr>
            <p:cNvPr id="10" name="object 10"/>
            <p:cNvSpPr/>
            <p:nvPr/>
          </p:nvSpPr>
          <p:spPr>
            <a:xfrm>
              <a:off x="7200138" y="4336541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274319" y="0"/>
                  </a:moveTo>
                  <a:lnTo>
                    <a:pt x="225008" y="4419"/>
                  </a:lnTo>
                  <a:lnTo>
                    <a:pt x="178597" y="17161"/>
                  </a:lnTo>
                  <a:lnTo>
                    <a:pt x="135861" y="37450"/>
                  </a:lnTo>
                  <a:lnTo>
                    <a:pt x="97575" y="64513"/>
                  </a:lnTo>
                  <a:lnTo>
                    <a:pt x="64513" y="97575"/>
                  </a:lnTo>
                  <a:lnTo>
                    <a:pt x="37450" y="135861"/>
                  </a:lnTo>
                  <a:lnTo>
                    <a:pt x="17161" y="178597"/>
                  </a:lnTo>
                  <a:lnTo>
                    <a:pt x="4419" y="225008"/>
                  </a:lnTo>
                  <a:lnTo>
                    <a:pt x="0" y="274319"/>
                  </a:lnTo>
                  <a:lnTo>
                    <a:pt x="4419" y="323631"/>
                  </a:lnTo>
                  <a:lnTo>
                    <a:pt x="17161" y="370042"/>
                  </a:lnTo>
                  <a:lnTo>
                    <a:pt x="37450" y="412778"/>
                  </a:lnTo>
                  <a:lnTo>
                    <a:pt x="64513" y="451064"/>
                  </a:lnTo>
                  <a:lnTo>
                    <a:pt x="97575" y="484126"/>
                  </a:lnTo>
                  <a:lnTo>
                    <a:pt x="135861" y="511189"/>
                  </a:lnTo>
                  <a:lnTo>
                    <a:pt x="178597" y="531478"/>
                  </a:lnTo>
                  <a:lnTo>
                    <a:pt x="225008" y="544220"/>
                  </a:lnTo>
                  <a:lnTo>
                    <a:pt x="274319" y="548639"/>
                  </a:lnTo>
                  <a:lnTo>
                    <a:pt x="323631" y="544220"/>
                  </a:lnTo>
                  <a:lnTo>
                    <a:pt x="370042" y="531478"/>
                  </a:lnTo>
                  <a:lnTo>
                    <a:pt x="412778" y="511189"/>
                  </a:lnTo>
                  <a:lnTo>
                    <a:pt x="451064" y="484126"/>
                  </a:lnTo>
                  <a:lnTo>
                    <a:pt x="484126" y="451064"/>
                  </a:lnTo>
                  <a:lnTo>
                    <a:pt x="511189" y="412778"/>
                  </a:lnTo>
                  <a:lnTo>
                    <a:pt x="531478" y="370042"/>
                  </a:lnTo>
                  <a:lnTo>
                    <a:pt x="544220" y="323631"/>
                  </a:lnTo>
                  <a:lnTo>
                    <a:pt x="548639" y="274319"/>
                  </a:lnTo>
                  <a:lnTo>
                    <a:pt x="544220" y="225008"/>
                  </a:lnTo>
                  <a:lnTo>
                    <a:pt x="531478" y="178597"/>
                  </a:lnTo>
                  <a:lnTo>
                    <a:pt x="511189" y="135861"/>
                  </a:lnTo>
                  <a:lnTo>
                    <a:pt x="484126" y="97575"/>
                  </a:lnTo>
                  <a:lnTo>
                    <a:pt x="451064" y="64513"/>
                  </a:lnTo>
                  <a:lnTo>
                    <a:pt x="412778" y="37450"/>
                  </a:lnTo>
                  <a:lnTo>
                    <a:pt x="370042" y="17161"/>
                  </a:lnTo>
                  <a:lnTo>
                    <a:pt x="323631" y="4419"/>
                  </a:lnTo>
                  <a:lnTo>
                    <a:pt x="27431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00138" y="4336541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0" y="274319"/>
                  </a:moveTo>
                  <a:lnTo>
                    <a:pt x="4419" y="225008"/>
                  </a:lnTo>
                  <a:lnTo>
                    <a:pt x="17161" y="178597"/>
                  </a:lnTo>
                  <a:lnTo>
                    <a:pt x="37450" y="135861"/>
                  </a:lnTo>
                  <a:lnTo>
                    <a:pt x="64513" y="97575"/>
                  </a:lnTo>
                  <a:lnTo>
                    <a:pt x="97575" y="64513"/>
                  </a:lnTo>
                  <a:lnTo>
                    <a:pt x="135861" y="37450"/>
                  </a:lnTo>
                  <a:lnTo>
                    <a:pt x="178597" y="17161"/>
                  </a:lnTo>
                  <a:lnTo>
                    <a:pt x="225008" y="4419"/>
                  </a:lnTo>
                  <a:lnTo>
                    <a:pt x="274319" y="0"/>
                  </a:lnTo>
                  <a:lnTo>
                    <a:pt x="323631" y="4419"/>
                  </a:lnTo>
                  <a:lnTo>
                    <a:pt x="370042" y="17161"/>
                  </a:lnTo>
                  <a:lnTo>
                    <a:pt x="412778" y="37450"/>
                  </a:lnTo>
                  <a:lnTo>
                    <a:pt x="451064" y="64513"/>
                  </a:lnTo>
                  <a:lnTo>
                    <a:pt x="484126" y="97575"/>
                  </a:lnTo>
                  <a:lnTo>
                    <a:pt x="511189" y="135861"/>
                  </a:lnTo>
                  <a:lnTo>
                    <a:pt x="531478" y="178597"/>
                  </a:lnTo>
                  <a:lnTo>
                    <a:pt x="544220" y="225008"/>
                  </a:lnTo>
                  <a:lnTo>
                    <a:pt x="548639" y="274319"/>
                  </a:lnTo>
                  <a:lnTo>
                    <a:pt x="544220" y="323631"/>
                  </a:lnTo>
                  <a:lnTo>
                    <a:pt x="531478" y="370042"/>
                  </a:lnTo>
                  <a:lnTo>
                    <a:pt x="511189" y="412778"/>
                  </a:lnTo>
                  <a:lnTo>
                    <a:pt x="484126" y="451064"/>
                  </a:lnTo>
                  <a:lnTo>
                    <a:pt x="451064" y="484126"/>
                  </a:lnTo>
                  <a:lnTo>
                    <a:pt x="412778" y="511189"/>
                  </a:lnTo>
                  <a:lnTo>
                    <a:pt x="370042" y="531478"/>
                  </a:lnTo>
                  <a:lnTo>
                    <a:pt x="323631" y="544220"/>
                  </a:lnTo>
                  <a:lnTo>
                    <a:pt x="274319" y="548639"/>
                  </a:lnTo>
                  <a:lnTo>
                    <a:pt x="225008" y="544220"/>
                  </a:lnTo>
                  <a:lnTo>
                    <a:pt x="178597" y="531478"/>
                  </a:lnTo>
                  <a:lnTo>
                    <a:pt x="135861" y="511189"/>
                  </a:lnTo>
                  <a:lnTo>
                    <a:pt x="97575" y="484126"/>
                  </a:lnTo>
                  <a:lnTo>
                    <a:pt x="64513" y="451064"/>
                  </a:lnTo>
                  <a:lnTo>
                    <a:pt x="37450" y="412778"/>
                  </a:lnTo>
                  <a:lnTo>
                    <a:pt x="17161" y="370042"/>
                  </a:lnTo>
                  <a:lnTo>
                    <a:pt x="4419" y="323631"/>
                  </a:lnTo>
                  <a:lnTo>
                    <a:pt x="0" y="274319"/>
                  </a:lnTo>
                  <a:close/>
                </a:path>
              </a:pathLst>
            </a:custGeom>
            <a:ln w="254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00138" y="5496305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274319" y="0"/>
                  </a:moveTo>
                  <a:lnTo>
                    <a:pt x="225008" y="4419"/>
                  </a:lnTo>
                  <a:lnTo>
                    <a:pt x="178597" y="17162"/>
                  </a:lnTo>
                  <a:lnTo>
                    <a:pt x="135861" y="37453"/>
                  </a:lnTo>
                  <a:lnTo>
                    <a:pt x="97575" y="64518"/>
                  </a:lnTo>
                  <a:lnTo>
                    <a:pt x="64513" y="97580"/>
                  </a:lnTo>
                  <a:lnTo>
                    <a:pt x="37450" y="135867"/>
                  </a:lnTo>
                  <a:lnTo>
                    <a:pt x="17161" y="178602"/>
                  </a:lnTo>
                  <a:lnTo>
                    <a:pt x="4419" y="225011"/>
                  </a:lnTo>
                  <a:lnTo>
                    <a:pt x="0" y="274320"/>
                  </a:lnTo>
                  <a:lnTo>
                    <a:pt x="4419" y="323628"/>
                  </a:lnTo>
                  <a:lnTo>
                    <a:pt x="17161" y="370037"/>
                  </a:lnTo>
                  <a:lnTo>
                    <a:pt x="37450" y="412772"/>
                  </a:lnTo>
                  <a:lnTo>
                    <a:pt x="64513" y="451059"/>
                  </a:lnTo>
                  <a:lnTo>
                    <a:pt x="97575" y="484121"/>
                  </a:lnTo>
                  <a:lnTo>
                    <a:pt x="135861" y="511186"/>
                  </a:lnTo>
                  <a:lnTo>
                    <a:pt x="178597" y="531477"/>
                  </a:lnTo>
                  <a:lnTo>
                    <a:pt x="225008" y="544220"/>
                  </a:lnTo>
                  <a:lnTo>
                    <a:pt x="274319" y="548640"/>
                  </a:lnTo>
                  <a:lnTo>
                    <a:pt x="323631" y="544220"/>
                  </a:lnTo>
                  <a:lnTo>
                    <a:pt x="370042" y="531477"/>
                  </a:lnTo>
                  <a:lnTo>
                    <a:pt x="412778" y="511186"/>
                  </a:lnTo>
                  <a:lnTo>
                    <a:pt x="451064" y="484121"/>
                  </a:lnTo>
                  <a:lnTo>
                    <a:pt x="484126" y="451059"/>
                  </a:lnTo>
                  <a:lnTo>
                    <a:pt x="511189" y="412772"/>
                  </a:lnTo>
                  <a:lnTo>
                    <a:pt x="531478" y="370037"/>
                  </a:lnTo>
                  <a:lnTo>
                    <a:pt x="544220" y="323628"/>
                  </a:lnTo>
                  <a:lnTo>
                    <a:pt x="548639" y="274320"/>
                  </a:lnTo>
                  <a:lnTo>
                    <a:pt x="544220" y="225011"/>
                  </a:lnTo>
                  <a:lnTo>
                    <a:pt x="531478" y="178602"/>
                  </a:lnTo>
                  <a:lnTo>
                    <a:pt x="511189" y="135867"/>
                  </a:lnTo>
                  <a:lnTo>
                    <a:pt x="484126" y="97580"/>
                  </a:lnTo>
                  <a:lnTo>
                    <a:pt x="451064" y="64518"/>
                  </a:lnTo>
                  <a:lnTo>
                    <a:pt x="412778" y="37453"/>
                  </a:lnTo>
                  <a:lnTo>
                    <a:pt x="370042" y="17162"/>
                  </a:lnTo>
                  <a:lnTo>
                    <a:pt x="323631" y="4419"/>
                  </a:lnTo>
                  <a:lnTo>
                    <a:pt x="27431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200138" y="5496305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0" y="274320"/>
                  </a:moveTo>
                  <a:lnTo>
                    <a:pt x="4419" y="225011"/>
                  </a:lnTo>
                  <a:lnTo>
                    <a:pt x="17161" y="178602"/>
                  </a:lnTo>
                  <a:lnTo>
                    <a:pt x="37450" y="135867"/>
                  </a:lnTo>
                  <a:lnTo>
                    <a:pt x="64513" y="97580"/>
                  </a:lnTo>
                  <a:lnTo>
                    <a:pt x="97575" y="64518"/>
                  </a:lnTo>
                  <a:lnTo>
                    <a:pt x="135861" y="37453"/>
                  </a:lnTo>
                  <a:lnTo>
                    <a:pt x="178597" y="17162"/>
                  </a:lnTo>
                  <a:lnTo>
                    <a:pt x="225008" y="4419"/>
                  </a:lnTo>
                  <a:lnTo>
                    <a:pt x="274319" y="0"/>
                  </a:lnTo>
                  <a:lnTo>
                    <a:pt x="323631" y="4419"/>
                  </a:lnTo>
                  <a:lnTo>
                    <a:pt x="370042" y="17162"/>
                  </a:lnTo>
                  <a:lnTo>
                    <a:pt x="412778" y="37453"/>
                  </a:lnTo>
                  <a:lnTo>
                    <a:pt x="451064" y="64518"/>
                  </a:lnTo>
                  <a:lnTo>
                    <a:pt x="484126" y="97580"/>
                  </a:lnTo>
                  <a:lnTo>
                    <a:pt x="511189" y="135867"/>
                  </a:lnTo>
                  <a:lnTo>
                    <a:pt x="531478" y="178602"/>
                  </a:lnTo>
                  <a:lnTo>
                    <a:pt x="544220" y="225011"/>
                  </a:lnTo>
                  <a:lnTo>
                    <a:pt x="548639" y="274320"/>
                  </a:lnTo>
                  <a:lnTo>
                    <a:pt x="544220" y="323628"/>
                  </a:lnTo>
                  <a:lnTo>
                    <a:pt x="531478" y="370037"/>
                  </a:lnTo>
                  <a:lnTo>
                    <a:pt x="511189" y="412772"/>
                  </a:lnTo>
                  <a:lnTo>
                    <a:pt x="484126" y="451059"/>
                  </a:lnTo>
                  <a:lnTo>
                    <a:pt x="451064" y="484121"/>
                  </a:lnTo>
                  <a:lnTo>
                    <a:pt x="412778" y="511186"/>
                  </a:lnTo>
                  <a:lnTo>
                    <a:pt x="370042" y="531477"/>
                  </a:lnTo>
                  <a:lnTo>
                    <a:pt x="323631" y="544220"/>
                  </a:lnTo>
                  <a:lnTo>
                    <a:pt x="274319" y="548640"/>
                  </a:lnTo>
                  <a:lnTo>
                    <a:pt x="225008" y="544220"/>
                  </a:lnTo>
                  <a:lnTo>
                    <a:pt x="178597" y="531477"/>
                  </a:lnTo>
                  <a:lnTo>
                    <a:pt x="135861" y="511186"/>
                  </a:lnTo>
                  <a:lnTo>
                    <a:pt x="97575" y="484121"/>
                  </a:lnTo>
                  <a:lnTo>
                    <a:pt x="64513" y="451059"/>
                  </a:lnTo>
                  <a:lnTo>
                    <a:pt x="37450" y="412772"/>
                  </a:lnTo>
                  <a:lnTo>
                    <a:pt x="17161" y="370037"/>
                  </a:lnTo>
                  <a:lnTo>
                    <a:pt x="4419" y="323628"/>
                  </a:lnTo>
                  <a:lnTo>
                    <a:pt x="0" y="274320"/>
                  </a:lnTo>
                  <a:close/>
                </a:path>
              </a:pathLst>
            </a:custGeom>
            <a:ln w="254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096125" y="5194553"/>
            <a:ext cx="988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f</a:t>
            </a:r>
            <a:r>
              <a:rPr sz="1800" spc="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t.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du</a:t>
            </a:r>
            <a:r>
              <a:rPr sz="1800" spc="-5" dirty="0">
                <a:latin typeface="Calibri"/>
                <a:cs typeface="Calibri"/>
              </a:rPr>
              <a:t>.</a:t>
            </a:r>
            <a:r>
              <a:rPr sz="1800" dirty="0">
                <a:latin typeface="Calibri"/>
                <a:cs typeface="Calibri"/>
              </a:rPr>
              <a:t>vn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284976" y="4610100"/>
            <a:ext cx="914400" cy="274320"/>
          </a:xfrm>
          <a:custGeom>
            <a:avLst/>
            <a:gdLst/>
            <a:ahLst/>
            <a:cxnLst/>
            <a:rect l="l" t="t" r="r" b="b"/>
            <a:pathLst>
              <a:path w="914400" h="274320">
                <a:moveTo>
                  <a:pt x="0" y="274319"/>
                </a:moveTo>
                <a:lnTo>
                  <a:pt x="914400" y="0"/>
                </a:lnTo>
              </a:path>
            </a:pathLst>
          </a:custGeom>
          <a:ln w="952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394204" y="5105400"/>
            <a:ext cx="1371600" cy="508000"/>
          </a:xfrm>
          <a:prstGeom prst="rect">
            <a:avLst/>
          </a:prstGeom>
          <a:solidFill>
            <a:srgbClr val="E38312"/>
          </a:solidFill>
        </p:spPr>
        <p:txBody>
          <a:bodyPr vert="horz" wrap="square" lIns="0" tIns="102235" rIns="0" bIns="0" rtlCol="0">
            <a:spAutoFit/>
          </a:bodyPr>
          <a:lstStyle/>
          <a:p>
            <a:pPr marL="255904">
              <a:lnSpc>
                <a:spcPct val="100000"/>
              </a:lnSpc>
              <a:spcBef>
                <a:spcPts val="805"/>
              </a:spcBef>
              <a:tabLst>
                <a:tab pos="1370965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us</a:t>
            </a:r>
            <a:r>
              <a:rPr sz="1800" strike="sngStrike" spc="-5" dirty="0">
                <a:solidFill>
                  <a:srgbClr val="FFFFFF"/>
                </a:solidFill>
                <a:latin typeface="Calibri"/>
                <a:cs typeface="Calibri"/>
              </a:rPr>
              <a:t>er	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3923" y="190500"/>
            <a:ext cx="4876037" cy="7871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72839" y="283210"/>
            <a:ext cx="44323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VÌ</a:t>
            </a:r>
            <a:r>
              <a:rPr spc="-15" dirty="0"/>
              <a:t> </a:t>
            </a:r>
            <a:r>
              <a:rPr spc="-5" dirty="0"/>
              <a:t>SAO</a:t>
            </a:r>
            <a:r>
              <a:rPr dirty="0"/>
              <a:t> </a:t>
            </a:r>
            <a:r>
              <a:rPr spc="-10" dirty="0"/>
              <a:t>CẦN</a:t>
            </a:r>
            <a:r>
              <a:rPr spc="10" dirty="0"/>
              <a:t> </a:t>
            </a:r>
            <a:r>
              <a:rPr spc="-10" dirty="0"/>
              <a:t>CÓ </a:t>
            </a:r>
            <a:r>
              <a:rPr spc="-5" dirty="0"/>
              <a:t>TÊN</a:t>
            </a:r>
            <a:r>
              <a:rPr spc="-10" dirty="0"/>
              <a:t> MIỀN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6892" y="1168653"/>
            <a:ext cx="8220709" cy="4787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  <a:tab pos="5433695" algn="l"/>
              </a:tabLst>
            </a:pPr>
            <a:r>
              <a:rPr sz="2400" dirty="0">
                <a:latin typeface="Segoe UI"/>
                <a:cs typeface="Segoe UI"/>
              </a:rPr>
              <a:t>Trên</a:t>
            </a:r>
            <a:r>
              <a:rPr sz="2400" spc="229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mạng,</a:t>
            </a:r>
            <a:r>
              <a:rPr sz="2400" spc="24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các</a:t>
            </a:r>
            <a:r>
              <a:rPr sz="2400" spc="23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máy</a:t>
            </a:r>
            <a:r>
              <a:rPr sz="2400" spc="229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tính</a:t>
            </a:r>
            <a:r>
              <a:rPr sz="2400" spc="254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liên</a:t>
            </a:r>
            <a:r>
              <a:rPr sz="2400" spc="24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lạc</a:t>
            </a:r>
            <a:r>
              <a:rPr sz="2400" spc="23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với</a:t>
            </a:r>
            <a:r>
              <a:rPr sz="2400" spc="23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nhau</a:t>
            </a:r>
            <a:r>
              <a:rPr sz="2400" spc="2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theo</a:t>
            </a:r>
            <a:r>
              <a:rPr sz="2400" spc="229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địa</a:t>
            </a:r>
            <a:r>
              <a:rPr sz="2400" spc="23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chỉ</a:t>
            </a:r>
            <a:r>
              <a:rPr sz="2400" spc="23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ở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dạng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số.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Địa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chỉ</a:t>
            </a:r>
            <a:r>
              <a:rPr sz="2400" spc="3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này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gọi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là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địa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chỉ</a:t>
            </a:r>
            <a:r>
              <a:rPr sz="2400" spc="3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IP.	Ví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dụ:</a:t>
            </a:r>
            <a:endParaRPr sz="2400" dirty="0">
              <a:latin typeface="Segoe UI"/>
              <a:cs typeface="Segoe UI"/>
            </a:endParaRPr>
          </a:p>
          <a:p>
            <a:pPr marL="723900" lvl="1" indent="-375285">
              <a:lnSpc>
                <a:spcPct val="100000"/>
              </a:lnSpc>
              <a:spcBef>
                <a:spcPts val="580"/>
              </a:spcBef>
              <a:buFont typeface="Segoe UI"/>
              <a:buChar char="-"/>
              <a:tabLst>
                <a:tab pos="723900" algn="l"/>
                <a:tab pos="724535" algn="l"/>
              </a:tabLst>
            </a:pPr>
            <a:r>
              <a:rPr sz="2400" b="1" spc="-10" dirty="0">
                <a:latin typeface="Segoe UI"/>
                <a:cs typeface="Segoe UI"/>
              </a:rPr>
              <a:t>157.240.15.35</a:t>
            </a:r>
            <a:r>
              <a:rPr sz="2400" b="1" spc="-4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là</a:t>
            </a:r>
            <a:r>
              <a:rPr sz="2400" dirty="0">
                <a:latin typeface="Segoe UI"/>
                <a:cs typeface="Segoe UI"/>
              </a:rPr>
              <a:t> địa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chỉ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IP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của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facebook</a:t>
            </a:r>
          </a:p>
          <a:p>
            <a:pPr marL="723900" lvl="1" indent="-375285">
              <a:lnSpc>
                <a:spcPct val="100000"/>
              </a:lnSpc>
              <a:buFont typeface="Segoe UI"/>
              <a:buChar char="-"/>
              <a:tabLst>
                <a:tab pos="723900" algn="l"/>
                <a:tab pos="724535" algn="l"/>
              </a:tabLst>
            </a:pPr>
            <a:r>
              <a:rPr sz="2400" b="1" spc="-10" dirty="0">
                <a:latin typeface="Segoe UI"/>
                <a:cs typeface="Segoe UI"/>
              </a:rPr>
              <a:t>142.251.10.113</a:t>
            </a:r>
            <a:r>
              <a:rPr sz="2400" b="1" spc="-4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là</a:t>
            </a:r>
            <a:r>
              <a:rPr sz="2400" dirty="0">
                <a:latin typeface="Segoe UI"/>
                <a:cs typeface="Segoe UI"/>
              </a:rPr>
              <a:t> địa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chỉ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IP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của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google</a:t>
            </a:r>
          </a:p>
          <a:p>
            <a:pPr lvl="1">
              <a:lnSpc>
                <a:spcPct val="100000"/>
              </a:lnSpc>
              <a:spcBef>
                <a:spcPts val="45"/>
              </a:spcBef>
            </a:pPr>
            <a:endParaRPr sz="2600" dirty="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Segoe UI"/>
                <a:cs typeface="Segoe UI"/>
              </a:rPr>
              <a:t>Địa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chỉ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IP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là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số rất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khó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nhớ.</a:t>
            </a:r>
            <a:endParaRPr sz="2400" dirty="0">
              <a:latin typeface="Segoe UI"/>
              <a:cs typeface="Segoe UI"/>
            </a:endParaRPr>
          </a:p>
          <a:p>
            <a:pPr marL="355600" marR="3359150" indent="-342900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5600" algn="l"/>
                <a:tab pos="981710" algn="l"/>
                <a:tab pos="1784985" algn="l"/>
                <a:tab pos="2149475" algn="l"/>
                <a:tab pos="2719070" algn="l"/>
                <a:tab pos="3542029" algn="l"/>
                <a:tab pos="4170679" algn="l"/>
              </a:tabLst>
            </a:pPr>
            <a:r>
              <a:rPr sz="2400" dirty="0">
                <a:latin typeface="Segoe UI"/>
                <a:cs typeface="Segoe UI"/>
              </a:rPr>
              <a:t>Tên	</a:t>
            </a:r>
            <a:r>
              <a:rPr sz="2400" spc="-5" dirty="0">
                <a:latin typeface="Segoe UI"/>
                <a:cs typeface="Segoe UI"/>
              </a:rPr>
              <a:t>m</a:t>
            </a:r>
            <a:r>
              <a:rPr sz="2400" spc="-10" dirty="0">
                <a:latin typeface="Segoe UI"/>
                <a:cs typeface="Segoe UI"/>
              </a:rPr>
              <a:t>i</a:t>
            </a:r>
            <a:r>
              <a:rPr sz="2400" dirty="0">
                <a:latin typeface="Segoe UI"/>
                <a:cs typeface="Segoe UI"/>
              </a:rPr>
              <a:t>ền	</a:t>
            </a:r>
            <a:r>
              <a:rPr sz="2400" spc="5" dirty="0">
                <a:latin typeface="Segoe UI"/>
                <a:cs typeface="Segoe UI"/>
              </a:rPr>
              <a:t>l</a:t>
            </a:r>
            <a:r>
              <a:rPr sz="2400" dirty="0">
                <a:latin typeface="Segoe UI"/>
                <a:cs typeface="Segoe UI"/>
              </a:rPr>
              <a:t>à	t</a:t>
            </a:r>
            <a:r>
              <a:rPr sz="2400" spc="5" dirty="0">
                <a:latin typeface="Segoe UI"/>
                <a:cs typeface="Segoe UI"/>
              </a:rPr>
              <a:t>ê</a:t>
            </a:r>
            <a:r>
              <a:rPr sz="2400" dirty="0">
                <a:latin typeface="Segoe UI"/>
                <a:cs typeface="Segoe UI"/>
              </a:rPr>
              <a:t>n	b</a:t>
            </a:r>
            <a:r>
              <a:rPr sz="2400" spc="5" dirty="0">
                <a:latin typeface="Segoe UI"/>
                <a:cs typeface="Segoe UI"/>
              </a:rPr>
              <a:t>ằ</a:t>
            </a:r>
            <a:r>
              <a:rPr sz="2400" dirty="0">
                <a:latin typeface="Segoe UI"/>
                <a:cs typeface="Segoe UI"/>
              </a:rPr>
              <a:t>ng	</a:t>
            </a:r>
            <a:r>
              <a:rPr sz="2400" spc="5" dirty="0">
                <a:latin typeface="Segoe UI"/>
                <a:cs typeface="Segoe UI"/>
              </a:rPr>
              <a:t>c</a:t>
            </a:r>
            <a:r>
              <a:rPr sz="2400" dirty="0">
                <a:latin typeface="Segoe UI"/>
                <a:cs typeface="Segoe UI"/>
              </a:rPr>
              <a:t>hữ	đ</a:t>
            </a:r>
            <a:r>
              <a:rPr sz="2400" spc="5" dirty="0">
                <a:latin typeface="Segoe UI"/>
                <a:cs typeface="Segoe UI"/>
              </a:rPr>
              <a:t>ư</a:t>
            </a:r>
            <a:r>
              <a:rPr sz="2400" dirty="0">
                <a:latin typeface="Segoe UI"/>
                <a:cs typeface="Segoe UI"/>
              </a:rPr>
              <a:t>ợc  dùng thay thế</a:t>
            </a:r>
            <a:r>
              <a:rPr sz="2400" spc="-5" dirty="0">
                <a:latin typeface="Segoe UI"/>
                <a:cs typeface="Segoe UI"/>
              </a:rPr>
              <a:t> cho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địa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chỉ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IP.</a:t>
            </a:r>
            <a:endParaRPr sz="2400" dirty="0">
              <a:latin typeface="Segoe UI"/>
              <a:cs typeface="Segoe UI"/>
            </a:endParaRPr>
          </a:p>
          <a:p>
            <a:pPr marL="355600" marR="3358515" indent="-342900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Tên</a:t>
            </a:r>
            <a:r>
              <a:rPr sz="2400" spc="1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miền</a:t>
            </a:r>
            <a:r>
              <a:rPr sz="2400" spc="1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có</a:t>
            </a:r>
            <a:r>
              <a:rPr sz="2400" spc="1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tính</a:t>
            </a:r>
            <a:r>
              <a:rPr sz="2400" spc="1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thân</a:t>
            </a:r>
            <a:r>
              <a:rPr sz="2400" spc="13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thiện</a:t>
            </a:r>
            <a:r>
              <a:rPr sz="2400" spc="1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,</a:t>
            </a:r>
            <a:r>
              <a:rPr sz="2400" spc="1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gợi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nhớ,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dễ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dùng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với</a:t>
            </a:r>
            <a:r>
              <a:rPr sz="2400" spc="-5" dirty="0">
                <a:latin typeface="Segoe UI"/>
                <a:cs typeface="Segoe UI"/>
              </a:rPr>
              <a:t> con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người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hơn.</a:t>
            </a:r>
            <a:endParaRPr sz="2400" dirty="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Segoe UI"/>
                <a:cs typeface="Segoe UI"/>
              </a:rPr>
              <a:t>Ví</a:t>
            </a:r>
            <a:r>
              <a:rPr sz="2400" spc="20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dụ:</a:t>
            </a:r>
            <a:r>
              <a:rPr sz="2400" spc="2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facekook.com</a:t>
            </a:r>
            <a:r>
              <a:rPr sz="2400" spc="2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dễ</a:t>
            </a:r>
            <a:r>
              <a:rPr sz="2400" spc="2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nhớ</a:t>
            </a:r>
            <a:r>
              <a:rPr sz="2400" spc="2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hơn</a:t>
            </a:r>
            <a:endParaRPr sz="2400" dirty="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Segoe UI"/>
                <a:cs typeface="Segoe UI"/>
              </a:rPr>
              <a:t>là</a:t>
            </a:r>
            <a:r>
              <a:rPr sz="2400" spc="-3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157.240.15.35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5627878" y="3117850"/>
            <a:ext cx="3058160" cy="3136900"/>
            <a:chOff x="5627878" y="3117850"/>
            <a:chExt cx="3058160" cy="313690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34228" y="3218396"/>
              <a:ext cx="2972019" cy="303000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631053" y="3121025"/>
              <a:ext cx="3051810" cy="3130550"/>
            </a:xfrm>
            <a:custGeom>
              <a:avLst/>
              <a:gdLst/>
              <a:ahLst/>
              <a:cxnLst/>
              <a:rect l="l" t="t" r="r" b="b"/>
              <a:pathLst>
                <a:path w="3051809" h="3130550">
                  <a:moveTo>
                    <a:pt x="0" y="3130550"/>
                  </a:moveTo>
                  <a:lnTo>
                    <a:pt x="3051302" y="3130550"/>
                  </a:lnTo>
                  <a:lnTo>
                    <a:pt x="3051302" y="0"/>
                  </a:lnTo>
                  <a:lnTo>
                    <a:pt x="0" y="0"/>
                  </a:lnTo>
                  <a:lnTo>
                    <a:pt x="0" y="313055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98976" y="190500"/>
            <a:ext cx="4840985" cy="7871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07890" y="283210"/>
            <a:ext cx="4398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CẤU</a:t>
            </a:r>
            <a:r>
              <a:rPr spc="5" dirty="0"/>
              <a:t> </a:t>
            </a:r>
            <a:r>
              <a:rPr spc="-5" dirty="0"/>
              <a:t>TRÚC</a:t>
            </a:r>
            <a:r>
              <a:rPr spc="-15" dirty="0"/>
              <a:t> </a:t>
            </a:r>
            <a:r>
              <a:rPr spc="-10" dirty="0"/>
              <a:t>CỦA</a:t>
            </a:r>
            <a:r>
              <a:rPr spc="5" dirty="0"/>
              <a:t> </a:t>
            </a:r>
            <a:r>
              <a:rPr spc="-5" dirty="0"/>
              <a:t>TÊN</a:t>
            </a:r>
            <a:r>
              <a:rPr dirty="0"/>
              <a:t> </a:t>
            </a:r>
            <a:r>
              <a:rPr spc="-10" dirty="0"/>
              <a:t>MIỀN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0045" marR="5080" indent="-342900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360680" algn="l"/>
                <a:tab pos="1146810" algn="l"/>
                <a:tab pos="1826895" algn="l"/>
                <a:tab pos="2779395" algn="l"/>
                <a:tab pos="3677285" algn="l"/>
                <a:tab pos="4725670" algn="l"/>
                <a:tab pos="5805170" algn="l"/>
                <a:tab pos="6772909" algn="l"/>
                <a:tab pos="7504430" algn="l"/>
              </a:tabLst>
            </a:pPr>
            <a:r>
              <a:rPr spc="-5" dirty="0"/>
              <a:t>Mỗi</a:t>
            </a:r>
            <a:r>
              <a:rPr dirty="0"/>
              <a:t>	</a:t>
            </a:r>
            <a:r>
              <a:rPr spc="-5" dirty="0"/>
              <a:t>tên</a:t>
            </a:r>
            <a:r>
              <a:rPr dirty="0"/>
              <a:t>	</a:t>
            </a:r>
            <a:r>
              <a:rPr spc="-10" dirty="0"/>
              <a:t>miề</a:t>
            </a:r>
            <a:r>
              <a:rPr spc="-5" dirty="0"/>
              <a:t>n</a:t>
            </a:r>
            <a:r>
              <a:rPr dirty="0"/>
              <a:t>	</a:t>
            </a:r>
            <a:r>
              <a:rPr spc="-5" dirty="0"/>
              <a:t>gồm</a:t>
            </a:r>
            <a:r>
              <a:rPr dirty="0"/>
              <a:t>	</a:t>
            </a:r>
            <a:r>
              <a:rPr spc="-5" dirty="0"/>
              <a:t>nhiều</a:t>
            </a:r>
            <a:r>
              <a:rPr dirty="0"/>
              <a:t>	</a:t>
            </a:r>
            <a:r>
              <a:rPr spc="-5" dirty="0"/>
              <a:t>thành</a:t>
            </a:r>
            <a:r>
              <a:rPr dirty="0"/>
              <a:t>	</a:t>
            </a:r>
            <a:r>
              <a:rPr spc="-5" dirty="0"/>
              <a:t>p</a:t>
            </a:r>
            <a:r>
              <a:rPr dirty="0"/>
              <a:t>h</a:t>
            </a:r>
            <a:r>
              <a:rPr spc="-5" dirty="0"/>
              <a:t>ần</a:t>
            </a:r>
            <a:r>
              <a:rPr dirty="0"/>
              <a:t>	</a:t>
            </a:r>
            <a:r>
              <a:rPr spc="-10" dirty="0"/>
              <a:t>xế</a:t>
            </a:r>
            <a:r>
              <a:rPr spc="-5" dirty="0"/>
              <a:t>p</a:t>
            </a:r>
            <a:r>
              <a:rPr dirty="0"/>
              <a:t>	</a:t>
            </a:r>
            <a:r>
              <a:rPr spc="-10" dirty="0"/>
              <a:t>l</a:t>
            </a:r>
            <a:r>
              <a:rPr spc="-20" dirty="0"/>
              <a:t>i</a:t>
            </a:r>
            <a:r>
              <a:rPr spc="-5" dirty="0"/>
              <a:t>ền  nhau</a:t>
            </a:r>
            <a:r>
              <a:rPr spc="5" dirty="0"/>
              <a:t> </a:t>
            </a:r>
            <a:r>
              <a:rPr spc="-5" dirty="0"/>
              <a:t>và cách</a:t>
            </a:r>
            <a:r>
              <a:rPr spc="-25" dirty="0"/>
              <a:t> </a:t>
            </a:r>
            <a:r>
              <a:rPr spc="-5" dirty="0"/>
              <a:t>nhau</a:t>
            </a:r>
            <a:r>
              <a:rPr spc="10" dirty="0"/>
              <a:t> </a:t>
            </a:r>
            <a:r>
              <a:rPr spc="-5" dirty="0"/>
              <a:t>bởi</a:t>
            </a:r>
            <a:r>
              <a:rPr spc="5" dirty="0"/>
              <a:t> </a:t>
            </a:r>
            <a:r>
              <a:rPr spc="-5" dirty="0"/>
              <a:t>dấu chấm </a:t>
            </a:r>
            <a:r>
              <a:rPr dirty="0"/>
              <a:t>“.”</a:t>
            </a:r>
          </a:p>
          <a:p>
            <a:pPr marL="360045" indent="-342900">
              <a:lnSpc>
                <a:spcPct val="100000"/>
              </a:lnSpc>
              <a:spcBef>
                <a:spcPts val="675"/>
              </a:spcBef>
              <a:buFont typeface="Wingdings"/>
              <a:buChar char=""/>
              <a:tabLst>
                <a:tab pos="360680" algn="l"/>
                <a:tab pos="3415029" algn="l"/>
              </a:tabLst>
            </a:pPr>
            <a:r>
              <a:rPr spc="-5" dirty="0"/>
              <a:t>Ví dụ</a:t>
            </a:r>
            <a:r>
              <a:rPr dirty="0"/>
              <a:t> </a:t>
            </a:r>
            <a:r>
              <a:rPr b="1" spc="-5" dirty="0">
                <a:latin typeface="Segoe UI"/>
                <a:cs typeface="Segoe UI"/>
                <a:hlinkClick r:id="rId3"/>
              </a:rPr>
              <a:t>www.fpt.vn</a:t>
            </a:r>
            <a:r>
              <a:rPr b="1" spc="-5" dirty="0">
                <a:latin typeface="Segoe UI"/>
                <a:cs typeface="Segoe UI"/>
              </a:rPr>
              <a:t>	</a:t>
            </a:r>
            <a:r>
              <a:rPr spc="-5" dirty="0"/>
              <a:t>,</a:t>
            </a:r>
            <a:r>
              <a:rPr spc="-15" dirty="0"/>
              <a:t> </a:t>
            </a:r>
            <a:r>
              <a:rPr spc="-5" dirty="0"/>
              <a:t>trong</a:t>
            </a:r>
            <a:r>
              <a:rPr spc="-20" dirty="0"/>
              <a:t> </a:t>
            </a:r>
            <a:r>
              <a:rPr spc="-5" dirty="0"/>
              <a:t>đó:</a:t>
            </a:r>
          </a:p>
          <a:p>
            <a:pPr marL="816610" lvl="1" indent="-342900">
              <a:lnSpc>
                <a:spcPct val="100000"/>
              </a:lnSpc>
              <a:spcBef>
                <a:spcPts val="675"/>
              </a:spcBef>
              <a:buFont typeface="Wingdings"/>
              <a:buChar char=""/>
              <a:tabLst>
                <a:tab pos="817244" algn="l"/>
                <a:tab pos="817880" algn="l"/>
              </a:tabLst>
            </a:pPr>
            <a:r>
              <a:rPr sz="2800" spc="-10" dirty="0">
                <a:latin typeface="Segoe UI"/>
                <a:cs typeface="Segoe UI"/>
              </a:rPr>
              <a:t>www:</a:t>
            </a:r>
            <a:r>
              <a:rPr sz="2800" spc="2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Tiền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tố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của tên </a:t>
            </a:r>
            <a:r>
              <a:rPr sz="2800" spc="-10" dirty="0">
                <a:latin typeface="Segoe UI"/>
                <a:cs typeface="Segoe UI"/>
              </a:rPr>
              <a:t>miền</a:t>
            </a:r>
            <a:endParaRPr sz="2800" dirty="0">
              <a:latin typeface="Segoe UI"/>
              <a:cs typeface="Segoe UI"/>
            </a:endParaRPr>
          </a:p>
          <a:p>
            <a:pPr marL="816610" lvl="1" indent="-342900">
              <a:lnSpc>
                <a:spcPct val="100000"/>
              </a:lnSpc>
              <a:spcBef>
                <a:spcPts val="675"/>
              </a:spcBef>
              <a:buFont typeface="Wingdings"/>
              <a:buChar char=""/>
              <a:tabLst>
                <a:tab pos="817244" algn="l"/>
                <a:tab pos="817880" algn="l"/>
              </a:tabLst>
            </a:pPr>
            <a:r>
              <a:rPr sz="2800" spc="-5" dirty="0">
                <a:latin typeface="Segoe UI"/>
                <a:cs typeface="Segoe UI"/>
              </a:rPr>
              <a:t>fpt: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Tên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chính thức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của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tên </a:t>
            </a:r>
            <a:r>
              <a:rPr sz="2800" spc="-10" dirty="0">
                <a:latin typeface="Segoe UI"/>
                <a:cs typeface="Segoe UI"/>
              </a:rPr>
              <a:t>miền</a:t>
            </a:r>
            <a:endParaRPr sz="2800" dirty="0">
              <a:latin typeface="Segoe UI"/>
              <a:cs typeface="Segoe UI"/>
            </a:endParaRPr>
          </a:p>
          <a:p>
            <a:pPr marL="816610" marR="5715" lvl="1" indent="-342900">
              <a:lnSpc>
                <a:spcPct val="100000"/>
              </a:lnSpc>
              <a:spcBef>
                <a:spcPts val="670"/>
              </a:spcBef>
              <a:buFont typeface="Wingdings"/>
              <a:buChar char=""/>
              <a:tabLst>
                <a:tab pos="817244" algn="l"/>
                <a:tab pos="817880" algn="l"/>
              </a:tabLst>
            </a:pPr>
            <a:r>
              <a:rPr sz="2800" dirty="0">
                <a:latin typeface="Segoe UI"/>
                <a:cs typeface="Segoe UI"/>
              </a:rPr>
              <a:t>.com:</a:t>
            </a:r>
            <a:r>
              <a:rPr sz="2800" spc="19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hậu</a:t>
            </a:r>
            <a:r>
              <a:rPr sz="2800" spc="204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tố</a:t>
            </a:r>
            <a:r>
              <a:rPr sz="2800" spc="19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của</a:t>
            </a:r>
            <a:r>
              <a:rPr sz="2800" spc="21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tên</a:t>
            </a:r>
            <a:r>
              <a:rPr sz="2800" spc="2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miền,</a:t>
            </a:r>
            <a:r>
              <a:rPr sz="2800" spc="2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có</a:t>
            </a:r>
            <a:r>
              <a:rPr sz="2800" spc="2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thể</a:t>
            </a:r>
            <a:r>
              <a:rPr sz="2800" spc="204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gọi</a:t>
            </a:r>
            <a:r>
              <a:rPr sz="2800" spc="18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là</a:t>
            </a:r>
            <a:r>
              <a:rPr sz="2800" spc="204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đuôi </a:t>
            </a:r>
            <a:r>
              <a:rPr sz="2800" spc="-75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tên miền.</a:t>
            </a:r>
            <a:endParaRPr sz="2800" dirty="0">
              <a:latin typeface="Segoe UI"/>
              <a:cs typeface="Segoe UI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71849" y="4762860"/>
            <a:ext cx="5400300" cy="140935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37532" y="190500"/>
            <a:ext cx="4202429" cy="7871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2117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PHÂN</a:t>
            </a:r>
            <a:r>
              <a:rPr dirty="0"/>
              <a:t> </a:t>
            </a:r>
            <a:r>
              <a:rPr spc="-10" dirty="0"/>
              <a:t>LOẠI</a:t>
            </a:r>
            <a:r>
              <a:rPr dirty="0"/>
              <a:t> </a:t>
            </a:r>
            <a:r>
              <a:rPr spc="-5" dirty="0"/>
              <a:t>TÊN </a:t>
            </a:r>
            <a:r>
              <a:rPr spc="-10" dirty="0"/>
              <a:t>MIỀN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9292" y="925957"/>
            <a:ext cx="8068945" cy="313563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dirty="0">
                <a:latin typeface="Segoe UI"/>
                <a:cs typeface="Segoe UI"/>
              </a:rPr>
              <a:t>Có hai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loại</a:t>
            </a:r>
            <a:r>
              <a:rPr sz="2400" spc="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tên</a:t>
            </a:r>
            <a:r>
              <a:rPr sz="2400" spc="-2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miền: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quốc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tế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và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quốc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gia.</a:t>
            </a:r>
          </a:p>
          <a:p>
            <a:pPr marL="355600" marR="5080" indent="-342900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355600" algn="l"/>
                <a:tab pos="981710" algn="l"/>
                <a:tab pos="1784985" algn="l"/>
                <a:tab pos="2591435" algn="l"/>
                <a:tab pos="3054350" algn="l"/>
                <a:tab pos="3548379" algn="l"/>
                <a:tab pos="4607560" algn="l"/>
                <a:tab pos="4865370" algn="l"/>
                <a:tab pos="5792470" algn="l"/>
                <a:tab pos="6447790" algn="l"/>
                <a:tab pos="7263130" algn="l"/>
                <a:tab pos="7620000" algn="l"/>
              </a:tabLst>
            </a:pPr>
            <a:r>
              <a:rPr sz="2400" dirty="0">
                <a:latin typeface="Segoe UI"/>
                <a:cs typeface="Segoe UI"/>
              </a:rPr>
              <a:t>T</a:t>
            </a:r>
            <a:r>
              <a:rPr sz="2400" spc="5" dirty="0">
                <a:latin typeface="Segoe UI"/>
                <a:cs typeface="Segoe UI"/>
              </a:rPr>
              <a:t>ê</a:t>
            </a:r>
            <a:r>
              <a:rPr sz="2400" dirty="0">
                <a:latin typeface="Segoe UI"/>
                <a:cs typeface="Segoe UI"/>
              </a:rPr>
              <a:t>n	</a:t>
            </a:r>
            <a:r>
              <a:rPr sz="2400" spc="-5" dirty="0">
                <a:latin typeface="Segoe UI"/>
                <a:cs typeface="Segoe UI"/>
              </a:rPr>
              <a:t>m</a:t>
            </a:r>
            <a:r>
              <a:rPr sz="2400" spc="-10" dirty="0">
                <a:latin typeface="Segoe UI"/>
                <a:cs typeface="Segoe UI"/>
              </a:rPr>
              <a:t>i</a:t>
            </a:r>
            <a:r>
              <a:rPr sz="2400" dirty="0">
                <a:latin typeface="Segoe UI"/>
                <a:cs typeface="Segoe UI"/>
              </a:rPr>
              <a:t>ền	qu</a:t>
            </a:r>
            <a:r>
              <a:rPr sz="2400" spc="5" dirty="0">
                <a:latin typeface="Segoe UI"/>
                <a:cs typeface="Segoe UI"/>
              </a:rPr>
              <a:t>ố</a:t>
            </a:r>
            <a:r>
              <a:rPr sz="2400" dirty="0">
                <a:latin typeface="Segoe UI"/>
                <a:cs typeface="Segoe UI"/>
              </a:rPr>
              <a:t>c	tế:	</a:t>
            </a:r>
            <a:r>
              <a:rPr sz="2400" spc="10" dirty="0">
                <a:latin typeface="Segoe UI"/>
                <a:cs typeface="Segoe UI"/>
              </a:rPr>
              <a:t>d</a:t>
            </a:r>
            <a:r>
              <a:rPr sz="2400" dirty="0">
                <a:latin typeface="Segoe UI"/>
                <a:cs typeface="Segoe UI"/>
              </a:rPr>
              <a:t>o	</a:t>
            </a:r>
            <a:r>
              <a:rPr sz="2400" spc="-5" dirty="0">
                <a:latin typeface="Segoe UI"/>
                <a:cs typeface="Segoe UI"/>
              </a:rPr>
              <a:t>ICAN</a:t>
            </a:r>
            <a:r>
              <a:rPr sz="2400" dirty="0">
                <a:latin typeface="Segoe UI"/>
                <a:cs typeface="Segoe UI"/>
              </a:rPr>
              <a:t>N	-	T</a:t>
            </a:r>
            <a:r>
              <a:rPr sz="2400" spc="5" dirty="0">
                <a:latin typeface="Segoe UI"/>
                <a:cs typeface="Segoe UI"/>
              </a:rPr>
              <a:t>r</a:t>
            </a:r>
            <a:r>
              <a:rPr sz="2400" dirty="0">
                <a:latin typeface="Segoe UI"/>
                <a:cs typeface="Segoe UI"/>
              </a:rPr>
              <a:t>ung	tâm	quản	</a:t>
            </a:r>
            <a:r>
              <a:rPr sz="2400" spc="-10" dirty="0">
                <a:latin typeface="Segoe UI"/>
                <a:cs typeface="Segoe UI"/>
              </a:rPr>
              <a:t>l</a:t>
            </a:r>
            <a:r>
              <a:rPr sz="2400" dirty="0">
                <a:latin typeface="Segoe UI"/>
                <a:cs typeface="Segoe UI"/>
              </a:rPr>
              <a:t>ý	t</a:t>
            </a:r>
            <a:r>
              <a:rPr sz="2400" spc="5" dirty="0">
                <a:latin typeface="Segoe UI"/>
                <a:cs typeface="Segoe UI"/>
              </a:rPr>
              <a:t>ê</a:t>
            </a:r>
            <a:r>
              <a:rPr sz="2400" dirty="0">
                <a:latin typeface="Segoe UI"/>
                <a:cs typeface="Segoe UI"/>
              </a:rPr>
              <a:t>n  </a:t>
            </a:r>
            <a:r>
              <a:rPr sz="2400" spc="-5" dirty="0">
                <a:latin typeface="Segoe UI"/>
                <a:cs typeface="Segoe UI"/>
              </a:rPr>
              <a:t>miền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quốc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tế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-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quản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lý.</a:t>
            </a:r>
            <a:endParaRPr sz="2400" dirty="0">
              <a:latin typeface="Segoe UI"/>
              <a:cs typeface="Segoe UI"/>
            </a:endParaRPr>
          </a:p>
          <a:p>
            <a:pPr marL="355600" marR="5715" indent="-342900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Tên</a:t>
            </a:r>
            <a:r>
              <a:rPr sz="2400" spc="22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miền</a:t>
            </a:r>
            <a:r>
              <a:rPr sz="2400" spc="24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quốc</a:t>
            </a:r>
            <a:r>
              <a:rPr sz="2400" spc="2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gia:</a:t>
            </a:r>
            <a:r>
              <a:rPr sz="2400" spc="220" dirty="0">
                <a:latin typeface="Segoe UI"/>
                <a:cs typeface="Segoe UI"/>
              </a:rPr>
              <a:t> </a:t>
            </a:r>
            <a:r>
              <a:rPr sz="2400" spc="5" dirty="0">
                <a:latin typeface="Segoe UI"/>
                <a:cs typeface="Segoe UI"/>
              </a:rPr>
              <a:t>do</a:t>
            </a:r>
            <a:r>
              <a:rPr sz="2400" spc="2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Trung</a:t>
            </a:r>
            <a:r>
              <a:rPr sz="2400" spc="229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tâm</a:t>
            </a:r>
            <a:r>
              <a:rPr sz="2400" spc="2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quản</a:t>
            </a:r>
            <a:r>
              <a:rPr sz="2400" spc="24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lý</a:t>
            </a:r>
            <a:r>
              <a:rPr sz="2400" spc="24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tên</a:t>
            </a:r>
            <a:r>
              <a:rPr sz="2400" spc="22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miền</a:t>
            </a:r>
            <a:r>
              <a:rPr sz="2400" spc="229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của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từng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quốc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gia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quản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lý.</a:t>
            </a:r>
            <a:endParaRPr sz="2400" dirty="0">
              <a:latin typeface="Segoe UI"/>
              <a:cs typeface="Segoe UI"/>
            </a:endParaRPr>
          </a:p>
          <a:p>
            <a:pPr marL="355600" marR="5080" indent="-342900">
              <a:lnSpc>
                <a:spcPct val="100000"/>
              </a:lnSpc>
              <a:spcBef>
                <a:spcPts val="259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Segoe UI"/>
                <a:cs typeface="Segoe UI"/>
              </a:rPr>
              <a:t>Với</a:t>
            </a:r>
            <a:r>
              <a:rPr sz="2400" spc="6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Việt</a:t>
            </a:r>
            <a:r>
              <a:rPr sz="2400" spc="8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Nam,</a:t>
            </a:r>
            <a:r>
              <a:rPr sz="2400" spc="65" dirty="0">
                <a:latin typeface="Segoe UI"/>
                <a:cs typeface="Segoe UI"/>
              </a:rPr>
              <a:t> </a:t>
            </a:r>
            <a:r>
              <a:rPr sz="2400" spc="5" dirty="0">
                <a:latin typeface="Segoe UI"/>
                <a:cs typeface="Segoe UI"/>
              </a:rPr>
              <a:t>tổ</a:t>
            </a:r>
            <a:r>
              <a:rPr sz="2400" spc="7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chức</a:t>
            </a:r>
            <a:r>
              <a:rPr sz="2400" spc="9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quản</a:t>
            </a:r>
            <a:r>
              <a:rPr sz="2400" spc="9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lý</a:t>
            </a:r>
            <a:r>
              <a:rPr sz="2400" spc="7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tên</a:t>
            </a:r>
            <a:r>
              <a:rPr sz="2400" spc="8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miền</a:t>
            </a:r>
            <a:r>
              <a:rPr sz="2400" spc="9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của</a:t>
            </a:r>
            <a:r>
              <a:rPr sz="2400" spc="9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Việt</a:t>
            </a:r>
            <a:r>
              <a:rPr sz="2400" spc="8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Nam</a:t>
            </a:r>
            <a:r>
              <a:rPr sz="2400" spc="8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có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tên </a:t>
            </a:r>
            <a:r>
              <a:rPr sz="2400" spc="-5" dirty="0">
                <a:latin typeface="Segoe UI"/>
                <a:cs typeface="Segoe UI"/>
              </a:rPr>
              <a:t>là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VNNIC.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Địa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chỉ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chính</a:t>
            </a:r>
            <a:r>
              <a:rPr sz="2400" spc="5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thức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là</a:t>
            </a:r>
            <a:r>
              <a:rPr sz="2400" spc="15" dirty="0">
                <a:solidFill>
                  <a:srgbClr val="2997E2"/>
                </a:solidFill>
                <a:latin typeface="Segoe UI"/>
                <a:cs typeface="Segoe UI"/>
              </a:rPr>
              <a:t> </a:t>
            </a:r>
            <a:r>
              <a:rPr sz="2400" u="heavy" spc="-5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Segoe UI"/>
                <a:cs typeface="Segoe UI"/>
                <a:hlinkClick r:id="rId3"/>
              </a:rPr>
              <a:t>https://vnnic.vn/</a:t>
            </a:r>
            <a:endParaRPr sz="2400" dirty="0">
              <a:latin typeface="Segoe UI"/>
              <a:cs typeface="Segoe UI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6551" y="4418076"/>
            <a:ext cx="3505200" cy="201015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72000" y="4558482"/>
            <a:ext cx="3919184" cy="17409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59679" y="190500"/>
            <a:ext cx="3780281" cy="7871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68848" y="283210"/>
            <a:ext cx="33369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TÊN</a:t>
            </a:r>
            <a:r>
              <a:rPr spc="-25" dirty="0"/>
              <a:t> </a:t>
            </a:r>
            <a:r>
              <a:rPr spc="-10" dirty="0"/>
              <a:t>MIỀN</a:t>
            </a:r>
            <a:r>
              <a:rPr spc="-15" dirty="0"/>
              <a:t> </a:t>
            </a:r>
            <a:r>
              <a:rPr spc="-10" dirty="0"/>
              <a:t>QUỐC</a:t>
            </a:r>
            <a:r>
              <a:rPr spc="5" dirty="0"/>
              <a:t> </a:t>
            </a:r>
            <a:r>
              <a:rPr spc="-5" dirty="0"/>
              <a:t>TẾ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5063" y="1084325"/>
            <a:ext cx="8375015" cy="4921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350" indent="-343535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356235" algn="l"/>
              </a:tabLst>
            </a:pPr>
            <a:r>
              <a:rPr sz="2200" spc="-10" dirty="0">
                <a:latin typeface="Segoe UI"/>
                <a:cs typeface="Segoe UI"/>
              </a:rPr>
              <a:t>Các</a:t>
            </a:r>
            <a:r>
              <a:rPr sz="2200" spc="10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tổ</a:t>
            </a:r>
            <a:r>
              <a:rPr sz="2200" spc="10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chức</a:t>
            </a:r>
            <a:r>
              <a:rPr sz="2200" spc="1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trong</a:t>
            </a:r>
            <a:r>
              <a:rPr sz="2200" spc="114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các</a:t>
            </a:r>
            <a:r>
              <a:rPr sz="2200" spc="1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quốc</a:t>
            </a:r>
            <a:r>
              <a:rPr sz="2200" spc="1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gia</a:t>
            </a:r>
            <a:r>
              <a:rPr sz="2200" spc="1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đều</a:t>
            </a:r>
            <a:r>
              <a:rPr sz="2200" spc="12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có</a:t>
            </a:r>
            <a:r>
              <a:rPr sz="2200" spc="1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thể</a:t>
            </a:r>
            <a:r>
              <a:rPr sz="2200" spc="114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đăng</a:t>
            </a:r>
            <a:r>
              <a:rPr sz="2200" spc="1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ký</a:t>
            </a:r>
            <a:r>
              <a:rPr sz="2200" spc="11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sử</a:t>
            </a:r>
            <a:r>
              <a:rPr sz="2200" spc="114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dụng</a:t>
            </a:r>
            <a:r>
              <a:rPr sz="2200" spc="114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tên </a:t>
            </a:r>
            <a:r>
              <a:rPr sz="2200" spc="-58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miền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quốc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tế.</a:t>
            </a:r>
            <a:endParaRPr sz="2200" dirty="0">
              <a:latin typeface="Segoe UI"/>
              <a:cs typeface="Segoe UI"/>
            </a:endParaRPr>
          </a:p>
          <a:p>
            <a:pPr marL="355600" indent="-343535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356235" algn="l"/>
              </a:tabLst>
            </a:pPr>
            <a:r>
              <a:rPr sz="2200" spc="-5" dirty="0">
                <a:latin typeface="Segoe UI"/>
                <a:cs typeface="Segoe UI"/>
              </a:rPr>
              <a:t>Tên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miền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quốc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tế thường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thuộc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các phân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loại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sau:</a:t>
            </a:r>
            <a:endParaRPr sz="2200" dirty="0">
              <a:latin typeface="Segoe UI"/>
              <a:cs typeface="Segoe UI"/>
            </a:endParaRPr>
          </a:p>
          <a:p>
            <a:pPr marL="582930" marR="6350" lvl="1" indent="-342900">
              <a:lnSpc>
                <a:spcPct val="100000"/>
              </a:lnSpc>
              <a:spcBef>
                <a:spcPts val="525"/>
              </a:spcBef>
              <a:buFont typeface="Wingdings"/>
              <a:buChar char=""/>
              <a:tabLst>
                <a:tab pos="582295" algn="l"/>
                <a:tab pos="583565" algn="l"/>
                <a:tab pos="1600835" algn="l"/>
              </a:tabLst>
            </a:pPr>
            <a:r>
              <a:rPr sz="2200" spc="-10" dirty="0">
                <a:latin typeface="Segoe UI"/>
                <a:cs typeface="Segoe UI"/>
              </a:rPr>
              <a:t>.</a:t>
            </a:r>
            <a:r>
              <a:rPr sz="2200" b="1" spc="-10" dirty="0">
                <a:latin typeface="Segoe UI"/>
                <a:cs typeface="Segoe UI"/>
              </a:rPr>
              <a:t>COM</a:t>
            </a:r>
            <a:r>
              <a:rPr sz="2200" spc="-10" dirty="0">
                <a:latin typeface="Segoe UI"/>
                <a:cs typeface="Segoe UI"/>
              </a:rPr>
              <a:t>:	</a:t>
            </a:r>
            <a:r>
              <a:rPr sz="2200" spc="-5" dirty="0">
                <a:latin typeface="Segoe UI"/>
                <a:cs typeface="Segoe UI"/>
              </a:rPr>
              <a:t>(commercial</a:t>
            </a:r>
            <a:r>
              <a:rPr sz="2200" b="1" spc="-5" dirty="0">
                <a:latin typeface="Segoe UI"/>
                <a:cs typeface="Segoe UI"/>
              </a:rPr>
              <a:t>)</a:t>
            </a:r>
            <a:r>
              <a:rPr sz="2200" b="1" spc="35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dành</a:t>
            </a:r>
            <a:r>
              <a:rPr sz="2200" spc="36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cho</a:t>
            </a:r>
            <a:r>
              <a:rPr sz="2200" spc="35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các</a:t>
            </a:r>
            <a:r>
              <a:rPr sz="2200" spc="36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tổ</a:t>
            </a:r>
            <a:r>
              <a:rPr sz="2200" spc="35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chức</a:t>
            </a:r>
            <a:r>
              <a:rPr sz="2200" spc="36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thương</a:t>
            </a:r>
            <a:r>
              <a:rPr sz="2200" spc="36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mại</a:t>
            </a:r>
            <a:r>
              <a:rPr sz="2200" spc="36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trên </a:t>
            </a:r>
            <a:r>
              <a:rPr sz="2200" spc="-58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thế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giới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đăng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ký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sử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dụng.</a:t>
            </a:r>
          </a:p>
          <a:p>
            <a:pPr marL="582930" lvl="1" indent="-343535">
              <a:lnSpc>
                <a:spcPct val="100000"/>
              </a:lnSpc>
              <a:spcBef>
                <a:spcPts val="530"/>
              </a:spcBef>
              <a:buFont typeface="Wingdings"/>
              <a:buChar char=""/>
              <a:tabLst>
                <a:tab pos="582295" algn="l"/>
                <a:tab pos="583565" algn="l"/>
              </a:tabLst>
            </a:pPr>
            <a:r>
              <a:rPr sz="2200" spc="-5" dirty="0">
                <a:latin typeface="Segoe UI"/>
                <a:cs typeface="Segoe UI"/>
              </a:rPr>
              <a:t>.</a:t>
            </a:r>
            <a:r>
              <a:rPr sz="2200" b="1" spc="-5" dirty="0">
                <a:latin typeface="Segoe UI"/>
                <a:cs typeface="Segoe UI"/>
              </a:rPr>
              <a:t>NET</a:t>
            </a:r>
            <a:r>
              <a:rPr sz="2200" spc="-5" dirty="0">
                <a:latin typeface="Segoe UI"/>
                <a:cs typeface="Segoe UI"/>
              </a:rPr>
              <a:t>: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(network)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thường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dùng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cho các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tổ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chức</a:t>
            </a:r>
            <a:r>
              <a:rPr sz="2200" spc="-2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quản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lý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mạng</a:t>
            </a:r>
            <a:endParaRPr sz="2200" dirty="0">
              <a:latin typeface="Segoe UI"/>
              <a:cs typeface="Segoe UI"/>
            </a:endParaRPr>
          </a:p>
          <a:p>
            <a:pPr marL="582930" marR="7620" lvl="1" indent="-342900">
              <a:lnSpc>
                <a:spcPct val="100000"/>
              </a:lnSpc>
              <a:spcBef>
                <a:spcPts val="530"/>
              </a:spcBef>
              <a:buFont typeface="Wingdings"/>
              <a:buChar char=""/>
              <a:tabLst>
                <a:tab pos="582295" algn="l"/>
                <a:tab pos="583565" algn="l"/>
                <a:tab pos="1582420" algn="l"/>
                <a:tab pos="3443604" algn="l"/>
                <a:tab pos="4495165" algn="l"/>
                <a:tab pos="5263515" algn="l"/>
                <a:tab pos="5857875" algn="l"/>
                <a:tab pos="6402070" algn="l"/>
                <a:tab pos="6801484" algn="l"/>
                <a:tab pos="7524115" algn="l"/>
                <a:tab pos="8057515" algn="l"/>
              </a:tabLst>
            </a:pPr>
            <a:r>
              <a:rPr sz="2200" spc="-5" dirty="0">
                <a:latin typeface="Segoe UI"/>
                <a:cs typeface="Segoe UI"/>
              </a:rPr>
              <a:t>.</a:t>
            </a:r>
            <a:r>
              <a:rPr sz="2200" b="1" spc="-10" dirty="0">
                <a:latin typeface="Segoe UI"/>
                <a:cs typeface="Segoe UI"/>
              </a:rPr>
              <a:t>ORG</a:t>
            </a:r>
            <a:r>
              <a:rPr sz="2200" spc="-5" dirty="0">
                <a:latin typeface="Segoe UI"/>
                <a:cs typeface="Segoe UI"/>
              </a:rPr>
              <a:t>: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10" dirty="0">
                <a:latin typeface="Segoe UI"/>
                <a:cs typeface="Segoe UI"/>
              </a:rPr>
              <a:t>(</a:t>
            </a:r>
            <a:r>
              <a:rPr sz="2200" spc="-5" dirty="0">
                <a:latin typeface="Segoe UI"/>
                <a:cs typeface="Segoe UI"/>
              </a:rPr>
              <a:t>orga</a:t>
            </a:r>
            <a:r>
              <a:rPr sz="2200" spc="10" dirty="0">
                <a:latin typeface="Segoe UI"/>
                <a:cs typeface="Segoe UI"/>
              </a:rPr>
              <a:t>n</a:t>
            </a:r>
            <a:r>
              <a:rPr sz="2200" spc="-10" dirty="0">
                <a:latin typeface="Segoe UI"/>
                <a:cs typeface="Segoe UI"/>
              </a:rPr>
              <a:t>i</a:t>
            </a:r>
            <a:r>
              <a:rPr sz="2200" dirty="0">
                <a:latin typeface="Segoe UI"/>
                <a:cs typeface="Segoe UI"/>
              </a:rPr>
              <a:t>z</a:t>
            </a:r>
            <a:r>
              <a:rPr sz="2200" spc="-5" dirty="0">
                <a:latin typeface="Segoe UI"/>
                <a:cs typeface="Segoe UI"/>
              </a:rPr>
              <a:t>a</a:t>
            </a:r>
            <a:r>
              <a:rPr sz="2200" dirty="0">
                <a:latin typeface="Segoe UI"/>
                <a:cs typeface="Segoe UI"/>
              </a:rPr>
              <a:t>t</a:t>
            </a:r>
            <a:r>
              <a:rPr sz="2200" spc="-10" dirty="0">
                <a:latin typeface="Segoe UI"/>
                <a:cs typeface="Segoe UI"/>
              </a:rPr>
              <a:t>io</a:t>
            </a:r>
            <a:r>
              <a:rPr sz="2200" spc="15" dirty="0">
                <a:latin typeface="Segoe UI"/>
                <a:cs typeface="Segoe UI"/>
              </a:rPr>
              <a:t>n</a:t>
            </a:r>
            <a:r>
              <a:rPr sz="2200" spc="-5" dirty="0">
                <a:latin typeface="Segoe UI"/>
                <a:cs typeface="Segoe UI"/>
              </a:rPr>
              <a:t>)</a:t>
            </a:r>
            <a:r>
              <a:rPr sz="2200" dirty="0">
                <a:latin typeface="Segoe UI"/>
                <a:cs typeface="Segoe UI"/>
              </a:rPr>
              <a:t>	t</a:t>
            </a:r>
            <a:r>
              <a:rPr sz="2200" spc="-5" dirty="0">
                <a:latin typeface="Segoe UI"/>
                <a:cs typeface="Segoe UI"/>
              </a:rPr>
              <a:t>h</a:t>
            </a:r>
            <a:r>
              <a:rPr sz="2200" dirty="0">
                <a:latin typeface="Segoe UI"/>
                <a:cs typeface="Segoe UI"/>
              </a:rPr>
              <a:t>ư</a:t>
            </a:r>
            <a:r>
              <a:rPr sz="2200" spc="-10" dirty="0">
                <a:latin typeface="Segoe UI"/>
                <a:cs typeface="Segoe UI"/>
              </a:rPr>
              <a:t>ờn</a:t>
            </a:r>
            <a:r>
              <a:rPr sz="2200" spc="-5" dirty="0">
                <a:latin typeface="Segoe UI"/>
                <a:cs typeface="Segoe UI"/>
              </a:rPr>
              <a:t>g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5" dirty="0">
                <a:latin typeface="Segoe UI"/>
                <a:cs typeface="Segoe UI"/>
              </a:rPr>
              <a:t>d</a:t>
            </a:r>
            <a:r>
              <a:rPr sz="2200" spc="-10" dirty="0">
                <a:latin typeface="Segoe UI"/>
                <a:cs typeface="Segoe UI"/>
              </a:rPr>
              <a:t>à</a:t>
            </a:r>
            <a:r>
              <a:rPr sz="2200" spc="10" dirty="0">
                <a:latin typeface="Segoe UI"/>
                <a:cs typeface="Segoe UI"/>
              </a:rPr>
              <a:t>n</a:t>
            </a:r>
            <a:r>
              <a:rPr sz="2200" spc="-5" dirty="0">
                <a:latin typeface="Segoe UI"/>
                <a:cs typeface="Segoe UI"/>
              </a:rPr>
              <a:t>h</a:t>
            </a:r>
            <a:r>
              <a:rPr sz="2200" dirty="0">
                <a:latin typeface="Segoe UI"/>
                <a:cs typeface="Segoe UI"/>
              </a:rPr>
              <a:t>	ch</a:t>
            </a:r>
            <a:r>
              <a:rPr sz="2200" spc="-5" dirty="0">
                <a:latin typeface="Segoe UI"/>
                <a:cs typeface="Segoe UI"/>
              </a:rPr>
              <a:t>o</a:t>
            </a:r>
            <a:r>
              <a:rPr sz="2200" dirty="0">
                <a:latin typeface="Segoe UI"/>
                <a:cs typeface="Segoe UI"/>
              </a:rPr>
              <a:t>	c</a:t>
            </a:r>
            <a:r>
              <a:rPr sz="2200" spc="-5" dirty="0">
                <a:latin typeface="Segoe UI"/>
                <a:cs typeface="Segoe UI"/>
              </a:rPr>
              <a:t>ác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20" dirty="0">
                <a:latin typeface="Segoe UI"/>
                <a:cs typeface="Segoe UI"/>
              </a:rPr>
              <a:t>t</a:t>
            </a:r>
            <a:r>
              <a:rPr sz="2200" spc="-5" dirty="0">
                <a:latin typeface="Segoe UI"/>
                <a:cs typeface="Segoe UI"/>
              </a:rPr>
              <a:t>ổ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5" dirty="0">
                <a:latin typeface="Segoe UI"/>
                <a:cs typeface="Segoe UI"/>
              </a:rPr>
              <a:t>c</a:t>
            </a:r>
            <a:r>
              <a:rPr sz="2200" dirty="0">
                <a:latin typeface="Segoe UI"/>
                <a:cs typeface="Segoe UI"/>
              </a:rPr>
              <a:t>h</a:t>
            </a:r>
            <a:r>
              <a:rPr sz="2200" spc="-15" dirty="0">
                <a:latin typeface="Segoe UI"/>
                <a:cs typeface="Segoe UI"/>
              </a:rPr>
              <a:t>ứ</a:t>
            </a:r>
            <a:r>
              <a:rPr sz="2200" spc="-5" dirty="0">
                <a:latin typeface="Segoe UI"/>
                <a:cs typeface="Segoe UI"/>
              </a:rPr>
              <a:t>c</a:t>
            </a:r>
            <a:r>
              <a:rPr sz="2200" dirty="0">
                <a:latin typeface="Segoe UI"/>
                <a:cs typeface="Segoe UI"/>
              </a:rPr>
              <a:t>	ph</a:t>
            </a:r>
            <a:r>
              <a:rPr sz="2200" spc="-5" dirty="0">
                <a:latin typeface="Segoe UI"/>
                <a:cs typeface="Segoe UI"/>
              </a:rPr>
              <a:t>i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10" dirty="0">
                <a:latin typeface="Segoe UI"/>
                <a:cs typeface="Segoe UI"/>
              </a:rPr>
              <a:t>lợi  </a:t>
            </a:r>
            <a:r>
              <a:rPr sz="2200" spc="-5" dirty="0">
                <a:latin typeface="Segoe UI"/>
                <a:cs typeface="Segoe UI"/>
              </a:rPr>
              <a:t>nhuận,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phi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chính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phủ.</a:t>
            </a:r>
          </a:p>
          <a:p>
            <a:pPr marL="582930" lvl="1" indent="-343535">
              <a:lnSpc>
                <a:spcPct val="100000"/>
              </a:lnSpc>
              <a:spcBef>
                <a:spcPts val="530"/>
              </a:spcBef>
              <a:buFont typeface="Wingdings"/>
              <a:buChar char=""/>
              <a:tabLst>
                <a:tab pos="582295" algn="l"/>
                <a:tab pos="583565" algn="l"/>
                <a:tab pos="1412875" algn="l"/>
              </a:tabLst>
            </a:pPr>
            <a:r>
              <a:rPr sz="2200" spc="-10" dirty="0">
                <a:latin typeface="Segoe UI"/>
                <a:cs typeface="Segoe UI"/>
              </a:rPr>
              <a:t>.</a:t>
            </a:r>
            <a:r>
              <a:rPr sz="2200" b="1" spc="-10" dirty="0">
                <a:latin typeface="Segoe UI"/>
                <a:cs typeface="Segoe UI"/>
              </a:rPr>
              <a:t>EDU</a:t>
            </a:r>
            <a:r>
              <a:rPr sz="2200" spc="-10" dirty="0">
                <a:latin typeface="Segoe UI"/>
                <a:cs typeface="Segoe UI"/>
              </a:rPr>
              <a:t>:	</a:t>
            </a:r>
            <a:r>
              <a:rPr sz="2200" spc="-5" dirty="0">
                <a:latin typeface="Segoe UI"/>
                <a:cs typeface="Segoe UI"/>
              </a:rPr>
              <a:t>(education</a:t>
            </a:r>
            <a:r>
              <a:rPr sz="2200" b="1" spc="-5" dirty="0">
                <a:latin typeface="Segoe UI"/>
                <a:cs typeface="Segoe UI"/>
              </a:rPr>
              <a:t>)</a:t>
            </a:r>
            <a:r>
              <a:rPr sz="2200" b="1" spc="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dành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cho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các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tổ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chức</a:t>
            </a:r>
            <a:r>
              <a:rPr sz="2200" spc="-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giáo</a:t>
            </a:r>
            <a:r>
              <a:rPr sz="2200" spc="2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dục.</a:t>
            </a:r>
            <a:endParaRPr sz="2200" dirty="0">
              <a:latin typeface="Segoe UI"/>
              <a:cs typeface="Segoe UI"/>
            </a:endParaRPr>
          </a:p>
          <a:p>
            <a:pPr marL="582930" lvl="1" indent="-343535">
              <a:lnSpc>
                <a:spcPct val="100000"/>
              </a:lnSpc>
              <a:spcBef>
                <a:spcPts val="530"/>
              </a:spcBef>
              <a:buFont typeface="Wingdings"/>
              <a:buChar char=""/>
              <a:tabLst>
                <a:tab pos="582295" algn="l"/>
                <a:tab pos="583565" algn="l"/>
              </a:tabLst>
            </a:pPr>
            <a:r>
              <a:rPr sz="2200" spc="-5" dirty="0">
                <a:latin typeface="Segoe UI"/>
                <a:cs typeface="Segoe UI"/>
              </a:rPr>
              <a:t>.</a:t>
            </a:r>
            <a:r>
              <a:rPr sz="2200" b="1" spc="-5" dirty="0">
                <a:latin typeface="Segoe UI"/>
                <a:cs typeface="Segoe UI"/>
              </a:rPr>
              <a:t>INFO</a:t>
            </a:r>
            <a:r>
              <a:rPr sz="2200" spc="-5" dirty="0">
                <a:latin typeface="Segoe UI"/>
                <a:cs typeface="Segoe UI"/>
              </a:rPr>
              <a:t>: dùng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cho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các tổ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chức</a:t>
            </a:r>
            <a:r>
              <a:rPr sz="2200" spc="-2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cung</a:t>
            </a:r>
            <a:r>
              <a:rPr sz="2200" spc="-5" dirty="0">
                <a:latin typeface="Segoe UI"/>
                <a:cs typeface="Segoe UI"/>
              </a:rPr>
              <a:t> cấp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thông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tin.</a:t>
            </a:r>
            <a:endParaRPr sz="2200" dirty="0">
              <a:latin typeface="Segoe UI"/>
              <a:cs typeface="Segoe UI"/>
            </a:endParaRPr>
          </a:p>
          <a:p>
            <a:pPr marL="582930" lvl="1" indent="-343535">
              <a:lnSpc>
                <a:spcPct val="100000"/>
              </a:lnSpc>
              <a:spcBef>
                <a:spcPts val="525"/>
              </a:spcBef>
              <a:buFont typeface="Wingdings"/>
              <a:buChar char=""/>
              <a:tabLst>
                <a:tab pos="582295" algn="l"/>
                <a:tab pos="583565" algn="l"/>
              </a:tabLst>
            </a:pPr>
            <a:r>
              <a:rPr sz="2200" spc="-5" dirty="0">
                <a:latin typeface="Segoe UI"/>
                <a:cs typeface="Segoe UI"/>
              </a:rPr>
              <a:t>.</a:t>
            </a:r>
            <a:r>
              <a:rPr sz="2200" b="1" spc="-5" dirty="0">
                <a:latin typeface="Segoe UI"/>
                <a:cs typeface="Segoe UI"/>
              </a:rPr>
              <a:t>GOV</a:t>
            </a:r>
            <a:r>
              <a:rPr sz="2200" spc="-5" dirty="0">
                <a:latin typeface="Segoe UI"/>
                <a:cs typeface="Segoe UI"/>
              </a:rPr>
              <a:t>:</a:t>
            </a:r>
            <a:r>
              <a:rPr sz="2200" spc="-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(Goverment)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Dành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cho</a:t>
            </a:r>
            <a:r>
              <a:rPr sz="2200" spc="-5" dirty="0">
                <a:latin typeface="Segoe UI"/>
                <a:cs typeface="Segoe UI"/>
              </a:rPr>
              <a:t> các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tổ</a:t>
            </a:r>
            <a:r>
              <a:rPr sz="2200" dirty="0">
                <a:latin typeface="Segoe UI"/>
                <a:cs typeface="Segoe UI"/>
              </a:rPr>
              <a:t> chức</a:t>
            </a:r>
            <a:r>
              <a:rPr sz="2200" spc="-2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chính</a:t>
            </a:r>
            <a:r>
              <a:rPr sz="2200" spc="-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phủ.</a:t>
            </a:r>
          </a:p>
          <a:p>
            <a:pPr marL="355600" indent="-343535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356235" algn="l"/>
              </a:tabLst>
            </a:pPr>
            <a:r>
              <a:rPr sz="2200" spc="-5" dirty="0">
                <a:latin typeface="Segoe UI"/>
                <a:cs typeface="Segoe UI"/>
              </a:rPr>
              <a:t>Ví</a:t>
            </a:r>
            <a:r>
              <a:rPr sz="2200" spc="27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dụ:</a:t>
            </a:r>
            <a:r>
              <a:rPr sz="2200" spc="28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spa</a:t>
            </a:r>
            <a:r>
              <a:rPr sz="2200" spc="28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thẫm</a:t>
            </a:r>
            <a:r>
              <a:rPr sz="2200" spc="29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mỹ</a:t>
            </a:r>
            <a:r>
              <a:rPr sz="2200" spc="28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Lấp</a:t>
            </a:r>
            <a:r>
              <a:rPr sz="2200" spc="28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La</a:t>
            </a:r>
            <a:r>
              <a:rPr sz="2200" spc="28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Lấp</a:t>
            </a:r>
            <a:r>
              <a:rPr sz="2200" spc="29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Lánh</a:t>
            </a:r>
            <a:r>
              <a:rPr sz="2200" spc="29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Sáng</a:t>
            </a:r>
            <a:r>
              <a:rPr sz="2200" spc="30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Long</a:t>
            </a:r>
            <a:r>
              <a:rPr sz="2200" spc="28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Lanh</a:t>
            </a:r>
            <a:r>
              <a:rPr sz="2200" spc="29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đăng</a:t>
            </a:r>
            <a:r>
              <a:rPr sz="2200" spc="29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ký</a:t>
            </a:r>
            <a:endParaRPr sz="2200" dirty="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Segoe UI"/>
                <a:cs typeface="Segoe UI"/>
              </a:rPr>
              <a:t>mua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tên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miền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longlanh.com</a:t>
            </a:r>
            <a:endParaRPr sz="220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1671</Words>
  <Application>Microsoft Office PowerPoint</Application>
  <PresentationFormat>On-screen Show (4:3)</PresentationFormat>
  <Paragraphs>241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Arial MT</vt:lpstr>
      <vt:lpstr>Calibri</vt:lpstr>
      <vt:lpstr>Segoe UI</vt:lpstr>
      <vt:lpstr>Times New Roman</vt:lpstr>
      <vt:lpstr>Wingdings</vt:lpstr>
      <vt:lpstr>Office Theme</vt:lpstr>
      <vt:lpstr>PowerPoint Presentation</vt:lpstr>
      <vt:lpstr>MỤC TIÊU</vt:lpstr>
      <vt:lpstr>NỘI DUNG</vt:lpstr>
      <vt:lpstr>PowerPoint Presentation</vt:lpstr>
      <vt:lpstr>TÊN MIỀN LÀ GÌ</vt:lpstr>
      <vt:lpstr>VÌ SAO CẦN CÓ TÊN MIỀN</vt:lpstr>
      <vt:lpstr>CẤU TRÚC CỦA TÊN MIỀN</vt:lpstr>
      <vt:lpstr>PHÂN LOẠI TÊN MIỀN</vt:lpstr>
      <vt:lpstr>TÊN MIỀN QUỐC TẾ</vt:lpstr>
      <vt:lpstr>TÊN MIỀN QUỐC GIA VIỆT NAM</vt:lpstr>
      <vt:lpstr>CÁCH LỰA CHỌN TÊN MIỀN</vt:lpstr>
      <vt:lpstr>CÁC QUY TẮC CHO TÊN MIỀN</vt:lpstr>
      <vt:lpstr>CÁC NGUYÊN TẮC ĐĂNG KÝ TÊN MIỀN</vt:lpstr>
      <vt:lpstr>CÁC ĐẠI LÝ CUNG CẤP TÊN MIỀN</vt:lpstr>
      <vt:lpstr>KIỂM TRA TÊN MIỀN TỒN TẠI</vt:lpstr>
      <vt:lpstr>ĐĂNG KÝ MUA TÊN MIỀN</vt:lpstr>
      <vt:lpstr>ĐĂNG KÝ TÊN MIỀN MIỄN PHÍ</vt:lpstr>
      <vt:lpstr>DEMO</vt:lpstr>
      <vt:lpstr>PowerPoint Presentation</vt:lpstr>
      <vt:lpstr>HOSTING LÀ GÌ</vt:lpstr>
      <vt:lpstr>VÌ SAO CẦN CÓ HOSTING</vt:lpstr>
      <vt:lpstr>CÁC NHÀ CUNG CẤP DỊCH VỤ HOSTING</vt:lpstr>
      <vt:lpstr>CÁC HÌNH THỨC THUÊ HOSTING</vt:lpstr>
      <vt:lpstr>SHARE HOSTING</vt:lpstr>
      <vt:lpstr>CÁC GÓI HOSTING</vt:lpstr>
      <vt:lpstr>CÁC GÓI HOSTING</vt:lpstr>
      <vt:lpstr>CÁC THÔNG SỐ CỦA 1 GÓI HOSTING</vt:lpstr>
      <vt:lpstr>CÁC THÔNG SỐ CỦA 1 GÓI HOSTING</vt:lpstr>
      <vt:lpstr>PHẦN MỀM QUẢN LÝ HOSTING</vt:lpstr>
      <vt:lpstr>PHẦN MỀM QUẢN LÝ HOSTING CPANEL</vt:lpstr>
      <vt:lpstr>PHẦN MỀM QUẢN LÝ HOSTING DIRECT ADMIN</vt:lpstr>
      <vt:lpstr>PHẦN MỀM QUẢN LÝ HOSTING FLESK</vt:lpstr>
      <vt:lpstr>CÁC TIÊU CHÍ CHỌN HOSTING PHÙ HỢP</vt:lpstr>
      <vt:lpstr>MUA HOSTING</vt:lpstr>
      <vt:lpstr>MUA HOSTING</vt:lpstr>
      <vt:lpstr>ĐĂNG KÝ HOSTING MIỄN PHÍ</vt:lpstr>
      <vt:lpstr>TỔNG KẾT</vt:lpstr>
      <vt:lpstr>ĐĂNG KÝ HOSTING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BENH VIEN CONG NGHE</cp:lastModifiedBy>
  <cp:revision>5</cp:revision>
  <dcterms:created xsi:type="dcterms:W3CDTF">2023-09-10T01:32:23Z</dcterms:created>
  <dcterms:modified xsi:type="dcterms:W3CDTF">2023-09-11T01:40:49Z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2023-08-15T00:00:00Z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2023-09-10T00:00:00Z</vt:filetime>
  </property>
</Properties>
</file>