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962" y="838962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9607" y="190500"/>
            <a:ext cx="5880354" cy="7871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9241" y="283210"/>
            <a:ext cx="806551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962" y="8389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293" y="283210"/>
            <a:ext cx="851941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1276" y="1073658"/>
            <a:ext cx="8197215" cy="275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.jpg"/><Relationship Id="rId7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jp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uihoc.vn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://www.fpt.vn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99" cy="6857999"/>
            <a:chOff x="0" y="0"/>
            <a:chExt cx="9143999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4" y="2286000"/>
              <a:ext cx="3395472" cy="2011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4444" y="548640"/>
              <a:ext cx="3505200" cy="1295400"/>
            </a:xfrm>
            <a:custGeom>
              <a:avLst/>
              <a:gdLst/>
              <a:ahLst/>
              <a:cxnLst/>
              <a:rect l="l" t="t" r="r" b="b"/>
              <a:pathLst>
                <a:path w="3505200" h="1295400">
                  <a:moveTo>
                    <a:pt x="35052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3505200" y="12954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16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664" y="441959"/>
              <a:ext cx="3116580" cy="136398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495800" y="3886200"/>
            <a:ext cx="4410710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239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5A33"/>
                </a:solidFill>
                <a:latin typeface="Segoe UI"/>
                <a:cs typeface="Segoe UI"/>
              </a:rPr>
              <a:t>QUẢN</a:t>
            </a:r>
            <a:r>
              <a:rPr sz="3600" b="1" spc="-4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5A33"/>
                </a:solidFill>
                <a:latin typeface="Segoe UI"/>
                <a:cs typeface="Segoe UI"/>
              </a:rPr>
              <a:t>TRỊ</a:t>
            </a:r>
            <a:r>
              <a:rPr sz="3600" b="1" spc="-4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3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00" dirty="0">
              <a:latin typeface="Segoe UI"/>
              <a:cs typeface="Segoe UI"/>
            </a:endParaRPr>
          </a:p>
          <a:p>
            <a:pPr marL="12700" marR="5080" algn="ctr">
              <a:lnSpc>
                <a:spcPct val="100000"/>
              </a:lnSpc>
            </a:pP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BÀI 2: QUẢN TRỊ DOMAIN </a:t>
            </a:r>
            <a:r>
              <a:rPr sz="2800" b="1" spc="-7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&amp;</a:t>
            </a: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HOSTING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190500"/>
            <a:ext cx="8382000" cy="787400"/>
            <a:chOff x="457962" y="190500"/>
            <a:chExt cx="838200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5935" y="190500"/>
              <a:ext cx="4138421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252" y="190500"/>
              <a:ext cx="2632709" cy="7871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4470" y="283210"/>
            <a:ext cx="5862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GIỚI</a:t>
            </a:r>
            <a:r>
              <a:rPr spc="-15" dirty="0"/>
              <a:t> </a:t>
            </a:r>
            <a:r>
              <a:rPr dirty="0"/>
              <a:t>THIỆU</a:t>
            </a:r>
            <a:r>
              <a:rPr spc="5" dirty="0"/>
              <a:t> </a:t>
            </a:r>
            <a:r>
              <a:rPr spc="-5" dirty="0"/>
              <a:t>VỀ </a:t>
            </a:r>
            <a:r>
              <a:rPr spc="-10" dirty="0"/>
              <a:t>QUẢN </a:t>
            </a:r>
            <a:r>
              <a:rPr spc="-5" dirty="0"/>
              <a:t>TRỊ</a:t>
            </a:r>
            <a:r>
              <a:rPr spc="-15" dirty="0"/>
              <a:t> </a:t>
            </a:r>
            <a:r>
              <a:rPr spc="-10" dirty="0"/>
              <a:t>DOMAIN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6892" y="1092453"/>
            <a:ext cx="837501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dirty="0">
                <a:latin typeface="Segoe UI"/>
                <a:cs typeface="Segoe UI"/>
              </a:rPr>
              <a:t>đăng </a:t>
            </a:r>
            <a:r>
              <a:rPr sz="2400" spc="-40" dirty="0">
                <a:latin typeface="Segoe UI"/>
                <a:cs typeface="Segoe UI"/>
              </a:rPr>
              <a:t>ký, </a:t>
            </a:r>
            <a:r>
              <a:rPr sz="2400" spc="-5" dirty="0">
                <a:latin typeface="Segoe UI"/>
                <a:cs typeface="Segoe UI"/>
              </a:rPr>
              <a:t>nhà </a:t>
            </a:r>
            <a:r>
              <a:rPr sz="2400" dirty="0">
                <a:latin typeface="Segoe UI"/>
                <a:cs typeface="Segoe UI"/>
              </a:rPr>
              <a:t>cung cấp sẽ </a:t>
            </a:r>
            <a:r>
              <a:rPr sz="2400" spc="-5" dirty="0">
                <a:latin typeface="Segoe UI"/>
                <a:cs typeface="Segoe UI"/>
              </a:rPr>
              <a:t>cho </a:t>
            </a:r>
            <a:r>
              <a:rPr sz="2400" dirty="0">
                <a:latin typeface="Segoe UI"/>
                <a:cs typeface="Segoe UI"/>
              </a:rPr>
              <a:t>bạn 1 giao diện web </a:t>
            </a:r>
            <a:r>
              <a:rPr sz="2400" spc="-10" dirty="0">
                <a:latin typeface="Segoe UI"/>
                <a:cs typeface="Segoe UI"/>
              </a:rPr>
              <a:t>để 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mình,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gồm: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url,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username,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password.</a:t>
            </a:r>
            <a:endParaRPr sz="2400">
              <a:latin typeface="Segoe UI"/>
              <a:cs typeface="Segoe UI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Quản trị domain </a:t>
            </a:r>
            <a:r>
              <a:rPr sz="2400" spc="-15" dirty="0">
                <a:latin typeface="Segoe UI"/>
                <a:cs typeface="Segoe UI"/>
              </a:rPr>
              <a:t>bao </a:t>
            </a:r>
            <a:r>
              <a:rPr sz="2400" dirty="0">
                <a:latin typeface="Segoe UI"/>
                <a:cs typeface="Segoe UI"/>
              </a:rPr>
              <a:t>gồm những việc như: tạo, chỉnh </a:t>
            </a:r>
            <a:r>
              <a:rPr sz="2400" spc="-5" dirty="0">
                <a:latin typeface="Segoe UI"/>
                <a:cs typeface="Segoe UI"/>
              </a:rPr>
              <a:t>sửa,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xóa </a:t>
            </a:r>
            <a:r>
              <a:rPr sz="2400" dirty="0">
                <a:latin typeface="Segoe UI"/>
                <a:cs typeface="Segoe UI"/>
              </a:rPr>
              <a:t>các </a:t>
            </a:r>
            <a:r>
              <a:rPr sz="2400" spc="-15" dirty="0">
                <a:latin typeface="Segoe UI"/>
                <a:cs typeface="Segoe UI"/>
              </a:rPr>
              <a:t>record </a:t>
            </a:r>
            <a:r>
              <a:rPr sz="2400" spc="-5" dirty="0">
                <a:latin typeface="Segoe UI"/>
                <a:cs typeface="Segoe UI"/>
              </a:rPr>
              <a:t>trong </a:t>
            </a:r>
            <a:r>
              <a:rPr sz="2400" dirty="0">
                <a:latin typeface="Segoe UI"/>
                <a:cs typeface="Segoe UI"/>
              </a:rPr>
              <a:t>domain, cấu </a:t>
            </a:r>
            <a:r>
              <a:rPr sz="2400" spc="-5" dirty="0">
                <a:latin typeface="Segoe UI"/>
                <a:cs typeface="Segoe UI"/>
              </a:rPr>
              <a:t>hình </a:t>
            </a:r>
            <a:r>
              <a:rPr sz="2400" dirty="0">
                <a:latin typeface="Segoe UI"/>
                <a:cs typeface="Segoe UI"/>
              </a:rPr>
              <a:t>Name </a:t>
            </a:r>
            <a:r>
              <a:rPr sz="2400" spc="5" dirty="0">
                <a:latin typeface="Segoe UI"/>
                <a:cs typeface="Segoe UI"/>
              </a:rPr>
              <a:t>Server </a:t>
            </a:r>
            <a:r>
              <a:rPr sz="2400" dirty="0">
                <a:latin typeface="Segoe UI"/>
                <a:cs typeface="Segoe UI"/>
              </a:rPr>
              <a:t>cho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domain.</a:t>
            </a:r>
            <a:endParaRPr sz="24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Các loại </a:t>
            </a:r>
            <a:r>
              <a:rPr sz="2400" spc="-15" dirty="0">
                <a:latin typeface="Segoe UI"/>
                <a:cs typeface="Segoe UI"/>
              </a:rPr>
              <a:t>record </a:t>
            </a:r>
            <a:r>
              <a:rPr sz="2400" spc="-5" dirty="0">
                <a:latin typeface="Segoe UI"/>
                <a:cs typeface="Segoe UI"/>
              </a:rPr>
              <a:t>trong </a:t>
            </a:r>
            <a:r>
              <a:rPr sz="2400" dirty="0">
                <a:latin typeface="Segoe UI"/>
                <a:cs typeface="Segoe UI"/>
              </a:rPr>
              <a:t>domain giúp bạn </a:t>
            </a:r>
            <a:r>
              <a:rPr sz="2400" spc="-5" dirty="0">
                <a:latin typeface="Segoe UI"/>
                <a:cs typeface="Segoe UI"/>
              </a:rPr>
              <a:t>khai </a:t>
            </a:r>
            <a:r>
              <a:rPr sz="2400" spc="-15" dirty="0">
                <a:latin typeface="Segoe UI"/>
                <a:cs typeface="Segoe UI"/>
              </a:rPr>
              <a:t>báo </a:t>
            </a:r>
            <a:r>
              <a:rPr sz="2400" dirty="0">
                <a:latin typeface="Segoe UI"/>
                <a:cs typeface="Segoe UI"/>
              </a:rPr>
              <a:t>các </a:t>
            </a:r>
            <a:r>
              <a:rPr sz="2400" spc="10" dirty="0">
                <a:latin typeface="Segoe UI"/>
                <a:cs typeface="Segoe UI"/>
              </a:rPr>
              <a:t>server 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như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server,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mail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server,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15" dirty="0">
                <a:latin typeface="Segoe UI"/>
                <a:cs typeface="Segoe UI"/>
              </a:rPr>
              <a:t>ftp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server.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5650" y="3956050"/>
            <a:ext cx="7937500" cy="2527300"/>
            <a:chOff x="755650" y="3956050"/>
            <a:chExt cx="7937500" cy="25273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3962400"/>
              <a:ext cx="7924800" cy="245993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8825" y="3959225"/>
              <a:ext cx="7931150" cy="2520950"/>
            </a:xfrm>
            <a:custGeom>
              <a:avLst/>
              <a:gdLst/>
              <a:ahLst/>
              <a:cxnLst/>
              <a:rect l="l" t="t" r="r" b="b"/>
              <a:pathLst>
                <a:path w="7931150" h="2520950">
                  <a:moveTo>
                    <a:pt x="0" y="2520950"/>
                  </a:moveTo>
                  <a:lnTo>
                    <a:pt x="7931150" y="2520950"/>
                  </a:lnTo>
                  <a:lnTo>
                    <a:pt x="7931150" y="0"/>
                  </a:lnTo>
                  <a:lnTo>
                    <a:pt x="0" y="0"/>
                  </a:lnTo>
                  <a:lnTo>
                    <a:pt x="0" y="25209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9528" y="190500"/>
            <a:ext cx="6520433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8061" y="283210"/>
            <a:ext cx="6075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CÁC</a:t>
            </a:r>
            <a:r>
              <a:rPr spc="10" dirty="0"/>
              <a:t> </a:t>
            </a:r>
            <a:r>
              <a:rPr spc="-25" dirty="0"/>
              <a:t>LOẠI</a:t>
            </a:r>
            <a:r>
              <a:rPr spc="10" dirty="0"/>
              <a:t> </a:t>
            </a:r>
            <a:r>
              <a:rPr spc="-15" dirty="0"/>
              <a:t>RECORD</a:t>
            </a:r>
            <a:r>
              <a:rPr spc="5" dirty="0"/>
              <a:t> </a:t>
            </a:r>
            <a:r>
              <a:rPr spc="-10" dirty="0"/>
              <a:t>TRONG DOMAIN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642" y="941578"/>
            <a:ext cx="8223250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  <a:tab pos="901065" algn="l"/>
                <a:tab pos="1685925" algn="l"/>
                <a:tab pos="2048510" algn="l"/>
                <a:tab pos="3206750" algn="l"/>
                <a:tab pos="4274185" algn="l"/>
                <a:tab pos="4897120" algn="l"/>
                <a:tab pos="5321300" algn="l"/>
                <a:tab pos="5878830" algn="l"/>
                <a:tab pos="6729730" algn="l"/>
                <a:tab pos="7737475" algn="l"/>
              </a:tabLst>
            </a:pPr>
            <a:r>
              <a:rPr sz="2200" spc="-10" dirty="0">
                <a:latin typeface="Segoe UI"/>
                <a:cs typeface="Segoe UI"/>
              </a:rPr>
              <a:t>Kh</a:t>
            </a:r>
            <a:r>
              <a:rPr sz="2200" spc="-5" dirty="0">
                <a:latin typeface="Segoe UI"/>
                <a:cs typeface="Segoe UI"/>
              </a:rPr>
              <a:t>i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5" dirty="0">
                <a:latin typeface="Segoe UI"/>
                <a:cs typeface="Segoe UI"/>
              </a:rPr>
              <a:t>q</a:t>
            </a:r>
            <a:r>
              <a:rPr sz="2200" spc="-5" dirty="0">
                <a:latin typeface="Segoe UI"/>
                <a:cs typeface="Segoe UI"/>
              </a:rPr>
              <a:t>u</a:t>
            </a:r>
            <a:r>
              <a:rPr sz="2200" spc="5" dirty="0">
                <a:latin typeface="Segoe UI"/>
                <a:cs typeface="Segoe UI"/>
              </a:rPr>
              <a:t>ả</a:t>
            </a:r>
            <a:r>
              <a:rPr sz="2200" spc="-5" dirty="0">
                <a:latin typeface="Segoe UI"/>
                <a:cs typeface="Segoe UI"/>
              </a:rPr>
              <a:t>n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l</a:t>
            </a:r>
            <a:r>
              <a:rPr sz="2200" spc="-5" dirty="0">
                <a:latin typeface="Segoe UI"/>
                <a:cs typeface="Segoe UI"/>
              </a:rPr>
              <a:t>ý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5" dirty="0">
                <a:latin typeface="Segoe UI"/>
                <a:cs typeface="Segoe UI"/>
              </a:rPr>
              <a:t>do</a:t>
            </a:r>
            <a:r>
              <a:rPr sz="2200" spc="10" dirty="0">
                <a:latin typeface="Segoe UI"/>
                <a:cs typeface="Segoe UI"/>
              </a:rPr>
              <a:t>m</a:t>
            </a:r>
            <a:r>
              <a:rPr sz="2200" spc="-5" dirty="0">
                <a:latin typeface="Segoe UI"/>
                <a:cs typeface="Segoe UI"/>
              </a:rPr>
              <a:t>ain,</a:t>
            </a:r>
            <a:r>
              <a:rPr sz="2200" dirty="0">
                <a:latin typeface="Segoe UI"/>
                <a:cs typeface="Segoe UI"/>
              </a:rPr>
              <a:t>	t</a:t>
            </a:r>
            <a:r>
              <a:rPr sz="2200" spc="-5" dirty="0">
                <a:latin typeface="Segoe UI"/>
                <a:cs typeface="Segoe UI"/>
              </a:rPr>
              <a:t>h</a:t>
            </a:r>
            <a:r>
              <a:rPr sz="2200" dirty="0">
                <a:latin typeface="Segoe UI"/>
                <a:cs typeface="Segoe UI"/>
              </a:rPr>
              <a:t>ư</a:t>
            </a:r>
            <a:r>
              <a:rPr sz="2200" spc="-10" dirty="0">
                <a:latin typeface="Segoe UI"/>
                <a:cs typeface="Segoe UI"/>
              </a:rPr>
              <a:t>ờn</a:t>
            </a:r>
            <a:r>
              <a:rPr sz="2200" spc="-5" dirty="0">
                <a:latin typeface="Segoe UI"/>
                <a:cs typeface="Segoe UI"/>
              </a:rPr>
              <a:t>g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5" dirty="0">
                <a:latin typeface="Segoe UI"/>
                <a:cs typeface="Segoe UI"/>
              </a:rPr>
              <a:t>bạn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5" dirty="0">
                <a:latin typeface="Segoe UI"/>
                <a:cs typeface="Segoe UI"/>
              </a:rPr>
              <a:t>sẽ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5" dirty="0">
                <a:latin typeface="Segoe UI"/>
                <a:cs typeface="Segoe UI"/>
              </a:rPr>
              <a:t>tạo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10" dirty="0">
                <a:latin typeface="Segoe UI"/>
                <a:cs typeface="Segoe UI"/>
              </a:rPr>
              <a:t>n</a:t>
            </a:r>
            <a:r>
              <a:rPr sz="2200" spc="-5" dirty="0">
                <a:latin typeface="Segoe UI"/>
                <a:cs typeface="Segoe UI"/>
              </a:rPr>
              <a:t>h</a:t>
            </a:r>
            <a:r>
              <a:rPr sz="2200" spc="5" dirty="0">
                <a:latin typeface="Segoe UI"/>
                <a:cs typeface="Segoe UI"/>
              </a:rPr>
              <a:t>i</a:t>
            </a:r>
            <a:r>
              <a:rPr sz="2200" spc="-5" dirty="0">
                <a:latin typeface="Segoe UI"/>
                <a:cs typeface="Segoe UI"/>
              </a:rPr>
              <a:t>ều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r</a:t>
            </a:r>
            <a:r>
              <a:rPr sz="2200" spc="-15" dirty="0">
                <a:latin typeface="Segoe UI"/>
                <a:cs typeface="Segoe UI"/>
              </a:rPr>
              <a:t>e</a:t>
            </a:r>
            <a:r>
              <a:rPr sz="2200" spc="-5" dirty="0">
                <a:latin typeface="Segoe UI"/>
                <a:cs typeface="Segoe UI"/>
              </a:rPr>
              <a:t>co</a:t>
            </a:r>
            <a:r>
              <a:rPr sz="2200" spc="-25" dirty="0">
                <a:latin typeface="Segoe UI"/>
                <a:cs typeface="Segoe UI"/>
              </a:rPr>
              <a:t>r</a:t>
            </a:r>
            <a:r>
              <a:rPr sz="2200" spc="-5" dirty="0">
                <a:latin typeface="Segoe UI"/>
                <a:cs typeface="Segoe UI"/>
              </a:rPr>
              <a:t>d,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m</a:t>
            </a:r>
            <a:r>
              <a:rPr sz="2200" spc="5" dirty="0">
                <a:latin typeface="Segoe UI"/>
                <a:cs typeface="Segoe UI"/>
              </a:rPr>
              <a:t>ỗ</a:t>
            </a:r>
            <a:r>
              <a:rPr sz="2200" spc="-5" dirty="0">
                <a:latin typeface="Segoe UI"/>
                <a:cs typeface="Segoe UI"/>
              </a:rPr>
              <a:t>i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Segoe UI"/>
                <a:cs typeface="Segoe UI"/>
              </a:rPr>
              <a:t>record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có những chức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năng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khác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nhau.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Sau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đây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một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số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record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cơ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bản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domain:</a:t>
            </a:r>
            <a:endParaRPr sz="2200">
              <a:latin typeface="Segoe UI"/>
              <a:cs typeface="Segoe UI"/>
            </a:endParaRPr>
          </a:p>
          <a:p>
            <a:pPr marL="812800" lvl="1" indent="-34290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b="1" spc="-5" dirty="0">
                <a:latin typeface="Segoe UI"/>
                <a:cs typeface="Segoe UI"/>
              </a:rPr>
              <a:t>A</a:t>
            </a:r>
            <a:r>
              <a:rPr sz="2200" b="1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record</a:t>
            </a:r>
            <a:r>
              <a:rPr sz="2200" spc="-10" dirty="0">
                <a:latin typeface="Segoe UI"/>
                <a:cs typeface="Segoe UI"/>
              </a:rPr>
              <a:t>: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trỏ đến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10" dirty="0">
                <a:latin typeface="Segoe UI"/>
                <a:cs typeface="Segoe UI"/>
              </a:rPr>
              <a:t>server</a:t>
            </a:r>
            <a:r>
              <a:rPr sz="2200" spc="-5" dirty="0">
                <a:latin typeface="Segoe UI"/>
                <a:cs typeface="Segoe UI"/>
              </a:rPr>
              <a:t> hosting.</a:t>
            </a:r>
            <a:endParaRPr sz="2200">
              <a:latin typeface="Segoe UI"/>
              <a:cs typeface="Segoe UI"/>
            </a:endParaRPr>
          </a:p>
          <a:p>
            <a:pPr marL="812800" lvl="1" indent="-34290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b="1" spc="-10" dirty="0">
                <a:latin typeface="Segoe UI"/>
                <a:cs typeface="Segoe UI"/>
              </a:rPr>
              <a:t>CName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record</a:t>
            </a:r>
            <a:r>
              <a:rPr sz="2200" spc="-10" dirty="0">
                <a:latin typeface="Segoe UI"/>
                <a:cs typeface="Segoe UI"/>
              </a:rPr>
              <a:t>: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trỏ đến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một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record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endParaRPr sz="2200">
              <a:latin typeface="Segoe UI"/>
              <a:cs typeface="Segoe UI"/>
            </a:endParaRPr>
          </a:p>
          <a:p>
            <a:pPr marL="812800" lvl="1" indent="-34290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b="1" spc="-10" dirty="0">
                <a:latin typeface="Segoe UI"/>
                <a:cs typeface="Segoe UI"/>
              </a:rPr>
              <a:t>MX</a:t>
            </a:r>
            <a:r>
              <a:rPr sz="2200" b="1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record</a:t>
            </a:r>
            <a:r>
              <a:rPr sz="2200" spc="-10" dirty="0">
                <a:latin typeface="Segoe UI"/>
                <a:cs typeface="Segoe UI"/>
              </a:rPr>
              <a:t>:</a:t>
            </a:r>
            <a:r>
              <a:rPr sz="2200" spc="-5" dirty="0">
                <a:latin typeface="Segoe UI"/>
                <a:cs typeface="Segoe UI"/>
              </a:rPr>
              <a:t> trỏ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đến mail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10" dirty="0">
                <a:latin typeface="Segoe UI"/>
                <a:cs typeface="Segoe UI"/>
              </a:rPr>
              <a:t>server</a:t>
            </a:r>
            <a:endParaRPr sz="2200">
              <a:latin typeface="Segoe UI"/>
              <a:cs typeface="Segoe UI"/>
            </a:endParaRPr>
          </a:p>
          <a:p>
            <a:pPr marL="812800" marR="5715" lvl="1" indent="-34290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b="1" spc="10" dirty="0">
                <a:latin typeface="Segoe UI"/>
                <a:cs typeface="Segoe UI"/>
              </a:rPr>
              <a:t>TXT</a:t>
            </a:r>
            <a:r>
              <a:rPr sz="2200" b="1" spc="5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record</a:t>
            </a:r>
            <a:r>
              <a:rPr sz="2200" spc="-10" dirty="0">
                <a:latin typeface="Segoe UI"/>
                <a:cs typeface="Segoe UI"/>
              </a:rPr>
              <a:t>: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dùng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cho</a:t>
            </a:r>
            <a:r>
              <a:rPr sz="2200" spc="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nhiều</a:t>
            </a:r>
            <a:r>
              <a:rPr sz="2200" spc="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mục</a:t>
            </a:r>
            <a:r>
              <a:rPr sz="2200" spc="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đích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khác,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như</a:t>
            </a:r>
            <a:r>
              <a:rPr sz="2200" spc="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định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danh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tên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miền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cho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mail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10" dirty="0">
                <a:latin typeface="Segoe UI"/>
                <a:cs typeface="Segoe UI"/>
              </a:rPr>
              <a:t>server</a:t>
            </a:r>
            <a:r>
              <a:rPr sz="2200" spc="-5" dirty="0">
                <a:latin typeface="Segoe UI"/>
                <a:cs typeface="Segoe UI"/>
              </a:rPr>
              <a:t> tránh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thư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rác.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2475" y="4045839"/>
            <a:ext cx="7562850" cy="2424430"/>
            <a:chOff x="752475" y="4045839"/>
            <a:chExt cx="7562850" cy="24244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4108510"/>
              <a:ext cx="7543800" cy="23517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37" y="4050601"/>
              <a:ext cx="7553325" cy="2414905"/>
            </a:xfrm>
            <a:custGeom>
              <a:avLst/>
              <a:gdLst/>
              <a:ahLst/>
              <a:cxnLst/>
              <a:rect l="l" t="t" r="r" b="b"/>
              <a:pathLst>
                <a:path w="7553325" h="2414904">
                  <a:moveTo>
                    <a:pt x="0" y="2414397"/>
                  </a:moveTo>
                  <a:lnTo>
                    <a:pt x="7553325" y="2414397"/>
                  </a:lnTo>
                  <a:lnTo>
                    <a:pt x="7553325" y="0"/>
                  </a:lnTo>
                  <a:lnTo>
                    <a:pt x="0" y="0"/>
                  </a:lnTo>
                  <a:lnTo>
                    <a:pt x="0" y="24143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5771" y="190500"/>
            <a:ext cx="304418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4940" y="283210"/>
            <a:ext cx="2601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TẠO</a:t>
            </a:r>
            <a:r>
              <a:rPr spc="-25" dirty="0"/>
              <a:t> </a:t>
            </a:r>
            <a:r>
              <a:rPr spc="-5" dirty="0"/>
              <a:t>A</a:t>
            </a:r>
            <a:r>
              <a:rPr spc="-30" dirty="0"/>
              <a:t> </a:t>
            </a:r>
            <a:r>
              <a:rPr spc="-15" dirty="0"/>
              <a:t>RECORD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090" y="946530"/>
            <a:ext cx="820039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A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record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loại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record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dùng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trỏ về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địa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server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website.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Mỗi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record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địa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IP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Để</a:t>
            </a:r>
            <a:r>
              <a:rPr sz="2400" dirty="0">
                <a:latin typeface="Segoe UI"/>
                <a:cs typeface="Segoe UI"/>
              </a:rPr>
              <a:t> tạo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record,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giao </a:t>
            </a:r>
            <a:r>
              <a:rPr sz="2400" spc="-5" dirty="0">
                <a:latin typeface="Segoe UI"/>
                <a:cs typeface="Segoe UI"/>
              </a:rPr>
              <a:t>diện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domain,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khai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báo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của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 </a:t>
            </a:r>
            <a:r>
              <a:rPr sz="2400" spc="-15" dirty="0">
                <a:latin typeface="Segoe UI"/>
                <a:cs typeface="Segoe UI"/>
              </a:rPr>
              <a:t>record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địa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server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6107" y="2684843"/>
            <a:ext cx="7381875" cy="1750695"/>
            <a:chOff x="856107" y="2684843"/>
            <a:chExt cx="7381875" cy="17506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370" y="2790613"/>
              <a:ext cx="7161368" cy="15301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60869" y="2689605"/>
              <a:ext cx="7372350" cy="1741170"/>
            </a:xfrm>
            <a:custGeom>
              <a:avLst/>
              <a:gdLst/>
              <a:ahLst/>
              <a:cxnLst/>
              <a:rect l="l" t="t" r="r" b="b"/>
              <a:pathLst>
                <a:path w="7372350" h="1741170">
                  <a:moveTo>
                    <a:pt x="0" y="1740789"/>
                  </a:moveTo>
                  <a:lnTo>
                    <a:pt x="7371969" y="1740789"/>
                  </a:lnTo>
                  <a:lnTo>
                    <a:pt x="7371969" y="0"/>
                  </a:lnTo>
                  <a:lnTo>
                    <a:pt x="0" y="0"/>
                  </a:lnTo>
                  <a:lnTo>
                    <a:pt x="0" y="17407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9292" y="4598670"/>
            <a:ext cx="6259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65" dirty="0">
                <a:latin typeface="Segoe UI"/>
                <a:cs typeface="Segoe UI"/>
              </a:rPr>
              <a:t>Test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(đợi </a:t>
            </a:r>
            <a:r>
              <a:rPr sz="2400" spc="-5" dirty="0">
                <a:latin typeface="Segoe UI"/>
                <a:cs typeface="Segoe UI"/>
              </a:rPr>
              <a:t>~10 </a:t>
            </a:r>
            <a:r>
              <a:rPr sz="2400" dirty="0">
                <a:latin typeface="Segoe UI"/>
                <a:cs typeface="Segoe UI"/>
              </a:rPr>
              <a:t>phút </a:t>
            </a:r>
            <a:r>
              <a:rPr sz="2400" spc="-5" dirty="0">
                <a:latin typeface="Segoe UI"/>
                <a:cs typeface="Segoe UI"/>
              </a:rPr>
              <a:t>sau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rồi thực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hiện)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5632" y="5050535"/>
            <a:ext cx="7362444" cy="12557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4023" y="190500"/>
            <a:ext cx="4075937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3192" y="283210"/>
            <a:ext cx="3633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TẠO</a:t>
            </a:r>
            <a:r>
              <a:rPr spc="-25" dirty="0"/>
              <a:t> </a:t>
            </a:r>
            <a:r>
              <a:rPr spc="-10" dirty="0"/>
              <a:t>CNAME </a:t>
            </a:r>
            <a:r>
              <a:rPr spc="-15" dirty="0"/>
              <a:t>RECORD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163" y="940053"/>
            <a:ext cx="818388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4505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CName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record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record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dùng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trỏ đến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 </a:t>
            </a:r>
            <a:r>
              <a:rPr sz="2400" spc="-15" dirty="0">
                <a:latin typeface="Segoe UI"/>
                <a:cs typeface="Segoe UI"/>
              </a:rPr>
              <a:t>record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nào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đó.</a:t>
            </a:r>
            <a:endParaRPr sz="2400">
              <a:latin typeface="Segoe UI"/>
              <a:cs typeface="Segoe UI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Để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CName</a:t>
            </a:r>
            <a:r>
              <a:rPr sz="2400" spc="-10" dirty="0">
                <a:latin typeface="Segoe UI"/>
                <a:cs typeface="Segoe UI"/>
              </a:rPr>
              <a:t> record,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khai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báo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của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CName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dirty="0">
                <a:latin typeface="Segoe UI"/>
                <a:cs typeface="Segoe UI"/>
              </a:rPr>
              <a:t> của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record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 trỏ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tới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187" y="4998720"/>
            <a:ext cx="7915656" cy="1243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2386" y="4522470"/>
            <a:ext cx="6259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65" dirty="0">
                <a:latin typeface="Segoe UI"/>
                <a:cs typeface="Segoe UI"/>
              </a:rPr>
              <a:t>Test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(đợi </a:t>
            </a:r>
            <a:r>
              <a:rPr sz="2400" spc="-5" dirty="0">
                <a:latin typeface="Segoe UI"/>
                <a:cs typeface="Segoe UI"/>
              </a:rPr>
              <a:t>~10 </a:t>
            </a:r>
            <a:r>
              <a:rPr sz="2400" dirty="0">
                <a:latin typeface="Segoe UI"/>
                <a:cs typeface="Segoe UI"/>
              </a:rPr>
              <a:t>phút </a:t>
            </a:r>
            <a:r>
              <a:rPr sz="2400" spc="-5" dirty="0">
                <a:latin typeface="Segoe UI"/>
                <a:cs typeface="Segoe UI"/>
              </a:rPr>
              <a:t>sau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rồi thực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hiện)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144" y="2596895"/>
            <a:ext cx="7949183" cy="15666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4208" y="190500"/>
            <a:ext cx="3365753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3377" y="283210"/>
            <a:ext cx="2922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TẠO</a:t>
            </a:r>
            <a:r>
              <a:rPr spc="-30" dirty="0"/>
              <a:t> </a:t>
            </a:r>
            <a:r>
              <a:rPr spc="-5" dirty="0"/>
              <a:t>MX</a:t>
            </a:r>
            <a:r>
              <a:rPr spc="-40" dirty="0"/>
              <a:t> </a:t>
            </a:r>
            <a:r>
              <a:rPr spc="-15" dirty="0"/>
              <a:t>RECORD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014" y="1092453"/>
            <a:ext cx="790130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MX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record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loại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record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dùng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khai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báo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địa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mail</a:t>
            </a:r>
            <a:r>
              <a:rPr sz="2400" spc="10" dirty="0">
                <a:latin typeface="Segoe UI"/>
                <a:cs typeface="Segoe UI"/>
              </a:rPr>
              <a:t> server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domain.</a:t>
            </a:r>
            <a:endParaRPr sz="2400">
              <a:latin typeface="Segoe UI"/>
              <a:cs typeface="Segoe UI"/>
            </a:endParaRPr>
          </a:p>
          <a:p>
            <a:pPr marL="355600" marR="249554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 tạo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MX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record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trỏ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mail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server 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mỗi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MX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Record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ngoài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còn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ưu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- </a:t>
            </a:r>
            <a:r>
              <a:rPr sz="2400" spc="-5" dirty="0">
                <a:latin typeface="Segoe UI"/>
                <a:cs typeface="Segoe UI"/>
              </a:rPr>
              <a:t>càng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nhỏ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thì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càng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ưu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tiên.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MX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Record: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8675" y="3724211"/>
            <a:ext cx="7867650" cy="1619250"/>
            <a:chOff x="828675" y="3724211"/>
            <a:chExt cx="7867650" cy="16192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166" y="3782290"/>
              <a:ext cx="7770633" cy="1524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3437" y="3728973"/>
              <a:ext cx="7858125" cy="1609725"/>
            </a:xfrm>
            <a:custGeom>
              <a:avLst/>
              <a:gdLst/>
              <a:ahLst/>
              <a:cxnLst/>
              <a:rect l="l" t="t" r="r" b="b"/>
              <a:pathLst>
                <a:path w="7858125" h="1609725">
                  <a:moveTo>
                    <a:pt x="0" y="1609725"/>
                  </a:moveTo>
                  <a:lnTo>
                    <a:pt x="7858125" y="1609725"/>
                  </a:lnTo>
                  <a:lnTo>
                    <a:pt x="7858125" y="0"/>
                  </a:lnTo>
                  <a:lnTo>
                    <a:pt x="0" y="0"/>
                  </a:lnTo>
                  <a:lnTo>
                    <a:pt x="0" y="160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0388" y="190500"/>
            <a:ext cx="3449573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9557" y="283210"/>
            <a:ext cx="3006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TẠO</a:t>
            </a:r>
            <a:r>
              <a:rPr spc="-30" dirty="0"/>
              <a:t> </a:t>
            </a:r>
            <a:r>
              <a:rPr spc="20" dirty="0"/>
              <a:t>TXT</a:t>
            </a:r>
            <a:r>
              <a:rPr spc="-55" dirty="0"/>
              <a:t> </a:t>
            </a:r>
            <a:r>
              <a:rPr spc="-15" dirty="0"/>
              <a:t>RECORD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1244549"/>
            <a:ext cx="7866380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5" dirty="0">
                <a:latin typeface="Segoe UI"/>
                <a:cs typeface="Segoe UI"/>
              </a:rPr>
              <a:t>TXT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record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loại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record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dùng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mục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đích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</a:t>
            </a:r>
            <a:endParaRPr sz="2400">
              <a:latin typeface="Segoe UI"/>
              <a:cs typeface="Segoe UI"/>
            </a:endParaRPr>
          </a:p>
          <a:p>
            <a:pPr marR="80010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Segoe UI"/>
                <a:cs typeface="Segoe UI"/>
              </a:rPr>
              <a:t>nhau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như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chống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thư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rác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, </a:t>
            </a:r>
            <a:r>
              <a:rPr sz="2400" spc="-5" dirty="0">
                <a:latin typeface="Segoe UI"/>
                <a:cs typeface="Segoe UI"/>
              </a:rPr>
              <a:t>kiểm </a:t>
            </a:r>
            <a:r>
              <a:rPr sz="2400" dirty="0">
                <a:latin typeface="Segoe UI"/>
                <a:cs typeface="Segoe UI"/>
              </a:rPr>
              <a:t>tra </a:t>
            </a:r>
            <a:r>
              <a:rPr sz="2400" spc="-5" dirty="0">
                <a:latin typeface="Segoe UI"/>
                <a:cs typeface="Segoe UI"/>
              </a:rPr>
              <a:t>chính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chủ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endParaRPr sz="2400">
              <a:latin typeface="Segoe UI"/>
              <a:cs typeface="Segoe UI"/>
            </a:endParaRPr>
          </a:p>
          <a:p>
            <a:pPr marL="355600" marR="72644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Mỗi domain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TXT </a:t>
            </a:r>
            <a:r>
              <a:rPr sz="2400" spc="-15" dirty="0">
                <a:latin typeface="Segoe UI"/>
                <a:cs typeface="Segoe UI"/>
              </a:rPr>
              <a:t>Record,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mỗi </a:t>
            </a:r>
            <a:r>
              <a:rPr sz="2400" spc="5" dirty="0">
                <a:latin typeface="Segoe UI"/>
                <a:cs typeface="Segoe UI"/>
              </a:rPr>
              <a:t>TXT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Record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giá 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 </a:t>
            </a:r>
            <a:r>
              <a:rPr sz="2400" spc="-5" dirty="0">
                <a:latin typeface="Segoe UI"/>
                <a:cs typeface="Segoe UI"/>
              </a:rPr>
              <a:t>khai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báo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075" y="3344735"/>
            <a:ext cx="8096250" cy="1677670"/>
            <a:chOff x="600075" y="3344735"/>
            <a:chExt cx="8096250" cy="1677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316" y="3406685"/>
              <a:ext cx="8015483" cy="15359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4837" y="3349497"/>
              <a:ext cx="8086725" cy="1668145"/>
            </a:xfrm>
            <a:custGeom>
              <a:avLst/>
              <a:gdLst/>
              <a:ahLst/>
              <a:cxnLst/>
              <a:rect l="l" t="t" r="r" b="b"/>
              <a:pathLst>
                <a:path w="8086725" h="1668145">
                  <a:moveTo>
                    <a:pt x="0" y="1667637"/>
                  </a:moveTo>
                  <a:lnTo>
                    <a:pt x="8086725" y="1667637"/>
                  </a:lnTo>
                  <a:lnTo>
                    <a:pt x="8086725" y="0"/>
                  </a:lnTo>
                  <a:lnTo>
                    <a:pt x="0" y="0"/>
                  </a:lnTo>
                  <a:lnTo>
                    <a:pt x="0" y="1667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7504" y="213359"/>
            <a:ext cx="6697218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0798" y="298450"/>
            <a:ext cx="62877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CẤU</a:t>
            </a:r>
            <a:r>
              <a:rPr sz="2600" spc="-25" dirty="0"/>
              <a:t> </a:t>
            </a:r>
            <a:r>
              <a:rPr sz="2600" spc="-5" dirty="0"/>
              <a:t>HÌNH</a:t>
            </a:r>
            <a:r>
              <a:rPr sz="2600" spc="-40" dirty="0"/>
              <a:t> </a:t>
            </a:r>
            <a:r>
              <a:rPr sz="2600" spc="-5" dirty="0"/>
              <a:t>NAME</a:t>
            </a:r>
            <a:r>
              <a:rPr sz="2600" spc="-20" dirty="0"/>
              <a:t> </a:t>
            </a:r>
            <a:r>
              <a:rPr sz="2600" dirty="0"/>
              <a:t>SERVER</a:t>
            </a:r>
            <a:r>
              <a:rPr sz="2600" spc="-10" dirty="0"/>
              <a:t> </a:t>
            </a:r>
            <a:r>
              <a:rPr sz="2600" spc="-5" dirty="0"/>
              <a:t>CỦA</a:t>
            </a:r>
            <a:r>
              <a:rPr sz="2600" spc="-20" dirty="0"/>
              <a:t> </a:t>
            </a:r>
            <a:r>
              <a:rPr sz="2600" dirty="0"/>
              <a:t>DOMAIN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420116" y="1001395"/>
            <a:ext cx="82429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4588510" algn="l"/>
              </a:tabLst>
            </a:pPr>
            <a:r>
              <a:rPr sz="2400" spc="-5" dirty="0">
                <a:latin typeface="Segoe UI"/>
                <a:cs typeface="Segoe UI"/>
              </a:rPr>
              <a:t>Bạn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chỉnh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Name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Server	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thay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đổi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nơi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mà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 </a:t>
            </a:r>
            <a:r>
              <a:rPr sz="2400" spc="-6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trỏ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2475" y="4082415"/>
            <a:ext cx="7715250" cy="2510790"/>
            <a:chOff x="752475" y="4082415"/>
            <a:chExt cx="7715250" cy="25107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883" y="4145280"/>
              <a:ext cx="7567316" cy="2438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37" y="4087177"/>
              <a:ext cx="7705725" cy="2501265"/>
            </a:xfrm>
            <a:custGeom>
              <a:avLst/>
              <a:gdLst/>
              <a:ahLst/>
              <a:cxnLst/>
              <a:rect l="l" t="t" r="r" b="b"/>
              <a:pathLst>
                <a:path w="7705725" h="2501265">
                  <a:moveTo>
                    <a:pt x="0" y="2501264"/>
                  </a:moveTo>
                  <a:lnTo>
                    <a:pt x="7705725" y="2501264"/>
                  </a:lnTo>
                  <a:lnTo>
                    <a:pt x="7705725" y="0"/>
                  </a:lnTo>
                  <a:lnTo>
                    <a:pt x="0" y="0"/>
                  </a:lnTo>
                  <a:lnTo>
                    <a:pt x="0" y="25012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2475" y="1861883"/>
            <a:ext cx="7715250" cy="1809750"/>
            <a:chOff x="752475" y="1861883"/>
            <a:chExt cx="7715250" cy="18097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1871471"/>
              <a:ext cx="7696200" cy="17907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57237" y="1866645"/>
              <a:ext cx="7705725" cy="1800225"/>
            </a:xfrm>
            <a:custGeom>
              <a:avLst/>
              <a:gdLst/>
              <a:ahLst/>
              <a:cxnLst/>
              <a:rect l="l" t="t" r="r" b="b"/>
              <a:pathLst>
                <a:path w="7705725" h="1800225">
                  <a:moveTo>
                    <a:pt x="0" y="1800224"/>
                  </a:moveTo>
                  <a:lnTo>
                    <a:pt x="7705725" y="1800224"/>
                  </a:lnTo>
                  <a:lnTo>
                    <a:pt x="7705725" y="0"/>
                  </a:lnTo>
                  <a:lnTo>
                    <a:pt x="0" y="0"/>
                  </a:lnTo>
                  <a:lnTo>
                    <a:pt x="0" y="1800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2152" y="228600"/>
            <a:ext cx="152780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21702" y="321310"/>
            <a:ext cx="1085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DEMO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5" name="object 5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2823971"/>
              <a:ext cx="6400800" cy="3805554"/>
            </a:xfrm>
            <a:custGeom>
              <a:avLst/>
              <a:gdLst/>
              <a:ahLst/>
              <a:cxnLst/>
              <a:rect l="l" t="t" r="r" b="b"/>
              <a:pathLst>
                <a:path w="6400800" h="3805554">
                  <a:moveTo>
                    <a:pt x="6400800" y="1042416"/>
                  </a:moveTo>
                  <a:lnTo>
                    <a:pt x="0" y="1042416"/>
                  </a:lnTo>
                  <a:lnTo>
                    <a:pt x="0" y="3805428"/>
                  </a:lnTo>
                  <a:lnTo>
                    <a:pt x="6400800" y="3805428"/>
                  </a:lnTo>
                  <a:lnTo>
                    <a:pt x="6400800" y="1042416"/>
                  </a:lnTo>
                  <a:close/>
                </a:path>
                <a:path w="6400800" h="3805554">
                  <a:moveTo>
                    <a:pt x="6400800" y="0"/>
                  </a:moveTo>
                  <a:lnTo>
                    <a:pt x="4943856" y="0"/>
                  </a:lnTo>
                  <a:lnTo>
                    <a:pt x="4943856" y="1040892"/>
                  </a:lnTo>
                  <a:lnTo>
                    <a:pt x="6400800" y="104089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6794" y="3370071"/>
            <a:ext cx="4298950" cy="2028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4805" algn="ctr">
              <a:lnSpc>
                <a:spcPts val="13585"/>
              </a:lnSpc>
              <a:spcBef>
                <a:spcPts val="95"/>
              </a:spcBef>
            </a:pP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TRỎ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VỀ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HOSTING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4" y="2286000"/>
              <a:ext cx="3395472" cy="2011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4444" y="548640"/>
              <a:ext cx="3505200" cy="1295400"/>
            </a:xfrm>
            <a:custGeom>
              <a:avLst/>
              <a:gdLst/>
              <a:ahLst/>
              <a:cxnLst/>
              <a:rect l="l" t="t" r="r" b="b"/>
              <a:pathLst>
                <a:path w="3505200" h="1295400">
                  <a:moveTo>
                    <a:pt x="35052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3505200" y="12954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16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664" y="441959"/>
              <a:ext cx="3116580" cy="1363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5280" y="3771900"/>
              <a:ext cx="4018026" cy="9258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5280" y="4174235"/>
              <a:ext cx="4694682" cy="9258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6303" y="5341620"/>
              <a:ext cx="3797046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56303" y="5768340"/>
              <a:ext cx="2064257" cy="78714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164329" y="3883914"/>
            <a:ext cx="4402455" cy="24301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marR="5080">
              <a:lnSpc>
                <a:spcPct val="80000"/>
              </a:lnSpc>
              <a:spcBef>
                <a:spcPts val="890"/>
              </a:spcBef>
            </a:pPr>
            <a:r>
              <a:rPr sz="3300" b="1" dirty="0">
                <a:solidFill>
                  <a:srgbClr val="00AF50"/>
                </a:solidFill>
                <a:latin typeface="Arial"/>
                <a:cs typeface="Arial"/>
              </a:rPr>
              <a:t>BÀI </a:t>
            </a:r>
            <a:r>
              <a:rPr sz="3300" b="1" spc="-5" dirty="0">
                <a:solidFill>
                  <a:srgbClr val="00AF50"/>
                </a:solidFill>
                <a:latin typeface="Arial"/>
                <a:cs typeface="Arial"/>
              </a:rPr>
              <a:t>2: </a:t>
            </a:r>
            <a:r>
              <a:rPr sz="3300" b="1" dirty="0">
                <a:solidFill>
                  <a:srgbClr val="00AF50"/>
                </a:solidFill>
                <a:latin typeface="Arial"/>
                <a:cs typeface="Arial"/>
              </a:rPr>
              <a:t>QUẢN TRỊ </a:t>
            </a:r>
            <a:r>
              <a:rPr sz="33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300" b="1" dirty="0">
                <a:solidFill>
                  <a:srgbClr val="00AF50"/>
                </a:solidFill>
                <a:latin typeface="Arial"/>
                <a:cs typeface="Arial"/>
              </a:rPr>
              <a:t>DOMAIN</a:t>
            </a:r>
            <a:r>
              <a:rPr sz="3300" b="1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300" b="1" spc="-5" dirty="0">
                <a:solidFill>
                  <a:srgbClr val="00AF50"/>
                </a:solidFill>
                <a:latin typeface="Arial"/>
                <a:cs typeface="Arial"/>
              </a:rPr>
              <a:t>&amp;</a:t>
            </a:r>
            <a:r>
              <a:rPr sz="3300" b="1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300" b="1" dirty="0">
                <a:solidFill>
                  <a:srgbClr val="00AF50"/>
                </a:solidFill>
                <a:latin typeface="Arial"/>
                <a:cs typeface="Arial"/>
              </a:rPr>
              <a:t>HOSTING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PHẦN</a:t>
            </a:r>
            <a:r>
              <a:rPr sz="2800" b="1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2: </a:t>
            </a: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QUẢN</a:t>
            </a:r>
            <a:r>
              <a:rPr sz="2800" b="1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TRỊ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HOSTING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3640" y="190500"/>
            <a:ext cx="6386321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2173" y="283210"/>
            <a:ext cx="5947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GIỚI THIỆU</a:t>
            </a:r>
            <a:r>
              <a:rPr spc="5" dirty="0"/>
              <a:t> </a:t>
            </a:r>
            <a:r>
              <a:rPr spc="-5" dirty="0"/>
              <a:t>VỀ</a:t>
            </a:r>
            <a:r>
              <a:rPr spc="5" dirty="0"/>
              <a:t> </a:t>
            </a:r>
            <a:r>
              <a:rPr spc="-10" dirty="0"/>
              <a:t>QUẢN</a:t>
            </a:r>
            <a:r>
              <a:rPr spc="15" dirty="0"/>
              <a:t> </a:t>
            </a:r>
            <a:r>
              <a:rPr spc="-5" dirty="0"/>
              <a:t>TRỊ 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011" y="970279"/>
            <a:ext cx="8068945" cy="544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Quản </a:t>
            </a:r>
            <a:r>
              <a:rPr sz="2400" spc="5" dirty="0">
                <a:latin typeface="Segoe UI"/>
                <a:cs typeface="Segoe UI"/>
              </a:rPr>
              <a:t>trị </a:t>
            </a:r>
            <a:r>
              <a:rPr sz="2400" dirty="0">
                <a:latin typeface="Segoe UI"/>
                <a:cs typeface="Segoe UI"/>
              </a:rPr>
              <a:t>hosting tức </a:t>
            </a:r>
            <a:r>
              <a:rPr sz="2400" spc="-5" dirty="0">
                <a:latin typeface="Segoe UI"/>
                <a:cs typeface="Segoe UI"/>
              </a:rPr>
              <a:t>là </a:t>
            </a:r>
            <a:r>
              <a:rPr sz="2400" dirty="0">
                <a:latin typeface="Segoe UI"/>
                <a:cs typeface="Segoe UI"/>
              </a:rPr>
              <a:t>sử dụng các </a:t>
            </a:r>
            <a:r>
              <a:rPr sz="2400" spc="-5" dirty="0">
                <a:latin typeface="Segoe UI"/>
                <a:cs typeface="Segoe UI"/>
              </a:rPr>
              <a:t>chức </a:t>
            </a:r>
            <a:r>
              <a:rPr sz="2400" dirty="0">
                <a:latin typeface="Segoe UI"/>
                <a:cs typeface="Segoe UI"/>
              </a:rPr>
              <a:t>năng đang </a:t>
            </a:r>
            <a:r>
              <a:rPr sz="2400" spc="5" dirty="0">
                <a:latin typeface="Segoe UI"/>
                <a:cs typeface="Segoe UI"/>
              </a:rPr>
              <a:t>có 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</a:t>
            </a:r>
            <a:r>
              <a:rPr sz="2400" spc="-5" dirty="0">
                <a:latin typeface="Segoe UI"/>
                <a:cs typeface="Segoe UI"/>
              </a:rPr>
              <a:t> hosting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bạn.</a:t>
            </a:r>
            <a:endParaRPr sz="24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Để </a:t>
            </a:r>
            <a:r>
              <a:rPr sz="2400" dirty="0">
                <a:latin typeface="Segoe UI"/>
                <a:cs typeface="Segoe UI"/>
              </a:rPr>
              <a:t>quản </a:t>
            </a:r>
            <a:r>
              <a:rPr sz="2400" spc="5" dirty="0">
                <a:latin typeface="Segoe UI"/>
                <a:cs typeface="Segoe UI"/>
              </a:rPr>
              <a:t>trị </a:t>
            </a:r>
            <a:r>
              <a:rPr sz="2400" dirty="0">
                <a:latin typeface="Segoe UI"/>
                <a:cs typeface="Segoe UI"/>
              </a:rPr>
              <a:t>hosting, bạn phải đăng nhập </a:t>
            </a:r>
            <a:r>
              <a:rPr sz="2400" spc="-15" dirty="0">
                <a:latin typeface="Segoe UI"/>
                <a:cs typeface="Segoe UI"/>
              </a:rPr>
              <a:t>vào </a:t>
            </a:r>
            <a:r>
              <a:rPr sz="2400" dirty="0">
                <a:latin typeface="Segoe UI"/>
                <a:cs typeface="Segoe UI"/>
              </a:rPr>
              <a:t>địa chỉ web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 </a:t>
            </a:r>
            <a:r>
              <a:rPr sz="2400" spc="-5" dirty="0">
                <a:latin typeface="Segoe UI"/>
                <a:cs typeface="Segoe UI"/>
              </a:rPr>
              <a:t>nhà </a:t>
            </a:r>
            <a:r>
              <a:rPr sz="2400" dirty="0">
                <a:latin typeface="Segoe UI"/>
                <a:cs typeface="Segoe UI"/>
              </a:rPr>
              <a:t>cung cấp cho bạn </a:t>
            </a:r>
            <a:r>
              <a:rPr sz="2400" spc="-5" dirty="0">
                <a:latin typeface="Segoe UI"/>
                <a:cs typeface="Segoe UI"/>
              </a:rPr>
              <a:t>trong </a:t>
            </a:r>
            <a:r>
              <a:rPr sz="2400" dirty="0">
                <a:latin typeface="Segoe UI"/>
                <a:cs typeface="Segoe UI"/>
              </a:rPr>
              <a:t>quá </a:t>
            </a:r>
            <a:r>
              <a:rPr sz="2400" spc="-5" dirty="0">
                <a:latin typeface="Segoe UI"/>
                <a:cs typeface="Segoe UI"/>
              </a:rPr>
              <a:t>trình </a:t>
            </a:r>
            <a:r>
              <a:rPr sz="2400" dirty="0">
                <a:latin typeface="Segoe UI"/>
                <a:cs typeface="Segoe UI"/>
              </a:rPr>
              <a:t>đăng </a:t>
            </a:r>
            <a:r>
              <a:rPr sz="2400" spc="-5" dirty="0">
                <a:latin typeface="Segoe UI"/>
                <a:cs typeface="Segoe UI"/>
              </a:rPr>
              <a:t>ký </a:t>
            </a:r>
            <a:r>
              <a:rPr sz="2400" dirty="0">
                <a:latin typeface="Segoe UI"/>
                <a:cs typeface="Segoe UI"/>
              </a:rPr>
              <a:t>(url,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username.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pass)</a:t>
            </a:r>
            <a:endParaRPr sz="24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việc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bao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gồm:</a:t>
            </a:r>
            <a:endParaRPr sz="24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 file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database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hosting.</a:t>
            </a:r>
            <a:endParaRPr sz="24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user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15" dirty="0">
                <a:latin typeface="Segoe UI"/>
                <a:cs typeface="Segoe UI"/>
              </a:rPr>
              <a:t>ftp</a:t>
            </a:r>
            <a:endParaRPr sz="24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đang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lưu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sz="2400" spc="-5" dirty="0">
                <a:latin typeface="Segoe UI"/>
                <a:cs typeface="Segoe UI"/>
              </a:rPr>
              <a:t>Backup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restore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hosting.</a:t>
            </a:r>
            <a:endParaRPr sz="24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sz="2400" dirty="0">
                <a:latin typeface="Segoe UI"/>
                <a:cs typeface="Segoe UI"/>
              </a:rPr>
              <a:t>Cấu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 thông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-5" dirty="0">
                <a:latin typeface="Segoe UI"/>
                <a:cs typeface="Segoe UI"/>
              </a:rPr>
              <a:t> cho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sz="2400" dirty="0">
                <a:latin typeface="Segoe UI"/>
                <a:cs typeface="Segoe UI"/>
              </a:rPr>
              <a:t>Xử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sự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cố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688" y="1501138"/>
            <a:ext cx="1916669" cy="52714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88835" y="190500"/>
            <a:ext cx="2151380" cy="787400"/>
            <a:chOff x="6688835" y="190500"/>
            <a:chExt cx="2151380" cy="7874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835" y="190500"/>
              <a:ext cx="1283970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6283" y="190500"/>
              <a:ext cx="1233677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98385" y="283210"/>
            <a:ext cx="170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MỤC</a:t>
            </a:r>
            <a:r>
              <a:rPr spc="-75" dirty="0"/>
              <a:t> </a:t>
            </a:r>
            <a:r>
              <a:rPr spc="-5" dirty="0"/>
              <a:t>TIÊU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437943"/>
            <a:ext cx="6257290" cy="14198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"/>
              <a:tabLst>
                <a:tab pos="355600" algn="l"/>
              </a:tabLst>
            </a:pPr>
            <a:r>
              <a:rPr sz="2800" spc="-10" dirty="0">
                <a:latin typeface="Segoe UI"/>
                <a:cs typeface="Segoe UI"/>
              </a:rPr>
              <a:t>Kết</a:t>
            </a:r>
            <a:r>
              <a:rPr sz="2800" spc="-5" dirty="0">
                <a:latin typeface="Segoe UI"/>
                <a:cs typeface="Segoe UI"/>
              </a:rPr>
              <a:t> thúc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bài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học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này bạn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khả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năng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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Biết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 trị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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Biết cách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 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416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MÀN</a:t>
            </a:r>
            <a:r>
              <a:rPr spc="-5" dirty="0"/>
              <a:t> </a:t>
            </a:r>
            <a:r>
              <a:rPr spc="-10" dirty="0"/>
              <a:t>HÌNH</a:t>
            </a:r>
            <a:r>
              <a:rPr spc="20" dirty="0"/>
              <a:t> </a:t>
            </a:r>
            <a:r>
              <a:rPr spc="-10" dirty="0"/>
              <a:t>QUẢN</a:t>
            </a:r>
            <a:r>
              <a:rPr spc="10" dirty="0"/>
              <a:t> </a:t>
            </a:r>
            <a:r>
              <a:rPr spc="-5" dirty="0"/>
              <a:t>TRỊ</a:t>
            </a:r>
            <a:r>
              <a:rPr spc="-15" dirty="0"/>
              <a:t> </a:t>
            </a:r>
            <a:r>
              <a:rPr spc="-5" dirty="0"/>
              <a:t>HOSTING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518" y="1032128"/>
            <a:ext cx="82073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UI"/>
                <a:cs typeface="Segoe UI"/>
              </a:rPr>
              <a:t>Màn hình quản trị </a:t>
            </a:r>
            <a:r>
              <a:rPr sz="2400" spc="-5" dirty="0">
                <a:latin typeface="Segoe UI"/>
                <a:cs typeface="Segoe UI"/>
              </a:rPr>
              <a:t>hosting, </a:t>
            </a:r>
            <a:r>
              <a:rPr sz="2400" dirty="0">
                <a:latin typeface="Segoe UI"/>
                <a:cs typeface="Segoe UI"/>
              </a:rPr>
              <a:t>thể </a:t>
            </a:r>
            <a:r>
              <a:rPr sz="2400" spc="-5" dirty="0">
                <a:latin typeface="Segoe UI"/>
                <a:cs typeface="Segoe UI"/>
              </a:rPr>
              <a:t>hiện </a:t>
            </a:r>
            <a:r>
              <a:rPr sz="2400" dirty="0">
                <a:latin typeface="Segoe UI"/>
                <a:cs typeface="Segoe UI"/>
              </a:rPr>
              <a:t>các chức năng cần thực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hiện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trong</a:t>
            </a:r>
            <a:r>
              <a:rPr sz="2400" dirty="0">
                <a:latin typeface="Segoe UI"/>
                <a:cs typeface="Segoe UI"/>
              </a:rPr>
              <a:t> hosting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như: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file,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database,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website…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073" y="2276729"/>
            <a:ext cx="8345805" cy="4310380"/>
            <a:chOff x="457073" y="2276729"/>
            <a:chExt cx="8345805" cy="4310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2279904"/>
              <a:ext cx="8339328" cy="43037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8660" y="2278316"/>
              <a:ext cx="8342630" cy="4307205"/>
            </a:xfrm>
            <a:custGeom>
              <a:avLst/>
              <a:gdLst/>
              <a:ahLst/>
              <a:cxnLst/>
              <a:rect l="l" t="t" r="r" b="b"/>
              <a:pathLst>
                <a:path w="8342630" h="4307205">
                  <a:moveTo>
                    <a:pt x="0" y="4306951"/>
                  </a:moveTo>
                  <a:lnTo>
                    <a:pt x="8342503" y="4306951"/>
                  </a:lnTo>
                  <a:lnTo>
                    <a:pt x="8342503" y="0"/>
                  </a:lnTo>
                  <a:lnTo>
                    <a:pt x="0" y="0"/>
                  </a:lnTo>
                  <a:lnTo>
                    <a:pt x="0" y="43069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2072" y="190500"/>
            <a:ext cx="597788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986" y="283210"/>
            <a:ext cx="5533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QUẢN</a:t>
            </a:r>
            <a:r>
              <a:rPr spc="5" dirty="0"/>
              <a:t> </a:t>
            </a:r>
            <a:r>
              <a:rPr spc="-5" dirty="0"/>
              <a:t>TRỊ</a:t>
            </a:r>
            <a:r>
              <a:rPr spc="-15" dirty="0"/>
              <a:t> </a:t>
            </a:r>
            <a:r>
              <a:rPr spc="-10" dirty="0"/>
              <a:t>FILE</a:t>
            </a:r>
            <a:r>
              <a:rPr spc="10" dirty="0"/>
              <a:t> </a:t>
            </a:r>
            <a:r>
              <a:rPr spc="-10" dirty="0"/>
              <a:t>TRONG</a:t>
            </a:r>
            <a:r>
              <a:rPr spc="-15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972439"/>
            <a:ext cx="810069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1229995" algn="l"/>
                <a:tab pos="1659889" algn="l"/>
                <a:tab pos="2211705" algn="l"/>
                <a:tab pos="3092450" algn="l"/>
                <a:tab pos="4249420" algn="l"/>
                <a:tab pos="5016500" algn="l"/>
                <a:tab pos="5600065" algn="l"/>
                <a:tab pos="6418580" algn="l"/>
                <a:tab pos="7083425" algn="l"/>
              </a:tabLst>
            </a:pPr>
            <a:r>
              <a:rPr sz="2400" dirty="0">
                <a:latin typeface="Segoe UI"/>
                <a:cs typeface="Segoe UI"/>
              </a:rPr>
              <a:t>Quản	t</a:t>
            </a:r>
            <a:r>
              <a:rPr sz="2400" spc="1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ị	</a:t>
            </a:r>
            <a:r>
              <a:rPr sz="2400" spc="10" dirty="0">
                <a:latin typeface="Segoe UI"/>
                <a:cs typeface="Segoe UI"/>
              </a:rPr>
              <a:t>f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spc="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e	t</a:t>
            </a:r>
            <a:r>
              <a:rPr sz="2400" spc="-30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ong	</a:t>
            </a:r>
            <a:r>
              <a:rPr sz="2400" spc="5" dirty="0">
                <a:latin typeface="Segoe UI"/>
                <a:cs typeface="Segoe UI"/>
              </a:rPr>
              <a:t>ho</a:t>
            </a:r>
            <a:r>
              <a:rPr sz="2400" spc="-5" dirty="0">
                <a:latin typeface="Segoe UI"/>
                <a:cs typeface="Segoe UI"/>
              </a:rPr>
              <a:t>stin</a:t>
            </a:r>
            <a:r>
              <a:rPr sz="2400" dirty="0">
                <a:latin typeface="Segoe UI"/>
                <a:cs typeface="Segoe UI"/>
              </a:rPr>
              <a:t>g	gồm	c</a:t>
            </a:r>
            <a:r>
              <a:rPr sz="2400" spc="5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c	công	việc	u</a:t>
            </a:r>
            <a:r>
              <a:rPr sz="2400" spc="10" dirty="0">
                <a:latin typeface="Segoe UI"/>
                <a:cs typeface="Segoe UI"/>
              </a:rPr>
              <a:t>p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spc="-35" dirty="0">
                <a:latin typeface="Segoe UI"/>
                <a:cs typeface="Segoe UI"/>
              </a:rPr>
              <a:t>o</a:t>
            </a:r>
            <a:r>
              <a:rPr sz="2400" spc="10" dirty="0">
                <a:latin typeface="Segoe UI"/>
                <a:cs typeface="Segoe UI"/>
              </a:rPr>
              <a:t>a</a:t>
            </a:r>
            <a:r>
              <a:rPr sz="2400" dirty="0">
                <a:latin typeface="Segoe UI"/>
                <a:cs typeface="Segoe UI"/>
              </a:rPr>
              <a:t>d,  </a:t>
            </a:r>
            <a:r>
              <a:rPr sz="2400" spc="-5" dirty="0">
                <a:latin typeface="Segoe UI"/>
                <a:cs typeface="Segoe UI"/>
              </a:rPr>
              <a:t>download,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xóa,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sửa </a:t>
            </a:r>
            <a:r>
              <a:rPr sz="2400" dirty="0">
                <a:latin typeface="Segoe UI"/>
                <a:cs typeface="Segoe UI"/>
              </a:rPr>
              <a:t>file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…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0" dirty="0">
                <a:latin typeface="Segoe UI"/>
                <a:cs typeface="Segoe UI"/>
              </a:rPr>
              <a:t>Trong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màn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 trị,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chọn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File </a:t>
            </a:r>
            <a:r>
              <a:rPr sz="2400" b="1" spc="-5" dirty="0">
                <a:latin typeface="Segoe UI"/>
                <a:cs typeface="Segoe UI"/>
              </a:rPr>
              <a:t>Manager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2625" y="2358961"/>
            <a:ext cx="7778750" cy="1758950"/>
            <a:chOff x="682625" y="2358961"/>
            <a:chExt cx="7778750" cy="17589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2362199"/>
              <a:ext cx="7772400" cy="1752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4212" y="2360548"/>
              <a:ext cx="7775575" cy="1755775"/>
            </a:xfrm>
            <a:custGeom>
              <a:avLst/>
              <a:gdLst/>
              <a:ahLst/>
              <a:cxnLst/>
              <a:rect l="l" t="t" r="r" b="b"/>
              <a:pathLst>
                <a:path w="7775575" h="1755775">
                  <a:moveTo>
                    <a:pt x="0" y="1755775"/>
                  </a:moveTo>
                  <a:lnTo>
                    <a:pt x="7775575" y="1755775"/>
                  </a:lnTo>
                  <a:lnTo>
                    <a:pt x="7775575" y="0"/>
                  </a:lnTo>
                  <a:lnTo>
                    <a:pt x="0" y="0"/>
                  </a:lnTo>
                  <a:lnTo>
                    <a:pt x="0" y="17557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91769" y="4353940"/>
            <a:ext cx="7778750" cy="2200910"/>
            <a:chOff x="691769" y="4353940"/>
            <a:chExt cx="7778750" cy="22009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944" y="4357115"/>
              <a:ext cx="7765617" cy="21453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3356" y="4355528"/>
              <a:ext cx="7775575" cy="2197735"/>
            </a:xfrm>
            <a:custGeom>
              <a:avLst/>
              <a:gdLst/>
              <a:ahLst/>
              <a:cxnLst/>
              <a:rect l="l" t="t" r="r" b="b"/>
              <a:pathLst>
                <a:path w="7775575" h="2197734">
                  <a:moveTo>
                    <a:pt x="0" y="2197735"/>
                  </a:moveTo>
                  <a:lnTo>
                    <a:pt x="7775575" y="2197735"/>
                  </a:lnTo>
                  <a:lnTo>
                    <a:pt x="7775575" y="0"/>
                  </a:lnTo>
                  <a:lnTo>
                    <a:pt x="0" y="0"/>
                  </a:lnTo>
                  <a:lnTo>
                    <a:pt x="0" y="21977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904" y="190500"/>
            <a:ext cx="7093458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438" y="283210"/>
            <a:ext cx="6648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QUẢN</a:t>
            </a:r>
            <a:r>
              <a:rPr dirty="0"/>
              <a:t> </a:t>
            </a:r>
            <a:r>
              <a:rPr spc="-5" dirty="0"/>
              <a:t>TRỊ</a:t>
            </a:r>
            <a:r>
              <a:rPr spc="-15" dirty="0"/>
              <a:t> </a:t>
            </a:r>
            <a:r>
              <a:rPr spc="-60" dirty="0"/>
              <a:t>DATABASE</a:t>
            </a:r>
            <a:r>
              <a:rPr spc="20" dirty="0"/>
              <a:t> </a:t>
            </a:r>
            <a:r>
              <a:rPr spc="-10" dirty="0"/>
              <a:t>TRONG</a:t>
            </a:r>
            <a:r>
              <a:rPr spc="-15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3092" y="874290"/>
            <a:ext cx="8449945" cy="15678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Database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kho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chứa </a:t>
            </a:r>
            <a:r>
              <a:rPr sz="2200" spc="-5" dirty="0">
                <a:latin typeface="Segoe UI"/>
                <a:cs typeface="Segoe UI"/>
              </a:rPr>
              <a:t>dữ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liệu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cho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lập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trình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Quản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gồm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việc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tạo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database,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Segoe UI"/>
                <a:cs typeface="Segoe UI"/>
              </a:rPr>
              <a:t>database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35" dirty="0">
                <a:latin typeface="Segoe UI"/>
                <a:cs typeface="Segoe UI"/>
              </a:rPr>
              <a:t>user,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xóa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database…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database,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bạn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nhắp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mục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MySQL</a:t>
            </a:r>
            <a:r>
              <a:rPr sz="2200" b="1" spc="25" dirty="0">
                <a:latin typeface="Segoe UI"/>
                <a:cs typeface="Segoe UI"/>
              </a:rPr>
              <a:t> </a:t>
            </a:r>
            <a:r>
              <a:rPr sz="2200" b="1" spc="-15" dirty="0">
                <a:latin typeface="Segoe UI"/>
                <a:cs typeface="Segoe UI"/>
              </a:rPr>
              <a:t>Databases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6612" y="2448877"/>
            <a:ext cx="7931150" cy="1896110"/>
            <a:chOff x="586612" y="2448877"/>
            <a:chExt cx="7931150" cy="18961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787" y="2452115"/>
              <a:ext cx="7924800" cy="1889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8200" y="2450464"/>
              <a:ext cx="7927975" cy="1892935"/>
            </a:xfrm>
            <a:custGeom>
              <a:avLst/>
              <a:gdLst/>
              <a:ahLst/>
              <a:cxnLst/>
              <a:rect l="l" t="t" r="r" b="b"/>
              <a:pathLst>
                <a:path w="7927975" h="1892935">
                  <a:moveTo>
                    <a:pt x="0" y="1892935"/>
                  </a:moveTo>
                  <a:lnTo>
                    <a:pt x="7927975" y="1892935"/>
                  </a:lnTo>
                  <a:lnTo>
                    <a:pt x="7927975" y="0"/>
                  </a:lnTo>
                  <a:lnTo>
                    <a:pt x="0" y="0"/>
                  </a:lnTo>
                  <a:lnTo>
                    <a:pt x="0" y="18929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86612" y="4506340"/>
            <a:ext cx="7931150" cy="2172335"/>
            <a:chOff x="586612" y="4506340"/>
            <a:chExt cx="7931150" cy="21723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787" y="4509515"/>
              <a:ext cx="7924800" cy="21656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8200" y="4507928"/>
              <a:ext cx="7927975" cy="2169160"/>
            </a:xfrm>
            <a:custGeom>
              <a:avLst/>
              <a:gdLst/>
              <a:ahLst/>
              <a:cxnLst/>
              <a:rect l="l" t="t" r="r" b="b"/>
              <a:pathLst>
                <a:path w="7927975" h="2169159">
                  <a:moveTo>
                    <a:pt x="0" y="2168779"/>
                  </a:moveTo>
                  <a:lnTo>
                    <a:pt x="7927975" y="2168779"/>
                  </a:lnTo>
                  <a:lnTo>
                    <a:pt x="7927975" y="0"/>
                  </a:lnTo>
                  <a:lnTo>
                    <a:pt x="0" y="0"/>
                  </a:lnTo>
                  <a:lnTo>
                    <a:pt x="0" y="21687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6940" y="236220"/>
            <a:ext cx="6619494" cy="6774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6316" y="315214"/>
            <a:ext cx="8108950" cy="229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08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QUẢN</a:t>
            </a:r>
            <a:r>
              <a:rPr sz="2400" b="1" spc="-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TRỊ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20" dirty="0">
                <a:solidFill>
                  <a:srgbClr val="FF5A33"/>
                </a:solidFill>
                <a:latin typeface="Segoe UI"/>
                <a:cs typeface="Segoe UI"/>
              </a:rPr>
              <a:t>ACCOUNT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5" dirty="0">
                <a:solidFill>
                  <a:srgbClr val="FF5A33"/>
                </a:solidFill>
                <a:latin typeface="Segoe UI"/>
                <a:cs typeface="Segoe UI"/>
              </a:rPr>
              <a:t>FTP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TRONG</a:t>
            </a:r>
            <a:r>
              <a:rPr sz="24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Segoe UI"/>
              <a:cs typeface="Segoe UI"/>
            </a:endParaRPr>
          </a:p>
          <a:p>
            <a:pPr marL="355600" marR="47625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FTP</a:t>
            </a:r>
            <a:r>
              <a:rPr sz="2400" spc="4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Accounts</a:t>
            </a:r>
            <a:r>
              <a:rPr sz="2400" spc="484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4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nơi</a:t>
            </a:r>
            <a:r>
              <a:rPr sz="2400" spc="484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chứa</a:t>
            </a:r>
            <a:r>
              <a:rPr sz="2400" spc="4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4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account</a:t>
            </a:r>
            <a:r>
              <a:rPr sz="2400" spc="4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4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48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trị</a:t>
            </a:r>
            <a:r>
              <a:rPr sz="2400" spc="4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 </a:t>
            </a:r>
            <a:r>
              <a:rPr sz="2400" dirty="0">
                <a:latin typeface="Segoe UI"/>
                <a:cs typeface="Segoe UI"/>
              </a:rPr>
              <a:t>hosting. </a:t>
            </a:r>
            <a:r>
              <a:rPr sz="2400" spc="-70" dirty="0">
                <a:latin typeface="Segoe UI"/>
                <a:cs typeface="Segoe UI"/>
              </a:rPr>
              <a:t>Tùy </a:t>
            </a:r>
            <a:r>
              <a:rPr sz="2400" dirty="0">
                <a:latin typeface="Segoe UI"/>
                <a:cs typeface="Segoe UI"/>
              </a:rPr>
              <a:t>gói hosting </a:t>
            </a:r>
            <a:r>
              <a:rPr sz="2400" spc="-5" dirty="0">
                <a:latin typeface="Segoe UI"/>
                <a:cs typeface="Segoe UI"/>
              </a:rPr>
              <a:t>mà </a:t>
            </a:r>
            <a:r>
              <a:rPr sz="2400" dirty="0">
                <a:latin typeface="Segoe UI"/>
                <a:cs typeface="Segoe UI"/>
              </a:rPr>
              <a:t>có thể tạo </a:t>
            </a:r>
            <a:r>
              <a:rPr sz="2400" spc="-5" dirty="0">
                <a:latin typeface="Segoe UI"/>
                <a:cs typeface="Segoe UI"/>
              </a:rPr>
              <a:t>nhiều </a:t>
            </a:r>
            <a:r>
              <a:rPr sz="2400" dirty="0">
                <a:latin typeface="Segoe UI"/>
                <a:cs typeface="Segoe UI"/>
              </a:rPr>
              <a:t>hoặc </a:t>
            </a:r>
            <a:r>
              <a:rPr sz="2400" spc="-10" dirty="0">
                <a:latin typeface="Segoe UI"/>
                <a:cs typeface="Segoe UI"/>
              </a:rPr>
              <a:t>ít </a:t>
            </a:r>
            <a:r>
              <a:rPr sz="2400" spc="-5" dirty="0">
                <a:latin typeface="Segoe UI"/>
                <a:cs typeface="Segoe UI"/>
              </a:rPr>
              <a:t> account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ftp.</a:t>
            </a:r>
            <a:endParaRPr sz="24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Để</a:t>
            </a:r>
            <a:r>
              <a:rPr sz="2400" dirty="0">
                <a:latin typeface="Segoe UI"/>
                <a:cs typeface="Segoe UI"/>
              </a:rPr>
              <a:t> quản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user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ftp,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nhắp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mục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b="1" spc="5" dirty="0">
                <a:latin typeface="Segoe UI"/>
                <a:cs typeface="Segoe UI"/>
              </a:rPr>
              <a:t>FTP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Accounts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1933" y="2813050"/>
            <a:ext cx="7939405" cy="1917700"/>
            <a:chOff x="741933" y="2813050"/>
            <a:chExt cx="7939405" cy="19177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83" y="2819400"/>
              <a:ext cx="7926324" cy="1905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5108" y="2816225"/>
              <a:ext cx="7933055" cy="1911350"/>
            </a:xfrm>
            <a:custGeom>
              <a:avLst/>
              <a:gdLst/>
              <a:ahLst/>
              <a:cxnLst/>
              <a:rect l="l" t="t" r="r" b="b"/>
              <a:pathLst>
                <a:path w="7933055" h="1911350">
                  <a:moveTo>
                    <a:pt x="0" y="1911350"/>
                  </a:moveTo>
                  <a:lnTo>
                    <a:pt x="7932674" y="1911350"/>
                  </a:lnTo>
                  <a:lnTo>
                    <a:pt x="7932674" y="0"/>
                  </a:lnTo>
                  <a:lnTo>
                    <a:pt x="0" y="0"/>
                  </a:lnTo>
                  <a:lnTo>
                    <a:pt x="0" y="19113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12977" y="5022850"/>
            <a:ext cx="7967980" cy="1460500"/>
            <a:chOff x="712977" y="5022850"/>
            <a:chExt cx="7967980" cy="14605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327" y="5029200"/>
              <a:ext cx="7955280" cy="1447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6152" y="5026025"/>
              <a:ext cx="7961630" cy="1454150"/>
            </a:xfrm>
            <a:custGeom>
              <a:avLst/>
              <a:gdLst/>
              <a:ahLst/>
              <a:cxnLst/>
              <a:rect l="l" t="t" r="r" b="b"/>
              <a:pathLst>
                <a:path w="7961630" h="1454150">
                  <a:moveTo>
                    <a:pt x="0" y="1454150"/>
                  </a:moveTo>
                  <a:lnTo>
                    <a:pt x="7961630" y="1454150"/>
                  </a:lnTo>
                  <a:lnTo>
                    <a:pt x="7961630" y="0"/>
                  </a:lnTo>
                  <a:lnTo>
                    <a:pt x="0" y="0"/>
                  </a:lnTo>
                  <a:lnTo>
                    <a:pt x="0" y="1454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236220"/>
            <a:ext cx="7213854" cy="6774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6316" y="315214"/>
            <a:ext cx="8337550" cy="383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511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QUẢN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TRỊ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 DOMAIN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r>
              <a:rPr sz="24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TRONG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 HOSTING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Segoe UI"/>
              <a:cs typeface="Segoe UI"/>
            </a:endParaRPr>
          </a:p>
          <a:p>
            <a:pPr marL="355600" marR="278765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Mỗi hosting có thể chứa được nhiều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dirty="0">
                <a:latin typeface="Segoe UI"/>
                <a:cs typeface="Segoe UI"/>
              </a:rPr>
              <a:t>với </a:t>
            </a:r>
            <a:r>
              <a:rPr sz="2400" spc="-5" dirty="0">
                <a:latin typeface="Segoe UI"/>
                <a:cs typeface="Segoe UI"/>
              </a:rPr>
              <a:t>domain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nhau,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tùy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 </a:t>
            </a:r>
            <a:r>
              <a:rPr sz="2400" spc="-5" dirty="0">
                <a:latin typeface="Segoe UI"/>
                <a:cs typeface="Segoe UI"/>
              </a:rPr>
              <a:t>mua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nào.</a:t>
            </a:r>
            <a:endParaRPr sz="2400">
              <a:latin typeface="Segoe UI"/>
              <a:cs typeface="Segoe UI"/>
            </a:endParaRPr>
          </a:p>
          <a:p>
            <a:pPr marL="355600" marR="27813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Mỗi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cũng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dirty="0">
                <a:latin typeface="Segoe UI"/>
                <a:cs typeface="Segoe UI"/>
              </a:rPr>
              <a:t> thể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mang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nhiều </a:t>
            </a:r>
            <a:r>
              <a:rPr sz="2400" dirty="0">
                <a:latin typeface="Segoe UI"/>
                <a:cs typeface="Segoe UI"/>
              </a:rPr>
              <a:t> domain khác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nhau,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tùy gói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cho phép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hay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không.</a:t>
            </a:r>
            <a:endParaRPr sz="2400">
              <a:latin typeface="Segoe UI"/>
              <a:cs typeface="Segoe UI"/>
            </a:endParaRPr>
          </a:p>
          <a:p>
            <a:pPr marL="355600" marR="277495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Để </a:t>
            </a:r>
            <a:r>
              <a:rPr sz="2400" dirty="0">
                <a:latin typeface="Segoe UI"/>
                <a:cs typeface="Segoe UI"/>
              </a:rPr>
              <a:t>quản trị domain các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spc="-5" dirty="0">
                <a:latin typeface="Segoe UI"/>
                <a:cs typeface="Segoe UI"/>
              </a:rPr>
              <a:t>trong </a:t>
            </a:r>
            <a:r>
              <a:rPr sz="2400" dirty="0">
                <a:latin typeface="Segoe UI"/>
                <a:cs typeface="Segoe UI"/>
              </a:rPr>
              <a:t>hosting, bạn nhắp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 </a:t>
            </a:r>
            <a:r>
              <a:rPr sz="2400" spc="-5" dirty="0">
                <a:latin typeface="Segoe UI"/>
                <a:cs typeface="Segoe UI"/>
              </a:rPr>
              <a:t>mục </a:t>
            </a:r>
            <a:r>
              <a:rPr sz="2400" b="1" dirty="0">
                <a:latin typeface="Segoe UI"/>
                <a:cs typeface="Segoe UI"/>
              </a:rPr>
              <a:t>Addon </a:t>
            </a:r>
            <a:r>
              <a:rPr sz="2400" b="1" spc="-5" dirty="0">
                <a:latin typeface="Segoe UI"/>
                <a:cs typeface="Segoe UI"/>
              </a:rPr>
              <a:t>Domains </a:t>
            </a:r>
            <a:r>
              <a:rPr sz="2400" b="1" dirty="0">
                <a:latin typeface="Segoe UI"/>
                <a:cs typeface="Segoe UI"/>
              </a:rPr>
              <a:t>, Sub </a:t>
            </a:r>
            <a:r>
              <a:rPr sz="2400" b="1" spc="-5" dirty="0">
                <a:latin typeface="Segoe UI"/>
                <a:cs typeface="Segoe UI"/>
              </a:rPr>
              <a:t>Domains, Alias </a:t>
            </a:r>
            <a:r>
              <a:rPr sz="2400" b="1" spc="-20" dirty="0">
                <a:latin typeface="Segoe UI"/>
                <a:cs typeface="Segoe UI"/>
              </a:rPr>
              <a:t>(Parked </a:t>
            </a:r>
            <a:r>
              <a:rPr sz="2400" b="1" spc="-65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Domains)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508" y="4224528"/>
            <a:ext cx="7872983" cy="21808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368" y="190500"/>
            <a:ext cx="7267194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00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TẠO ADDON</a:t>
            </a:r>
            <a:r>
              <a:rPr spc="-15" dirty="0"/>
              <a:t> </a:t>
            </a:r>
            <a:r>
              <a:rPr spc="-5" dirty="0"/>
              <a:t>DOMAIN</a:t>
            </a:r>
            <a:r>
              <a:rPr spc="-20" dirty="0"/>
              <a:t> </a:t>
            </a:r>
            <a:r>
              <a:rPr spc="-10" dirty="0"/>
              <a:t>TRONG</a:t>
            </a:r>
            <a:r>
              <a:rPr spc="-15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018920"/>
            <a:ext cx="8261350" cy="33185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Mỗi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đăng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dirty="0">
                <a:latin typeface="Segoe UI"/>
                <a:cs typeface="Segoe UI"/>
              </a:rPr>
              <a:t> đều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gắn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liền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với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chính.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Có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những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cho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phép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lưu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trữ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nhiều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website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nữa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 </a:t>
            </a:r>
            <a:r>
              <a:rPr sz="2400" dirty="0">
                <a:latin typeface="Segoe UI"/>
                <a:cs typeface="Segoe UI"/>
              </a:rPr>
              <a:t>với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chính)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cho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phép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addon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thì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hiện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addon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mới.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Như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vậy,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Addon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khi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muốn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mới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mình.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Để</a:t>
            </a:r>
            <a:r>
              <a:rPr sz="2400" dirty="0">
                <a:latin typeface="Segoe UI"/>
                <a:cs typeface="Segoe UI"/>
              </a:rPr>
              <a:t> tạo, </a:t>
            </a:r>
            <a:r>
              <a:rPr sz="2400" spc="-5" dirty="0">
                <a:latin typeface="Segoe UI"/>
                <a:cs typeface="Segoe UI"/>
              </a:rPr>
              <a:t>nhắp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mục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Addon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Domains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4474209"/>
            <a:ext cx="8166100" cy="2009139"/>
            <a:chOff x="603250" y="4474209"/>
            <a:chExt cx="8166100" cy="200913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4480559"/>
              <a:ext cx="8153400" cy="19964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6425" y="4477384"/>
              <a:ext cx="8159750" cy="2002789"/>
            </a:xfrm>
            <a:custGeom>
              <a:avLst/>
              <a:gdLst/>
              <a:ahLst/>
              <a:cxnLst/>
              <a:rect l="l" t="t" r="r" b="b"/>
              <a:pathLst>
                <a:path w="8159750" h="2002789">
                  <a:moveTo>
                    <a:pt x="0" y="2002789"/>
                  </a:moveTo>
                  <a:lnTo>
                    <a:pt x="8159750" y="2002789"/>
                  </a:lnTo>
                  <a:lnTo>
                    <a:pt x="8159750" y="0"/>
                  </a:lnTo>
                  <a:lnTo>
                    <a:pt x="0" y="0"/>
                  </a:lnTo>
                  <a:lnTo>
                    <a:pt x="0" y="200278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368" y="190500"/>
            <a:ext cx="7267194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00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TẠO ADDON</a:t>
            </a:r>
            <a:r>
              <a:rPr spc="-15" dirty="0"/>
              <a:t> </a:t>
            </a:r>
            <a:r>
              <a:rPr spc="-5" dirty="0"/>
              <a:t>DOMAIN</a:t>
            </a:r>
            <a:r>
              <a:rPr spc="-20" dirty="0"/>
              <a:t> </a:t>
            </a:r>
            <a:r>
              <a:rPr spc="-10" dirty="0"/>
              <a:t>TRONG</a:t>
            </a:r>
            <a:r>
              <a:rPr spc="-15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940053"/>
            <a:ext cx="8086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Nhập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dirty="0">
                <a:latin typeface="Segoe UI"/>
                <a:cs typeface="Segoe UI"/>
              </a:rPr>
              <a:t> domain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mới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rồi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nhắp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Add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Domain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3898" y="1510030"/>
            <a:ext cx="8050530" cy="2972435"/>
            <a:chOff x="453898" y="1510030"/>
            <a:chExt cx="8050530" cy="29724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248" y="1516380"/>
              <a:ext cx="8037576" cy="29596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073" y="1513205"/>
              <a:ext cx="8044180" cy="2966085"/>
            </a:xfrm>
            <a:custGeom>
              <a:avLst/>
              <a:gdLst/>
              <a:ahLst/>
              <a:cxnLst/>
              <a:rect l="l" t="t" r="r" b="b"/>
              <a:pathLst>
                <a:path w="8044180" h="2966085">
                  <a:moveTo>
                    <a:pt x="0" y="2965958"/>
                  </a:moveTo>
                  <a:lnTo>
                    <a:pt x="8043926" y="2965958"/>
                  </a:lnTo>
                  <a:lnTo>
                    <a:pt x="8043926" y="0"/>
                  </a:lnTo>
                  <a:lnTo>
                    <a:pt x="0" y="0"/>
                  </a:lnTo>
                  <a:lnTo>
                    <a:pt x="0" y="296595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76047" y="5065395"/>
            <a:ext cx="8166734" cy="1443990"/>
            <a:chOff x="376047" y="5065395"/>
            <a:chExt cx="8166734" cy="144399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572" y="5074920"/>
              <a:ext cx="8147304" cy="14249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0809" y="5070157"/>
              <a:ext cx="8157209" cy="1434465"/>
            </a:xfrm>
            <a:custGeom>
              <a:avLst/>
              <a:gdLst/>
              <a:ahLst/>
              <a:cxnLst/>
              <a:rect l="l" t="t" r="r" b="b"/>
              <a:pathLst>
                <a:path w="8157209" h="1434465">
                  <a:moveTo>
                    <a:pt x="0" y="1434464"/>
                  </a:moveTo>
                  <a:lnTo>
                    <a:pt x="8156829" y="1434464"/>
                  </a:lnTo>
                  <a:lnTo>
                    <a:pt x="8156829" y="0"/>
                  </a:lnTo>
                  <a:lnTo>
                    <a:pt x="0" y="0"/>
                  </a:lnTo>
                  <a:lnTo>
                    <a:pt x="0" y="14344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8863" y="4674870"/>
            <a:ext cx="4672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thành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công</a:t>
            </a:r>
            <a:r>
              <a:rPr sz="2400" dirty="0">
                <a:latin typeface="Segoe UI"/>
                <a:cs typeface="Segoe UI"/>
              </a:rPr>
              <a:t> sẽ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kết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368" y="190500"/>
            <a:ext cx="7267194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00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TẠO ADDON</a:t>
            </a:r>
            <a:r>
              <a:rPr spc="-15" dirty="0"/>
              <a:t> </a:t>
            </a:r>
            <a:r>
              <a:rPr spc="-5" dirty="0"/>
              <a:t>DOMAIN</a:t>
            </a:r>
            <a:r>
              <a:rPr spc="-20" dirty="0"/>
              <a:t> </a:t>
            </a:r>
            <a:r>
              <a:rPr spc="-10" dirty="0"/>
              <a:t>TRONG</a:t>
            </a:r>
            <a:r>
              <a:rPr spc="-15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940053"/>
            <a:ext cx="82619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Chú </a:t>
            </a:r>
            <a:r>
              <a:rPr sz="2400" dirty="0">
                <a:latin typeface="Segoe UI"/>
                <a:cs typeface="Segoe UI"/>
              </a:rPr>
              <a:t>ý </a:t>
            </a:r>
            <a:r>
              <a:rPr sz="2400" spc="-5" dirty="0">
                <a:latin typeface="Segoe UI"/>
                <a:cs typeface="Segoe UI"/>
              </a:rPr>
              <a:t>là </a:t>
            </a:r>
            <a:r>
              <a:rPr sz="2400" dirty="0">
                <a:latin typeface="Segoe UI"/>
                <a:cs typeface="Segoe UI"/>
              </a:rPr>
              <a:t>để tạo được addon domain </a:t>
            </a:r>
            <a:r>
              <a:rPr sz="2400" spc="-10" dirty="0">
                <a:latin typeface="Segoe UI"/>
                <a:cs typeface="Segoe UI"/>
              </a:rPr>
              <a:t>tromg </a:t>
            </a:r>
            <a:r>
              <a:rPr sz="2400" dirty="0">
                <a:latin typeface="Segoe UI"/>
                <a:cs typeface="Segoe UI"/>
              </a:rPr>
              <a:t>hosting. </a:t>
            </a:r>
            <a:r>
              <a:rPr sz="2400" spc="-45" dirty="0">
                <a:latin typeface="Segoe UI"/>
                <a:cs typeface="Segoe UI"/>
              </a:rPr>
              <a:t>Trước 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tiên bạn phải cấu </a:t>
            </a:r>
            <a:r>
              <a:rPr sz="2400" spc="-5" dirty="0">
                <a:latin typeface="Segoe UI"/>
                <a:cs typeface="Segoe UI"/>
              </a:rPr>
              <a:t>hình Name </a:t>
            </a:r>
            <a:r>
              <a:rPr sz="2400" spc="10" dirty="0">
                <a:latin typeface="Segoe UI"/>
                <a:cs typeface="Segoe UI"/>
              </a:rPr>
              <a:t>Server </a:t>
            </a:r>
            <a:r>
              <a:rPr sz="2400" spc="-5" dirty="0">
                <a:latin typeface="Segoe UI"/>
                <a:cs typeface="Segoe UI"/>
              </a:rPr>
              <a:t>của </a:t>
            </a:r>
            <a:r>
              <a:rPr sz="2400" dirty="0">
                <a:latin typeface="Segoe UI"/>
                <a:cs typeface="Segoe UI"/>
              </a:rPr>
              <a:t>domain trỏ về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phía</a:t>
            </a:r>
            <a:r>
              <a:rPr sz="2400" spc="10" dirty="0">
                <a:latin typeface="Segoe UI"/>
                <a:cs typeface="Segoe UI"/>
              </a:rPr>
              <a:t> server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3458" y="4501641"/>
            <a:ext cx="7785100" cy="2072005"/>
            <a:chOff x="743458" y="4501641"/>
            <a:chExt cx="7785100" cy="20720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808" y="4507991"/>
              <a:ext cx="7772400" cy="20589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46633" y="4504816"/>
              <a:ext cx="7778750" cy="2065655"/>
            </a:xfrm>
            <a:custGeom>
              <a:avLst/>
              <a:gdLst/>
              <a:ahLst/>
              <a:cxnLst/>
              <a:rect l="l" t="t" r="r" b="b"/>
              <a:pathLst>
                <a:path w="7778750" h="2065654">
                  <a:moveTo>
                    <a:pt x="0" y="2065274"/>
                  </a:moveTo>
                  <a:lnTo>
                    <a:pt x="7778750" y="2065274"/>
                  </a:lnTo>
                  <a:lnTo>
                    <a:pt x="7778750" y="0"/>
                  </a:lnTo>
                  <a:lnTo>
                    <a:pt x="0" y="0"/>
                  </a:lnTo>
                  <a:lnTo>
                    <a:pt x="0" y="20652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43458" y="2203450"/>
            <a:ext cx="7785100" cy="2072005"/>
            <a:chOff x="743458" y="2203450"/>
            <a:chExt cx="7785100" cy="20720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808" y="2209800"/>
              <a:ext cx="7772400" cy="20452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6633" y="2206625"/>
              <a:ext cx="7778750" cy="2065655"/>
            </a:xfrm>
            <a:custGeom>
              <a:avLst/>
              <a:gdLst/>
              <a:ahLst/>
              <a:cxnLst/>
              <a:rect l="l" t="t" r="r" b="b"/>
              <a:pathLst>
                <a:path w="7778750" h="2065654">
                  <a:moveTo>
                    <a:pt x="0" y="2065274"/>
                  </a:moveTo>
                  <a:lnTo>
                    <a:pt x="7778750" y="2065274"/>
                  </a:lnTo>
                  <a:lnTo>
                    <a:pt x="7778750" y="0"/>
                  </a:lnTo>
                  <a:lnTo>
                    <a:pt x="0" y="0"/>
                  </a:lnTo>
                  <a:lnTo>
                    <a:pt x="0" y="20652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368" y="190500"/>
            <a:ext cx="7267194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00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TẠO ADDON</a:t>
            </a:r>
            <a:r>
              <a:rPr spc="-15" dirty="0"/>
              <a:t> </a:t>
            </a:r>
            <a:r>
              <a:rPr spc="-5" dirty="0"/>
              <a:t>DOMAIN</a:t>
            </a:r>
            <a:r>
              <a:rPr spc="-20" dirty="0"/>
              <a:t> </a:t>
            </a:r>
            <a:r>
              <a:rPr spc="-10" dirty="0"/>
              <a:t>TRONG</a:t>
            </a:r>
            <a:r>
              <a:rPr spc="-15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892" y="835914"/>
            <a:ext cx="8260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Sau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addon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thành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công,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vào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File</a:t>
            </a:r>
            <a:r>
              <a:rPr sz="2400" spc="204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manager,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thấy 1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folder</a:t>
            </a:r>
            <a:r>
              <a:rPr sz="2400" spc="-5" dirty="0">
                <a:latin typeface="Segoe UI"/>
                <a:cs typeface="Segoe UI"/>
              </a:rPr>
              <a:t> 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mới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1162" y="1670050"/>
            <a:ext cx="7861300" cy="1993900"/>
            <a:chOff x="661162" y="1670050"/>
            <a:chExt cx="7861300" cy="19939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512" y="1676400"/>
              <a:ext cx="7848600" cy="198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4337" y="1673225"/>
              <a:ext cx="7854950" cy="1987550"/>
            </a:xfrm>
            <a:custGeom>
              <a:avLst/>
              <a:gdLst/>
              <a:ahLst/>
              <a:cxnLst/>
              <a:rect l="l" t="t" r="r" b="b"/>
              <a:pathLst>
                <a:path w="7854950" h="1987550">
                  <a:moveTo>
                    <a:pt x="0" y="1987550"/>
                  </a:moveTo>
                  <a:lnTo>
                    <a:pt x="7854950" y="1987550"/>
                  </a:lnTo>
                  <a:lnTo>
                    <a:pt x="7854950" y="0"/>
                  </a:lnTo>
                  <a:lnTo>
                    <a:pt x="0" y="0"/>
                  </a:lnTo>
                  <a:lnTo>
                    <a:pt x="0" y="19875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9292" y="3839032"/>
            <a:ext cx="370967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Chú</a:t>
            </a:r>
            <a:r>
              <a:rPr sz="2400" dirty="0">
                <a:latin typeface="Segoe UI"/>
                <a:cs typeface="Segoe UI"/>
              </a:rPr>
              <a:t> ý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là: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66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lượng </a:t>
            </a:r>
            <a:r>
              <a:rPr sz="2400" dirty="0">
                <a:latin typeface="Segoe UI"/>
                <a:cs typeface="Segoe UI"/>
              </a:rPr>
              <a:t> addon </a:t>
            </a:r>
            <a:r>
              <a:rPr sz="2400" spc="-5" dirty="0">
                <a:latin typeface="Segoe UI"/>
                <a:cs typeface="Segoe UI"/>
              </a:rPr>
              <a:t>domain </a:t>
            </a:r>
            <a:r>
              <a:rPr sz="2400" dirty="0">
                <a:latin typeface="Segoe UI"/>
                <a:cs typeface="Segoe UI"/>
              </a:rPr>
              <a:t>tạo </a:t>
            </a:r>
            <a:r>
              <a:rPr sz="2400" spc="-5" dirty="0">
                <a:latin typeface="Segoe UI"/>
                <a:cs typeface="Segoe UI"/>
              </a:rPr>
              <a:t>trong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thường</a:t>
            </a:r>
            <a:r>
              <a:rPr sz="2400" spc="5" dirty="0">
                <a:latin typeface="Segoe UI"/>
                <a:cs typeface="Segoe UI"/>
              </a:rPr>
              <a:t> bị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hạn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chế </a:t>
            </a:r>
            <a:r>
              <a:rPr sz="2400" dirty="0">
                <a:latin typeface="Segoe UI"/>
                <a:cs typeface="Segoe UI"/>
              </a:rPr>
              <a:t>bởi </a:t>
            </a:r>
            <a:r>
              <a:rPr sz="2400" spc="5" dirty="0">
                <a:latin typeface="Segoe UI"/>
                <a:cs typeface="Segoe UI"/>
              </a:rPr>
              <a:t>gói </a:t>
            </a:r>
            <a:r>
              <a:rPr sz="2400" dirty="0">
                <a:latin typeface="Segoe UI"/>
                <a:cs typeface="Segoe UI"/>
              </a:rPr>
              <a:t>hosting </a:t>
            </a:r>
            <a:r>
              <a:rPr sz="2400" spc="-5" dirty="0">
                <a:latin typeface="Segoe UI"/>
                <a:cs typeface="Segoe UI"/>
              </a:rPr>
              <a:t>mà </a:t>
            </a:r>
            <a:r>
              <a:rPr sz="2400" dirty="0">
                <a:latin typeface="Segoe UI"/>
                <a:cs typeface="Segoe UI"/>
              </a:rPr>
              <a:t> bạn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dùng.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Ví</a:t>
            </a:r>
            <a:r>
              <a:rPr sz="2400" dirty="0">
                <a:latin typeface="Segoe UI"/>
                <a:cs typeface="Segoe UI"/>
              </a:rPr>
              <a:t> dụ:</a:t>
            </a:r>
            <a:r>
              <a:rPr sz="2400" spc="6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gói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Khởi</a:t>
            </a:r>
            <a:r>
              <a:rPr sz="2400" dirty="0">
                <a:latin typeface="Segoe UI"/>
                <a:cs typeface="Segoe UI"/>
              </a:rPr>
              <a:t> nghiệp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như</a:t>
            </a:r>
            <a:r>
              <a:rPr sz="2400" dirty="0">
                <a:latin typeface="Segoe UI"/>
                <a:cs typeface="Segoe UI"/>
              </a:rPr>
              <a:t> hình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bên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dirty="0">
                <a:latin typeface="Segoe UI"/>
                <a:cs typeface="Segoe UI"/>
              </a:rPr>
              <a:t> 2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addon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68761" y="3790060"/>
            <a:ext cx="3950970" cy="2690495"/>
            <a:chOff x="4568761" y="3790060"/>
            <a:chExt cx="3950970" cy="26904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1999" y="3793235"/>
              <a:ext cx="3944111" cy="266868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0348" y="3791648"/>
              <a:ext cx="3947795" cy="2687320"/>
            </a:xfrm>
            <a:custGeom>
              <a:avLst/>
              <a:gdLst/>
              <a:ahLst/>
              <a:cxnLst/>
              <a:rect l="l" t="t" r="r" b="b"/>
              <a:pathLst>
                <a:path w="3947795" h="2687320">
                  <a:moveTo>
                    <a:pt x="0" y="2686939"/>
                  </a:moveTo>
                  <a:lnTo>
                    <a:pt x="3947287" y="2686939"/>
                  </a:lnTo>
                  <a:lnTo>
                    <a:pt x="3947287" y="0"/>
                  </a:lnTo>
                  <a:lnTo>
                    <a:pt x="0" y="0"/>
                  </a:lnTo>
                  <a:lnTo>
                    <a:pt x="0" y="26869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0384" y="190500"/>
            <a:ext cx="6529578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8917" y="283210"/>
            <a:ext cx="6085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TẠO</a:t>
            </a:r>
            <a:r>
              <a:rPr dirty="0"/>
              <a:t> </a:t>
            </a:r>
            <a:r>
              <a:rPr spc="-10" dirty="0"/>
              <a:t>SUBDOMAIN</a:t>
            </a:r>
            <a:r>
              <a:rPr spc="20" dirty="0"/>
              <a:t> </a:t>
            </a:r>
            <a:r>
              <a:rPr spc="-10" dirty="0"/>
              <a:t>TRONG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900" y="865378"/>
            <a:ext cx="7990205" cy="109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0" dirty="0">
                <a:latin typeface="Segoe UI"/>
                <a:cs typeface="Segoe UI"/>
              </a:rPr>
              <a:t>Trong</a:t>
            </a:r>
            <a:r>
              <a:rPr sz="2200" spc="1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hosting,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ngoài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website</a:t>
            </a:r>
            <a:r>
              <a:rPr sz="2200" spc="1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chính,</a:t>
            </a:r>
            <a:r>
              <a:rPr sz="2200" spc="1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bạn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thể</a:t>
            </a:r>
            <a:r>
              <a:rPr sz="2200" spc="1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tạo</a:t>
            </a:r>
            <a:r>
              <a:rPr sz="2200" spc="1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thêm</a:t>
            </a:r>
            <a:r>
              <a:rPr sz="2200" spc="1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 </a:t>
            </a:r>
            <a:r>
              <a:rPr sz="2200" spc="-58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mới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mang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địa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chỉ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như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subdomain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của </a:t>
            </a:r>
            <a:r>
              <a:rPr sz="2200" spc="-5" dirty="0">
                <a:latin typeface="Segoe UI"/>
                <a:cs typeface="Segoe UI"/>
              </a:rPr>
              <a:t>1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tạo,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nhắp mục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Sub</a:t>
            </a:r>
            <a:r>
              <a:rPr sz="2200" b="1" spc="-10" dirty="0">
                <a:latin typeface="Segoe UI"/>
                <a:cs typeface="Segoe UI"/>
              </a:rPr>
              <a:t> Domains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4187" y="4591430"/>
            <a:ext cx="7773670" cy="1994535"/>
            <a:chOff x="734187" y="4591430"/>
            <a:chExt cx="7773670" cy="19945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12" y="4600955"/>
              <a:ext cx="7754111" cy="19751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8949" y="4596193"/>
              <a:ext cx="7764145" cy="1985010"/>
            </a:xfrm>
            <a:custGeom>
              <a:avLst/>
              <a:gdLst/>
              <a:ahLst/>
              <a:cxnLst/>
              <a:rect l="l" t="t" r="r" b="b"/>
              <a:pathLst>
                <a:path w="7764145" h="1985009">
                  <a:moveTo>
                    <a:pt x="0" y="1984629"/>
                  </a:moveTo>
                  <a:lnTo>
                    <a:pt x="7763636" y="1984629"/>
                  </a:lnTo>
                  <a:lnTo>
                    <a:pt x="7763636" y="0"/>
                  </a:lnTo>
                  <a:lnTo>
                    <a:pt x="0" y="0"/>
                  </a:lnTo>
                  <a:lnTo>
                    <a:pt x="0" y="19846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64442" y="2014700"/>
            <a:ext cx="7864475" cy="2018030"/>
            <a:chOff x="664442" y="2014700"/>
            <a:chExt cx="7864475" cy="20180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442" y="2014700"/>
              <a:ext cx="7863882" cy="20178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800" y="2036063"/>
              <a:ext cx="7772400" cy="19263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9450" y="2029713"/>
              <a:ext cx="7785100" cy="1939289"/>
            </a:xfrm>
            <a:custGeom>
              <a:avLst/>
              <a:gdLst/>
              <a:ahLst/>
              <a:cxnLst/>
              <a:rect l="l" t="t" r="r" b="b"/>
              <a:pathLst>
                <a:path w="7785100" h="1939289">
                  <a:moveTo>
                    <a:pt x="0" y="1939036"/>
                  </a:moveTo>
                  <a:lnTo>
                    <a:pt x="7785100" y="1939036"/>
                  </a:lnTo>
                  <a:lnTo>
                    <a:pt x="7785100" y="0"/>
                  </a:lnTo>
                  <a:lnTo>
                    <a:pt x="0" y="0"/>
                  </a:lnTo>
                  <a:lnTo>
                    <a:pt x="0" y="1939036"/>
                  </a:lnTo>
                  <a:close/>
                </a:path>
              </a:pathLst>
            </a:custGeom>
            <a:ln w="127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5492" y="4117975"/>
            <a:ext cx="58248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Nhập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thông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tin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con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rồi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nhắp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Create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688" y="1168908"/>
            <a:ext cx="1916669" cy="52729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9295" y="190500"/>
            <a:ext cx="22806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68465" y="283210"/>
            <a:ext cx="1839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NỘI</a:t>
            </a:r>
            <a:r>
              <a:rPr spc="-75" dirty="0"/>
              <a:t> </a:t>
            </a:r>
            <a:r>
              <a:rPr spc="-10" dirty="0"/>
              <a:t>DUNG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911428"/>
            <a:ext cx="6540500" cy="578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1900" spc="434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Phần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I: </a:t>
            </a:r>
            <a:r>
              <a:rPr sz="2400" dirty="0">
                <a:latin typeface="Segoe UI"/>
                <a:cs typeface="Segoe UI"/>
              </a:rPr>
              <a:t>Quản 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Domain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1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Khái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niệm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</a:t>
            </a:r>
            <a:r>
              <a:rPr sz="2200" spc="-10" dirty="0">
                <a:latin typeface="Segoe UI"/>
                <a:cs typeface="Segoe UI"/>
              </a:rPr>
              <a:t> DNS,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DNS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5" dirty="0">
                <a:latin typeface="Segoe UI"/>
                <a:cs typeface="Segoe UI"/>
              </a:rPr>
              <a:t>Server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Nguyên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tắc</a:t>
            </a:r>
            <a:r>
              <a:rPr sz="2200" spc="-10" dirty="0">
                <a:latin typeface="Segoe UI"/>
                <a:cs typeface="Segoe UI"/>
              </a:rPr>
              <a:t> làm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việc của </a:t>
            </a:r>
            <a:r>
              <a:rPr sz="2200" spc="-10" dirty="0">
                <a:latin typeface="Segoe UI"/>
                <a:cs typeface="Segoe UI"/>
              </a:rPr>
              <a:t>DNS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Chỉ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định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DNS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5" dirty="0">
                <a:latin typeface="Segoe UI"/>
                <a:cs typeface="Segoe UI"/>
              </a:rPr>
              <a:t>Server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-5" dirty="0">
                <a:latin typeface="Segoe UI"/>
                <a:cs typeface="Segoe UI"/>
              </a:rPr>
              <a:t> máy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nhân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Giới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thiệu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  <a:tab pos="1353185" algn="l"/>
              </a:tabLst>
            </a:pPr>
            <a:r>
              <a:rPr sz="2200" spc="-10" dirty="0">
                <a:latin typeface="Segoe UI"/>
                <a:cs typeface="Segoe UI"/>
              </a:rPr>
              <a:t>Các	loại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record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Tạo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30" dirty="0">
                <a:latin typeface="Segoe UI"/>
                <a:cs typeface="Segoe UI"/>
              </a:rPr>
              <a:t>A,</a:t>
            </a:r>
            <a:r>
              <a:rPr sz="2200" spc="-5" dirty="0">
                <a:latin typeface="Segoe UI"/>
                <a:cs typeface="Segoe UI"/>
              </a:rPr>
              <a:t> Cname,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MX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và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TXT </a:t>
            </a:r>
            <a:r>
              <a:rPr sz="2200" spc="-20" dirty="0">
                <a:latin typeface="Segoe UI"/>
                <a:cs typeface="Segoe UI"/>
              </a:rPr>
              <a:t>Record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ts val="2635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Cấu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hình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Name</a:t>
            </a:r>
            <a:r>
              <a:rPr sz="2200" spc="5" dirty="0">
                <a:latin typeface="Segoe UI"/>
                <a:cs typeface="Segoe UI"/>
              </a:rPr>
              <a:t> Server</a:t>
            </a:r>
            <a:r>
              <a:rPr sz="2200" spc="-5" dirty="0">
                <a:latin typeface="Segoe UI"/>
                <a:cs typeface="Segoe UI"/>
              </a:rPr>
              <a:t> của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400" spc="60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Phần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II: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Giới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thiệu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 quản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hosting.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Màn hình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hosting.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 </a:t>
            </a:r>
            <a:r>
              <a:rPr sz="2200" spc="-10" dirty="0">
                <a:latin typeface="Segoe UI"/>
                <a:cs typeface="Segoe UI"/>
              </a:rPr>
              <a:t>database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 account</a:t>
            </a:r>
            <a:r>
              <a:rPr sz="2200" spc="5" dirty="0">
                <a:latin typeface="Segoe UI"/>
                <a:cs typeface="Segoe UI"/>
              </a:rPr>
              <a:t> ftp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 domain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  <a:tab pos="4902200" algn="l"/>
              </a:tabLst>
            </a:pPr>
            <a:r>
              <a:rPr sz="2200" spc="-5" dirty="0">
                <a:latin typeface="Segoe UI"/>
                <a:cs typeface="Segoe UI"/>
              </a:rPr>
              <a:t>Tạo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sub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domain,</a:t>
            </a:r>
            <a:r>
              <a:rPr sz="2200" spc="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addon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domain,	</a:t>
            </a:r>
            <a:r>
              <a:rPr sz="2200" spc="-10" dirty="0">
                <a:latin typeface="Segoe UI"/>
                <a:cs typeface="Segoe UI"/>
              </a:rPr>
              <a:t>park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Đọc</a:t>
            </a:r>
            <a:r>
              <a:rPr sz="2200" spc="-5" dirty="0">
                <a:latin typeface="Segoe UI"/>
                <a:cs typeface="Segoe UI"/>
              </a:rPr>
              <a:t> hiểu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thông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số quan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trọng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của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0384" y="190500"/>
            <a:ext cx="6529578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8917" y="283210"/>
            <a:ext cx="6085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TẠO</a:t>
            </a:r>
            <a:r>
              <a:rPr dirty="0"/>
              <a:t> </a:t>
            </a:r>
            <a:r>
              <a:rPr spc="-10" dirty="0"/>
              <a:t>SUBDOMAIN</a:t>
            </a:r>
            <a:r>
              <a:rPr spc="20" dirty="0"/>
              <a:t> </a:t>
            </a:r>
            <a:r>
              <a:rPr spc="-10" dirty="0"/>
              <a:t>TRONG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4863" y="1042161"/>
            <a:ext cx="79933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latin typeface="Segoe UI"/>
                <a:cs typeface="Segoe UI"/>
              </a:rPr>
              <a:t>Tạo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thành</a:t>
            </a:r>
            <a:r>
              <a:rPr sz="2200" spc="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công,</a:t>
            </a:r>
            <a:r>
              <a:rPr sz="2200" spc="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sẽ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thông</a:t>
            </a:r>
            <a:r>
              <a:rPr sz="2200" spc="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tin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subdomain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vừa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tạo:</a:t>
            </a:r>
            <a:r>
              <a:rPr sz="2200" spc="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nơi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chứa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Segoe UI"/>
                <a:cs typeface="Segoe UI"/>
              </a:rPr>
              <a:t>file,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xóa</a:t>
            </a:r>
            <a:r>
              <a:rPr sz="2200" spc="-5" dirty="0">
                <a:latin typeface="Segoe UI"/>
                <a:cs typeface="Segoe UI"/>
              </a:rPr>
              <a:t> subdomain…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4458" y="1924367"/>
            <a:ext cx="7912100" cy="1764030"/>
            <a:chOff x="624458" y="1924367"/>
            <a:chExt cx="7912100" cy="17640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983" y="1933955"/>
              <a:ext cx="7892796" cy="17449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9221" y="1929129"/>
              <a:ext cx="7902575" cy="1754505"/>
            </a:xfrm>
            <a:custGeom>
              <a:avLst/>
              <a:gdLst/>
              <a:ahLst/>
              <a:cxnLst/>
              <a:rect l="l" t="t" r="r" b="b"/>
              <a:pathLst>
                <a:path w="7902575" h="1754504">
                  <a:moveTo>
                    <a:pt x="0" y="1754505"/>
                  </a:moveTo>
                  <a:lnTo>
                    <a:pt x="7902321" y="1754505"/>
                  </a:lnTo>
                  <a:lnTo>
                    <a:pt x="7902321" y="0"/>
                  </a:lnTo>
                  <a:lnTo>
                    <a:pt x="0" y="0"/>
                  </a:lnTo>
                  <a:lnTo>
                    <a:pt x="0" y="17545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9292" y="4066794"/>
            <a:ext cx="7991475" cy="183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Thường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bạn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tạo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sub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khi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nhu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cầu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tạo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mới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nhưng</a:t>
            </a:r>
            <a:r>
              <a:rPr sz="2200" spc="-5" dirty="0">
                <a:latin typeface="Segoe UI"/>
                <a:cs typeface="Segoe UI"/>
              </a:rPr>
              <a:t> địa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chỉ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như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con </a:t>
            </a:r>
            <a:r>
              <a:rPr sz="2200" dirty="0">
                <a:latin typeface="Segoe UI"/>
                <a:cs typeface="Segoe UI"/>
              </a:rPr>
              <a:t>của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chính.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Ví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dụ: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  <a:tab pos="230759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chính:	</a:t>
            </a:r>
            <a:r>
              <a:rPr sz="2200" b="1" spc="-10" dirty="0">
                <a:latin typeface="Segoe UI"/>
                <a:cs typeface="Segoe UI"/>
              </a:rPr>
              <a:t>google.com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  <a:tab pos="2276475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“con”:	</a:t>
            </a:r>
            <a:r>
              <a:rPr sz="2200" spc="-5" dirty="0">
                <a:latin typeface="Segoe UI"/>
                <a:cs typeface="Segoe UI"/>
              </a:rPr>
              <a:t>fonts.</a:t>
            </a:r>
            <a:r>
              <a:rPr sz="2200" b="1" spc="-5" dirty="0">
                <a:latin typeface="Segoe UI"/>
                <a:cs typeface="Segoe UI"/>
              </a:rPr>
              <a:t>google.com</a:t>
            </a:r>
            <a:endParaRPr sz="2200">
              <a:latin typeface="Segoe UI"/>
              <a:cs typeface="Segoe UI"/>
            </a:endParaRPr>
          </a:p>
          <a:p>
            <a:pPr marL="2298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Segoe UI"/>
                <a:cs typeface="Segoe UI"/>
              </a:rPr>
              <a:t>support.</a:t>
            </a:r>
            <a:r>
              <a:rPr sz="2200" b="1" spc="-5" dirty="0">
                <a:latin typeface="Segoe UI"/>
                <a:cs typeface="Segoe UI"/>
              </a:rPr>
              <a:t>google.com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295" y="190500"/>
            <a:ext cx="6852666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5829" y="283210"/>
            <a:ext cx="640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TẠO </a:t>
            </a:r>
            <a:r>
              <a:rPr spc="-50" dirty="0"/>
              <a:t>PARK</a:t>
            </a:r>
            <a:r>
              <a:rPr spc="5" dirty="0"/>
              <a:t> </a:t>
            </a:r>
            <a:r>
              <a:rPr spc="-5" dirty="0"/>
              <a:t>DOMAIN</a:t>
            </a:r>
            <a:r>
              <a:rPr spc="-10" dirty="0"/>
              <a:t> TRONG</a:t>
            </a:r>
            <a:r>
              <a:rPr spc="-15" dirty="0"/>
              <a:t> </a:t>
            </a:r>
            <a:r>
              <a:rPr spc="-5" dirty="0"/>
              <a:t>HOSTING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1244549"/>
            <a:ext cx="807021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20" dirty="0">
                <a:latin typeface="Segoe UI"/>
                <a:cs typeface="Segoe UI"/>
              </a:rPr>
              <a:t>Parked</a:t>
            </a:r>
            <a:r>
              <a:rPr sz="2400" spc="254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</a:t>
            </a:r>
            <a:r>
              <a:rPr sz="2400" spc="2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hay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còn</a:t>
            </a:r>
            <a:r>
              <a:rPr sz="2400" spc="25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gọi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alias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-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spc="25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mới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cho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</a:t>
            </a:r>
            <a:endParaRPr sz="2400">
              <a:latin typeface="Segoe UI"/>
              <a:cs typeface="Segoe UI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dirty="0">
                <a:latin typeface="Segoe UI"/>
                <a:cs typeface="Segoe UI"/>
              </a:rPr>
              <a:t>đang</a:t>
            </a:r>
            <a:r>
              <a:rPr sz="2400" spc="-5" dirty="0">
                <a:latin typeface="Segoe UI"/>
                <a:cs typeface="Segoe UI"/>
              </a:rPr>
              <a:t> 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hosting.</a:t>
            </a:r>
            <a:endParaRPr sz="24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Tạo </a:t>
            </a:r>
            <a:r>
              <a:rPr sz="2400" spc="-25" dirty="0">
                <a:latin typeface="Segoe UI"/>
                <a:cs typeface="Segoe UI"/>
              </a:rPr>
              <a:t>Parked </a:t>
            </a:r>
            <a:r>
              <a:rPr sz="2400" dirty="0">
                <a:latin typeface="Segoe UI"/>
                <a:cs typeface="Segoe UI"/>
              </a:rPr>
              <a:t>domain cho 1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dirty="0">
                <a:latin typeface="Segoe UI"/>
                <a:cs typeface="Segoe UI"/>
              </a:rPr>
              <a:t>muốn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dirty="0">
                <a:latin typeface="Segoe UI"/>
                <a:cs typeface="Segoe UI"/>
              </a:rPr>
              <a:t>chạy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 </a:t>
            </a:r>
            <a:r>
              <a:rPr sz="2400" spc="-5" dirty="0">
                <a:latin typeface="Segoe UI"/>
                <a:cs typeface="Segoe UI"/>
              </a:rPr>
              <a:t>nhiều </a:t>
            </a:r>
            <a:r>
              <a:rPr sz="2400" dirty="0">
                <a:latin typeface="Segoe UI"/>
                <a:cs typeface="Segoe UI"/>
              </a:rPr>
              <a:t>domain </a:t>
            </a:r>
            <a:r>
              <a:rPr sz="2400" spc="-5" dirty="0">
                <a:latin typeface="Segoe UI"/>
                <a:cs typeface="Segoe UI"/>
              </a:rPr>
              <a:t>khác </a:t>
            </a:r>
            <a:r>
              <a:rPr sz="2400" dirty="0">
                <a:latin typeface="Segoe UI"/>
                <a:cs typeface="Segoe UI"/>
              </a:rPr>
              <a:t>nhau. </a:t>
            </a:r>
            <a:r>
              <a:rPr sz="2400" spc="-5" dirty="0">
                <a:latin typeface="Segoe UI"/>
                <a:cs typeface="Segoe UI"/>
              </a:rPr>
              <a:t>Ví </a:t>
            </a:r>
            <a:r>
              <a:rPr sz="2400" dirty="0">
                <a:latin typeface="Segoe UI"/>
                <a:cs typeface="Segoe UI"/>
              </a:rPr>
              <a:t>dụ: </a:t>
            </a:r>
            <a:r>
              <a:rPr sz="2400" spc="5" dirty="0">
                <a:latin typeface="Segoe UI"/>
                <a:cs typeface="Segoe UI"/>
              </a:rPr>
              <a:t>bạn </a:t>
            </a:r>
            <a:r>
              <a:rPr sz="2400" spc="-5" dirty="0">
                <a:latin typeface="Segoe UI"/>
                <a:cs typeface="Segoe UI"/>
              </a:rPr>
              <a:t>muốn </a:t>
            </a:r>
            <a:r>
              <a:rPr sz="2400" dirty="0">
                <a:latin typeface="Segoe UI"/>
                <a:cs typeface="Segoe UI"/>
              </a:rPr>
              <a:t>khách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hàng </a:t>
            </a:r>
            <a:r>
              <a:rPr sz="2400" spc="5" dirty="0">
                <a:latin typeface="Segoe UI"/>
                <a:cs typeface="Segoe UI"/>
              </a:rPr>
              <a:t>gõ </a:t>
            </a:r>
            <a:r>
              <a:rPr sz="2400" b="1" dirty="0">
                <a:latin typeface="Segoe UI"/>
                <a:cs typeface="Segoe UI"/>
              </a:rPr>
              <a:t>abc.com </a:t>
            </a:r>
            <a:r>
              <a:rPr sz="2400" dirty="0">
                <a:latin typeface="Segoe UI"/>
                <a:cs typeface="Segoe UI"/>
              </a:rPr>
              <a:t>hoặc </a:t>
            </a:r>
            <a:r>
              <a:rPr sz="2400" b="1" spc="-5" dirty="0">
                <a:latin typeface="Segoe UI"/>
                <a:cs typeface="Segoe UI"/>
              </a:rPr>
              <a:t>abc.vn </a:t>
            </a:r>
            <a:r>
              <a:rPr sz="2400" dirty="0">
                <a:latin typeface="Segoe UI"/>
                <a:cs typeface="Segoe UI"/>
              </a:rPr>
              <a:t>đều hiện ra 1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dirty="0">
                <a:latin typeface="Segoe UI"/>
                <a:cs typeface="Segoe UI"/>
              </a:rPr>
              <a:t>thì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 hai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(abc.vn)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parked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domain.</a:t>
            </a:r>
            <a:endParaRPr sz="24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Để </a:t>
            </a:r>
            <a:r>
              <a:rPr sz="2400" dirty="0">
                <a:latin typeface="Segoe UI"/>
                <a:cs typeface="Segoe UI"/>
              </a:rPr>
              <a:t>tạo,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nhắp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mục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Parked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Domains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6046" y="4260850"/>
            <a:ext cx="7785100" cy="2146300"/>
            <a:chOff x="876046" y="4260850"/>
            <a:chExt cx="7785100" cy="21463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396" y="4267200"/>
              <a:ext cx="7772400" cy="213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9221" y="4264025"/>
              <a:ext cx="7778750" cy="2139950"/>
            </a:xfrm>
            <a:custGeom>
              <a:avLst/>
              <a:gdLst/>
              <a:ahLst/>
              <a:cxnLst/>
              <a:rect l="l" t="t" r="r" b="b"/>
              <a:pathLst>
                <a:path w="7778750" h="2139950">
                  <a:moveTo>
                    <a:pt x="0" y="2139950"/>
                  </a:moveTo>
                  <a:lnTo>
                    <a:pt x="7778750" y="2139950"/>
                  </a:lnTo>
                  <a:lnTo>
                    <a:pt x="7778750" y="0"/>
                  </a:lnTo>
                  <a:lnTo>
                    <a:pt x="0" y="0"/>
                  </a:lnTo>
                  <a:lnTo>
                    <a:pt x="0" y="21399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59" y="213359"/>
            <a:ext cx="6782561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5454" y="298450"/>
            <a:ext cx="63690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TẠO</a:t>
            </a:r>
            <a:r>
              <a:rPr sz="2600" spc="-35" dirty="0"/>
              <a:t> </a:t>
            </a:r>
            <a:r>
              <a:rPr sz="2600" spc="-25" dirty="0"/>
              <a:t>PARKED</a:t>
            </a:r>
            <a:r>
              <a:rPr sz="2600" spc="-40" dirty="0"/>
              <a:t> </a:t>
            </a:r>
            <a:r>
              <a:rPr sz="2600" dirty="0"/>
              <a:t>DOMAIN</a:t>
            </a:r>
            <a:r>
              <a:rPr sz="2600" spc="-55" dirty="0"/>
              <a:t> </a:t>
            </a:r>
            <a:r>
              <a:rPr sz="2600" spc="-5" dirty="0"/>
              <a:t>TRONG</a:t>
            </a:r>
            <a:r>
              <a:rPr sz="2600" spc="-45" dirty="0"/>
              <a:t> </a:t>
            </a:r>
            <a:r>
              <a:rPr sz="2600" spc="-5" dirty="0"/>
              <a:t>HOSTING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386892" y="984250"/>
            <a:ext cx="807021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6985" indent="-342900" algn="r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42900" algn="l"/>
              </a:tabLst>
            </a:pPr>
            <a:r>
              <a:rPr sz="2400" spc="-5" dirty="0">
                <a:latin typeface="Segoe UI"/>
                <a:cs typeface="Segoe UI"/>
              </a:rPr>
              <a:t>Chọn</a:t>
            </a:r>
            <a:r>
              <a:rPr sz="2400" spc="1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mới</a:t>
            </a:r>
            <a:r>
              <a:rPr sz="2400" spc="1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thêm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spc="204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chọn</a:t>
            </a:r>
            <a:r>
              <a:rPr sz="2400" spc="204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</a:t>
            </a:r>
            <a:endParaRPr sz="2400">
              <a:latin typeface="Segoe UI"/>
              <a:cs typeface="Segoe UI"/>
            </a:endParaRPr>
          </a:p>
          <a:p>
            <a:pPr marR="66675" algn="r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dirty="0">
                <a:latin typeface="Segoe UI"/>
                <a:cs typeface="Segoe UI"/>
              </a:rPr>
              <a:t>đang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có,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xong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nhắp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nút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Add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Parked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</a:t>
            </a:r>
            <a:endParaRPr sz="2400">
              <a:latin typeface="Segoe UI"/>
              <a:cs typeface="Segoe UI"/>
            </a:endParaRPr>
          </a:p>
          <a:p>
            <a:pPr marL="342900" marR="5080" indent="-342900" algn="r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42900" algn="l"/>
              </a:tabLst>
            </a:pPr>
            <a:r>
              <a:rPr sz="2400" spc="-5" dirty="0">
                <a:latin typeface="Segoe UI"/>
                <a:cs typeface="Segoe UI"/>
              </a:rPr>
              <a:t>Chú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ý: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domain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parked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mới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thêm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trỏ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Name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server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Segoe UI"/>
                <a:cs typeface="Segoe UI"/>
              </a:rPr>
              <a:t>phía</a:t>
            </a:r>
            <a:r>
              <a:rPr sz="2400" spc="-5" dirty="0">
                <a:latin typeface="Segoe UI"/>
                <a:cs typeface="Segoe UI"/>
              </a:rPr>
              <a:t> hosting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(xem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hình)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4608" y="2665348"/>
            <a:ext cx="8007350" cy="3816350"/>
            <a:chOff x="554608" y="2665348"/>
            <a:chExt cx="8007350" cy="38163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783" y="2668523"/>
              <a:ext cx="8001000" cy="3810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6196" y="2666936"/>
              <a:ext cx="8004175" cy="3813175"/>
            </a:xfrm>
            <a:custGeom>
              <a:avLst/>
              <a:gdLst/>
              <a:ahLst/>
              <a:cxnLst/>
              <a:rect l="l" t="t" r="r" b="b"/>
              <a:pathLst>
                <a:path w="8004175" h="3813175">
                  <a:moveTo>
                    <a:pt x="0" y="3813175"/>
                  </a:moveTo>
                  <a:lnTo>
                    <a:pt x="8004175" y="3813175"/>
                  </a:lnTo>
                  <a:lnTo>
                    <a:pt x="8004175" y="0"/>
                  </a:lnTo>
                  <a:lnTo>
                    <a:pt x="0" y="0"/>
                  </a:lnTo>
                  <a:lnTo>
                    <a:pt x="0" y="38131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190500"/>
            <a:ext cx="8382000" cy="787400"/>
            <a:chOff x="457962" y="190500"/>
            <a:chExt cx="838200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7900" y="190500"/>
              <a:ext cx="1219962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9816" y="190500"/>
              <a:ext cx="5740146" cy="7871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6433" y="283210"/>
            <a:ext cx="6148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ĐỌC</a:t>
            </a:r>
            <a:r>
              <a:rPr spc="5" dirty="0"/>
              <a:t> </a:t>
            </a:r>
            <a:r>
              <a:rPr spc="-5" dirty="0"/>
              <a:t>HIỂU</a:t>
            </a:r>
            <a:r>
              <a:rPr dirty="0"/>
              <a:t> </a:t>
            </a:r>
            <a:r>
              <a:rPr spc="-10" dirty="0"/>
              <a:t>CÁC</a:t>
            </a:r>
            <a:r>
              <a:rPr spc="15" dirty="0"/>
              <a:t> </a:t>
            </a:r>
            <a:r>
              <a:rPr spc="-5" dirty="0"/>
              <a:t>THÔNG SỐ</a:t>
            </a:r>
            <a:r>
              <a:rPr dirty="0"/>
              <a:t> </a:t>
            </a:r>
            <a:r>
              <a:rPr spc="-5" dirty="0"/>
              <a:t>HOSTING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318250" y="1365250"/>
            <a:ext cx="2536825" cy="5041900"/>
            <a:chOff x="6318250" y="1365250"/>
            <a:chExt cx="2536825" cy="50419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600" y="1371600"/>
              <a:ext cx="2523744" cy="5029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21425" y="1368425"/>
              <a:ext cx="2530475" cy="5035550"/>
            </a:xfrm>
            <a:custGeom>
              <a:avLst/>
              <a:gdLst/>
              <a:ahLst/>
              <a:cxnLst/>
              <a:rect l="l" t="t" r="r" b="b"/>
              <a:pathLst>
                <a:path w="2530475" h="5035550">
                  <a:moveTo>
                    <a:pt x="0" y="5035550"/>
                  </a:moveTo>
                  <a:lnTo>
                    <a:pt x="2530094" y="5035550"/>
                  </a:lnTo>
                  <a:lnTo>
                    <a:pt x="2530094" y="0"/>
                  </a:lnTo>
                  <a:lnTo>
                    <a:pt x="0" y="0"/>
                  </a:lnTo>
                  <a:lnTo>
                    <a:pt x="0" y="50355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4091" y="743906"/>
            <a:ext cx="7717790" cy="573786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63220" indent="-343535">
              <a:lnSpc>
                <a:spcPct val="100000"/>
              </a:lnSpc>
              <a:spcBef>
                <a:spcPts val="1145"/>
              </a:spcBef>
              <a:buFont typeface="Wingdings"/>
              <a:buChar char=""/>
              <a:tabLst>
                <a:tab pos="363855" algn="l"/>
              </a:tabLst>
            </a:pP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tốt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bạn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cần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hiểu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thông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số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đó</a:t>
            </a:r>
            <a:endParaRPr sz="2200">
              <a:latin typeface="Segoe UI"/>
              <a:cs typeface="Segoe UI"/>
            </a:endParaRPr>
          </a:p>
          <a:p>
            <a:pPr marL="469900" marR="2003425" indent="-4572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Segoe UI"/>
                <a:cs typeface="Segoe UI"/>
              </a:rPr>
              <a:t>Disk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Quota</a:t>
            </a:r>
            <a:r>
              <a:rPr sz="2000" spc="-5" dirty="0">
                <a:latin typeface="Segoe UI"/>
                <a:cs typeface="Segoe UI"/>
              </a:rPr>
              <a:t>:</a:t>
            </a:r>
            <a:r>
              <a:rPr sz="2000" spc="2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dung</a:t>
            </a:r>
            <a:r>
              <a:rPr sz="2000" spc="27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lượng</a:t>
            </a:r>
            <a:r>
              <a:rPr sz="2000" spc="28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dữ</a:t>
            </a:r>
            <a:r>
              <a:rPr sz="2000" spc="27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liệu</a:t>
            </a:r>
            <a:r>
              <a:rPr sz="2000" spc="2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tối</a:t>
            </a:r>
            <a:r>
              <a:rPr sz="2000" spc="2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đa</a:t>
            </a:r>
            <a:r>
              <a:rPr sz="2000" spc="27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được </a:t>
            </a:r>
            <a:r>
              <a:rPr sz="2000" spc="-5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lưu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trên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host.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Segoe UI"/>
                <a:cs typeface="Segoe UI"/>
              </a:rPr>
              <a:t>Disk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Space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Used</a:t>
            </a:r>
            <a:r>
              <a:rPr sz="2000" spc="-5" dirty="0">
                <a:latin typeface="Segoe UI"/>
                <a:cs typeface="Segoe UI"/>
              </a:rPr>
              <a:t>: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dung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lượng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đã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dùng.</a:t>
            </a:r>
            <a:endParaRPr sz="2000">
              <a:latin typeface="Segoe UI"/>
              <a:cs typeface="Segoe UI"/>
            </a:endParaRPr>
          </a:p>
          <a:p>
            <a:pPr marL="469900" marR="2002155" indent="-457200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b="1" spc="-5" dirty="0">
                <a:latin typeface="Segoe UI"/>
                <a:cs typeface="Segoe UI"/>
              </a:rPr>
              <a:t>Bandwidth </a:t>
            </a:r>
            <a:r>
              <a:rPr sz="2000" spc="-10" dirty="0">
                <a:latin typeface="Segoe UI"/>
                <a:cs typeface="Segoe UI"/>
              </a:rPr>
              <a:t>(băng </a:t>
            </a:r>
            <a:r>
              <a:rPr sz="2000" dirty="0">
                <a:latin typeface="Segoe UI"/>
                <a:cs typeface="Segoe UI"/>
              </a:rPr>
              <a:t>thông): tổng </a:t>
            </a:r>
            <a:r>
              <a:rPr sz="2000" spc="-5" dirty="0">
                <a:latin typeface="Segoe UI"/>
                <a:cs typeface="Segoe UI"/>
              </a:rPr>
              <a:t>lưu lượng dữ 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liệu </a:t>
            </a:r>
            <a:r>
              <a:rPr sz="2000" dirty="0">
                <a:latin typeface="Segoe UI"/>
                <a:cs typeface="Segoe UI"/>
              </a:rPr>
              <a:t>từ hosting </a:t>
            </a:r>
            <a:r>
              <a:rPr sz="2000" spc="-5" dirty="0">
                <a:latin typeface="Segoe UI"/>
                <a:cs typeface="Segoe UI"/>
              </a:rPr>
              <a:t>đổ </a:t>
            </a:r>
            <a:r>
              <a:rPr sz="2000" dirty="0">
                <a:latin typeface="Segoe UI"/>
                <a:cs typeface="Segoe UI"/>
              </a:rPr>
              <a:t>về cho user </a:t>
            </a:r>
            <a:r>
              <a:rPr sz="2000" spc="-5" dirty="0">
                <a:latin typeface="Segoe UI"/>
                <a:cs typeface="Segoe UI"/>
              </a:rPr>
              <a:t>trong </a:t>
            </a:r>
            <a:r>
              <a:rPr sz="2000" dirty="0">
                <a:latin typeface="Segoe UI"/>
                <a:cs typeface="Segoe UI"/>
              </a:rPr>
              <a:t>1 tháng. 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Nếu lưu </a:t>
            </a:r>
            <a:r>
              <a:rPr sz="2000" dirty="0">
                <a:latin typeface="Segoe UI"/>
                <a:cs typeface="Segoe UI"/>
              </a:rPr>
              <a:t>lượng </a:t>
            </a:r>
            <a:r>
              <a:rPr sz="2000" spc="-5" dirty="0">
                <a:latin typeface="Segoe UI"/>
                <a:cs typeface="Segoe UI"/>
              </a:rPr>
              <a:t>trong </a:t>
            </a:r>
            <a:r>
              <a:rPr sz="2000" dirty="0">
                <a:latin typeface="Segoe UI"/>
                <a:cs typeface="Segoe UI"/>
              </a:rPr>
              <a:t>tháng </a:t>
            </a:r>
            <a:r>
              <a:rPr sz="2000" spc="-5" dirty="0">
                <a:latin typeface="Segoe UI"/>
                <a:cs typeface="Segoe UI"/>
              </a:rPr>
              <a:t>lớn </a:t>
            </a:r>
            <a:r>
              <a:rPr sz="2000" dirty="0">
                <a:latin typeface="Segoe UI"/>
                <a:cs typeface="Segoe UI"/>
              </a:rPr>
              <a:t>hơn so với bạn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mua</a:t>
            </a:r>
            <a:r>
              <a:rPr sz="2000" spc="5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thì</a:t>
            </a:r>
            <a:r>
              <a:rPr sz="2000" spc="5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web</a:t>
            </a:r>
            <a:r>
              <a:rPr sz="2000" spc="5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bị</a:t>
            </a:r>
            <a:r>
              <a:rPr sz="2000" spc="5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khóa.</a:t>
            </a:r>
            <a:r>
              <a:rPr sz="2000" spc="5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User</a:t>
            </a:r>
            <a:r>
              <a:rPr sz="2000" spc="5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xem</a:t>
            </a:r>
            <a:r>
              <a:rPr sz="2000" spc="5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website</a:t>
            </a:r>
            <a:r>
              <a:rPr sz="2000" spc="5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sẽ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thấy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thông</a:t>
            </a:r>
            <a:r>
              <a:rPr sz="2000" spc="-10" dirty="0">
                <a:latin typeface="Segoe UI"/>
                <a:cs typeface="Segoe UI"/>
              </a:rPr>
              <a:t> báo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Bandwidth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limit </a:t>
            </a:r>
            <a:r>
              <a:rPr sz="2000" b="1" spc="-10" dirty="0">
                <a:latin typeface="Segoe UI"/>
                <a:cs typeface="Segoe UI"/>
              </a:rPr>
              <a:t>exceed</a:t>
            </a:r>
            <a:endParaRPr sz="200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69900" algn="l"/>
              </a:tabLst>
            </a:pPr>
            <a:r>
              <a:rPr sz="2000" b="1" spc="-5" dirty="0">
                <a:latin typeface="Segoe UI"/>
                <a:cs typeface="Segoe UI"/>
              </a:rPr>
              <a:t>Main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domain</a:t>
            </a:r>
            <a:r>
              <a:rPr sz="2000" spc="-5" dirty="0">
                <a:latin typeface="Segoe UI"/>
                <a:cs typeface="Segoe UI"/>
              </a:rPr>
              <a:t>:</a:t>
            </a:r>
            <a:r>
              <a:rPr sz="2000" dirty="0">
                <a:latin typeface="Segoe UI"/>
                <a:cs typeface="Segoe UI"/>
              </a:rPr>
              <a:t> domain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chính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trong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b="1" spc="-5" dirty="0">
                <a:latin typeface="Segoe UI"/>
                <a:cs typeface="Segoe UI"/>
              </a:rPr>
              <a:t>Mysql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hostname</a:t>
            </a:r>
            <a:r>
              <a:rPr sz="2000" spc="-5" dirty="0">
                <a:latin typeface="Segoe UI"/>
                <a:cs typeface="Segoe UI"/>
              </a:rPr>
              <a:t>: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địa </a:t>
            </a:r>
            <a:r>
              <a:rPr sz="2000" dirty="0">
                <a:latin typeface="Segoe UI"/>
                <a:cs typeface="Segoe UI"/>
              </a:rPr>
              <a:t>chỉ </a:t>
            </a:r>
            <a:r>
              <a:rPr sz="2000" spc="10" dirty="0">
                <a:latin typeface="Segoe UI"/>
                <a:cs typeface="Segoe UI"/>
              </a:rPr>
              <a:t>server </a:t>
            </a:r>
            <a:r>
              <a:rPr sz="2000" spc="-5" dirty="0">
                <a:latin typeface="Segoe UI"/>
                <a:cs typeface="Segoe UI"/>
              </a:rPr>
              <a:t>database</a:t>
            </a:r>
            <a:endParaRPr sz="200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b="1" spc="-5" dirty="0">
                <a:latin typeface="Segoe UI"/>
                <a:cs typeface="Segoe UI"/>
              </a:rPr>
              <a:t>Mysql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username</a:t>
            </a:r>
            <a:r>
              <a:rPr sz="2000" spc="-5" dirty="0">
                <a:latin typeface="Segoe UI"/>
                <a:cs typeface="Segoe UI"/>
              </a:rPr>
              <a:t>:</a:t>
            </a:r>
            <a:r>
              <a:rPr sz="2000" spc="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username </a:t>
            </a:r>
            <a:r>
              <a:rPr sz="2000" spc="-5" dirty="0">
                <a:latin typeface="Segoe UI"/>
                <a:cs typeface="Segoe UI"/>
              </a:rPr>
              <a:t>kết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nối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mysql</a:t>
            </a:r>
            <a:endParaRPr sz="200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Ftp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hostname</a:t>
            </a:r>
            <a:r>
              <a:rPr sz="2000" spc="-5" dirty="0">
                <a:latin typeface="Segoe UI"/>
                <a:cs typeface="Segoe UI"/>
              </a:rPr>
              <a:t>: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địa </a:t>
            </a:r>
            <a:r>
              <a:rPr sz="2000" dirty="0">
                <a:latin typeface="Segoe UI"/>
                <a:cs typeface="Segoe UI"/>
              </a:rPr>
              <a:t>chỉ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FTP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10" dirty="0">
                <a:latin typeface="Segoe UI"/>
                <a:cs typeface="Segoe UI"/>
              </a:rPr>
              <a:t>server</a:t>
            </a:r>
            <a:endParaRPr sz="200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b="1" spc="5" dirty="0">
                <a:latin typeface="Segoe UI"/>
                <a:cs typeface="Segoe UI"/>
              </a:rPr>
              <a:t>FTP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username</a:t>
            </a:r>
            <a:r>
              <a:rPr sz="2000" spc="-5" dirty="0">
                <a:latin typeface="Segoe UI"/>
                <a:cs typeface="Segoe UI"/>
              </a:rPr>
              <a:t>: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username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kết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nối </a:t>
            </a:r>
            <a:r>
              <a:rPr sz="2000" spc="10" dirty="0">
                <a:latin typeface="Segoe UI"/>
                <a:cs typeface="Segoe UI"/>
              </a:rPr>
              <a:t>ftp</a:t>
            </a:r>
            <a:endParaRPr sz="200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b="1" spc="-5" dirty="0">
                <a:latin typeface="Segoe UI"/>
                <a:cs typeface="Segoe UI"/>
              </a:rPr>
              <a:t>Mysql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Databases</a:t>
            </a:r>
            <a:r>
              <a:rPr sz="2000" spc="-5" dirty="0">
                <a:latin typeface="Segoe UI"/>
                <a:cs typeface="Segoe UI"/>
              </a:rPr>
              <a:t>:</a:t>
            </a:r>
            <a:r>
              <a:rPr sz="2000" spc="5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số</a:t>
            </a:r>
            <a:r>
              <a:rPr sz="2000" spc="-5" dirty="0">
                <a:latin typeface="Segoe UI"/>
                <a:cs typeface="Segoe UI"/>
              </a:rPr>
              <a:t> lượng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database</a:t>
            </a:r>
            <a:endParaRPr sz="200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69900" algn="l"/>
              </a:tabLst>
            </a:pPr>
            <a:r>
              <a:rPr sz="2000" b="1" spc="-5" dirty="0">
                <a:latin typeface="Segoe UI"/>
                <a:cs typeface="Segoe UI"/>
              </a:rPr>
              <a:t>Addon Domains</a:t>
            </a:r>
            <a:r>
              <a:rPr sz="2000" spc="-5" dirty="0">
                <a:latin typeface="Segoe UI"/>
                <a:cs typeface="Segoe UI"/>
              </a:rPr>
              <a:t>: </a:t>
            </a:r>
            <a:r>
              <a:rPr sz="2000" dirty="0">
                <a:latin typeface="Segoe UI"/>
                <a:cs typeface="Segoe UI"/>
              </a:rPr>
              <a:t>số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lượng</a:t>
            </a:r>
            <a:r>
              <a:rPr sz="2000" dirty="0">
                <a:latin typeface="Segoe UI"/>
                <a:cs typeface="Segoe UI"/>
              </a:rPr>
              <a:t> addon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domain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2152" y="228600"/>
            <a:ext cx="152780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21702" y="321310"/>
            <a:ext cx="1085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DEMO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5" name="object 5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3866388"/>
              <a:ext cx="6400800" cy="2763520"/>
            </a:xfrm>
            <a:custGeom>
              <a:avLst/>
              <a:gdLst/>
              <a:ahLst/>
              <a:cxnLst/>
              <a:rect l="l" t="t" r="r" b="b"/>
              <a:pathLst>
                <a:path w="6400800" h="2763520">
                  <a:moveTo>
                    <a:pt x="6400800" y="0"/>
                  </a:moveTo>
                  <a:lnTo>
                    <a:pt x="0" y="0"/>
                  </a:lnTo>
                  <a:lnTo>
                    <a:pt x="0" y="2763012"/>
                  </a:lnTo>
                  <a:lnTo>
                    <a:pt x="6400800" y="276301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6794" y="4762627"/>
            <a:ext cx="19907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Add-on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Sub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Parked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91655" y="2823972"/>
            <a:ext cx="1457325" cy="1041400"/>
          </a:xfrm>
          <a:custGeom>
            <a:avLst/>
            <a:gdLst/>
            <a:ahLst/>
            <a:cxnLst/>
            <a:rect l="l" t="t" r="r" b="b"/>
            <a:pathLst>
              <a:path w="1457325" h="1041400">
                <a:moveTo>
                  <a:pt x="1456944" y="0"/>
                </a:moveTo>
                <a:lnTo>
                  <a:pt x="0" y="0"/>
                </a:lnTo>
                <a:lnTo>
                  <a:pt x="0" y="1040891"/>
                </a:lnTo>
                <a:lnTo>
                  <a:pt x="1456944" y="1040891"/>
                </a:lnTo>
                <a:lnTo>
                  <a:pt x="1456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41726" y="3370071"/>
            <a:ext cx="2683510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6600" b="1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688" y="1168908"/>
            <a:ext cx="1916669" cy="52729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5495" y="190500"/>
            <a:ext cx="22044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5045" y="283210"/>
            <a:ext cx="1762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TỔNG</a:t>
            </a:r>
            <a:r>
              <a:rPr spc="-90" dirty="0"/>
              <a:t> </a:t>
            </a:r>
            <a:r>
              <a:rPr spc="-5" dirty="0"/>
              <a:t>KẾT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911428"/>
            <a:ext cx="6540500" cy="578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1900" spc="434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Phần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I: </a:t>
            </a:r>
            <a:r>
              <a:rPr sz="2400" dirty="0">
                <a:latin typeface="Segoe UI"/>
                <a:cs typeface="Segoe UI"/>
              </a:rPr>
              <a:t>Quản 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Domain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1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Khái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niệm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</a:t>
            </a:r>
            <a:r>
              <a:rPr sz="2200" spc="-10" dirty="0">
                <a:latin typeface="Segoe UI"/>
                <a:cs typeface="Segoe UI"/>
              </a:rPr>
              <a:t> DNS,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DNS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5" dirty="0">
                <a:latin typeface="Segoe UI"/>
                <a:cs typeface="Segoe UI"/>
              </a:rPr>
              <a:t>Server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Nguyên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tắc</a:t>
            </a:r>
            <a:r>
              <a:rPr sz="2200" spc="-10" dirty="0">
                <a:latin typeface="Segoe UI"/>
                <a:cs typeface="Segoe UI"/>
              </a:rPr>
              <a:t> làm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việc của </a:t>
            </a:r>
            <a:r>
              <a:rPr sz="2200" spc="-10" dirty="0">
                <a:latin typeface="Segoe UI"/>
                <a:cs typeface="Segoe UI"/>
              </a:rPr>
              <a:t>DNS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Chỉ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định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DNS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5" dirty="0">
                <a:latin typeface="Segoe UI"/>
                <a:cs typeface="Segoe UI"/>
              </a:rPr>
              <a:t>Server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-5" dirty="0">
                <a:latin typeface="Segoe UI"/>
                <a:cs typeface="Segoe UI"/>
              </a:rPr>
              <a:t> máy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nhân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Giới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thiệu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  <a:tab pos="1353185" algn="l"/>
              </a:tabLst>
            </a:pPr>
            <a:r>
              <a:rPr sz="2200" spc="-10" dirty="0">
                <a:latin typeface="Segoe UI"/>
                <a:cs typeface="Segoe UI"/>
              </a:rPr>
              <a:t>Các	loại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record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Tạo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30" dirty="0">
                <a:latin typeface="Segoe UI"/>
                <a:cs typeface="Segoe UI"/>
              </a:rPr>
              <a:t>A,</a:t>
            </a:r>
            <a:r>
              <a:rPr sz="2200" spc="-5" dirty="0">
                <a:latin typeface="Segoe UI"/>
                <a:cs typeface="Segoe UI"/>
              </a:rPr>
              <a:t> Cname,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MX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và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TXT </a:t>
            </a:r>
            <a:r>
              <a:rPr sz="2200" spc="-20" dirty="0">
                <a:latin typeface="Segoe UI"/>
                <a:cs typeface="Segoe UI"/>
              </a:rPr>
              <a:t>Record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ts val="2635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Cấu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hình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Name</a:t>
            </a:r>
            <a:r>
              <a:rPr sz="2200" spc="5" dirty="0">
                <a:latin typeface="Segoe UI"/>
                <a:cs typeface="Segoe UI"/>
              </a:rPr>
              <a:t> Server</a:t>
            </a:r>
            <a:r>
              <a:rPr sz="2200" spc="-5" dirty="0">
                <a:latin typeface="Segoe UI"/>
                <a:cs typeface="Segoe UI"/>
              </a:rPr>
              <a:t> của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400" spc="60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Phần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II: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Giới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thiệu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 quản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hosting.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Màn hình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hosting.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 </a:t>
            </a:r>
            <a:r>
              <a:rPr sz="2200" spc="-10" dirty="0">
                <a:latin typeface="Segoe UI"/>
                <a:cs typeface="Segoe UI"/>
              </a:rPr>
              <a:t>database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 account</a:t>
            </a:r>
            <a:r>
              <a:rPr sz="2200" spc="5" dirty="0">
                <a:latin typeface="Segoe UI"/>
                <a:cs typeface="Segoe UI"/>
              </a:rPr>
              <a:t> ftp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 domain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  <a:tab pos="4902200" algn="l"/>
              </a:tabLst>
            </a:pPr>
            <a:r>
              <a:rPr sz="2200" spc="-5" dirty="0">
                <a:latin typeface="Segoe UI"/>
                <a:cs typeface="Segoe UI"/>
              </a:rPr>
              <a:t>Tạo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sub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domain,</a:t>
            </a:r>
            <a:r>
              <a:rPr sz="2200" spc="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addon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domain,	</a:t>
            </a:r>
            <a:r>
              <a:rPr sz="2200" spc="-10" dirty="0">
                <a:latin typeface="Segoe UI"/>
                <a:cs typeface="Segoe UI"/>
              </a:rPr>
              <a:t>park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Đọc</a:t>
            </a:r>
            <a:r>
              <a:rPr sz="2200" spc="-5" dirty="0">
                <a:latin typeface="Segoe UI"/>
                <a:cs typeface="Segoe UI"/>
              </a:rPr>
              <a:t> hiểu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thông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số quan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trọng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của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52927" cy="68458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7" y="12190"/>
              <a:ext cx="8500872" cy="68336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40" y="4933187"/>
              <a:ext cx="5017770" cy="19225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5300" y="2898647"/>
              <a:ext cx="2653665" cy="1995170"/>
            </a:xfrm>
            <a:custGeom>
              <a:avLst/>
              <a:gdLst/>
              <a:ahLst/>
              <a:cxnLst/>
              <a:rect l="l" t="t" r="r" b="b"/>
              <a:pathLst>
                <a:path w="2653665" h="1995170">
                  <a:moveTo>
                    <a:pt x="169100" y="1136650"/>
                  </a:moveTo>
                  <a:lnTo>
                    <a:pt x="166192" y="1060767"/>
                  </a:lnTo>
                  <a:lnTo>
                    <a:pt x="163322" y="1014831"/>
                  </a:lnTo>
                  <a:lnTo>
                    <a:pt x="159626" y="964438"/>
                  </a:lnTo>
                  <a:lnTo>
                    <a:pt x="155232" y="910247"/>
                  </a:lnTo>
                  <a:lnTo>
                    <a:pt x="150215" y="852906"/>
                  </a:lnTo>
                  <a:lnTo>
                    <a:pt x="144691" y="793064"/>
                  </a:lnTo>
                  <a:lnTo>
                    <a:pt x="138734" y="731367"/>
                  </a:lnTo>
                  <a:lnTo>
                    <a:pt x="132473" y="668477"/>
                  </a:lnTo>
                  <a:lnTo>
                    <a:pt x="125984" y="605053"/>
                  </a:lnTo>
                  <a:lnTo>
                    <a:pt x="119380" y="541718"/>
                  </a:lnTo>
                  <a:lnTo>
                    <a:pt x="112763" y="479158"/>
                  </a:lnTo>
                  <a:lnTo>
                    <a:pt x="106210" y="418007"/>
                  </a:lnTo>
                  <a:lnTo>
                    <a:pt x="88036" y="249555"/>
                  </a:lnTo>
                  <a:lnTo>
                    <a:pt x="82804" y="200583"/>
                  </a:lnTo>
                  <a:lnTo>
                    <a:pt x="78143" y="156273"/>
                  </a:lnTo>
                  <a:lnTo>
                    <a:pt x="74142" y="117297"/>
                  </a:lnTo>
                  <a:lnTo>
                    <a:pt x="70929" y="84289"/>
                  </a:lnTo>
                  <a:lnTo>
                    <a:pt x="68592" y="57912"/>
                  </a:lnTo>
                  <a:lnTo>
                    <a:pt x="0" y="0"/>
                  </a:lnTo>
                  <a:lnTo>
                    <a:pt x="85750" y="1400556"/>
                  </a:lnTo>
                  <a:lnTo>
                    <a:pt x="89103" y="1377327"/>
                  </a:lnTo>
                  <a:lnTo>
                    <a:pt x="98679" y="1359827"/>
                  </a:lnTo>
                  <a:lnTo>
                    <a:pt x="128054" y="1324991"/>
                  </a:lnTo>
                  <a:lnTo>
                    <a:pt x="157111" y="1261973"/>
                  </a:lnTo>
                  <a:lnTo>
                    <a:pt x="166281" y="1209230"/>
                  </a:lnTo>
                  <a:lnTo>
                    <a:pt x="169100" y="1136650"/>
                  </a:lnTo>
                  <a:close/>
                </a:path>
                <a:path w="2653665" h="1995170">
                  <a:moveTo>
                    <a:pt x="2653284" y="1903476"/>
                  </a:moveTo>
                  <a:lnTo>
                    <a:pt x="2607945" y="1735836"/>
                  </a:lnTo>
                  <a:lnTo>
                    <a:pt x="2607945" y="1293876"/>
                  </a:lnTo>
                  <a:lnTo>
                    <a:pt x="2290699" y="958596"/>
                  </a:lnTo>
                  <a:lnTo>
                    <a:pt x="1610995" y="760476"/>
                  </a:lnTo>
                  <a:lnTo>
                    <a:pt x="591273" y="318516"/>
                  </a:lnTo>
                  <a:lnTo>
                    <a:pt x="70104" y="59436"/>
                  </a:lnTo>
                  <a:lnTo>
                    <a:pt x="409994" y="1217676"/>
                  </a:lnTo>
                  <a:lnTo>
                    <a:pt x="1112393" y="1583436"/>
                  </a:lnTo>
                  <a:lnTo>
                    <a:pt x="2200148" y="1994916"/>
                  </a:lnTo>
                  <a:lnTo>
                    <a:pt x="2653284" y="1903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99" y="2542032"/>
              <a:ext cx="3326891" cy="3973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" y="4981954"/>
              <a:ext cx="1711452" cy="18760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99" cy="6857999"/>
            <a:chOff x="0" y="0"/>
            <a:chExt cx="9143999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4" y="2286000"/>
              <a:ext cx="3395472" cy="2011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4444" y="548640"/>
              <a:ext cx="3505200" cy="1295400"/>
            </a:xfrm>
            <a:custGeom>
              <a:avLst/>
              <a:gdLst/>
              <a:ahLst/>
              <a:cxnLst/>
              <a:rect l="l" t="t" r="r" b="b"/>
              <a:pathLst>
                <a:path w="3505200" h="1295400">
                  <a:moveTo>
                    <a:pt x="35052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3505200" y="12954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16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664" y="441959"/>
              <a:ext cx="3116580" cy="136398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030159" y="4191000"/>
            <a:ext cx="4870450" cy="20034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84505" marR="233045" indent="396240">
              <a:lnSpc>
                <a:spcPct val="80000"/>
              </a:lnSpc>
              <a:spcBef>
                <a:spcPts val="890"/>
              </a:spcBef>
            </a:pPr>
            <a:r>
              <a:rPr sz="3300" b="1" dirty="0">
                <a:solidFill>
                  <a:srgbClr val="00AF50"/>
                </a:solidFill>
                <a:latin typeface="Arial"/>
                <a:cs typeface="Arial"/>
              </a:rPr>
              <a:t>BÀI </a:t>
            </a:r>
            <a:r>
              <a:rPr sz="3300" b="1" spc="-5" dirty="0">
                <a:solidFill>
                  <a:srgbClr val="00AF50"/>
                </a:solidFill>
                <a:latin typeface="Arial"/>
                <a:cs typeface="Arial"/>
              </a:rPr>
              <a:t>2: </a:t>
            </a:r>
            <a:r>
              <a:rPr sz="3300" b="1" dirty="0">
                <a:solidFill>
                  <a:srgbClr val="00AF50"/>
                </a:solidFill>
                <a:latin typeface="Arial"/>
                <a:cs typeface="Arial"/>
              </a:rPr>
              <a:t>QUẢN TRỊ </a:t>
            </a:r>
            <a:r>
              <a:rPr sz="33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300" b="1" dirty="0">
                <a:solidFill>
                  <a:srgbClr val="00AF50"/>
                </a:solidFill>
                <a:latin typeface="Arial"/>
                <a:cs typeface="Arial"/>
              </a:rPr>
              <a:t>DOMAIN</a:t>
            </a:r>
            <a:r>
              <a:rPr sz="3300" b="1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300" b="1" spc="-5" dirty="0">
                <a:solidFill>
                  <a:srgbClr val="00AF50"/>
                </a:solidFill>
                <a:latin typeface="Arial"/>
                <a:cs typeface="Arial"/>
              </a:rPr>
              <a:t>&amp;</a:t>
            </a:r>
            <a:r>
              <a:rPr sz="3300" b="1" spc="-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300" b="1" spc="-5" dirty="0">
                <a:solidFill>
                  <a:srgbClr val="00AF50"/>
                </a:solidFill>
                <a:latin typeface="Arial"/>
                <a:cs typeface="Arial"/>
              </a:rPr>
              <a:t>HOSTING</a:t>
            </a: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PHẦN</a:t>
            </a:r>
            <a:r>
              <a:rPr sz="28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1:</a:t>
            </a:r>
            <a:r>
              <a:rPr sz="2800" b="1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QUẢN</a:t>
            </a:r>
            <a:r>
              <a:rPr sz="28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TRỊ</a:t>
            </a:r>
            <a:r>
              <a:rPr sz="2800" b="1" spc="-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DOMAIN</a:t>
            </a:r>
            <a:endParaRPr sz="2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40" y="190500"/>
            <a:ext cx="3719321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9809" y="283210"/>
            <a:ext cx="327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KHÁI</a:t>
            </a:r>
            <a:r>
              <a:rPr spc="-15" dirty="0"/>
              <a:t> </a:t>
            </a:r>
            <a:r>
              <a:rPr spc="-10" dirty="0"/>
              <a:t>NIỆM</a:t>
            </a:r>
            <a:r>
              <a:rPr spc="-15" dirty="0"/>
              <a:t> </a:t>
            </a:r>
            <a:r>
              <a:rPr spc="-5" dirty="0"/>
              <a:t>VỀ</a:t>
            </a:r>
            <a:r>
              <a:rPr spc="-25" dirty="0"/>
              <a:t> </a:t>
            </a:r>
            <a:r>
              <a:rPr spc="-10" dirty="0"/>
              <a:t>DNS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1092453"/>
            <a:ext cx="806894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DNS là </a:t>
            </a:r>
            <a:r>
              <a:rPr sz="2400" dirty="0">
                <a:latin typeface="Segoe UI"/>
                <a:cs typeface="Segoe UI"/>
              </a:rPr>
              <a:t>viết tắt </a:t>
            </a:r>
            <a:r>
              <a:rPr sz="2400" spc="-5" dirty="0">
                <a:latin typeface="Segoe UI"/>
                <a:cs typeface="Segoe UI"/>
              </a:rPr>
              <a:t>của </a:t>
            </a:r>
            <a:r>
              <a:rPr sz="2400" b="1" dirty="0">
                <a:latin typeface="Segoe UI"/>
                <a:cs typeface="Segoe UI"/>
              </a:rPr>
              <a:t>D</a:t>
            </a:r>
            <a:r>
              <a:rPr sz="2400" dirty="0">
                <a:latin typeface="Segoe UI"/>
                <a:cs typeface="Segoe UI"/>
              </a:rPr>
              <a:t>omain </a:t>
            </a:r>
            <a:r>
              <a:rPr sz="2400" b="1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ame </a:t>
            </a:r>
            <a:r>
              <a:rPr sz="2400" b="1" spc="-10" dirty="0">
                <a:latin typeface="Segoe UI"/>
                <a:cs typeface="Segoe UI"/>
              </a:rPr>
              <a:t>S</a:t>
            </a:r>
            <a:r>
              <a:rPr sz="2400" spc="-10" dirty="0">
                <a:latin typeface="Segoe UI"/>
                <a:cs typeface="Segoe UI"/>
              </a:rPr>
              <a:t>ystem</a:t>
            </a:r>
            <a:r>
              <a:rPr sz="2400" spc="6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- </a:t>
            </a:r>
            <a:r>
              <a:rPr sz="2400" spc="-5" dirty="0">
                <a:latin typeface="Segoe UI"/>
                <a:cs typeface="Segoe UI"/>
              </a:rPr>
              <a:t>một hệ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thống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phân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giải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spc="-5" dirty="0">
                <a:latin typeface="Segoe UI"/>
                <a:cs typeface="Segoe UI"/>
              </a:rPr>
              <a:t> miền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thành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địa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ngược </a:t>
            </a:r>
            <a:r>
              <a:rPr sz="2400" spc="-5" dirty="0">
                <a:latin typeface="Segoe UI"/>
                <a:cs typeface="Segoe UI"/>
              </a:rPr>
              <a:t>lại.</a:t>
            </a:r>
            <a:endParaRPr sz="24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Sở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dĩ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DNS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vì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máy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tính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lạc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với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nhau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bằng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địa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chỉ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spc="-130" dirty="0">
                <a:latin typeface="Segoe UI"/>
                <a:cs typeface="Segoe UI"/>
              </a:rPr>
              <a:t>IP,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còn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</a:t>
            </a:r>
            <a:r>
              <a:rPr sz="2400" spc="2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người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thì</a:t>
            </a:r>
            <a:r>
              <a:rPr sz="2400" spc="2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thích</a:t>
            </a:r>
            <a:r>
              <a:rPr sz="2400" spc="25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dùng</a:t>
            </a:r>
            <a:r>
              <a:rPr sz="2400" spc="254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bằng</a:t>
            </a:r>
            <a:r>
              <a:rPr sz="2400" spc="2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chữ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-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dễ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đọc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dễ</a:t>
            </a:r>
            <a:r>
              <a:rPr sz="2400" spc="-5" dirty="0">
                <a:latin typeface="Segoe UI"/>
                <a:cs typeface="Segoe UI"/>
              </a:rPr>
              <a:t> nhớ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hơn.</a:t>
            </a:r>
            <a:endParaRPr sz="24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Hệ thống </a:t>
            </a:r>
            <a:r>
              <a:rPr sz="2400" spc="-5" dirty="0">
                <a:latin typeface="Segoe UI"/>
                <a:cs typeface="Segoe UI"/>
              </a:rPr>
              <a:t>DNS </a:t>
            </a:r>
            <a:r>
              <a:rPr sz="2400" spc="-10" dirty="0">
                <a:latin typeface="Segoe UI"/>
                <a:cs typeface="Segoe UI"/>
              </a:rPr>
              <a:t>trên </a:t>
            </a:r>
            <a:r>
              <a:rPr sz="2400" spc="-5" dirty="0">
                <a:latin typeface="Segoe UI"/>
                <a:cs typeface="Segoe UI"/>
              </a:rPr>
              <a:t>Internet gồm </a:t>
            </a:r>
            <a:r>
              <a:rPr sz="2400" dirty="0">
                <a:latin typeface="Segoe UI"/>
                <a:cs typeface="Segoe UI"/>
              </a:rPr>
              <a:t>rất </a:t>
            </a:r>
            <a:r>
              <a:rPr sz="2400" spc="-5" dirty="0">
                <a:latin typeface="Segoe UI"/>
                <a:cs typeface="Segoe UI"/>
              </a:rPr>
              <a:t>nhiều </a:t>
            </a:r>
            <a:r>
              <a:rPr sz="2400" dirty="0">
                <a:latin typeface="Segoe UI"/>
                <a:cs typeface="Segoe UI"/>
              </a:rPr>
              <a:t>DNS </a:t>
            </a:r>
            <a:r>
              <a:rPr sz="2400" spc="10" dirty="0">
                <a:latin typeface="Segoe UI"/>
                <a:cs typeface="Segoe UI"/>
              </a:rPr>
              <a:t>Server 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làm </a:t>
            </a:r>
            <a:r>
              <a:rPr sz="2400" dirty="0">
                <a:latin typeface="Segoe UI"/>
                <a:cs typeface="Segoe UI"/>
              </a:rPr>
              <a:t>nhiệm vụ chuyển </a:t>
            </a:r>
            <a:r>
              <a:rPr sz="2400" spc="5" dirty="0">
                <a:latin typeface="Segoe UI"/>
                <a:cs typeface="Segoe UI"/>
              </a:rPr>
              <a:t>đổi </a:t>
            </a:r>
            <a:r>
              <a:rPr sz="2400" dirty="0">
                <a:latin typeface="Segoe UI"/>
                <a:cs typeface="Segoe UI"/>
              </a:rPr>
              <a:t>giữa 2 </a:t>
            </a:r>
            <a:r>
              <a:rPr sz="2400" spc="-5" dirty="0">
                <a:latin typeface="Segoe UI"/>
                <a:cs typeface="Segoe UI"/>
              </a:rPr>
              <a:t>loại </a:t>
            </a:r>
            <a:r>
              <a:rPr sz="2400" dirty="0">
                <a:latin typeface="Segoe UI"/>
                <a:cs typeface="Segoe UI"/>
              </a:rPr>
              <a:t>địa chỉ : domain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name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địa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135" dirty="0">
                <a:latin typeface="Segoe UI"/>
                <a:cs typeface="Segoe UI"/>
              </a:rPr>
              <a:t>IP.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117" y="4967478"/>
            <a:ext cx="1562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Segoe UI"/>
                <a:cs typeface="Segoe UI"/>
              </a:rPr>
              <a:t>172.217.27.14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4770" y="4967478"/>
            <a:ext cx="1357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goog</a:t>
            </a:r>
            <a:r>
              <a:rPr sz="2000" spc="-10" dirty="0">
                <a:latin typeface="Segoe UI"/>
                <a:cs typeface="Segoe UI"/>
              </a:rPr>
              <a:t>l</a:t>
            </a:r>
            <a:r>
              <a:rPr sz="2000" dirty="0">
                <a:latin typeface="Segoe UI"/>
                <a:cs typeface="Segoe UI"/>
              </a:rPr>
              <a:t>e</a:t>
            </a:r>
            <a:r>
              <a:rPr sz="2000" spc="-10" dirty="0">
                <a:latin typeface="Segoe UI"/>
                <a:cs typeface="Segoe UI"/>
              </a:rPr>
              <a:t>.</a:t>
            </a:r>
            <a:r>
              <a:rPr sz="2000" dirty="0">
                <a:latin typeface="Segoe UI"/>
                <a:cs typeface="Segoe UI"/>
              </a:rPr>
              <a:t>com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74289" y="5035550"/>
            <a:ext cx="1122680" cy="208279"/>
            <a:chOff x="2574289" y="5035550"/>
            <a:chExt cx="1122680" cy="208279"/>
          </a:xfrm>
        </p:grpSpPr>
        <p:sp>
          <p:nvSpPr>
            <p:cNvPr id="8" name="object 8"/>
            <p:cNvSpPr/>
            <p:nvPr/>
          </p:nvSpPr>
          <p:spPr>
            <a:xfrm>
              <a:off x="2586989" y="5048250"/>
              <a:ext cx="1097280" cy="182880"/>
            </a:xfrm>
            <a:custGeom>
              <a:avLst/>
              <a:gdLst/>
              <a:ahLst/>
              <a:cxnLst/>
              <a:rect l="l" t="t" r="r" b="b"/>
              <a:pathLst>
                <a:path w="1097279" h="182879">
                  <a:moveTo>
                    <a:pt x="1005839" y="0"/>
                  </a:moveTo>
                  <a:lnTo>
                    <a:pt x="1005839" y="45719"/>
                  </a:lnTo>
                  <a:lnTo>
                    <a:pt x="91440" y="45719"/>
                  </a:lnTo>
                  <a:lnTo>
                    <a:pt x="91440" y="0"/>
                  </a:lnTo>
                  <a:lnTo>
                    <a:pt x="0" y="91439"/>
                  </a:lnTo>
                  <a:lnTo>
                    <a:pt x="91440" y="182880"/>
                  </a:lnTo>
                  <a:lnTo>
                    <a:pt x="91440" y="137160"/>
                  </a:lnTo>
                  <a:lnTo>
                    <a:pt x="1005839" y="137160"/>
                  </a:lnTo>
                  <a:lnTo>
                    <a:pt x="1005839" y="182880"/>
                  </a:lnTo>
                  <a:lnTo>
                    <a:pt x="1097280" y="91439"/>
                  </a:lnTo>
                  <a:lnTo>
                    <a:pt x="1005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6989" y="5048250"/>
              <a:ext cx="1097280" cy="182880"/>
            </a:xfrm>
            <a:custGeom>
              <a:avLst/>
              <a:gdLst/>
              <a:ahLst/>
              <a:cxnLst/>
              <a:rect l="l" t="t" r="r" b="b"/>
              <a:pathLst>
                <a:path w="1097279" h="182879">
                  <a:moveTo>
                    <a:pt x="0" y="91439"/>
                  </a:moveTo>
                  <a:lnTo>
                    <a:pt x="91440" y="0"/>
                  </a:lnTo>
                  <a:lnTo>
                    <a:pt x="91440" y="45719"/>
                  </a:lnTo>
                  <a:lnTo>
                    <a:pt x="1005839" y="45719"/>
                  </a:lnTo>
                  <a:lnTo>
                    <a:pt x="1005839" y="0"/>
                  </a:lnTo>
                  <a:lnTo>
                    <a:pt x="1097280" y="91439"/>
                  </a:lnTo>
                  <a:lnTo>
                    <a:pt x="1005839" y="182880"/>
                  </a:lnTo>
                  <a:lnTo>
                    <a:pt x="1005839" y="137160"/>
                  </a:lnTo>
                  <a:lnTo>
                    <a:pt x="91440" y="137160"/>
                  </a:lnTo>
                  <a:lnTo>
                    <a:pt x="91440" y="182880"/>
                  </a:lnTo>
                  <a:lnTo>
                    <a:pt x="0" y="9143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02711" y="4815078"/>
            <a:ext cx="448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Segoe UI"/>
                <a:cs typeface="Segoe UI"/>
              </a:rPr>
              <a:t>DNS</a:t>
            </a:r>
            <a:endParaRPr sz="16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00" y="4133984"/>
            <a:ext cx="2581357" cy="18752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190500"/>
            <a:ext cx="8382000" cy="787400"/>
            <a:chOff x="457962" y="190500"/>
            <a:chExt cx="838200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4496" y="190500"/>
              <a:ext cx="1308353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5743" y="190500"/>
              <a:ext cx="1744218" cy="7871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3665" y="283210"/>
            <a:ext cx="2145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DNS</a:t>
            </a:r>
            <a:r>
              <a:rPr spc="-55" dirty="0"/>
              <a:t> </a:t>
            </a:r>
            <a:r>
              <a:rPr spc="-5" dirty="0"/>
              <a:t>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5764" y="940053"/>
            <a:ext cx="7917815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  <a:tab pos="5571490" algn="l"/>
              </a:tabLst>
            </a:pPr>
            <a:r>
              <a:rPr sz="2400" spc="-5" dirty="0">
                <a:latin typeface="Segoe UI"/>
                <a:cs typeface="Segoe UI"/>
              </a:rPr>
              <a:t>Nhiệm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vụ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của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DNS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Server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trả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lời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cho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“khách”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biết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địa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tương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ứng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với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địa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bằng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chữ	</a:t>
            </a:r>
            <a:r>
              <a:rPr sz="2400" dirty="0">
                <a:latin typeface="Segoe UI"/>
                <a:cs typeface="Segoe UI"/>
              </a:rPr>
              <a:t>được gửi </a:t>
            </a:r>
            <a:r>
              <a:rPr sz="2400" spc="-5" dirty="0">
                <a:latin typeface="Segoe UI"/>
                <a:cs typeface="Segoe UI"/>
              </a:rPr>
              <a:t>tới.</a:t>
            </a:r>
            <a:endParaRPr sz="2400">
              <a:latin typeface="Segoe UI"/>
              <a:cs typeface="Segoe UI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Để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trả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lời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câu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hỏi,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DNS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server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chứa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database</a:t>
            </a:r>
            <a:r>
              <a:rPr sz="2400" spc="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liệu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địa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  <a:p>
            <a:pPr marL="323850" indent="-250825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324485" algn="l"/>
              </a:tabLst>
            </a:pPr>
            <a:r>
              <a:rPr sz="2000" i="1" dirty="0">
                <a:latin typeface="Calibri"/>
                <a:cs typeface="Calibri"/>
              </a:rPr>
              <a:t>Khi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bạn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gõ trong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browser:</a:t>
            </a:r>
            <a:r>
              <a:rPr sz="2000" i="1" spc="-35" dirty="0">
                <a:solidFill>
                  <a:srgbClr val="2997E2"/>
                </a:solidFill>
                <a:latin typeface="Calibri"/>
                <a:cs typeface="Calibri"/>
              </a:rPr>
              <a:t> </a:t>
            </a:r>
            <a:r>
              <a:rPr sz="2000" i="1" u="heavy" spc="-2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4"/>
              </a:rPr>
              <a:t>www.fpt.vn</a:t>
            </a:r>
            <a:r>
              <a:rPr sz="2000" i="1" spc="-20" dirty="0">
                <a:latin typeface="Calibri"/>
                <a:cs typeface="Calibri"/>
              </a:rPr>
              <a:t>,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máy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của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bạn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sẽ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chạy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đi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hỏi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DNS</a:t>
            </a:r>
            <a:endParaRPr sz="2000">
              <a:latin typeface="Calibri"/>
              <a:cs typeface="Calibri"/>
            </a:endParaRPr>
          </a:p>
          <a:p>
            <a:pPr marL="302260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Server:</a:t>
            </a:r>
            <a:r>
              <a:rPr sz="2000" i="1" spc="420" dirty="0"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BC572C"/>
                </a:solidFill>
                <a:latin typeface="Calibri"/>
                <a:cs typeface="Calibri"/>
              </a:rPr>
              <a:t>Địa</a:t>
            </a:r>
            <a:r>
              <a:rPr sz="2000" b="1" i="1" spc="-40" dirty="0">
                <a:solidFill>
                  <a:srgbClr val="BC572C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BC572C"/>
                </a:solidFill>
                <a:latin typeface="Calibri"/>
                <a:cs typeface="Calibri"/>
              </a:rPr>
              <a:t>chỉ</a:t>
            </a:r>
            <a:r>
              <a:rPr sz="2000" b="1" i="1" spc="-25" dirty="0">
                <a:solidFill>
                  <a:srgbClr val="BC572C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BC572C"/>
                </a:solidFill>
                <a:latin typeface="Calibri"/>
                <a:cs typeface="Calibri"/>
              </a:rPr>
              <a:t>IP</a:t>
            </a:r>
            <a:r>
              <a:rPr sz="2000" b="1" i="1" spc="-10" dirty="0">
                <a:solidFill>
                  <a:srgbClr val="BC572C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BC572C"/>
                </a:solidFill>
                <a:latin typeface="Calibri"/>
                <a:cs typeface="Calibri"/>
              </a:rPr>
              <a:t>của</a:t>
            </a:r>
            <a:r>
              <a:rPr sz="2000" b="1" i="1" spc="-15" dirty="0">
                <a:solidFill>
                  <a:srgbClr val="BC572C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BC572C"/>
                </a:solidFill>
                <a:latin typeface="Calibri"/>
                <a:cs typeface="Calibri"/>
                <a:hlinkClick r:id="rId4"/>
              </a:rPr>
              <a:t>www.fpt.vn</a:t>
            </a:r>
            <a:r>
              <a:rPr sz="2000" b="1" i="1" spc="-45" dirty="0">
                <a:solidFill>
                  <a:srgbClr val="BC572C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000" b="1" i="1" dirty="0">
                <a:solidFill>
                  <a:srgbClr val="BC572C"/>
                </a:solidFill>
                <a:latin typeface="Calibri"/>
                <a:cs typeface="Calibri"/>
              </a:rPr>
              <a:t>là</a:t>
            </a:r>
            <a:r>
              <a:rPr sz="2000" b="1" i="1" spc="-15" dirty="0">
                <a:solidFill>
                  <a:srgbClr val="BC572C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BC572C"/>
                </a:solidFill>
                <a:latin typeface="Calibri"/>
                <a:cs typeface="Calibri"/>
              </a:rPr>
              <a:t>gì?</a:t>
            </a:r>
            <a:endParaRPr sz="2000">
              <a:latin typeface="Calibri"/>
              <a:cs typeface="Calibri"/>
            </a:endParaRPr>
          </a:p>
          <a:p>
            <a:pPr marL="324485" indent="-251460">
              <a:lnSpc>
                <a:spcPct val="100000"/>
              </a:lnSpc>
              <a:buAutoNum type="arabicPeriod" startAt="2"/>
              <a:tabLst>
                <a:tab pos="325120" algn="l"/>
              </a:tabLst>
            </a:pPr>
            <a:r>
              <a:rPr sz="2000" i="1" spc="-5" dirty="0">
                <a:latin typeface="Calibri"/>
                <a:cs typeface="Calibri"/>
              </a:rPr>
              <a:t>Dns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Server</a:t>
            </a:r>
            <a:r>
              <a:rPr sz="2000" i="1" spc="40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sẽ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trả</a:t>
            </a:r>
            <a:r>
              <a:rPr sz="2000" i="1" spc="434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về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địa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chỉ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IP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tương</a:t>
            </a:r>
            <a:r>
              <a:rPr sz="2000" i="1" spc="-5" dirty="0">
                <a:latin typeface="Calibri"/>
                <a:cs typeface="Calibri"/>
              </a:rPr>
              <a:t> ứng.</a:t>
            </a:r>
            <a:endParaRPr sz="2000">
              <a:latin typeface="Calibri"/>
              <a:cs typeface="Calibri"/>
            </a:endParaRPr>
          </a:p>
          <a:p>
            <a:pPr marL="324485" indent="-25146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25120" algn="l"/>
              </a:tabLst>
            </a:pPr>
            <a:r>
              <a:rPr sz="2000" i="1" spc="-25" dirty="0">
                <a:latin typeface="Calibri"/>
                <a:cs typeface="Calibri"/>
              </a:rPr>
              <a:t>Trình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duyệt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sẽ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chạy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đến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máy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có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địa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chỉ</a:t>
            </a:r>
            <a:r>
              <a:rPr sz="2000" i="1" spc="4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IP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vừa biết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để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lấy trang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web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24749" y="4186237"/>
            <a:ext cx="4854575" cy="2676525"/>
            <a:chOff x="1424749" y="4186237"/>
            <a:chExt cx="4854575" cy="26765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511" y="4191000"/>
              <a:ext cx="3828288" cy="26669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9511" y="4191000"/>
              <a:ext cx="3828415" cy="2667000"/>
            </a:xfrm>
            <a:custGeom>
              <a:avLst/>
              <a:gdLst/>
              <a:ahLst/>
              <a:cxnLst/>
              <a:rect l="l" t="t" r="r" b="b"/>
              <a:pathLst>
                <a:path w="3828415" h="2667000">
                  <a:moveTo>
                    <a:pt x="2031491" y="536067"/>
                  </a:moveTo>
                  <a:lnTo>
                    <a:pt x="2621279" y="0"/>
                  </a:lnTo>
                  <a:lnTo>
                    <a:pt x="2574290" y="713358"/>
                  </a:lnTo>
                  <a:lnTo>
                    <a:pt x="3191510" y="391668"/>
                  </a:lnTo>
                  <a:lnTo>
                    <a:pt x="2903092" y="806576"/>
                  </a:lnTo>
                  <a:lnTo>
                    <a:pt x="3828288" y="820419"/>
                  </a:lnTo>
                  <a:lnTo>
                    <a:pt x="3010408" y="1160907"/>
                  </a:lnTo>
                  <a:lnTo>
                    <a:pt x="3238118" y="1393952"/>
                  </a:lnTo>
                  <a:lnTo>
                    <a:pt x="2903092" y="1519948"/>
                  </a:lnTo>
                  <a:lnTo>
                    <a:pt x="3345688" y="1930120"/>
                  </a:lnTo>
                  <a:lnTo>
                    <a:pt x="2594737" y="1771827"/>
                  </a:lnTo>
                  <a:lnTo>
                    <a:pt x="2648204" y="2144712"/>
                  </a:lnTo>
                  <a:lnTo>
                    <a:pt x="2158746" y="1967534"/>
                  </a:lnTo>
                  <a:lnTo>
                    <a:pt x="2058035" y="2326462"/>
                  </a:lnTo>
                  <a:lnTo>
                    <a:pt x="1749679" y="2144712"/>
                  </a:lnTo>
                  <a:lnTo>
                    <a:pt x="1541907" y="2433878"/>
                  </a:lnTo>
                  <a:lnTo>
                    <a:pt x="1334008" y="2237930"/>
                  </a:lnTo>
                  <a:lnTo>
                    <a:pt x="871474" y="2666999"/>
                  </a:lnTo>
                  <a:lnTo>
                    <a:pt x="851662" y="2252129"/>
                  </a:lnTo>
                  <a:lnTo>
                    <a:pt x="227711" y="2200897"/>
                  </a:lnTo>
                  <a:lnTo>
                    <a:pt x="590169" y="1897773"/>
                  </a:lnTo>
                  <a:lnTo>
                    <a:pt x="0" y="1589951"/>
                  </a:lnTo>
                  <a:lnTo>
                    <a:pt x="697483" y="1431290"/>
                  </a:lnTo>
                  <a:lnTo>
                    <a:pt x="207771" y="1021080"/>
                  </a:lnTo>
                  <a:lnTo>
                    <a:pt x="952119" y="965200"/>
                  </a:lnTo>
                  <a:lnTo>
                    <a:pt x="797940" y="447548"/>
                  </a:lnTo>
                  <a:lnTo>
                    <a:pt x="1515364" y="788035"/>
                  </a:lnTo>
                  <a:lnTo>
                    <a:pt x="1723136" y="233044"/>
                  </a:lnTo>
                  <a:lnTo>
                    <a:pt x="2031491" y="536067"/>
                  </a:lnTo>
                  <a:close/>
                </a:path>
              </a:pathLst>
            </a:custGeom>
            <a:ln w="9525">
              <a:solidFill>
                <a:srgbClr val="7DA9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00" y="5105400"/>
              <a:ext cx="1097280" cy="1097280"/>
            </a:xfrm>
            <a:custGeom>
              <a:avLst/>
              <a:gdLst/>
              <a:ahLst/>
              <a:cxnLst/>
              <a:rect l="l" t="t" r="r" b="b"/>
              <a:pathLst>
                <a:path w="1097279" h="1097279">
                  <a:moveTo>
                    <a:pt x="548639" y="0"/>
                  </a:moveTo>
                  <a:lnTo>
                    <a:pt x="501298" y="2013"/>
                  </a:lnTo>
                  <a:lnTo>
                    <a:pt x="455076" y="7945"/>
                  </a:lnTo>
                  <a:lnTo>
                    <a:pt x="410137" y="17629"/>
                  </a:lnTo>
                  <a:lnTo>
                    <a:pt x="366646" y="30902"/>
                  </a:lnTo>
                  <a:lnTo>
                    <a:pt x="324768" y="47598"/>
                  </a:lnTo>
                  <a:lnTo>
                    <a:pt x="284667" y="67554"/>
                  </a:lnTo>
                  <a:lnTo>
                    <a:pt x="246508" y="90604"/>
                  </a:lnTo>
                  <a:lnTo>
                    <a:pt x="210455" y="116583"/>
                  </a:lnTo>
                  <a:lnTo>
                    <a:pt x="176674" y="145328"/>
                  </a:lnTo>
                  <a:lnTo>
                    <a:pt x="145328" y="176674"/>
                  </a:lnTo>
                  <a:lnTo>
                    <a:pt x="116583" y="210455"/>
                  </a:lnTo>
                  <a:lnTo>
                    <a:pt x="90604" y="246508"/>
                  </a:lnTo>
                  <a:lnTo>
                    <a:pt x="67554" y="284667"/>
                  </a:lnTo>
                  <a:lnTo>
                    <a:pt x="47598" y="324768"/>
                  </a:lnTo>
                  <a:lnTo>
                    <a:pt x="30902" y="366646"/>
                  </a:lnTo>
                  <a:lnTo>
                    <a:pt x="17629" y="410137"/>
                  </a:lnTo>
                  <a:lnTo>
                    <a:pt x="7945" y="455076"/>
                  </a:lnTo>
                  <a:lnTo>
                    <a:pt x="2013" y="501298"/>
                  </a:lnTo>
                  <a:lnTo>
                    <a:pt x="0" y="548640"/>
                  </a:lnTo>
                  <a:lnTo>
                    <a:pt x="2013" y="595979"/>
                  </a:lnTo>
                  <a:lnTo>
                    <a:pt x="7945" y="642200"/>
                  </a:lnTo>
                  <a:lnTo>
                    <a:pt x="17629" y="687138"/>
                  </a:lnTo>
                  <a:lnTo>
                    <a:pt x="30902" y="730628"/>
                  </a:lnTo>
                  <a:lnTo>
                    <a:pt x="47598" y="772506"/>
                  </a:lnTo>
                  <a:lnTo>
                    <a:pt x="67554" y="812607"/>
                  </a:lnTo>
                  <a:lnTo>
                    <a:pt x="90604" y="850766"/>
                  </a:lnTo>
                  <a:lnTo>
                    <a:pt x="116583" y="886819"/>
                  </a:lnTo>
                  <a:lnTo>
                    <a:pt x="145328" y="920600"/>
                  </a:lnTo>
                  <a:lnTo>
                    <a:pt x="176674" y="951946"/>
                  </a:lnTo>
                  <a:lnTo>
                    <a:pt x="210455" y="980692"/>
                  </a:lnTo>
                  <a:lnTo>
                    <a:pt x="246508" y="1006672"/>
                  </a:lnTo>
                  <a:lnTo>
                    <a:pt x="284667" y="1029723"/>
                  </a:lnTo>
                  <a:lnTo>
                    <a:pt x="324768" y="1049679"/>
                  </a:lnTo>
                  <a:lnTo>
                    <a:pt x="366646" y="1066376"/>
                  </a:lnTo>
                  <a:lnTo>
                    <a:pt x="410137" y="1079649"/>
                  </a:lnTo>
                  <a:lnTo>
                    <a:pt x="455076" y="1089334"/>
                  </a:lnTo>
                  <a:lnTo>
                    <a:pt x="501298" y="1095266"/>
                  </a:lnTo>
                  <a:lnTo>
                    <a:pt x="548639" y="1097280"/>
                  </a:lnTo>
                  <a:lnTo>
                    <a:pt x="595981" y="1095266"/>
                  </a:lnTo>
                  <a:lnTo>
                    <a:pt x="642203" y="1089334"/>
                  </a:lnTo>
                  <a:lnTo>
                    <a:pt x="687142" y="1079649"/>
                  </a:lnTo>
                  <a:lnTo>
                    <a:pt x="730633" y="1066376"/>
                  </a:lnTo>
                  <a:lnTo>
                    <a:pt x="772511" y="1049679"/>
                  </a:lnTo>
                  <a:lnTo>
                    <a:pt x="812612" y="1029723"/>
                  </a:lnTo>
                  <a:lnTo>
                    <a:pt x="850771" y="1006672"/>
                  </a:lnTo>
                  <a:lnTo>
                    <a:pt x="886824" y="980692"/>
                  </a:lnTo>
                  <a:lnTo>
                    <a:pt x="920605" y="951946"/>
                  </a:lnTo>
                  <a:lnTo>
                    <a:pt x="951951" y="920600"/>
                  </a:lnTo>
                  <a:lnTo>
                    <a:pt x="980696" y="886819"/>
                  </a:lnTo>
                  <a:lnTo>
                    <a:pt x="1006675" y="850766"/>
                  </a:lnTo>
                  <a:lnTo>
                    <a:pt x="1029725" y="812607"/>
                  </a:lnTo>
                  <a:lnTo>
                    <a:pt x="1049681" y="772506"/>
                  </a:lnTo>
                  <a:lnTo>
                    <a:pt x="1066377" y="730628"/>
                  </a:lnTo>
                  <a:lnTo>
                    <a:pt x="1079650" y="687138"/>
                  </a:lnTo>
                  <a:lnTo>
                    <a:pt x="1089334" y="642200"/>
                  </a:lnTo>
                  <a:lnTo>
                    <a:pt x="1095266" y="595979"/>
                  </a:lnTo>
                  <a:lnTo>
                    <a:pt x="1097279" y="548640"/>
                  </a:lnTo>
                  <a:lnTo>
                    <a:pt x="1095266" y="501298"/>
                  </a:lnTo>
                  <a:lnTo>
                    <a:pt x="1089334" y="455076"/>
                  </a:lnTo>
                  <a:lnTo>
                    <a:pt x="1079650" y="410137"/>
                  </a:lnTo>
                  <a:lnTo>
                    <a:pt x="1066377" y="366646"/>
                  </a:lnTo>
                  <a:lnTo>
                    <a:pt x="1049681" y="324768"/>
                  </a:lnTo>
                  <a:lnTo>
                    <a:pt x="1029725" y="284667"/>
                  </a:lnTo>
                  <a:lnTo>
                    <a:pt x="1006675" y="246508"/>
                  </a:lnTo>
                  <a:lnTo>
                    <a:pt x="980696" y="210455"/>
                  </a:lnTo>
                  <a:lnTo>
                    <a:pt x="951951" y="176674"/>
                  </a:lnTo>
                  <a:lnTo>
                    <a:pt x="920605" y="145328"/>
                  </a:lnTo>
                  <a:lnTo>
                    <a:pt x="886824" y="116583"/>
                  </a:lnTo>
                  <a:lnTo>
                    <a:pt x="850771" y="90604"/>
                  </a:lnTo>
                  <a:lnTo>
                    <a:pt x="812612" y="67554"/>
                  </a:lnTo>
                  <a:lnTo>
                    <a:pt x="772511" y="47598"/>
                  </a:lnTo>
                  <a:lnTo>
                    <a:pt x="730633" y="30902"/>
                  </a:lnTo>
                  <a:lnTo>
                    <a:pt x="687142" y="17629"/>
                  </a:lnTo>
                  <a:lnTo>
                    <a:pt x="642203" y="7945"/>
                  </a:lnTo>
                  <a:lnTo>
                    <a:pt x="595981" y="2013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56046" y="5386222"/>
            <a:ext cx="5518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DNS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0855" y="5328361"/>
            <a:ext cx="96646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google.com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  <a:hlinkClick r:id="rId4"/>
              </a:rPr>
              <a:t>www.fpt.vn 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pop.vtv.vn 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  <a:hlinkClick r:id="rId6"/>
              </a:rPr>
              <a:t>ww</a:t>
            </a:r>
            <a:r>
              <a:rPr sz="1200" spc="-80" dirty="0">
                <a:latin typeface="Calibri"/>
                <a:cs typeface="Calibri"/>
                <a:hlinkClick r:id="rId6"/>
              </a:rPr>
              <a:t>w</a:t>
            </a:r>
            <a:r>
              <a:rPr sz="1200" spc="-55" dirty="0">
                <a:latin typeface="Calibri"/>
                <a:cs typeface="Calibri"/>
                <a:hlinkClick r:id="rId6"/>
              </a:rPr>
              <a:t>.</a:t>
            </a:r>
            <a:r>
              <a:rPr sz="1200" dirty="0">
                <a:latin typeface="Calibri"/>
                <a:cs typeface="Calibri"/>
                <a:hlinkClick r:id="rId6"/>
              </a:rPr>
              <a:t>v</a:t>
            </a:r>
            <a:r>
              <a:rPr sz="1200" spc="5" dirty="0">
                <a:latin typeface="Calibri"/>
                <a:cs typeface="Calibri"/>
                <a:hlinkClick r:id="rId6"/>
              </a:rPr>
              <a:t>u</a:t>
            </a:r>
            <a:r>
              <a:rPr sz="1200" dirty="0">
                <a:latin typeface="Calibri"/>
                <a:cs typeface="Calibri"/>
                <a:hlinkClick r:id="rId6"/>
              </a:rPr>
              <a:t>i</a:t>
            </a:r>
            <a:r>
              <a:rPr sz="1200" spc="5" dirty="0">
                <a:latin typeface="Calibri"/>
                <a:cs typeface="Calibri"/>
                <a:hlinkClick r:id="rId6"/>
              </a:rPr>
              <a:t>h</a:t>
            </a:r>
            <a:r>
              <a:rPr sz="1200" dirty="0">
                <a:latin typeface="Calibri"/>
                <a:cs typeface="Calibri"/>
                <a:hlinkClick r:id="rId6"/>
              </a:rPr>
              <a:t>oc</a:t>
            </a:r>
            <a:r>
              <a:rPr sz="1200" spc="-55" dirty="0">
                <a:latin typeface="Calibri"/>
                <a:cs typeface="Calibri"/>
                <a:hlinkClick r:id="rId6"/>
              </a:rPr>
              <a:t>.</a:t>
            </a:r>
            <a:r>
              <a:rPr sz="1200" dirty="0">
                <a:latin typeface="Calibri"/>
                <a:cs typeface="Calibri"/>
                <a:hlinkClick r:id="rId6"/>
              </a:rPr>
              <a:t>vn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6912" y="5328361"/>
            <a:ext cx="1019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74.125.24.113</a:t>
            </a:r>
            <a:endParaRPr sz="1200">
              <a:latin typeface="Calibri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5"/>
              </a:spcBef>
            </a:pPr>
            <a:r>
              <a:rPr sz="1200" spc="5" dirty="0">
                <a:latin typeface="Calibri"/>
                <a:cs typeface="Calibri"/>
              </a:rPr>
              <a:t>210</a:t>
            </a:r>
            <a:r>
              <a:rPr sz="1200" spc="-5" dirty="0">
                <a:latin typeface="Calibri"/>
                <a:cs typeface="Calibri"/>
              </a:rPr>
              <a:t>.2</a:t>
            </a:r>
            <a:r>
              <a:rPr sz="1200" spc="5" dirty="0">
                <a:latin typeface="Calibri"/>
                <a:cs typeface="Calibri"/>
              </a:rPr>
              <a:t>45</a:t>
            </a:r>
            <a:r>
              <a:rPr sz="1200" spc="-5" dirty="0">
                <a:latin typeface="Calibri"/>
                <a:cs typeface="Calibri"/>
              </a:rPr>
              <a:t>.8</a:t>
            </a:r>
            <a:r>
              <a:rPr sz="1200" spc="5" dirty="0">
                <a:latin typeface="Calibri"/>
                <a:cs typeface="Calibri"/>
              </a:rPr>
              <a:t>6</a:t>
            </a:r>
            <a:r>
              <a:rPr sz="1200" spc="-5" dirty="0">
                <a:latin typeface="Calibri"/>
                <a:cs typeface="Calibri"/>
              </a:rPr>
              <a:t>.2</a:t>
            </a:r>
            <a:r>
              <a:rPr sz="1200" spc="5" dirty="0">
                <a:latin typeface="Calibri"/>
                <a:cs typeface="Calibri"/>
              </a:rPr>
              <a:t>4</a:t>
            </a:r>
            <a:r>
              <a:rPr sz="120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103.27.67.89</a:t>
            </a:r>
            <a:endParaRPr sz="12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3.1.177.226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98447" y="5832754"/>
            <a:ext cx="2545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BC572C"/>
                </a:solidFill>
                <a:latin typeface="Calibri"/>
                <a:cs typeface="Calibri"/>
              </a:rPr>
              <a:t>1</a:t>
            </a:r>
            <a:r>
              <a:rPr sz="1400" b="1" spc="-15" dirty="0">
                <a:solidFill>
                  <a:srgbClr val="BC572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C572C"/>
                </a:solidFill>
                <a:latin typeface="Calibri"/>
                <a:cs typeface="Calibri"/>
              </a:rPr>
              <a:t>. Địa</a:t>
            </a:r>
            <a:r>
              <a:rPr sz="1400" b="1" spc="-20" dirty="0">
                <a:solidFill>
                  <a:srgbClr val="BC572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C572C"/>
                </a:solidFill>
                <a:latin typeface="Calibri"/>
                <a:cs typeface="Calibri"/>
              </a:rPr>
              <a:t>chỉ </a:t>
            </a:r>
            <a:r>
              <a:rPr sz="1400" b="1" dirty="0">
                <a:solidFill>
                  <a:srgbClr val="BC572C"/>
                </a:solidFill>
                <a:latin typeface="Calibri"/>
                <a:cs typeface="Calibri"/>
              </a:rPr>
              <a:t>IP </a:t>
            </a:r>
            <a:r>
              <a:rPr sz="1400" b="1" spc="-5" dirty="0">
                <a:solidFill>
                  <a:srgbClr val="BC572C"/>
                </a:solidFill>
                <a:latin typeface="Calibri"/>
                <a:cs typeface="Calibri"/>
              </a:rPr>
              <a:t>của</a:t>
            </a:r>
            <a:r>
              <a:rPr sz="1400" b="1" spc="-35" dirty="0">
                <a:solidFill>
                  <a:srgbClr val="BC572C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BC572C"/>
                </a:solidFill>
                <a:latin typeface="Calibri"/>
                <a:cs typeface="Calibri"/>
                <a:hlinkClick r:id="rId4"/>
              </a:rPr>
              <a:t>www.fpt.vn</a:t>
            </a:r>
            <a:r>
              <a:rPr sz="1400" b="1" spc="-45" dirty="0">
                <a:solidFill>
                  <a:srgbClr val="BC572C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400" b="1" dirty="0">
                <a:solidFill>
                  <a:srgbClr val="BC572C"/>
                </a:solidFill>
                <a:latin typeface="Calibri"/>
                <a:cs typeface="Calibri"/>
              </a:rPr>
              <a:t>là </a:t>
            </a:r>
            <a:r>
              <a:rPr sz="1400" b="1" spc="-5" dirty="0">
                <a:solidFill>
                  <a:srgbClr val="BC572C"/>
                </a:solidFill>
                <a:latin typeface="Calibri"/>
                <a:cs typeface="Calibri"/>
              </a:rPr>
              <a:t>gì?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9248" y="5786539"/>
            <a:ext cx="4223385" cy="400050"/>
          </a:xfrm>
          <a:custGeom>
            <a:avLst/>
            <a:gdLst/>
            <a:ahLst/>
            <a:cxnLst/>
            <a:rect l="l" t="t" r="r" b="b"/>
            <a:pathLst>
              <a:path w="4223385" h="400050">
                <a:moveTo>
                  <a:pt x="0" y="103505"/>
                </a:moveTo>
                <a:lnTo>
                  <a:pt x="62712" y="129342"/>
                </a:lnTo>
                <a:lnTo>
                  <a:pt x="129659" y="154084"/>
                </a:lnTo>
                <a:lnTo>
                  <a:pt x="200646" y="177719"/>
                </a:lnTo>
                <a:lnTo>
                  <a:pt x="237595" y="189118"/>
                </a:lnTo>
                <a:lnTo>
                  <a:pt x="275482" y="200234"/>
                </a:lnTo>
                <a:lnTo>
                  <a:pt x="314283" y="211067"/>
                </a:lnTo>
                <a:lnTo>
                  <a:pt x="353975" y="221616"/>
                </a:lnTo>
                <a:lnTo>
                  <a:pt x="394532" y="231878"/>
                </a:lnTo>
                <a:lnTo>
                  <a:pt x="435932" y="241852"/>
                </a:lnTo>
                <a:lnTo>
                  <a:pt x="478150" y="251536"/>
                </a:lnTo>
                <a:lnTo>
                  <a:pt x="521162" y="260929"/>
                </a:lnTo>
                <a:lnTo>
                  <a:pt x="564944" y="270029"/>
                </a:lnTo>
                <a:lnTo>
                  <a:pt x="609471" y="278835"/>
                </a:lnTo>
                <a:lnTo>
                  <a:pt x="654721" y="287345"/>
                </a:lnTo>
                <a:lnTo>
                  <a:pt x="700669" y="295557"/>
                </a:lnTo>
                <a:lnTo>
                  <a:pt x="747290" y="303470"/>
                </a:lnTo>
                <a:lnTo>
                  <a:pt x="794562" y="311082"/>
                </a:lnTo>
                <a:lnTo>
                  <a:pt x="842459" y="318391"/>
                </a:lnTo>
                <a:lnTo>
                  <a:pt x="890958" y="325397"/>
                </a:lnTo>
                <a:lnTo>
                  <a:pt x="940035" y="332097"/>
                </a:lnTo>
                <a:lnTo>
                  <a:pt x="989665" y="338490"/>
                </a:lnTo>
                <a:lnTo>
                  <a:pt x="1039826" y="344574"/>
                </a:lnTo>
                <a:lnTo>
                  <a:pt x="1090492" y="350347"/>
                </a:lnTo>
                <a:lnTo>
                  <a:pt x="1141639" y="355809"/>
                </a:lnTo>
                <a:lnTo>
                  <a:pt x="1193245" y="360957"/>
                </a:lnTo>
                <a:lnTo>
                  <a:pt x="1245284" y="365790"/>
                </a:lnTo>
                <a:lnTo>
                  <a:pt x="1297732" y="370306"/>
                </a:lnTo>
                <a:lnTo>
                  <a:pt x="1350566" y="374503"/>
                </a:lnTo>
                <a:lnTo>
                  <a:pt x="1403762" y="378381"/>
                </a:lnTo>
                <a:lnTo>
                  <a:pt x="1457295" y="381937"/>
                </a:lnTo>
                <a:lnTo>
                  <a:pt x="1511142" y="385170"/>
                </a:lnTo>
                <a:lnTo>
                  <a:pt x="1565278" y="388078"/>
                </a:lnTo>
                <a:lnTo>
                  <a:pt x="1619679" y="390660"/>
                </a:lnTo>
                <a:lnTo>
                  <a:pt x="1674322" y="392914"/>
                </a:lnTo>
                <a:lnTo>
                  <a:pt x="1729183" y="394838"/>
                </a:lnTo>
                <a:lnTo>
                  <a:pt x="1784236" y="396432"/>
                </a:lnTo>
                <a:lnTo>
                  <a:pt x="1839459" y="397692"/>
                </a:lnTo>
                <a:lnTo>
                  <a:pt x="1894827" y="398618"/>
                </a:lnTo>
                <a:lnTo>
                  <a:pt x="1950317" y="399208"/>
                </a:lnTo>
                <a:lnTo>
                  <a:pt x="2005904" y="399461"/>
                </a:lnTo>
                <a:lnTo>
                  <a:pt x="2061564" y="399375"/>
                </a:lnTo>
                <a:lnTo>
                  <a:pt x="2117273" y="398947"/>
                </a:lnTo>
                <a:lnTo>
                  <a:pt x="2173007" y="398178"/>
                </a:lnTo>
                <a:lnTo>
                  <a:pt x="2228742" y="397065"/>
                </a:lnTo>
                <a:lnTo>
                  <a:pt x="2284455" y="395606"/>
                </a:lnTo>
                <a:lnTo>
                  <a:pt x="2340121" y="393800"/>
                </a:lnTo>
                <a:lnTo>
                  <a:pt x="2395715" y="391645"/>
                </a:lnTo>
                <a:lnTo>
                  <a:pt x="2451215" y="389140"/>
                </a:lnTo>
                <a:lnTo>
                  <a:pt x="2506595" y="386283"/>
                </a:lnTo>
                <a:lnTo>
                  <a:pt x="2561833" y="383072"/>
                </a:lnTo>
                <a:lnTo>
                  <a:pt x="2616904" y="379507"/>
                </a:lnTo>
                <a:lnTo>
                  <a:pt x="2671783" y="375585"/>
                </a:lnTo>
                <a:lnTo>
                  <a:pt x="2726447" y="371304"/>
                </a:lnTo>
                <a:lnTo>
                  <a:pt x="2780872" y="366664"/>
                </a:lnTo>
                <a:lnTo>
                  <a:pt x="2835034" y="361662"/>
                </a:lnTo>
                <a:lnTo>
                  <a:pt x="2888909" y="356297"/>
                </a:lnTo>
                <a:lnTo>
                  <a:pt x="2942473" y="350568"/>
                </a:lnTo>
                <a:lnTo>
                  <a:pt x="2995701" y="344472"/>
                </a:lnTo>
                <a:lnTo>
                  <a:pt x="3048570" y="338009"/>
                </a:lnTo>
                <a:lnTo>
                  <a:pt x="3101056" y="331175"/>
                </a:lnTo>
                <a:lnTo>
                  <a:pt x="3153134" y="323971"/>
                </a:lnTo>
                <a:lnTo>
                  <a:pt x="3204781" y="316395"/>
                </a:lnTo>
                <a:lnTo>
                  <a:pt x="3271676" y="305903"/>
                </a:lnTo>
                <a:lnTo>
                  <a:pt x="3336990" y="294874"/>
                </a:lnTo>
                <a:lnTo>
                  <a:pt x="3400680" y="283320"/>
                </a:lnTo>
                <a:lnTo>
                  <a:pt x="3462707" y="271252"/>
                </a:lnTo>
                <a:lnTo>
                  <a:pt x="3523029" y="258685"/>
                </a:lnTo>
                <a:lnTo>
                  <a:pt x="3581606" y="245631"/>
                </a:lnTo>
                <a:lnTo>
                  <a:pt x="3638397" y="232103"/>
                </a:lnTo>
                <a:lnTo>
                  <a:pt x="3693360" y="218113"/>
                </a:lnTo>
                <a:lnTo>
                  <a:pt x="3746456" y="203673"/>
                </a:lnTo>
                <a:lnTo>
                  <a:pt x="3797644" y="188797"/>
                </a:lnTo>
                <a:lnTo>
                  <a:pt x="3846882" y="173498"/>
                </a:lnTo>
                <a:lnTo>
                  <a:pt x="3894130" y="157788"/>
                </a:lnTo>
                <a:lnTo>
                  <a:pt x="3939346" y="141679"/>
                </a:lnTo>
                <a:lnTo>
                  <a:pt x="3982491" y="125185"/>
                </a:lnTo>
                <a:lnTo>
                  <a:pt x="4023524" y="108318"/>
                </a:lnTo>
                <a:lnTo>
                  <a:pt x="4062403" y="91091"/>
                </a:lnTo>
                <a:lnTo>
                  <a:pt x="4099087" y="73517"/>
                </a:lnTo>
                <a:lnTo>
                  <a:pt x="4133537" y="55608"/>
                </a:lnTo>
                <a:lnTo>
                  <a:pt x="4195568" y="18836"/>
                </a:lnTo>
                <a:lnTo>
                  <a:pt x="4223067" y="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11323" y="5076603"/>
            <a:ext cx="2482850" cy="5683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00" b="1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800" b="1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00" b="1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b="1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00" b="1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800" b="1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b="1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262255">
              <a:lnSpc>
                <a:spcPct val="100000"/>
              </a:lnSpc>
              <a:spcBef>
                <a:spcPts val="190"/>
              </a:spcBef>
            </a:pPr>
            <a:r>
              <a:rPr sz="1400" b="1" dirty="0">
                <a:solidFill>
                  <a:srgbClr val="BC572C"/>
                </a:solidFill>
                <a:latin typeface="Calibri"/>
                <a:cs typeface="Calibri"/>
              </a:rPr>
              <a:t>2</a:t>
            </a:r>
            <a:r>
              <a:rPr sz="1400" b="1" spc="-20" dirty="0">
                <a:solidFill>
                  <a:srgbClr val="BC572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C572C"/>
                </a:solidFill>
                <a:latin typeface="Calibri"/>
                <a:cs typeface="Calibri"/>
              </a:rPr>
              <a:t>.Địa</a:t>
            </a:r>
            <a:r>
              <a:rPr sz="1400" b="1" spc="-10" dirty="0">
                <a:solidFill>
                  <a:srgbClr val="BC572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C572C"/>
                </a:solidFill>
                <a:latin typeface="Calibri"/>
                <a:cs typeface="Calibri"/>
              </a:rPr>
              <a:t>chỉ</a:t>
            </a:r>
            <a:r>
              <a:rPr sz="1400" b="1" spc="-15" dirty="0">
                <a:solidFill>
                  <a:srgbClr val="BC572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BC572C"/>
                </a:solidFill>
                <a:latin typeface="Calibri"/>
                <a:cs typeface="Calibri"/>
              </a:rPr>
              <a:t>đây:</a:t>
            </a:r>
            <a:r>
              <a:rPr sz="1400" b="1" spc="-25" dirty="0">
                <a:solidFill>
                  <a:srgbClr val="BC572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C572C"/>
                </a:solidFill>
                <a:latin typeface="Calibri"/>
                <a:cs typeface="Calibri"/>
              </a:rPr>
              <a:t>210.245.86.245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55776" y="3779519"/>
            <a:ext cx="5023485" cy="1919605"/>
          </a:xfrm>
          <a:custGeom>
            <a:avLst/>
            <a:gdLst/>
            <a:ahLst/>
            <a:cxnLst/>
            <a:rect l="l" t="t" r="r" b="b"/>
            <a:pathLst>
              <a:path w="5023485" h="1919604">
                <a:moveTo>
                  <a:pt x="4152011" y="1854962"/>
                </a:moveTo>
                <a:lnTo>
                  <a:pt x="4151884" y="1842262"/>
                </a:lnTo>
                <a:lnTo>
                  <a:pt x="76149" y="1874659"/>
                </a:lnTo>
                <a:lnTo>
                  <a:pt x="75946" y="1842897"/>
                </a:lnTo>
                <a:lnTo>
                  <a:pt x="0" y="1881606"/>
                </a:lnTo>
                <a:lnTo>
                  <a:pt x="76454" y="1919097"/>
                </a:lnTo>
                <a:lnTo>
                  <a:pt x="76238" y="1887448"/>
                </a:lnTo>
                <a:lnTo>
                  <a:pt x="4152011" y="1854962"/>
                </a:lnTo>
                <a:close/>
              </a:path>
              <a:path w="5023485" h="1919604">
                <a:moveTo>
                  <a:pt x="5023104" y="548640"/>
                </a:moveTo>
                <a:lnTo>
                  <a:pt x="5021084" y="501307"/>
                </a:lnTo>
                <a:lnTo>
                  <a:pt x="5015154" y="455079"/>
                </a:lnTo>
                <a:lnTo>
                  <a:pt x="5005463" y="410146"/>
                </a:lnTo>
                <a:lnTo>
                  <a:pt x="4992192" y="366649"/>
                </a:lnTo>
                <a:lnTo>
                  <a:pt x="4975504" y="324777"/>
                </a:lnTo>
                <a:lnTo>
                  <a:pt x="4955540" y="284670"/>
                </a:lnTo>
                <a:lnTo>
                  <a:pt x="4932489" y="246519"/>
                </a:lnTo>
                <a:lnTo>
                  <a:pt x="4906518" y="210464"/>
                </a:lnTo>
                <a:lnTo>
                  <a:pt x="4877765" y="176682"/>
                </a:lnTo>
                <a:lnTo>
                  <a:pt x="4846421" y="145338"/>
                </a:lnTo>
                <a:lnTo>
                  <a:pt x="4812639" y="116586"/>
                </a:lnTo>
                <a:lnTo>
                  <a:pt x="4776584" y="90614"/>
                </a:lnTo>
                <a:lnTo>
                  <a:pt x="4738433" y="67564"/>
                </a:lnTo>
                <a:lnTo>
                  <a:pt x="4698327" y="47599"/>
                </a:lnTo>
                <a:lnTo>
                  <a:pt x="4656455" y="30911"/>
                </a:lnTo>
                <a:lnTo>
                  <a:pt x="4612957" y="17640"/>
                </a:lnTo>
                <a:lnTo>
                  <a:pt x="4568025" y="7950"/>
                </a:lnTo>
                <a:lnTo>
                  <a:pt x="4521797" y="2019"/>
                </a:lnTo>
                <a:lnTo>
                  <a:pt x="4474464" y="0"/>
                </a:lnTo>
                <a:lnTo>
                  <a:pt x="4427118" y="2019"/>
                </a:lnTo>
                <a:lnTo>
                  <a:pt x="4380890" y="7950"/>
                </a:lnTo>
                <a:lnTo>
                  <a:pt x="4335958" y="17640"/>
                </a:lnTo>
                <a:lnTo>
                  <a:pt x="4292460" y="30911"/>
                </a:lnTo>
                <a:lnTo>
                  <a:pt x="4250588" y="47599"/>
                </a:lnTo>
                <a:lnTo>
                  <a:pt x="4210481" y="67564"/>
                </a:lnTo>
                <a:lnTo>
                  <a:pt x="4172331" y="90614"/>
                </a:lnTo>
                <a:lnTo>
                  <a:pt x="4136275" y="116586"/>
                </a:lnTo>
                <a:lnTo>
                  <a:pt x="4102493" y="145338"/>
                </a:lnTo>
                <a:lnTo>
                  <a:pt x="4071150" y="176682"/>
                </a:lnTo>
                <a:lnTo>
                  <a:pt x="4042397" y="210464"/>
                </a:lnTo>
                <a:lnTo>
                  <a:pt x="4016425" y="246519"/>
                </a:lnTo>
                <a:lnTo>
                  <a:pt x="3993375" y="284670"/>
                </a:lnTo>
                <a:lnTo>
                  <a:pt x="3973411" y="324777"/>
                </a:lnTo>
                <a:lnTo>
                  <a:pt x="3956723" y="366649"/>
                </a:lnTo>
                <a:lnTo>
                  <a:pt x="3943451" y="410146"/>
                </a:lnTo>
                <a:lnTo>
                  <a:pt x="3933761" y="455079"/>
                </a:lnTo>
                <a:lnTo>
                  <a:pt x="3927830" y="501307"/>
                </a:lnTo>
                <a:lnTo>
                  <a:pt x="3925824" y="548640"/>
                </a:lnTo>
                <a:lnTo>
                  <a:pt x="3927830" y="595985"/>
                </a:lnTo>
                <a:lnTo>
                  <a:pt x="3933761" y="642213"/>
                </a:lnTo>
                <a:lnTo>
                  <a:pt x="3943451" y="687146"/>
                </a:lnTo>
                <a:lnTo>
                  <a:pt x="3956723" y="730643"/>
                </a:lnTo>
                <a:lnTo>
                  <a:pt x="3973411" y="772515"/>
                </a:lnTo>
                <a:lnTo>
                  <a:pt x="3993375" y="812622"/>
                </a:lnTo>
                <a:lnTo>
                  <a:pt x="4016425" y="850773"/>
                </a:lnTo>
                <a:lnTo>
                  <a:pt x="4042397" y="886828"/>
                </a:lnTo>
                <a:lnTo>
                  <a:pt x="4071150" y="920610"/>
                </a:lnTo>
                <a:lnTo>
                  <a:pt x="4102493" y="951953"/>
                </a:lnTo>
                <a:lnTo>
                  <a:pt x="4136275" y="980706"/>
                </a:lnTo>
                <a:lnTo>
                  <a:pt x="4172331" y="1006678"/>
                </a:lnTo>
                <a:lnTo>
                  <a:pt x="4210481" y="1029728"/>
                </a:lnTo>
                <a:lnTo>
                  <a:pt x="4250588" y="1049693"/>
                </a:lnTo>
                <a:lnTo>
                  <a:pt x="4292460" y="1066380"/>
                </a:lnTo>
                <a:lnTo>
                  <a:pt x="4335958" y="1079652"/>
                </a:lnTo>
                <a:lnTo>
                  <a:pt x="4380890" y="1089342"/>
                </a:lnTo>
                <a:lnTo>
                  <a:pt x="4427118" y="1095273"/>
                </a:lnTo>
                <a:lnTo>
                  <a:pt x="4474464" y="1097280"/>
                </a:lnTo>
                <a:lnTo>
                  <a:pt x="4521797" y="1095273"/>
                </a:lnTo>
                <a:lnTo>
                  <a:pt x="4568025" y="1089342"/>
                </a:lnTo>
                <a:lnTo>
                  <a:pt x="4612957" y="1079652"/>
                </a:lnTo>
                <a:lnTo>
                  <a:pt x="4656455" y="1066380"/>
                </a:lnTo>
                <a:lnTo>
                  <a:pt x="4698327" y="1049693"/>
                </a:lnTo>
                <a:lnTo>
                  <a:pt x="4738433" y="1029728"/>
                </a:lnTo>
                <a:lnTo>
                  <a:pt x="4776584" y="1006678"/>
                </a:lnTo>
                <a:lnTo>
                  <a:pt x="4812639" y="980706"/>
                </a:lnTo>
                <a:lnTo>
                  <a:pt x="4846421" y="951953"/>
                </a:lnTo>
                <a:lnTo>
                  <a:pt x="4877765" y="920610"/>
                </a:lnTo>
                <a:lnTo>
                  <a:pt x="4906518" y="886828"/>
                </a:lnTo>
                <a:lnTo>
                  <a:pt x="4932489" y="850773"/>
                </a:lnTo>
                <a:lnTo>
                  <a:pt x="4955540" y="812622"/>
                </a:lnTo>
                <a:lnTo>
                  <a:pt x="4975504" y="772515"/>
                </a:lnTo>
                <a:lnTo>
                  <a:pt x="4992192" y="730643"/>
                </a:lnTo>
                <a:lnTo>
                  <a:pt x="5005463" y="687146"/>
                </a:lnTo>
                <a:lnTo>
                  <a:pt x="5015154" y="642213"/>
                </a:lnTo>
                <a:lnTo>
                  <a:pt x="5021084" y="595985"/>
                </a:lnTo>
                <a:lnTo>
                  <a:pt x="5023104" y="5486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51094" y="4060012"/>
            <a:ext cx="55880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ww</a:t>
            </a:r>
            <a:r>
              <a:rPr sz="1600" spc="-114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pt.vn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8454" y="4258436"/>
            <a:ext cx="993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210.245.86.245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1959" y="4827142"/>
            <a:ext cx="2893695" cy="1304290"/>
            <a:chOff x="441959" y="4827142"/>
            <a:chExt cx="2893695" cy="130429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1998" y="4827142"/>
              <a:ext cx="1973055" cy="4988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959" y="5151119"/>
              <a:ext cx="838200" cy="97993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29183" y="5476443"/>
            <a:ext cx="264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2173" y="5128005"/>
            <a:ext cx="1612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Database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của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DNS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Server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5355" y="4473447"/>
            <a:ext cx="4413250" cy="1102995"/>
          </a:xfrm>
          <a:custGeom>
            <a:avLst/>
            <a:gdLst/>
            <a:ahLst/>
            <a:cxnLst/>
            <a:rect l="l" t="t" r="r" b="b"/>
            <a:pathLst>
              <a:path w="4413250" h="1102995">
                <a:moveTo>
                  <a:pt x="1676" y="1072642"/>
                </a:moveTo>
                <a:lnTo>
                  <a:pt x="35712" y="1090040"/>
                </a:lnTo>
                <a:lnTo>
                  <a:pt x="152488" y="1099820"/>
                </a:lnTo>
                <a:lnTo>
                  <a:pt x="237515" y="1102740"/>
                </a:lnTo>
                <a:lnTo>
                  <a:pt x="327914" y="1102867"/>
                </a:lnTo>
                <a:lnTo>
                  <a:pt x="423557" y="1099946"/>
                </a:lnTo>
                <a:lnTo>
                  <a:pt x="524141" y="1094486"/>
                </a:lnTo>
                <a:lnTo>
                  <a:pt x="579279" y="1090167"/>
                </a:lnTo>
                <a:lnTo>
                  <a:pt x="327939" y="1090167"/>
                </a:lnTo>
                <a:lnTo>
                  <a:pt x="237934" y="1090040"/>
                </a:lnTo>
                <a:lnTo>
                  <a:pt x="153415" y="1087246"/>
                </a:lnTo>
                <a:lnTo>
                  <a:pt x="74574" y="1081405"/>
                </a:lnTo>
                <a:lnTo>
                  <a:pt x="37401" y="1077467"/>
                </a:lnTo>
                <a:lnTo>
                  <a:pt x="1676" y="1072642"/>
                </a:lnTo>
                <a:close/>
              </a:path>
              <a:path w="4413250" h="1102995">
                <a:moveTo>
                  <a:pt x="4377166" y="19856"/>
                </a:moveTo>
                <a:lnTo>
                  <a:pt x="4321695" y="44703"/>
                </a:lnTo>
                <a:lnTo>
                  <a:pt x="4139069" y="123697"/>
                </a:lnTo>
                <a:lnTo>
                  <a:pt x="4044962" y="162813"/>
                </a:lnTo>
                <a:lnTo>
                  <a:pt x="3904500" y="219456"/>
                </a:lnTo>
                <a:lnTo>
                  <a:pt x="3762641" y="274954"/>
                </a:lnTo>
                <a:lnTo>
                  <a:pt x="3474605" y="382143"/>
                </a:lnTo>
                <a:lnTo>
                  <a:pt x="3329190" y="433577"/>
                </a:lnTo>
                <a:lnTo>
                  <a:pt x="3183140" y="483488"/>
                </a:lnTo>
                <a:lnTo>
                  <a:pt x="3036709" y="531749"/>
                </a:lnTo>
                <a:lnTo>
                  <a:pt x="2743847" y="623696"/>
                </a:lnTo>
                <a:lnTo>
                  <a:pt x="2597797" y="667131"/>
                </a:lnTo>
                <a:lnTo>
                  <a:pt x="2452509" y="708787"/>
                </a:lnTo>
                <a:lnTo>
                  <a:pt x="2308110" y="748538"/>
                </a:lnTo>
                <a:lnTo>
                  <a:pt x="2164727" y="786510"/>
                </a:lnTo>
                <a:lnTo>
                  <a:pt x="2022868" y="822451"/>
                </a:lnTo>
                <a:lnTo>
                  <a:pt x="1882660" y="856488"/>
                </a:lnTo>
                <a:lnTo>
                  <a:pt x="1744484" y="888364"/>
                </a:lnTo>
                <a:lnTo>
                  <a:pt x="1608340" y="918210"/>
                </a:lnTo>
                <a:lnTo>
                  <a:pt x="1474609" y="945768"/>
                </a:lnTo>
                <a:lnTo>
                  <a:pt x="1343672" y="971168"/>
                </a:lnTo>
                <a:lnTo>
                  <a:pt x="1215656" y="994282"/>
                </a:lnTo>
                <a:lnTo>
                  <a:pt x="1090815" y="1015110"/>
                </a:lnTo>
                <a:lnTo>
                  <a:pt x="969403" y="1033398"/>
                </a:lnTo>
                <a:lnTo>
                  <a:pt x="851674" y="1049401"/>
                </a:lnTo>
                <a:lnTo>
                  <a:pt x="738009" y="1062736"/>
                </a:lnTo>
                <a:lnTo>
                  <a:pt x="628535" y="1073530"/>
                </a:lnTo>
                <a:lnTo>
                  <a:pt x="523506" y="1081786"/>
                </a:lnTo>
                <a:lnTo>
                  <a:pt x="423176" y="1087246"/>
                </a:lnTo>
                <a:lnTo>
                  <a:pt x="327939" y="1090167"/>
                </a:lnTo>
                <a:lnTo>
                  <a:pt x="579279" y="1090167"/>
                </a:lnTo>
                <a:lnTo>
                  <a:pt x="629551" y="1086230"/>
                </a:lnTo>
                <a:lnTo>
                  <a:pt x="739279" y="1075436"/>
                </a:lnTo>
                <a:lnTo>
                  <a:pt x="853198" y="1061973"/>
                </a:lnTo>
                <a:lnTo>
                  <a:pt x="971181" y="1045971"/>
                </a:lnTo>
                <a:lnTo>
                  <a:pt x="1092720" y="1027557"/>
                </a:lnTo>
                <a:lnTo>
                  <a:pt x="1217688" y="1006855"/>
                </a:lnTo>
                <a:lnTo>
                  <a:pt x="1345958" y="983614"/>
                </a:lnTo>
                <a:lnTo>
                  <a:pt x="1477149" y="958214"/>
                </a:lnTo>
                <a:lnTo>
                  <a:pt x="1610880" y="930529"/>
                </a:lnTo>
                <a:lnTo>
                  <a:pt x="1747151" y="900810"/>
                </a:lnTo>
                <a:lnTo>
                  <a:pt x="1885581" y="868807"/>
                </a:lnTo>
                <a:lnTo>
                  <a:pt x="2025916" y="834770"/>
                </a:lnTo>
                <a:lnTo>
                  <a:pt x="2167902" y="798829"/>
                </a:lnTo>
                <a:lnTo>
                  <a:pt x="2311285" y="760857"/>
                </a:lnTo>
                <a:lnTo>
                  <a:pt x="2455938" y="720978"/>
                </a:lnTo>
                <a:lnTo>
                  <a:pt x="2601353" y="679322"/>
                </a:lnTo>
                <a:lnTo>
                  <a:pt x="2747403" y="635888"/>
                </a:lnTo>
                <a:lnTo>
                  <a:pt x="2893961" y="590676"/>
                </a:lnTo>
                <a:lnTo>
                  <a:pt x="3040519" y="543940"/>
                </a:lnTo>
                <a:lnTo>
                  <a:pt x="3187077" y="495426"/>
                </a:lnTo>
                <a:lnTo>
                  <a:pt x="3333254" y="445515"/>
                </a:lnTo>
                <a:lnTo>
                  <a:pt x="3478796" y="394081"/>
                </a:lnTo>
                <a:lnTo>
                  <a:pt x="3767086" y="286893"/>
                </a:lnTo>
                <a:lnTo>
                  <a:pt x="3909199" y="231394"/>
                </a:lnTo>
                <a:lnTo>
                  <a:pt x="4049661" y="174497"/>
                </a:lnTo>
                <a:lnTo>
                  <a:pt x="4143895" y="135381"/>
                </a:lnTo>
                <a:lnTo>
                  <a:pt x="4326775" y="56387"/>
                </a:lnTo>
                <a:lnTo>
                  <a:pt x="4382299" y="31466"/>
                </a:lnTo>
                <a:lnTo>
                  <a:pt x="4389644" y="21194"/>
                </a:lnTo>
                <a:lnTo>
                  <a:pt x="4377166" y="19856"/>
                </a:lnTo>
                <a:close/>
              </a:path>
              <a:path w="4413250" h="1102995">
                <a:moveTo>
                  <a:pt x="4406690" y="10287"/>
                </a:moveTo>
                <a:lnTo>
                  <a:pt x="4398530" y="10287"/>
                </a:lnTo>
                <a:lnTo>
                  <a:pt x="4403737" y="21843"/>
                </a:lnTo>
                <a:lnTo>
                  <a:pt x="4382299" y="31466"/>
                </a:lnTo>
                <a:lnTo>
                  <a:pt x="4344594" y="84200"/>
                </a:lnTo>
                <a:lnTo>
                  <a:pt x="4342650" y="86994"/>
                </a:lnTo>
                <a:lnTo>
                  <a:pt x="4343285" y="90931"/>
                </a:lnTo>
                <a:lnTo>
                  <a:pt x="4346079" y="92963"/>
                </a:lnTo>
                <a:lnTo>
                  <a:pt x="4349000" y="94995"/>
                </a:lnTo>
                <a:lnTo>
                  <a:pt x="4352937" y="94360"/>
                </a:lnTo>
                <a:lnTo>
                  <a:pt x="4354969" y="91439"/>
                </a:lnTo>
                <a:lnTo>
                  <a:pt x="4412627" y="10921"/>
                </a:lnTo>
                <a:lnTo>
                  <a:pt x="4406690" y="10287"/>
                </a:lnTo>
                <a:close/>
              </a:path>
              <a:path w="4413250" h="1102995">
                <a:moveTo>
                  <a:pt x="4389644" y="21194"/>
                </a:moveTo>
                <a:lnTo>
                  <a:pt x="4382299" y="31466"/>
                </a:lnTo>
                <a:lnTo>
                  <a:pt x="4402605" y="22351"/>
                </a:lnTo>
                <a:lnTo>
                  <a:pt x="4400435" y="22351"/>
                </a:lnTo>
                <a:lnTo>
                  <a:pt x="4389644" y="21194"/>
                </a:lnTo>
                <a:close/>
              </a:path>
              <a:path w="4413250" h="1102995">
                <a:moveTo>
                  <a:pt x="4395990" y="12318"/>
                </a:moveTo>
                <a:lnTo>
                  <a:pt x="4389644" y="21194"/>
                </a:lnTo>
                <a:lnTo>
                  <a:pt x="4400435" y="22351"/>
                </a:lnTo>
                <a:lnTo>
                  <a:pt x="4395990" y="12318"/>
                </a:lnTo>
                <a:close/>
              </a:path>
              <a:path w="4413250" h="1102995">
                <a:moveTo>
                  <a:pt x="4399446" y="12318"/>
                </a:moveTo>
                <a:lnTo>
                  <a:pt x="4395990" y="12318"/>
                </a:lnTo>
                <a:lnTo>
                  <a:pt x="4400435" y="22351"/>
                </a:lnTo>
                <a:lnTo>
                  <a:pt x="4402605" y="22351"/>
                </a:lnTo>
                <a:lnTo>
                  <a:pt x="4403737" y="21843"/>
                </a:lnTo>
                <a:lnTo>
                  <a:pt x="4399446" y="12318"/>
                </a:lnTo>
                <a:close/>
              </a:path>
              <a:path w="4413250" h="1102995">
                <a:moveTo>
                  <a:pt x="4398530" y="10287"/>
                </a:moveTo>
                <a:lnTo>
                  <a:pt x="4377166" y="19856"/>
                </a:lnTo>
                <a:lnTo>
                  <a:pt x="4389644" y="21194"/>
                </a:lnTo>
                <a:lnTo>
                  <a:pt x="4395990" y="12318"/>
                </a:lnTo>
                <a:lnTo>
                  <a:pt x="4399446" y="12318"/>
                </a:lnTo>
                <a:lnTo>
                  <a:pt x="4398530" y="10287"/>
                </a:lnTo>
                <a:close/>
              </a:path>
              <a:path w="4413250" h="1102995">
                <a:moveTo>
                  <a:pt x="4310646" y="0"/>
                </a:moveTo>
                <a:lnTo>
                  <a:pt x="4307471" y="2539"/>
                </a:lnTo>
                <a:lnTo>
                  <a:pt x="4306709" y="9525"/>
                </a:lnTo>
                <a:lnTo>
                  <a:pt x="4309249" y="12572"/>
                </a:lnTo>
                <a:lnTo>
                  <a:pt x="4377166" y="19856"/>
                </a:lnTo>
                <a:lnTo>
                  <a:pt x="4398530" y="10287"/>
                </a:lnTo>
                <a:lnTo>
                  <a:pt x="4406690" y="10287"/>
                </a:lnTo>
                <a:lnTo>
                  <a:pt x="431064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7291" y="190500"/>
            <a:ext cx="6122670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6207" y="283210"/>
            <a:ext cx="5678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NGUYÊN</a:t>
            </a:r>
            <a:r>
              <a:rPr spc="-5" dirty="0"/>
              <a:t> TẮC</a:t>
            </a:r>
            <a:r>
              <a:rPr spc="5" dirty="0"/>
              <a:t> </a:t>
            </a:r>
            <a:r>
              <a:rPr spc="-10" dirty="0"/>
              <a:t>LÀM</a:t>
            </a:r>
            <a:r>
              <a:rPr spc="10" dirty="0"/>
              <a:t> </a:t>
            </a:r>
            <a:r>
              <a:rPr spc="-5" dirty="0"/>
              <a:t>VIỆC</a:t>
            </a:r>
            <a:r>
              <a:rPr spc="-15" dirty="0"/>
              <a:t> </a:t>
            </a:r>
            <a:r>
              <a:rPr spc="-10" dirty="0"/>
              <a:t>CỦA</a:t>
            </a:r>
            <a:r>
              <a:rPr spc="20" dirty="0"/>
              <a:t> </a:t>
            </a:r>
            <a:r>
              <a:rPr spc="-10" dirty="0"/>
              <a:t>DNS</a:t>
            </a:r>
          </a:p>
        </p:txBody>
      </p:sp>
      <p:sp>
        <p:nvSpPr>
          <p:cNvPr id="4" name="object 4"/>
          <p:cNvSpPr/>
          <p:nvPr/>
        </p:nvSpPr>
        <p:spPr>
          <a:xfrm>
            <a:off x="6134100" y="4120896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40" y="1097279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79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08165" y="4401692"/>
            <a:ext cx="5518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DNS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82139" y="414985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79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40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40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40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5317" y="4430014"/>
            <a:ext cx="5524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DNS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40123" y="3276600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79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13682" y="3801236"/>
            <a:ext cx="551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51785" y="3823461"/>
            <a:ext cx="3383915" cy="782320"/>
          </a:xfrm>
          <a:custGeom>
            <a:avLst/>
            <a:gdLst/>
            <a:ahLst/>
            <a:cxnLst/>
            <a:rect l="l" t="t" r="r" b="b"/>
            <a:pathLst>
              <a:path w="3383915" h="782320">
                <a:moveTo>
                  <a:pt x="1187958" y="1778"/>
                </a:moveTo>
                <a:lnTo>
                  <a:pt x="1102741" y="0"/>
                </a:lnTo>
                <a:lnTo>
                  <a:pt x="1116342" y="28702"/>
                </a:lnTo>
                <a:lnTo>
                  <a:pt x="0" y="557022"/>
                </a:lnTo>
                <a:lnTo>
                  <a:pt x="5334" y="568579"/>
                </a:lnTo>
                <a:lnTo>
                  <a:pt x="1121765" y="40157"/>
                </a:lnTo>
                <a:lnTo>
                  <a:pt x="1135380" y="68834"/>
                </a:lnTo>
                <a:lnTo>
                  <a:pt x="1171117" y="23241"/>
                </a:lnTo>
                <a:lnTo>
                  <a:pt x="1187958" y="1778"/>
                </a:lnTo>
                <a:close/>
              </a:path>
              <a:path w="3383915" h="782320">
                <a:moveTo>
                  <a:pt x="1234821" y="217805"/>
                </a:moveTo>
                <a:lnTo>
                  <a:pt x="1229487" y="206375"/>
                </a:lnTo>
                <a:lnTo>
                  <a:pt x="76708" y="751967"/>
                </a:lnTo>
                <a:lnTo>
                  <a:pt x="113284" y="698500"/>
                </a:lnTo>
                <a:lnTo>
                  <a:pt x="115316" y="695706"/>
                </a:lnTo>
                <a:lnTo>
                  <a:pt x="114554" y="691642"/>
                </a:lnTo>
                <a:lnTo>
                  <a:pt x="111633" y="689737"/>
                </a:lnTo>
                <a:lnTo>
                  <a:pt x="108839" y="687705"/>
                </a:lnTo>
                <a:lnTo>
                  <a:pt x="104775" y="688467"/>
                </a:lnTo>
                <a:lnTo>
                  <a:pt x="102870" y="691388"/>
                </a:lnTo>
                <a:lnTo>
                  <a:pt x="46863" y="773176"/>
                </a:lnTo>
                <a:lnTo>
                  <a:pt x="145542" y="781685"/>
                </a:lnTo>
                <a:lnTo>
                  <a:pt x="149098" y="781939"/>
                </a:lnTo>
                <a:lnTo>
                  <a:pt x="152146" y="779399"/>
                </a:lnTo>
                <a:lnTo>
                  <a:pt x="152400" y="775843"/>
                </a:lnTo>
                <a:lnTo>
                  <a:pt x="152666" y="773430"/>
                </a:lnTo>
                <a:lnTo>
                  <a:pt x="152781" y="772414"/>
                </a:lnTo>
                <a:lnTo>
                  <a:pt x="150114" y="769239"/>
                </a:lnTo>
                <a:lnTo>
                  <a:pt x="146685" y="768985"/>
                </a:lnTo>
                <a:lnTo>
                  <a:pt x="82156" y="763397"/>
                </a:lnTo>
                <a:lnTo>
                  <a:pt x="1234821" y="217805"/>
                </a:lnTo>
                <a:close/>
              </a:path>
              <a:path w="3383915" h="782320">
                <a:moveTo>
                  <a:pt x="3324479" y="707644"/>
                </a:moveTo>
                <a:lnTo>
                  <a:pt x="3324390" y="707517"/>
                </a:lnTo>
                <a:lnTo>
                  <a:pt x="3271012" y="624078"/>
                </a:lnTo>
                <a:lnTo>
                  <a:pt x="3269107" y="621157"/>
                </a:lnTo>
                <a:lnTo>
                  <a:pt x="3265170" y="620268"/>
                </a:lnTo>
                <a:lnTo>
                  <a:pt x="3259328" y="624078"/>
                </a:lnTo>
                <a:lnTo>
                  <a:pt x="3258439" y="628015"/>
                </a:lnTo>
                <a:lnTo>
                  <a:pt x="3260344" y="630936"/>
                </a:lnTo>
                <a:lnTo>
                  <a:pt x="3295319" y="685520"/>
                </a:lnTo>
                <a:lnTo>
                  <a:pt x="2232152" y="140843"/>
                </a:lnTo>
                <a:lnTo>
                  <a:pt x="2226310" y="152273"/>
                </a:lnTo>
                <a:lnTo>
                  <a:pt x="3289338" y="696747"/>
                </a:lnTo>
                <a:lnTo>
                  <a:pt x="3224784" y="700278"/>
                </a:lnTo>
                <a:lnTo>
                  <a:pt x="3221355" y="700532"/>
                </a:lnTo>
                <a:lnTo>
                  <a:pt x="3218688" y="703453"/>
                </a:lnTo>
                <a:lnTo>
                  <a:pt x="3218853" y="707644"/>
                </a:lnTo>
                <a:lnTo>
                  <a:pt x="3219069" y="710565"/>
                </a:lnTo>
                <a:lnTo>
                  <a:pt x="3221990" y="713232"/>
                </a:lnTo>
                <a:lnTo>
                  <a:pt x="3225546" y="712978"/>
                </a:lnTo>
                <a:lnTo>
                  <a:pt x="3324479" y="707644"/>
                </a:lnTo>
                <a:close/>
              </a:path>
              <a:path w="3383915" h="782320">
                <a:moveTo>
                  <a:pt x="3383788" y="557149"/>
                </a:moveTo>
                <a:lnTo>
                  <a:pt x="2356383" y="30835"/>
                </a:lnTo>
                <a:lnTo>
                  <a:pt x="2359355" y="25019"/>
                </a:lnTo>
                <a:lnTo>
                  <a:pt x="2370836" y="2667"/>
                </a:lnTo>
                <a:lnTo>
                  <a:pt x="2285619" y="1778"/>
                </a:lnTo>
                <a:lnTo>
                  <a:pt x="2336038" y="70485"/>
                </a:lnTo>
                <a:lnTo>
                  <a:pt x="2350579" y="42151"/>
                </a:lnTo>
                <a:lnTo>
                  <a:pt x="3377946" y="568452"/>
                </a:lnTo>
                <a:lnTo>
                  <a:pt x="3383788" y="55714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/>
              <a:t>Mỗi </a:t>
            </a:r>
            <a:r>
              <a:rPr spc="-5" dirty="0"/>
              <a:t>nhà </a:t>
            </a:r>
            <a:r>
              <a:rPr dirty="0"/>
              <a:t>cung cấp dịch vụ </a:t>
            </a:r>
            <a:r>
              <a:rPr spc="-10" dirty="0"/>
              <a:t>tên </a:t>
            </a:r>
            <a:r>
              <a:rPr spc="-5" dirty="0"/>
              <a:t>miền </a:t>
            </a:r>
            <a:r>
              <a:rPr dirty="0"/>
              <a:t>sẽ tạo </a:t>
            </a:r>
            <a:r>
              <a:rPr spc="-25" dirty="0"/>
              <a:t>và </a:t>
            </a:r>
            <a:r>
              <a:rPr dirty="0"/>
              <a:t>vận hành 1 </a:t>
            </a:r>
            <a:r>
              <a:rPr spc="5" dirty="0"/>
              <a:t> </a:t>
            </a:r>
            <a:r>
              <a:rPr spc="-5" dirty="0"/>
              <a:t>DNS</a:t>
            </a:r>
            <a:r>
              <a:rPr spc="575" dirty="0"/>
              <a:t> </a:t>
            </a:r>
            <a:r>
              <a:rPr spc="5" dirty="0"/>
              <a:t>server</a:t>
            </a:r>
            <a:r>
              <a:rPr spc="585" dirty="0"/>
              <a:t> </a:t>
            </a:r>
            <a:r>
              <a:rPr dirty="0"/>
              <a:t>của</a:t>
            </a:r>
            <a:r>
              <a:rPr spc="580" dirty="0"/>
              <a:t> </a:t>
            </a:r>
            <a:r>
              <a:rPr spc="-5" dirty="0"/>
              <a:t>mình</a:t>
            </a:r>
            <a:r>
              <a:rPr spc="580" dirty="0"/>
              <a:t> </a:t>
            </a:r>
            <a:r>
              <a:rPr dirty="0"/>
              <a:t>để</a:t>
            </a:r>
            <a:r>
              <a:rPr spc="580" dirty="0"/>
              <a:t> </a:t>
            </a:r>
            <a:r>
              <a:rPr dirty="0"/>
              <a:t>chứa</a:t>
            </a:r>
            <a:r>
              <a:rPr spc="580" dirty="0"/>
              <a:t> </a:t>
            </a:r>
            <a:r>
              <a:rPr dirty="0"/>
              <a:t>các</a:t>
            </a:r>
            <a:r>
              <a:rPr spc="575" dirty="0"/>
              <a:t> </a:t>
            </a:r>
            <a:r>
              <a:rPr spc="-10" dirty="0"/>
              <a:t>tên</a:t>
            </a:r>
            <a:r>
              <a:rPr spc="600" dirty="0"/>
              <a:t> </a:t>
            </a:r>
            <a:r>
              <a:rPr spc="-5" dirty="0"/>
              <a:t>miền</a:t>
            </a:r>
            <a:r>
              <a:rPr spc="575" dirty="0"/>
              <a:t> </a:t>
            </a:r>
            <a:r>
              <a:rPr dirty="0"/>
              <a:t>do</a:t>
            </a:r>
            <a:r>
              <a:rPr spc="585" dirty="0"/>
              <a:t> </a:t>
            </a:r>
            <a:r>
              <a:rPr spc="-5" dirty="0"/>
              <a:t>khách </a:t>
            </a:r>
            <a:r>
              <a:rPr spc="-645" dirty="0"/>
              <a:t> </a:t>
            </a:r>
            <a:r>
              <a:rPr dirty="0"/>
              <a:t>hàng</a:t>
            </a:r>
            <a:r>
              <a:rPr spc="5" dirty="0"/>
              <a:t> </a:t>
            </a:r>
            <a:r>
              <a:rPr dirty="0"/>
              <a:t>đăng</a:t>
            </a:r>
            <a:r>
              <a:rPr spc="10" dirty="0"/>
              <a:t> </a:t>
            </a:r>
            <a:r>
              <a:rPr spc="-50" dirty="0"/>
              <a:t>ký.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pc="-5" dirty="0"/>
              <a:t>Để </a:t>
            </a:r>
            <a:r>
              <a:rPr dirty="0"/>
              <a:t>có dữ liệu </a:t>
            </a:r>
            <a:r>
              <a:rPr spc="-5" dirty="0"/>
              <a:t>mới, </a:t>
            </a:r>
            <a:r>
              <a:rPr dirty="0"/>
              <a:t>các </a:t>
            </a:r>
            <a:r>
              <a:rPr spc="-5" dirty="0"/>
              <a:t>DNS </a:t>
            </a:r>
            <a:r>
              <a:rPr spc="10" dirty="0"/>
              <a:t>Server </a:t>
            </a:r>
            <a:r>
              <a:rPr dirty="0"/>
              <a:t>thường trợ giúp qua lại </a:t>
            </a:r>
            <a:r>
              <a:rPr spc="-645" dirty="0"/>
              <a:t> </a:t>
            </a:r>
            <a:r>
              <a:rPr dirty="0"/>
              <a:t>với nhau, định </a:t>
            </a:r>
            <a:r>
              <a:rPr spc="-5" dirty="0"/>
              <a:t>kỳ </a:t>
            </a:r>
            <a:r>
              <a:rPr dirty="0"/>
              <a:t>transfer các domain của </a:t>
            </a:r>
            <a:r>
              <a:rPr spc="-5" dirty="0"/>
              <a:t>mình </a:t>
            </a:r>
            <a:r>
              <a:rPr dirty="0"/>
              <a:t>quản </a:t>
            </a:r>
            <a:r>
              <a:rPr spc="-10" dirty="0"/>
              <a:t>lý </a:t>
            </a:r>
            <a:r>
              <a:rPr spc="-5" dirty="0"/>
              <a:t> </a:t>
            </a:r>
            <a:r>
              <a:rPr dirty="0"/>
              <a:t>đến</a:t>
            </a:r>
            <a:r>
              <a:rPr spc="-5" dirty="0"/>
              <a:t> </a:t>
            </a:r>
            <a:r>
              <a:rPr dirty="0"/>
              <a:t>các</a:t>
            </a:r>
            <a:r>
              <a:rPr spc="10" dirty="0"/>
              <a:t> </a:t>
            </a:r>
            <a:r>
              <a:rPr spc="-5" dirty="0"/>
              <a:t>DNS</a:t>
            </a:r>
            <a:r>
              <a:rPr spc="10" dirty="0"/>
              <a:t> Server</a:t>
            </a:r>
            <a:r>
              <a:rPr spc="-10" dirty="0"/>
              <a:t> </a:t>
            </a:r>
            <a:r>
              <a:rPr spc="-5" dirty="0"/>
              <a:t>khác.</a:t>
            </a:r>
          </a:p>
          <a:p>
            <a:pPr marL="1660525" algn="ctr">
              <a:lnSpc>
                <a:spcPts val="1160"/>
              </a:lnSpc>
              <a:spcBef>
                <a:spcPts val="819"/>
              </a:spcBef>
            </a:pPr>
            <a:r>
              <a:rPr sz="1200" dirty="0">
                <a:latin typeface="Calibri"/>
                <a:cs typeface="Calibri"/>
              </a:rPr>
              <a:t>…</a:t>
            </a:r>
            <a:endParaRPr sz="1200">
              <a:latin typeface="Calibri"/>
              <a:cs typeface="Calibri"/>
            </a:endParaRPr>
          </a:p>
          <a:p>
            <a:pPr marL="158115" algn="ctr">
              <a:lnSpc>
                <a:spcPts val="1639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6295" y="3934459"/>
            <a:ext cx="610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M</a:t>
            </a:r>
            <a:r>
              <a:rPr sz="1200" spc="-95" dirty="0">
                <a:latin typeface="Calibri"/>
                <a:cs typeface="Calibri"/>
              </a:rPr>
              <a:t>Ắ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Ã</a:t>
            </a:r>
            <a:r>
              <a:rPr sz="1200" dirty="0">
                <a:latin typeface="Calibri"/>
                <a:cs typeface="Calibri"/>
              </a:rPr>
              <a:t>O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916" y="5806440"/>
            <a:ext cx="669035" cy="52730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35100" y="5905906"/>
            <a:ext cx="264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PC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5500" y="5806440"/>
            <a:ext cx="669036" cy="52730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297683" y="5905906"/>
            <a:ext cx="264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PC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53511" y="5806440"/>
            <a:ext cx="669036" cy="52730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155695" y="5905906"/>
            <a:ext cx="264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PC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60491" y="5806440"/>
            <a:ext cx="667512" cy="52730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662040" y="5905906"/>
            <a:ext cx="264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PC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45935" y="5806440"/>
            <a:ext cx="667512" cy="52730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547866" y="5905906"/>
            <a:ext cx="264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PC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31380" y="5806440"/>
            <a:ext cx="667512" cy="52730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433564" y="5905906"/>
            <a:ext cx="264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62862" y="5065776"/>
            <a:ext cx="5962650" cy="744220"/>
          </a:xfrm>
          <a:custGeom>
            <a:avLst/>
            <a:gdLst/>
            <a:ahLst/>
            <a:cxnLst/>
            <a:rect l="l" t="t" r="r" b="b"/>
            <a:pathLst>
              <a:path w="5962650" h="744220">
                <a:moveTo>
                  <a:pt x="479933" y="19812"/>
                </a:moveTo>
                <a:lnTo>
                  <a:pt x="406146" y="62484"/>
                </a:lnTo>
                <a:lnTo>
                  <a:pt x="432676" y="79971"/>
                </a:lnTo>
                <a:lnTo>
                  <a:pt x="0" y="737082"/>
                </a:lnTo>
                <a:lnTo>
                  <a:pt x="10668" y="744067"/>
                </a:lnTo>
                <a:lnTo>
                  <a:pt x="443242" y="86931"/>
                </a:lnTo>
                <a:lnTo>
                  <a:pt x="469773" y="104394"/>
                </a:lnTo>
                <a:lnTo>
                  <a:pt x="473976" y="69342"/>
                </a:lnTo>
                <a:lnTo>
                  <a:pt x="479933" y="19812"/>
                </a:lnTo>
                <a:close/>
              </a:path>
              <a:path w="5962650" h="744220">
                <a:moveTo>
                  <a:pt x="906018" y="257556"/>
                </a:moveTo>
                <a:lnTo>
                  <a:pt x="899668" y="244856"/>
                </a:lnTo>
                <a:lnTo>
                  <a:pt x="867918" y="181356"/>
                </a:lnTo>
                <a:lnTo>
                  <a:pt x="829818" y="257556"/>
                </a:lnTo>
                <a:lnTo>
                  <a:pt x="861568" y="257556"/>
                </a:lnTo>
                <a:lnTo>
                  <a:pt x="861568" y="741426"/>
                </a:lnTo>
                <a:lnTo>
                  <a:pt x="874268" y="741426"/>
                </a:lnTo>
                <a:lnTo>
                  <a:pt x="874268" y="257556"/>
                </a:lnTo>
                <a:lnTo>
                  <a:pt x="906018" y="257556"/>
                </a:lnTo>
                <a:close/>
              </a:path>
              <a:path w="5962650" h="744220">
                <a:moveTo>
                  <a:pt x="1730121" y="737108"/>
                </a:moveTo>
                <a:lnTo>
                  <a:pt x="1301915" y="80187"/>
                </a:lnTo>
                <a:lnTo>
                  <a:pt x="1318183" y="69596"/>
                </a:lnTo>
                <a:lnTo>
                  <a:pt x="1328547" y="62865"/>
                </a:lnTo>
                <a:lnTo>
                  <a:pt x="1255014" y="19812"/>
                </a:lnTo>
                <a:lnTo>
                  <a:pt x="1264666" y="104394"/>
                </a:lnTo>
                <a:lnTo>
                  <a:pt x="1291272" y="87096"/>
                </a:lnTo>
                <a:lnTo>
                  <a:pt x="1719453" y="744042"/>
                </a:lnTo>
                <a:lnTo>
                  <a:pt x="1730121" y="737108"/>
                </a:lnTo>
                <a:close/>
              </a:path>
              <a:path w="5962650" h="744220">
                <a:moveTo>
                  <a:pt x="4712081" y="0"/>
                </a:moveTo>
                <a:lnTo>
                  <a:pt x="4638294" y="42672"/>
                </a:lnTo>
                <a:lnTo>
                  <a:pt x="4664824" y="60159"/>
                </a:lnTo>
                <a:lnTo>
                  <a:pt x="4232148" y="717270"/>
                </a:lnTo>
                <a:lnTo>
                  <a:pt x="4242816" y="724255"/>
                </a:lnTo>
                <a:lnTo>
                  <a:pt x="4675390" y="67119"/>
                </a:lnTo>
                <a:lnTo>
                  <a:pt x="4701921" y="84582"/>
                </a:lnTo>
                <a:lnTo>
                  <a:pt x="4706124" y="49530"/>
                </a:lnTo>
                <a:lnTo>
                  <a:pt x="4712081" y="0"/>
                </a:lnTo>
                <a:close/>
              </a:path>
              <a:path w="5962650" h="744220">
                <a:moveTo>
                  <a:pt x="5138166" y="236220"/>
                </a:moveTo>
                <a:lnTo>
                  <a:pt x="5131816" y="223520"/>
                </a:lnTo>
                <a:lnTo>
                  <a:pt x="5100066" y="160020"/>
                </a:lnTo>
                <a:lnTo>
                  <a:pt x="5061966" y="236220"/>
                </a:lnTo>
                <a:lnTo>
                  <a:pt x="5093716" y="236220"/>
                </a:lnTo>
                <a:lnTo>
                  <a:pt x="5093716" y="720090"/>
                </a:lnTo>
                <a:lnTo>
                  <a:pt x="5106416" y="720090"/>
                </a:lnTo>
                <a:lnTo>
                  <a:pt x="5106416" y="236220"/>
                </a:lnTo>
                <a:lnTo>
                  <a:pt x="5138166" y="236220"/>
                </a:lnTo>
                <a:close/>
              </a:path>
              <a:path w="5962650" h="744220">
                <a:moveTo>
                  <a:pt x="5962269" y="717296"/>
                </a:moveTo>
                <a:lnTo>
                  <a:pt x="5534063" y="60375"/>
                </a:lnTo>
                <a:lnTo>
                  <a:pt x="5550332" y="49784"/>
                </a:lnTo>
                <a:lnTo>
                  <a:pt x="5560695" y="43053"/>
                </a:lnTo>
                <a:lnTo>
                  <a:pt x="5487162" y="0"/>
                </a:lnTo>
                <a:lnTo>
                  <a:pt x="5496814" y="84582"/>
                </a:lnTo>
                <a:lnTo>
                  <a:pt x="5523420" y="67284"/>
                </a:lnTo>
                <a:lnTo>
                  <a:pt x="5951601" y="724230"/>
                </a:lnTo>
                <a:lnTo>
                  <a:pt x="5962269" y="717296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15583" y="3909821"/>
            <a:ext cx="808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VIETNAM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296531" y="4402835"/>
          <a:ext cx="1176020" cy="518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ddd.vn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14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44.1.1.1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65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eee.vn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6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55..2.2.2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uun.vn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2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66.3.3.3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679500" y="4378579"/>
            <a:ext cx="448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aaa.vn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bbb</a:t>
            </a:r>
            <a:r>
              <a:rPr sz="1200" spc="-55" dirty="0">
                <a:latin typeface="Calibri"/>
                <a:cs typeface="Calibri"/>
              </a:rPr>
              <a:t>.</a:t>
            </a:r>
            <a:r>
              <a:rPr sz="1200" dirty="0">
                <a:latin typeface="Calibri"/>
                <a:cs typeface="Calibri"/>
              </a:rPr>
              <a:t>vn  </a:t>
            </a:r>
            <a:r>
              <a:rPr sz="1200" spc="-15" dirty="0">
                <a:latin typeface="Calibri"/>
                <a:cs typeface="Calibri"/>
              </a:rPr>
              <a:t>ccc.vn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1000" y="4378579"/>
            <a:ext cx="527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11.1.1.1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22.2.2.2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33.3.3.3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087" y="236220"/>
            <a:ext cx="7111746" cy="6774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293" y="315214"/>
            <a:ext cx="836358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01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CHỈ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ĐỊNH</a:t>
            </a:r>
            <a:r>
              <a:rPr sz="24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DNS</a:t>
            </a:r>
            <a:r>
              <a:rPr sz="24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SERVER 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TRONG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65" dirty="0">
                <a:solidFill>
                  <a:srgbClr val="FF5A33"/>
                </a:solidFill>
                <a:latin typeface="Segoe UI"/>
                <a:cs typeface="Segoe UI"/>
              </a:rPr>
              <a:t>MÁY</a:t>
            </a:r>
            <a:r>
              <a:rPr sz="24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CÁ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NHÂN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Segoe UI"/>
              <a:cs typeface="Segoe UI"/>
            </a:endParaRPr>
          </a:p>
          <a:p>
            <a:pPr marL="355600" marR="243204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0" dirty="0">
                <a:latin typeface="Segoe UI"/>
                <a:cs typeface="Segoe UI"/>
              </a:rPr>
              <a:t>Trong</a:t>
            </a:r>
            <a:r>
              <a:rPr sz="2400" spc="55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máy </a:t>
            </a:r>
            <a:r>
              <a:rPr sz="2400" dirty="0">
                <a:latin typeface="Segoe UI"/>
                <a:cs typeface="Segoe UI"/>
              </a:rPr>
              <a:t>tính của </a:t>
            </a:r>
            <a:r>
              <a:rPr sz="2400" spc="-5" dirty="0">
                <a:latin typeface="Segoe UI"/>
                <a:cs typeface="Segoe UI"/>
              </a:rPr>
              <a:t>mình, Bạn có </a:t>
            </a:r>
            <a:r>
              <a:rPr sz="2400" dirty="0">
                <a:latin typeface="Segoe UI"/>
                <a:cs typeface="Segoe UI"/>
              </a:rPr>
              <a:t>thể </a:t>
            </a:r>
            <a:r>
              <a:rPr sz="2400" spc="-10" dirty="0">
                <a:latin typeface="Segoe UI"/>
                <a:cs typeface="Segoe UI"/>
              </a:rPr>
              <a:t>xem </a:t>
            </a:r>
            <a:r>
              <a:rPr sz="2400" spc="-5" dirty="0">
                <a:latin typeface="Segoe UI"/>
                <a:cs typeface="Segoe UI"/>
              </a:rPr>
              <a:t>DNS </a:t>
            </a:r>
            <a:r>
              <a:rPr sz="2400" spc="10" dirty="0">
                <a:latin typeface="Segoe UI"/>
                <a:cs typeface="Segoe UI"/>
              </a:rPr>
              <a:t>Server 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máy </a:t>
            </a:r>
            <a:r>
              <a:rPr sz="2400" dirty="0">
                <a:latin typeface="Segoe UI"/>
                <a:cs typeface="Segoe UI"/>
              </a:rPr>
              <a:t>đang dùng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 thay đổi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sang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DNS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Server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khác.</a:t>
            </a:r>
            <a:endParaRPr sz="2400">
              <a:latin typeface="Segoe UI"/>
              <a:cs typeface="Segoe UI"/>
            </a:endParaRPr>
          </a:p>
          <a:p>
            <a:pPr marL="355600" marR="24257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Mở </a:t>
            </a:r>
            <a:r>
              <a:rPr sz="2400" spc="-5" dirty="0">
                <a:latin typeface="Segoe UI"/>
                <a:cs typeface="Segoe UI"/>
              </a:rPr>
              <a:t>command </a:t>
            </a:r>
            <a:r>
              <a:rPr sz="2400" dirty="0">
                <a:latin typeface="Segoe UI"/>
                <a:cs typeface="Segoe UI"/>
              </a:rPr>
              <a:t>line, </a:t>
            </a:r>
            <a:r>
              <a:rPr sz="2400" spc="5" dirty="0">
                <a:latin typeface="Segoe UI"/>
                <a:cs typeface="Segoe UI"/>
              </a:rPr>
              <a:t>gõ </a:t>
            </a:r>
            <a:r>
              <a:rPr sz="2400" b="1" spc="-5" dirty="0">
                <a:latin typeface="Segoe UI"/>
                <a:cs typeface="Segoe UI"/>
              </a:rPr>
              <a:t>ipconfig/all </a:t>
            </a:r>
            <a:r>
              <a:rPr sz="2400" spc="-10" dirty="0">
                <a:latin typeface="Segoe UI"/>
                <a:cs typeface="Segoe UI"/>
              </a:rPr>
              <a:t>sẽ </a:t>
            </a:r>
            <a:r>
              <a:rPr sz="2400" dirty="0">
                <a:latin typeface="Segoe UI"/>
                <a:cs typeface="Segoe UI"/>
              </a:rPr>
              <a:t>thấy địa chỉ </a:t>
            </a:r>
            <a:r>
              <a:rPr sz="2400" spc="-5" dirty="0">
                <a:latin typeface="Segoe UI"/>
                <a:cs typeface="Segoe UI"/>
              </a:rPr>
              <a:t>DNS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Server,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thấy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cả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2,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một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Primary,</a:t>
            </a:r>
            <a:r>
              <a:rPr sz="2400" dirty="0">
                <a:latin typeface="Segoe UI"/>
                <a:cs typeface="Segoe UI"/>
              </a:rPr>
              <a:t> cái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kia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là 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secondary.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276" y="3432047"/>
            <a:ext cx="7775448" cy="15422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087" y="236220"/>
            <a:ext cx="7111746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5142" y="315214"/>
            <a:ext cx="673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CHỈ</a:t>
            </a:r>
            <a:r>
              <a:rPr sz="2400" spc="-10" dirty="0"/>
              <a:t> </a:t>
            </a:r>
            <a:r>
              <a:rPr sz="2400" spc="-5" dirty="0"/>
              <a:t>ĐỊNH</a:t>
            </a:r>
            <a:r>
              <a:rPr sz="2400" spc="5" dirty="0"/>
              <a:t> </a:t>
            </a:r>
            <a:r>
              <a:rPr sz="2400" spc="-5" dirty="0"/>
              <a:t>DNS</a:t>
            </a:r>
            <a:r>
              <a:rPr sz="2400" spc="5" dirty="0"/>
              <a:t> </a:t>
            </a:r>
            <a:r>
              <a:rPr sz="2400" spc="-5" dirty="0"/>
              <a:t>SERVER </a:t>
            </a:r>
            <a:r>
              <a:rPr sz="2400" spc="-10" dirty="0"/>
              <a:t>TRONG</a:t>
            </a:r>
            <a:r>
              <a:rPr sz="2400" dirty="0"/>
              <a:t> </a:t>
            </a:r>
            <a:r>
              <a:rPr sz="2400" spc="-65" dirty="0"/>
              <a:t>MÁY</a:t>
            </a:r>
            <a:r>
              <a:rPr sz="2400" spc="10" dirty="0"/>
              <a:t> </a:t>
            </a:r>
            <a:r>
              <a:rPr sz="2400" spc="-5" dirty="0"/>
              <a:t>CÁ</a:t>
            </a:r>
            <a:r>
              <a:rPr sz="2400" spc="-15" dirty="0"/>
              <a:t> </a:t>
            </a:r>
            <a:r>
              <a:rPr sz="2400" spc="-5" dirty="0"/>
              <a:t>NHÂN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86892" y="928877"/>
            <a:ext cx="8376284" cy="932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7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Segoe UI"/>
                <a:cs typeface="Segoe UI"/>
              </a:rPr>
              <a:t>Có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thể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chuyển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sang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DNS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spc="10" dirty="0">
                <a:latin typeface="Segoe UI"/>
                <a:cs typeface="Segoe UI"/>
              </a:rPr>
              <a:t>Server</a:t>
            </a:r>
            <a:r>
              <a:rPr sz="2000" spc="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của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nhà</a:t>
            </a:r>
            <a:r>
              <a:rPr sz="2000" spc="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cung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cấp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khác: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Control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panel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ts val="2370"/>
              </a:lnSpc>
              <a:tabLst>
                <a:tab pos="783590" algn="l"/>
                <a:tab pos="1858010" algn="l"/>
                <a:tab pos="2416175" algn="l"/>
                <a:tab pos="3364229" algn="l"/>
                <a:tab pos="4222115" algn="l"/>
                <a:tab pos="4652010" algn="l"/>
                <a:tab pos="5588000" algn="l"/>
                <a:tab pos="6572884" algn="l"/>
                <a:tab pos="7549515" algn="l"/>
                <a:tab pos="7979409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30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ork	and	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har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ng	</a:t>
            </a:r>
            <a:r>
              <a:rPr sz="2000" b="1" spc="-5" dirty="0">
                <a:latin typeface="Calibri"/>
                <a:cs typeface="Calibri"/>
              </a:rPr>
              <a:t>Ce</a:t>
            </a:r>
            <a:r>
              <a:rPr sz="2000" b="1" spc="-25" dirty="0">
                <a:latin typeface="Calibri"/>
                <a:cs typeface="Calibri"/>
              </a:rPr>
              <a:t>nt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	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3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	ada</a:t>
            </a:r>
            <a:r>
              <a:rPr sz="2000" b="1" spc="-10" dirty="0">
                <a:latin typeface="Calibri"/>
                <a:cs typeface="Calibri"/>
              </a:rPr>
              <a:t>p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	s</a:t>
            </a:r>
            <a:r>
              <a:rPr sz="2000" b="1" spc="-20" dirty="0">
                <a:latin typeface="Calibri"/>
                <a:cs typeface="Calibri"/>
              </a:rPr>
              <a:t>e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ings	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15" dirty="0">
                <a:latin typeface="Calibri"/>
                <a:cs typeface="Calibri"/>
              </a:rPr>
              <a:t>Mở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Properties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card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mạng </a:t>
            </a:r>
            <a:r>
              <a:rPr sz="2000" b="1" dirty="0">
                <a:latin typeface="Calibri"/>
                <a:cs typeface="Calibri"/>
              </a:rPr>
              <a:t>(thường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là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Wifi) =&gt;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TCP/IPv4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và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chỉnh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2475" y="1941131"/>
            <a:ext cx="7768590" cy="3481704"/>
            <a:chOff x="752475" y="1941131"/>
            <a:chExt cx="7768590" cy="348170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970756"/>
              <a:ext cx="2740152" cy="30722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37" y="1945894"/>
              <a:ext cx="2750185" cy="3135630"/>
            </a:xfrm>
            <a:custGeom>
              <a:avLst/>
              <a:gdLst/>
              <a:ahLst/>
              <a:cxnLst/>
              <a:rect l="l" t="t" r="r" b="b"/>
              <a:pathLst>
                <a:path w="2750185" h="3135629">
                  <a:moveTo>
                    <a:pt x="0" y="3135248"/>
                  </a:moveTo>
                  <a:lnTo>
                    <a:pt x="2749677" y="3135248"/>
                  </a:lnTo>
                  <a:lnTo>
                    <a:pt x="2749677" y="0"/>
                  </a:lnTo>
                  <a:lnTo>
                    <a:pt x="0" y="0"/>
                  </a:lnTo>
                  <a:lnTo>
                    <a:pt x="0" y="3135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0504" y="2055876"/>
              <a:ext cx="2740151" cy="32613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5855" y="2130552"/>
              <a:ext cx="2814828" cy="32918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85063" y="5482844"/>
            <a:ext cx="7275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5" dirty="0">
                <a:latin typeface="Segoe UI"/>
                <a:cs typeface="Segoe UI"/>
              </a:rPr>
              <a:t>Chỉnh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xong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xem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lại ipconfig/all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sẽ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thấy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giá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trị </a:t>
            </a:r>
            <a:r>
              <a:rPr sz="2000" spc="-5" dirty="0">
                <a:latin typeface="Segoe UI"/>
                <a:cs typeface="Segoe UI"/>
              </a:rPr>
              <a:t>DNS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10" dirty="0">
                <a:latin typeface="Segoe UI"/>
                <a:cs typeface="Segoe UI"/>
              </a:rPr>
              <a:t>Server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mới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000" y="5818632"/>
            <a:ext cx="7758683" cy="71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1689</Words>
  <Application>Microsoft Office PowerPoint</Application>
  <PresentationFormat>On-screen Show (4:3)</PresentationFormat>
  <Paragraphs>237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MT</vt:lpstr>
      <vt:lpstr>Calibri</vt:lpstr>
      <vt:lpstr>Segoe UI</vt:lpstr>
      <vt:lpstr>Times New Roman</vt:lpstr>
      <vt:lpstr>Wingdings</vt:lpstr>
      <vt:lpstr>Office Theme</vt:lpstr>
      <vt:lpstr>PowerPoint Presentation</vt:lpstr>
      <vt:lpstr>MỤC TIÊU</vt:lpstr>
      <vt:lpstr>NỘI DUNG</vt:lpstr>
      <vt:lpstr>PowerPoint Presentation</vt:lpstr>
      <vt:lpstr>KHÁI NIỆM VỀ DNS</vt:lpstr>
      <vt:lpstr>DNS SERVER</vt:lpstr>
      <vt:lpstr>NGUYÊN TẮC LÀM VIỆC CỦA DNS</vt:lpstr>
      <vt:lpstr>PowerPoint Presentation</vt:lpstr>
      <vt:lpstr>CHỈ ĐỊNH DNS SERVER TRONG MÁY CÁ NHÂN</vt:lpstr>
      <vt:lpstr>GIỚI THIỆU VỀ QUẢN TRỊ DOMAIN</vt:lpstr>
      <vt:lpstr>CÁC LOẠI RECORD TRONG DOMAIN</vt:lpstr>
      <vt:lpstr>TẠO A RECORD</vt:lpstr>
      <vt:lpstr>TẠO CNAME RECORD</vt:lpstr>
      <vt:lpstr>TẠO MX RECORD</vt:lpstr>
      <vt:lpstr>TẠO TXT RECORD</vt:lpstr>
      <vt:lpstr>CẤU HÌNH NAME SERVER CỦA DOMAIN</vt:lpstr>
      <vt:lpstr>DEMO</vt:lpstr>
      <vt:lpstr>PowerPoint Presentation</vt:lpstr>
      <vt:lpstr>GIỚI THIỆU VỀ QUẢN TRỊ HOSTING</vt:lpstr>
      <vt:lpstr>MÀN HÌNH QUẢN TRỊ HOSTING</vt:lpstr>
      <vt:lpstr>QUẢN TRỊ FILE TRONG HOSTING</vt:lpstr>
      <vt:lpstr>QUẢN TRỊ DATABASE TRONG HOSTING</vt:lpstr>
      <vt:lpstr>PowerPoint Presentation</vt:lpstr>
      <vt:lpstr>PowerPoint Presentation</vt:lpstr>
      <vt:lpstr>TẠO ADDON DOMAIN TRONG HOSTING</vt:lpstr>
      <vt:lpstr>TẠO ADDON DOMAIN TRONG HOSTING</vt:lpstr>
      <vt:lpstr>TẠO ADDON DOMAIN TRONG HOSTING</vt:lpstr>
      <vt:lpstr>TẠO ADDON DOMAIN TRONG HOSTING</vt:lpstr>
      <vt:lpstr>TẠO SUBDOMAIN TRONG HOSTING</vt:lpstr>
      <vt:lpstr>TẠO SUBDOMAIN TRONG HOSTING</vt:lpstr>
      <vt:lpstr>TẠO PARK DOMAIN TRONG HOSTING</vt:lpstr>
      <vt:lpstr>TẠO PARKED DOMAIN TRONG HOSTING</vt:lpstr>
      <vt:lpstr>ĐỌC HIỂU CÁC THÔNG SỐ HOSTING</vt:lpstr>
      <vt:lpstr>DEMO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BENH VIEN CONG NGHE</cp:lastModifiedBy>
  <cp:revision>2</cp:revision>
  <dcterms:created xsi:type="dcterms:W3CDTF">2023-09-10T01:31:48Z</dcterms:created>
  <dcterms:modified xsi:type="dcterms:W3CDTF">2023-09-10T01:41:57Z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2023-09-10T00:00:00Z</vt:filetime>
  </property>
</Properties>
</file>