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829" y="298450"/>
            <a:ext cx="8070341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1544955"/>
            <a:ext cx="8328025" cy="4634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951" y="5486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47" y="441959"/>
              <a:ext cx="3118104" cy="1363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1375" y="3582923"/>
              <a:ext cx="1957577" cy="10096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7275" y="3582923"/>
              <a:ext cx="1309877" cy="1009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3951" y="3582923"/>
              <a:ext cx="2506218" cy="1009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6868" y="4884420"/>
              <a:ext cx="5247131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8300" y="5311140"/>
              <a:ext cx="2082546" cy="78714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104894" y="3705555"/>
            <a:ext cx="4744085" cy="215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dirty="0" sz="3600" spc="-4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3600" b="1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dirty="0" sz="3600" spc="-4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3600" b="1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3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Segoe UI"/>
              <a:cs typeface="Segoe UI"/>
            </a:endParaRPr>
          </a:p>
          <a:p>
            <a:pPr marL="1564005" marR="5080" indent="-1551940">
              <a:lnSpc>
                <a:spcPct val="100000"/>
              </a:lnSpc>
            </a:pP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BÀI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4: QUẢN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TRỊ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NỘI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DUNG </a:t>
            </a:r>
            <a:r>
              <a:rPr dirty="0" sz="2800" spc="-76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804" y="213359"/>
            <a:ext cx="5820918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479" y="298450"/>
            <a:ext cx="540893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55"/>
              <a:t> </a:t>
            </a:r>
            <a:r>
              <a:rPr dirty="0"/>
              <a:t>TRỊ</a:t>
            </a:r>
            <a:r>
              <a:rPr dirty="0" spc="-10"/>
              <a:t> </a:t>
            </a:r>
            <a:r>
              <a:rPr dirty="0" spc="-25"/>
              <a:t>CATEGORY:</a:t>
            </a:r>
            <a:r>
              <a:rPr dirty="0" spc="-45"/>
              <a:t> </a:t>
            </a:r>
            <a:r>
              <a:rPr dirty="0" spc="-5"/>
              <a:t>CHỈNH</a:t>
            </a:r>
            <a:r>
              <a:rPr dirty="0" spc="-25"/>
              <a:t> </a:t>
            </a:r>
            <a:r>
              <a:rPr dirty="0"/>
              <a:t>SỬA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946861"/>
            <a:ext cx="8221345" cy="1836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Chỉnh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sửa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loại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khi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nhu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cầu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chỉnh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giá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/trạng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thái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của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Segoe UI"/>
                <a:cs typeface="Segoe UI"/>
              </a:rPr>
              <a:t>category.</a:t>
            </a:r>
            <a:endParaRPr sz="22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  <a:tab pos="1196340" algn="l"/>
                <a:tab pos="1878330" algn="l"/>
                <a:tab pos="2560955" algn="l"/>
                <a:tab pos="3326129" algn="l"/>
                <a:tab pos="4013200" algn="l"/>
                <a:tab pos="4552950" algn="l"/>
                <a:tab pos="5194300" algn="l"/>
                <a:tab pos="5956935" algn="l"/>
                <a:tab pos="6506845" algn="l"/>
                <a:tab pos="7320915" algn="l"/>
                <a:tab pos="7766050" algn="l"/>
              </a:tabLst>
            </a:pPr>
            <a:r>
              <a:rPr dirty="0" sz="2200" spc="-200">
                <a:latin typeface="Segoe UI"/>
                <a:cs typeface="Segoe UI"/>
              </a:rPr>
              <a:t>T</a:t>
            </a:r>
            <a:r>
              <a:rPr dirty="0" sz="2200" spc="-25">
                <a:latin typeface="Segoe UI"/>
                <a:cs typeface="Segoe UI"/>
              </a:rPr>
              <a:t>r</a:t>
            </a:r>
            <a:r>
              <a:rPr dirty="0" sz="2200" spc="-5">
                <a:latin typeface="Segoe UI"/>
                <a:cs typeface="Segoe UI"/>
              </a:rPr>
              <a:t>ong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10">
                <a:latin typeface="Segoe UI"/>
                <a:cs typeface="Segoe UI"/>
              </a:rPr>
              <a:t>mà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hình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da</a:t>
            </a:r>
            <a:r>
              <a:rPr dirty="0" sz="2200" spc="10">
                <a:latin typeface="Segoe UI"/>
                <a:cs typeface="Segoe UI"/>
              </a:rPr>
              <a:t>n</a:t>
            </a:r>
            <a:r>
              <a:rPr dirty="0" sz="2200" spc="-5">
                <a:latin typeface="Segoe UI"/>
                <a:cs typeface="Segoe UI"/>
              </a:rPr>
              <a:t>h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10">
                <a:latin typeface="Segoe UI"/>
                <a:cs typeface="Segoe UI"/>
              </a:rPr>
              <a:t>sá</a:t>
            </a:r>
            <a:r>
              <a:rPr dirty="0" sz="2200">
                <a:latin typeface="Segoe UI"/>
                <a:cs typeface="Segoe UI"/>
              </a:rPr>
              <a:t>c</a:t>
            </a:r>
            <a:r>
              <a:rPr dirty="0" sz="2200" spc="-5">
                <a:latin typeface="Segoe UI"/>
                <a:cs typeface="Segoe UI"/>
              </a:rPr>
              <a:t>h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10">
                <a:latin typeface="Segoe UI"/>
                <a:cs typeface="Segoe UI"/>
              </a:rPr>
              <a:t>lo</a:t>
            </a:r>
            <a:r>
              <a:rPr dirty="0" sz="2200" spc="5">
                <a:latin typeface="Segoe UI"/>
                <a:cs typeface="Segoe UI"/>
              </a:rPr>
              <a:t>ạ</a:t>
            </a:r>
            <a:r>
              <a:rPr dirty="0" sz="2200" spc="-10">
                <a:latin typeface="Segoe UI"/>
                <a:cs typeface="Segoe UI"/>
              </a:rPr>
              <a:t>i</a:t>
            </a:r>
            <a:r>
              <a:rPr dirty="0" sz="2200" spc="-5">
                <a:latin typeface="Segoe UI"/>
                <a:cs typeface="Segoe UI"/>
              </a:rPr>
              <a:t>,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>
                <a:latin typeface="Segoe UI"/>
                <a:cs typeface="Segoe UI"/>
              </a:rPr>
              <a:t>h</a:t>
            </a:r>
            <a:r>
              <a:rPr dirty="0" sz="2200" spc="-5">
                <a:latin typeface="Segoe UI"/>
                <a:cs typeface="Segoe UI"/>
              </a:rPr>
              <a:t>ắp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 spc="10">
                <a:latin typeface="Segoe UI"/>
                <a:cs typeface="Segoe UI"/>
              </a:rPr>
              <a:t>ú</a:t>
            </a:r>
            <a:r>
              <a:rPr dirty="0" sz="2200" spc="-5">
                <a:latin typeface="Segoe UI"/>
                <a:cs typeface="Segoe UI"/>
              </a:rPr>
              <a:t>t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c</a:t>
            </a:r>
            <a:r>
              <a:rPr dirty="0" sz="2200" spc="15">
                <a:latin typeface="Segoe UI"/>
                <a:cs typeface="Segoe UI"/>
              </a:rPr>
              <a:t>h</a:t>
            </a:r>
            <a:r>
              <a:rPr dirty="0" sz="2200" spc="-10">
                <a:latin typeface="Segoe UI"/>
                <a:cs typeface="Segoe UI"/>
              </a:rPr>
              <a:t>ỉn</a:t>
            </a:r>
            <a:r>
              <a:rPr dirty="0" sz="2200" spc="-5">
                <a:latin typeface="Segoe UI"/>
                <a:cs typeface="Segoe UI"/>
              </a:rPr>
              <a:t>h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t</a:t>
            </a:r>
            <a:r>
              <a:rPr dirty="0" sz="2200">
                <a:latin typeface="Segoe UI"/>
                <a:cs typeface="Segoe UI"/>
              </a:rPr>
              <a:t>ạ</a:t>
            </a:r>
            <a:r>
              <a:rPr dirty="0" sz="2200" spc="-5">
                <a:latin typeface="Segoe UI"/>
                <a:cs typeface="Segoe UI"/>
              </a:rPr>
              <a:t>i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>
                <a:latin typeface="Segoe UI"/>
                <a:cs typeface="Segoe UI"/>
              </a:rPr>
              <a:t>l</a:t>
            </a:r>
            <a:r>
              <a:rPr dirty="0" sz="2200" spc="-5">
                <a:latin typeface="Segoe UI"/>
                <a:cs typeface="Segoe UI"/>
              </a:rPr>
              <a:t>oại  </a:t>
            </a:r>
            <a:r>
              <a:rPr dirty="0" sz="2200" spc="-5">
                <a:latin typeface="Segoe UI"/>
                <a:cs typeface="Segoe UI"/>
              </a:rPr>
              <a:t>muốn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sửa.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Nhập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mới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form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hiện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rồi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nhắp</a:t>
            </a:r>
            <a:r>
              <a:rPr dirty="0" sz="2200">
                <a:latin typeface="Segoe UI"/>
                <a:cs typeface="Segoe UI"/>
              </a:rPr>
              <a:t> nút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Lưu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275" y="2886075"/>
            <a:ext cx="8020050" cy="3707129"/>
            <a:chOff x="676275" y="2886075"/>
            <a:chExt cx="8020050" cy="37071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245" y="2922718"/>
              <a:ext cx="7856924" cy="36202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037" y="2890837"/>
              <a:ext cx="8010525" cy="3697604"/>
            </a:xfrm>
            <a:custGeom>
              <a:avLst/>
              <a:gdLst/>
              <a:ahLst/>
              <a:cxnLst/>
              <a:rect l="l" t="t" r="r" b="b"/>
              <a:pathLst>
                <a:path w="8010525" h="3697604">
                  <a:moveTo>
                    <a:pt x="0" y="3697604"/>
                  </a:moveTo>
                  <a:lnTo>
                    <a:pt x="8010525" y="3697604"/>
                  </a:lnTo>
                  <a:lnTo>
                    <a:pt x="8010525" y="0"/>
                  </a:lnTo>
                  <a:lnTo>
                    <a:pt x="0" y="0"/>
                  </a:lnTo>
                  <a:lnTo>
                    <a:pt x="0" y="36976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8996" y="213359"/>
            <a:ext cx="466572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28415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60"/>
              <a:t> </a:t>
            </a:r>
            <a:r>
              <a:rPr dirty="0"/>
              <a:t>TRỊ</a:t>
            </a:r>
            <a:r>
              <a:rPr dirty="0" spc="-15"/>
              <a:t> </a:t>
            </a:r>
            <a:r>
              <a:rPr dirty="0" spc="-25"/>
              <a:t>CATEGORY:</a:t>
            </a:r>
            <a:r>
              <a:rPr dirty="0" spc="-50"/>
              <a:t> </a:t>
            </a:r>
            <a:r>
              <a:rPr dirty="0" spc="-30"/>
              <a:t>XÓA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871918"/>
            <a:ext cx="8298180" cy="207518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15">
                <a:latin typeface="Segoe UI"/>
                <a:cs typeface="Segoe UI"/>
              </a:rPr>
              <a:t>Xóa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nhu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cầu dùng nữa.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Chú</a:t>
            </a:r>
            <a:r>
              <a:rPr dirty="0" sz="2400" spc="185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ý:</a:t>
            </a:r>
            <a:r>
              <a:rPr dirty="0" sz="2400" spc="19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những</a:t>
            </a:r>
            <a:r>
              <a:rPr dirty="0" sz="2400" spc="19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gì</a:t>
            </a:r>
            <a:r>
              <a:rPr dirty="0" sz="2400" spc="19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(các</a:t>
            </a:r>
            <a:r>
              <a:rPr dirty="0" sz="2400" spc="20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tin)</a:t>
            </a:r>
            <a:r>
              <a:rPr dirty="0" sz="2400" spc="19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trong</a:t>
            </a:r>
            <a:r>
              <a:rPr dirty="0" sz="2400" spc="20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loại</a:t>
            </a:r>
            <a:r>
              <a:rPr dirty="0" sz="2400" spc="20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cần</a:t>
            </a:r>
            <a:r>
              <a:rPr dirty="0" sz="2400" spc="20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phải</a:t>
            </a:r>
            <a:r>
              <a:rPr dirty="0" sz="2400" spc="20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chuyển</a:t>
            </a:r>
            <a:r>
              <a:rPr dirty="0" sz="2400" spc="19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sang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khác.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0">
                <a:latin typeface="Segoe UI"/>
                <a:cs typeface="Segoe UI"/>
              </a:rPr>
              <a:t>Trong</a:t>
            </a:r>
            <a:r>
              <a:rPr dirty="0" sz="2400" spc="20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màn</a:t>
            </a:r>
            <a:r>
              <a:rPr dirty="0" sz="2400" spc="2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hình</a:t>
            </a:r>
            <a:r>
              <a:rPr dirty="0" sz="2400" spc="2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danh</a:t>
            </a:r>
            <a:r>
              <a:rPr dirty="0" sz="2400" spc="2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sách</a:t>
            </a:r>
            <a:r>
              <a:rPr dirty="0" sz="2400" spc="2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loại,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nhắp</a:t>
            </a:r>
            <a:r>
              <a:rPr dirty="0" sz="2400" spc="2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nút</a:t>
            </a:r>
            <a:r>
              <a:rPr dirty="0" sz="2400" spc="210">
                <a:latin typeface="Segoe UI"/>
                <a:cs typeface="Segoe UI"/>
              </a:rPr>
              <a:t> </a:t>
            </a:r>
            <a:r>
              <a:rPr dirty="0" sz="2400" spc="-15" b="1">
                <a:latin typeface="Segoe UI"/>
                <a:cs typeface="Segoe UI"/>
              </a:rPr>
              <a:t>Xóa</a:t>
            </a:r>
            <a:r>
              <a:rPr dirty="0" sz="2400" spc="204" b="1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tại</a:t>
            </a:r>
            <a:r>
              <a:rPr dirty="0" sz="2400" spc="229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loại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dùng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nữa.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8362" y="3038475"/>
            <a:ext cx="8078470" cy="3371850"/>
            <a:chOff x="618362" y="3038475"/>
            <a:chExt cx="8078470" cy="3371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" y="3048000"/>
              <a:ext cx="8058911" cy="3352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3125" y="3043237"/>
              <a:ext cx="8068945" cy="3362325"/>
            </a:xfrm>
            <a:custGeom>
              <a:avLst/>
              <a:gdLst/>
              <a:ahLst/>
              <a:cxnLst/>
              <a:rect l="l" t="t" r="r" b="b"/>
              <a:pathLst>
                <a:path w="8068945" h="3362325">
                  <a:moveTo>
                    <a:pt x="0" y="3362325"/>
                  </a:moveTo>
                  <a:lnTo>
                    <a:pt x="8068436" y="3362325"/>
                  </a:lnTo>
                  <a:lnTo>
                    <a:pt x="8068436" y="0"/>
                  </a:lnTo>
                  <a:lnTo>
                    <a:pt x="0" y="0"/>
                  </a:lnTo>
                  <a:lnTo>
                    <a:pt x="0" y="3362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3" y="213359"/>
            <a:ext cx="3420617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0433" y="298450"/>
            <a:ext cx="301053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65"/>
              <a:t> </a:t>
            </a:r>
            <a:r>
              <a:rPr dirty="0"/>
              <a:t>TRỊ</a:t>
            </a:r>
            <a:r>
              <a:rPr dirty="0" spc="-20"/>
              <a:t> </a:t>
            </a:r>
            <a:r>
              <a:rPr dirty="0" spc="-5"/>
              <a:t>TIN</a:t>
            </a:r>
            <a:r>
              <a:rPr dirty="0" spc="-40"/>
              <a:t> </a:t>
            </a:r>
            <a:r>
              <a:rPr dirty="0"/>
              <a:t>TỨC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867279"/>
            <a:ext cx="8144509" cy="126936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tức</a:t>
            </a:r>
            <a:r>
              <a:rPr dirty="0" sz="2400" spc="-5">
                <a:latin typeface="Segoe UI"/>
                <a:cs typeface="Segoe UI"/>
              </a:rPr>
              <a:t> là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bài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viết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trong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Mỗi tin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thường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tiêu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đề, </a:t>
            </a:r>
            <a:r>
              <a:rPr dirty="0" sz="2400" spc="-5">
                <a:latin typeface="Segoe UI"/>
                <a:cs typeface="Segoe UI"/>
              </a:rPr>
              <a:t>mô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tả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(tóm</a:t>
            </a:r>
            <a:r>
              <a:rPr dirty="0" sz="2400">
                <a:latin typeface="Segoe UI"/>
                <a:cs typeface="Segoe UI"/>
              </a:rPr>
              <a:t> tắt),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nội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dung,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hình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đại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diện, ngày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đăng,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trạng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thái…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4022" y="2203450"/>
            <a:ext cx="8053705" cy="4508500"/>
            <a:chOff x="684022" y="2203450"/>
            <a:chExt cx="8053705" cy="45085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72" y="2209800"/>
              <a:ext cx="8040624" cy="449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7197" y="2206625"/>
              <a:ext cx="8047355" cy="4502150"/>
            </a:xfrm>
            <a:custGeom>
              <a:avLst/>
              <a:gdLst/>
              <a:ahLst/>
              <a:cxnLst/>
              <a:rect l="l" t="t" r="r" b="b"/>
              <a:pathLst>
                <a:path w="8047355" h="4502150">
                  <a:moveTo>
                    <a:pt x="0" y="4502150"/>
                  </a:moveTo>
                  <a:lnTo>
                    <a:pt x="8046974" y="4502150"/>
                  </a:lnTo>
                  <a:lnTo>
                    <a:pt x="8046974" y="0"/>
                  </a:lnTo>
                  <a:lnTo>
                    <a:pt x="0" y="0"/>
                  </a:lnTo>
                  <a:lnTo>
                    <a:pt x="0" y="4502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13359"/>
            <a:ext cx="8519160" cy="734060"/>
            <a:chOff x="457962" y="213359"/>
            <a:chExt cx="8519160" cy="734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2252" y="213359"/>
              <a:ext cx="3512057" cy="733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7683" y="213359"/>
              <a:ext cx="570737" cy="733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1712" y="213359"/>
              <a:ext cx="1375409" cy="7338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5927" y="298450"/>
            <a:ext cx="426402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50"/>
              <a:t> </a:t>
            </a:r>
            <a:r>
              <a:rPr dirty="0"/>
              <a:t>TRỊ</a:t>
            </a:r>
            <a:r>
              <a:rPr dirty="0" spc="-10"/>
              <a:t> </a:t>
            </a:r>
            <a:r>
              <a:rPr dirty="0" spc="-5"/>
              <a:t>TIN</a:t>
            </a:r>
            <a:r>
              <a:rPr dirty="0" spc="-25"/>
              <a:t> </a:t>
            </a:r>
            <a:r>
              <a:rPr dirty="0"/>
              <a:t>TỨC</a:t>
            </a:r>
            <a:r>
              <a:rPr dirty="0" spc="-10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THÊM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6892" y="836447"/>
            <a:ext cx="5828665" cy="83058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Nhắp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nút </a:t>
            </a:r>
            <a:r>
              <a:rPr dirty="0" sz="2200" spc="-5" b="1">
                <a:latin typeface="Segoe UI"/>
                <a:cs typeface="Segoe UI"/>
              </a:rPr>
              <a:t>Thêm</a:t>
            </a:r>
            <a:r>
              <a:rPr dirty="0" sz="2200" b="1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thêm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 tin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mới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Nhập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 thông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cho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rồi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nhắp</a:t>
            </a:r>
            <a:r>
              <a:rPr dirty="0" sz="2200">
                <a:latin typeface="Segoe UI"/>
                <a:cs typeface="Segoe UI"/>
              </a:rPr>
              <a:t> nút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Lưu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787" y="1711070"/>
            <a:ext cx="8246109" cy="5053330"/>
            <a:chOff x="581787" y="1711070"/>
            <a:chExt cx="8246109" cy="505333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503" y="1720594"/>
              <a:ext cx="8044618" cy="49750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6549" y="1715833"/>
              <a:ext cx="8236584" cy="5043805"/>
            </a:xfrm>
            <a:custGeom>
              <a:avLst/>
              <a:gdLst/>
              <a:ahLst/>
              <a:cxnLst/>
              <a:rect l="l" t="t" r="r" b="b"/>
              <a:pathLst>
                <a:path w="8236584" h="5043805">
                  <a:moveTo>
                    <a:pt x="0" y="5043297"/>
                  </a:moveTo>
                  <a:lnTo>
                    <a:pt x="8236077" y="5043297"/>
                  </a:lnTo>
                  <a:lnTo>
                    <a:pt x="8236077" y="0"/>
                  </a:lnTo>
                  <a:lnTo>
                    <a:pt x="0" y="0"/>
                  </a:lnTo>
                  <a:lnTo>
                    <a:pt x="0" y="5043297"/>
                  </a:lnTo>
                  <a:close/>
                </a:path>
              </a:pathLst>
            </a:custGeom>
            <a:ln w="9524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1191" y="213359"/>
            <a:ext cx="5535929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4866" y="298450"/>
            <a:ext cx="512381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50"/>
              <a:t> </a:t>
            </a:r>
            <a:r>
              <a:rPr dirty="0"/>
              <a:t>TRỊ</a:t>
            </a:r>
            <a:r>
              <a:rPr dirty="0" spc="-10"/>
              <a:t> </a:t>
            </a:r>
            <a:r>
              <a:rPr dirty="0" spc="-5"/>
              <a:t>TIN</a:t>
            </a:r>
            <a:r>
              <a:rPr dirty="0" spc="-20"/>
              <a:t> </a:t>
            </a:r>
            <a:r>
              <a:rPr dirty="0"/>
              <a:t>TỨC</a:t>
            </a:r>
            <a:r>
              <a:rPr dirty="0" spc="-10"/>
              <a:t> </a:t>
            </a:r>
            <a:r>
              <a:rPr dirty="0"/>
              <a:t>:</a:t>
            </a:r>
            <a:r>
              <a:rPr dirty="0" spc="-35"/>
              <a:t> </a:t>
            </a:r>
            <a:r>
              <a:rPr dirty="0" spc="-5"/>
              <a:t>CHỈNH</a:t>
            </a:r>
            <a:r>
              <a:rPr dirty="0" spc="-20"/>
              <a:t> </a:t>
            </a:r>
            <a:r>
              <a:rPr dirty="0"/>
              <a:t>SỬA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836447"/>
            <a:ext cx="8123555" cy="12325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Chỉnh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sửa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nhu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cầu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chỉnh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giá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/trạng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thái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của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  <a:tab pos="7549515" algn="l"/>
              </a:tabLst>
            </a:pPr>
            <a:r>
              <a:rPr dirty="0" sz="2200" spc="-200">
                <a:latin typeface="Segoe UI"/>
                <a:cs typeface="Segoe UI"/>
              </a:rPr>
              <a:t>T</a:t>
            </a:r>
            <a:r>
              <a:rPr dirty="0" sz="2200" spc="-25">
                <a:latin typeface="Segoe UI"/>
                <a:cs typeface="Segoe UI"/>
              </a:rPr>
              <a:t>r</a:t>
            </a:r>
            <a:r>
              <a:rPr dirty="0" sz="2200" spc="-5">
                <a:latin typeface="Segoe UI"/>
                <a:cs typeface="Segoe UI"/>
              </a:rPr>
              <a:t>ong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mà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hình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danh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sá</a:t>
            </a:r>
            <a:r>
              <a:rPr dirty="0" sz="2200">
                <a:latin typeface="Segoe UI"/>
                <a:cs typeface="Segoe UI"/>
              </a:rPr>
              <a:t>c</a:t>
            </a:r>
            <a:r>
              <a:rPr dirty="0" sz="2200" spc="-5">
                <a:latin typeface="Segoe UI"/>
                <a:cs typeface="Segoe UI"/>
              </a:rPr>
              <a:t>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>
                <a:latin typeface="Segoe UI"/>
                <a:cs typeface="Segoe UI"/>
              </a:rPr>
              <a:t>h</a:t>
            </a:r>
            <a:r>
              <a:rPr dirty="0" sz="2200" spc="-5">
                <a:latin typeface="Segoe UI"/>
                <a:cs typeface="Segoe UI"/>
              </a:rPr>
              <a:t>ắp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nú</a:t>
            </a:r>
            <a:r>
              <a:rPr dirty="0" sz="2200" spc="-5">
                <a:latin typeface="Segoe UI"/>
                <a:cs typeface="Segoe UI"/>
              </a:rPr>
              <a:t>t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Chỉn</a:t>
            </a:r>
            <a:r>
              <a:rPr dirty="0" sz="2200" spc="-5" b="1">
                <a:latin typeface="Segoe UI"/>
                <a:cs typeface="Segoe UI"/>
              </a:rPr>
              <a:t>h</a:t>
            </a:r>
            <a:r>
              <a:rPr dirty="0" sz="2200" spc="15" b="1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tại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t</a:t>
            </a:r>
            <a:r>
              <a:rPr dirty="0" sz="2200">
                <a:latin typeface="Segoe UI"/>
                <a:cs typeface="Segoe UI"/>
              </a:rPr>
              <a:t>h</a:t>
            </a:r>
            <a:r>
              <a:rPr dirty="0" sz="2200" spc="-10">
                <a:latin typeface="Segoe UI"/>
                <a:cs typeface="Segoe UI"/>
              </a:rPr>
              <a:t>iết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Nhập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mới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form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hiện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rồi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nhắp</a:t>
            </a:r>
            <a:r>
              <a:rPr dirty="0" sz="2200">
                <a:latin typeface="Segoe UI"/>
                <a:cs typeface="Segoe UI"/>
              </a:rPr>
              <a:t> nút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Lưu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0723" y="2124075"/>
            <a:ext cx="8246109" cy="4678045"/>
            <a:chOff x="450723" y="2124075"/>
            <a:chExt cx="8246109" cy="46780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248" y="2133598"/>
              <a:ext cx="8226552" cy="45858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5485" y="2128837"/>
              <a:ext cx="8236584" cy="4668520"/>
            </a:xfrm>
            <a:custGeom>
              <a:avLst/>
              <a:gdLst/>
              <a:ahLst/>
              <a:cxnLst/>
              <a:rect l="l" t="t" r="r" b="b"/>
              <a:pathLst>
                <a:path w="8236584" h="4668520">
                  <a:moveTo>
                    <a:pt x="0" y="4668393"/>
                  </a:moveTo>
                  <a:lnTo>
                    <a:pt x="8236077" y="4668393"/>
                  </a:lnTo>
                  <a:lnTo>
                    <a:pt x="8236077" y="0"/>
                  </a:lnTo>
                  <a:lnTo>
                    <a:pt x="0" y="0"/>
                  </a:lnTo>
                  <a:lnTo>
                    <a:pt x="0" y="46683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900" y="213359"/>
            <a:ext cx="4290822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5" y="298450"/>
            <a:ext cx="388429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55"/>
              <a:t> </a:t>
            </a:r>
            <a:r>
              <a:rPr dirty="0"/>
              <a:t>TRỊ</a:t>
            </a:r>
            <a:r>
              <a:rPr dirty="0" spc="-15"/>
              <a:t> </a:t>
            </a:r>
            <a:r>
              <a:rPr dirty="0"/>
              <a:t>TIN</a:t>
            </a:r>
            <a:r>
              <a:rPr dirty="0" spc="-15"/>
              <a:t> </a:t>
            </a:r>
            <a:r>
              <a:rPr dirty="0"/>
              <a:t>TỨC:</a:t>
            </a:r>
            <a:r>
              <a:rPr dirty="0" spc="-25"/>
              <a:t> XÓA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871918"/>
            <a:ext cx="8067675" cy="12700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15">
                <a:latin typeface="Segoe UI"/>
                <a:cs typeface="Segoe UI"/>
              </a:rPr>
              <a:t>Xóa</a:t>
            </a:r>
            <a:r>
              <a:rPr dirty="0" sz="2400">
                <a:latin typeface="Segoe UI"/>
                <a:cs typeface="Segoe UI"/>
              </a:rPr>
              <a:t> tin</a:t>
            </a:r>
            <a:r>
              <a:rPr dirty="0" sz="2400" spc="-5">
                <a:latin typeface="Segoe UI"/>
                <a:cs typeface="Segoe UI"/>
              </a:rPr>
              <a:t> khi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dùng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nữa.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0">
                <a:latin typeface="Segoe UI"/>
                <a:cs typeface="Segoe UI"/>
              </a:rPr>
              <a:t>Trong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màn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hình</a:t>
            </a:r>
            <a:r>
              <a:rPr dirty="0" sz="2400" spc="2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danh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sách</a:t>
            </a:r>
            <a:r>
              <a:rPr dirty="0" sz="2400" spc="25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229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tin,</a:t>
            </a:r>
            <a:r>
              <a:rPr dirty="0" sz="2400" spc="2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nhắp</a:t>
            </a:r>
            <a:r>
              <a:rPr dirty="0" sz="2400" spc="2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nút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 spc="-15" b="1">
                <a:latin typeface="Segoe UI"/>
                <a:cs typeface="Segoe UI"/>
              </a:rPr>
              <a:t>Xóa</a:t>
            </a:r>
            <a:r>
              <a:rPr dirty="0" sz="2400" spc="225" b="1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tại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cần</a:t>
            </a:r>
            <a:r>
              <a:rPr dirty="0" sz="2400" spc="-20">
                <a:latin typeface="Segoe UI"/>
                <a:cs typeface="Segoe UI"/>
              </a:rPr>
              <a:t> xóa.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2428875"/>
            <a:ext cx="8072120" cy="3683000"/>
            <a:chOff x="600075" y="2428875"/>
            <a:chExt cx="8072120" cy="3683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438400"/>
              <a:ext cx="8052816" cy="3663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837" y="2433637"/>
              <a:ext cx="8062595" cy="3673475"/>
            </a:xfrm>
            <a:custGeom>
              <a:avLst/>
              <a:gdLst/>
              <a:ahLst/>
              <a:cxnLst/>
              <a:rect l="l" t="t" r="r" b="b"/>
              <a:pathLst>
                <a:path w="8062595" h="3673475">
                  <a:moveTo>
                    <a:pt x="0" y="3673221"/>
                  </a:moveTo>
                  <a:lnTo>
                    <a:pt x="8062341" y="3673221"/>
                  </a:lnTo>
                  <a:lnTo>
                    <a:pt x="8062341" y="0"/>
                  </a:lnTo>
                  <a:lnTo>
                    <a:pt x="0" y="0"/>
                  </a:lnTo>
                  <a:lnTo>
                    <a:pt x="0" y="36732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15" y="147828"/>
            <a:ext cx="3339845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9284" y="239979"/>
            <a:ext cx="2899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QUẢN</a:t>
            </a:r>
            <a:r>
              <a:rPr dirty="0" sz="2800" spc="-35"/>
              <a:t> </a:t>
            </a:r>
            <a:r>
              <a:rPr dirty="0" sz="2800" spc="-5"/>
              <a:t>TRỊ</a:t>
            </a:r>
            <a:r>
              <a:rPr dirty="0" sz="2800" spc="-35"/>
              <a:t> </a:t>
            </a:r>
            <a:r>
              <a:rPr dirty="0" sz="2800" spc="-10"/>
              <a:t>MENU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5239" y="798090"/>
            <a:ext cx="8207375" cy="19704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10">
                <a:latin typeface="Segoe UI"/>
                <a:cs typeface="Segoe UI"/>
              </a:rPr>
              <a:t>Mọi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đều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thanh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menu.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Mỗi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thanh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-5">
                <a:latin typeface="Segoe UI"/>
                <a:cs typeface="Segoe UI"/>
              </a:rPr>
              <a:t> nhiều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mục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Thanh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menu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nơi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thể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hiện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chức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năng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website.</a:t>
            </a:r>
            <a:endParaRPr sz="22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3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 spc="9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item</a:t>
            </a:r>
            <a:r>
              <a:rPr dirty="0" sz="2200" spc="10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thường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7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menu: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40">
                <a:latin typeface="Segoe UI"/>
                <a:cs typeface="Segoe UI"/>
              </a:rPr>
              <a:t>Trang</a:t>
            </a:r>
            <a:r>
              <a:rPr dirty="0" sz="2200" spc="10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chủ,</a:t>
            </a:r>
            <a:r>
              <a:rPr dirty="0" sz="2200" spc="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Liên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hệ,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Giới</a:t>
            </a:r>
            <a:r>
              <a:rPr dirty="0" sz="2200" spc="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thiệu,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đăng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40">
                <a:latin typeface="Segoe UI"/>
                <a:cs typeface="Segoe UI"/>
              </a:rPr>
              <a:t>ký,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category…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menu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thêm,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ẩn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hiện,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đổi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thứ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tự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item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menu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8926" y="4178427"/>
            <a:ext cx="8154670" cy="2457450"/>
            <a:chOff x="558926" y="4178427"/>
            <a:chExt cx="8154670" cy="2457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1" y="4295902"/>
              <a:ext cx="8135111" cy="23304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689" y="4183189"/>
              <a:ext cx="8145145" cy="2447925"/>
            </a:xfrm>
            <a:custGeom>
              <a:avLst/>
              <a:gdLst/>
              <a:ahLst/>
              <a:cxnLst/>
              <a:rect l="l" t="t" r="r" b="b"/>
              <a:pathLst>
                <a:path w="8145145" h="2447925">
                  <a:moveTo>
                    <a:pt x="0" y="2447925"/>
                  </a:moveTo>
                  <a:lnTo>
                    <a:pt x="8144636" y="2447925"/>
                  </a:lnTo>
                  <a:lnTo>
                    <a:pt x="8144636" y="0"/>
                  </a:lnTo>
                  <a:lnTo>
                    <a:pt x="0" y="0"/>
                  </a:lnTo>
                  <a:lnTo>
                    <a:pt x="0" y="2447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58926" y="2881439"/>
            <a:ext cx="8154670" cy="938530"/>
            <a:chOff x="558926" y="2881439"/>
            <a:chExt cx="8154670" cy="9385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" y="2891027"/>
              <a:ext cx="8135111" cy="9189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3689" y="2886201"/>
              <a:ext cx="8145145" cy="929005"/>
            </a:xfrm>
            <a:custGeom>
              <a:avLst/>
              <a:gdLst/>
              <a:ahLst/>
              <a:cxnLst/>
              <a:rect l="l" t="t" r="r" b="b"/>
              <a:pathLst>
                <a:path w="8145145" h="929004">
                  <a:moveTo>
                    <a:pt x="0" y="928497"/>
                  </a:moveTo>
                  <a:lnTo>
                    <a:pt x="8144636" y="928497"/>
                  </a:lnTo>
                  <a:lnTo>
                    <a:pt x="8144636" y="0"/>
                  </a:lnTo>
                  <a:lnTo>
                    <a:pt x="0" y="0"/>
                  </a:lnTo>
                  <a:lnTo>
                    <a:pt x="0" y="9284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732" y="160020"/>
            <a:ext cx="5692902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8166" y="239014"/>
            <a:ext cx="53155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QUẢN</a:t>
            </a:r>
            <a:r>
              <a:rPr dirty="0" sz="2400" spc="-15"/>
              <a:t> </a:t>
            </a:r>
            <a:r>
              <a:rPr dirty="0" sz="2400"/>
              <a:t>TRỊ</a:t>
            </a:r>
            <a:r>
              <a:rPr dirty="0" sz="2400" spc="-5"/>
              <a:t> CÁC THÔNG</a:t>
            </a:r>
            <a:r>
              <a:rPr dirty="0" sz="2400" spc="10"/>
              <a:t> </a:t>
            </a:r>
            <a:r>
              <a:rPr dirty="0" sz="2400" spc="-5"/>
              <a:t>TIN</a:t>
            </a:r>
            <a:r>
              <a:rPr dirty="0" sz="2400" spc="10"/>
              <a:t> </a:t>
            </a:r>
            <a:r>
              <a:rPr dirty="0" sz="2400" spc="-5"/>
              <a:t>WEBSITE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21640" y="874267"/>
            <a:ext cx="8180070" cy="1769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Thông tin website gồm : địa chỉ, email, </a:t>
            </a:r>
            <a:r>
              <a:rPr dirty="0" sz="2200" spc="-10">
                <a:latin typeface="Segoe UI"/>
                <a:cs typeface="Segoe UI"/>
              </a:rPr>
              <a:t>liên </a:t>
            </a:r>
            <a:r>
              <a:rPr dirty="0" sz="2200">
                <a:latin typeface="Segoe UI"/>
                <a:cs typeface="Segoe UI"/>
              </a:rPr>
              <a:t>hệ, </a:t>
            </a:r>
            <a:r>
              <a:rPr dirty="0" sz="2200" spc="-10">
                <a:latin typeface="Segoe UI"/>
                <a:cs typeface="Segoe UI"/>
              </a:rPr>
              <a:t>tên </a:t>
            </a:r>
            <a:r>
              <a:rPr dirty="0" sz="2200" spc="-5">
                <a:latin typeface="Segoe UI"/>
                <a:cs typeface="Segoe UI"/>
              </a:rPr>
              <a:t>tổ </a:t>
            </a:r>
            <a:r>
              <a:rPr dirty="0" sz="2200">
                <a:latin typeface="Segoe UI"/>
                <a:cs typeface="Segoe UI"/>
              </a:rPr>
              <a:t>chức/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người </a:t>
            </a:r>
            <a:r>
              <a:rPr dirty="0" sz="2200">
                <a:latin typeface="Segoe UI"/>
                <a:cs typeface="Segoe UI"/>
              </a:rPr>
              <a:t>quản </a:t>
            </a:r>
            <a:r>
              <a:rPr dirty="0" sz="2200" spc="-5">
                <a:latin typeface="Segoe UI"/>
                <a:cs typeface="Segoe UI"/>
              </a:rPr>
              <a:t>trị, </a:t>
            </a:r>
            <a:r>
              <a:rPr dirty="0" sz="2200">
                <a:latin typeface="Segoe UI"/>
                <a:cs typeface="Segoe UI"/>
              </a:rPr>
              <a:t>phone, </a:t>
            </a:r>
            <a:r>
              <a:rPr dirty="0" sz="2200" spc="-5">
                <a:latin typeface="Segoe UI"/>
                <a:cs typeface="Segoe UI"/>
              </a:rPr>
              <a:t>mô </a:t>
            </a:r>
            <a:r>
              <a:rPr dirty="0" sz="2200">
                <a:latin typeface="Segoe UI"/>
                <a:cs typeface="Segoe UI"/>
              </a:rPr>
              <a:t>tả </a:t>
            </a:r>
            <a:r>
              <a:rPr dirty="0" sz="2200" spc="-10">
                <a:latin typeface="Segoe UI"/>
                <a:cs typeface="Segoe UI"/>
              </a:rPr>
              <a:t>website, </a:t>
            </a:r>
            <a:r>
              <a:rPr dirty="0" sz="2200" spc="-5">
                <a:latin typeface="Segoe UI"/>
                <a:cs typeface="Segoe UI"/>
              </a:rPr>
              <a:t>trang facebook , </a:t>
            </a:r>
            <a:r>
              <a:rPr dirty="0" sz="2200" spc="-20">
                <a:latin typeface="Segoe UI"/>
                <a:cs typeface="Segoe UI"/>
              </a:rPr>
              <a:t>kênh 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youtube…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Đây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2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tin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quan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trọng,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 spc="2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người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xem</a:t>
            </a:r>
            <a:r>
              <a:rPr dirty="0" sz="2200" spc="2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biết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thông</a:t>
            </a:r>
            <a:r>
              <a:rPr dirty="0" sz="2200" spc="2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endParaRPr sz="22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về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tổ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chức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vận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hành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liên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hệ </a:t>
            </a:r>
            <a:r>
              <a:rPr dirty="0" sz="2200" spc="-10">
                <a:latin typeface="Segoe UI"/>
                <a:cs typeface="Segoe UI"/>
              </a:rPr>
              <a:t>khi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thiết.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475" y="2625470"/>
            <a:ext cx="7934959" cy="3969385"/>
            <a:chOff x="752475" y="2625470"/>
            <a:chExt cx="7934959" cy="3969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2634995"/>
              <a:ext cx="7915656" cy="39502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37" y="2630233"/>
              <a:ext cx="7925434" cy="3959860"/>
            </a:xfrm>
            <a:custGeom>
              <a:avLst/>
              <a:gdLst/>
              <a:ahLst/>
              <a:cxnLst/>
              <a:rect l="l" t="t" r="r" b="b"/>
              <a:pathLst>
                <a:path w="7925434" h="3959859">
                  <a:moveTo>
                    <a:pt x="0" y="3959733"/>
                  </a:moveTo>
                  <a:lnTo>
                    <a:pt x="7925181" y="3959733"/>
                  </a:lnTo>
                  <a:lnTo>
                    <a:pt x="7925181" y="0"/>
                  </a:lnTo>
                  <a:lnTo>
                    <a:pt x="0" y="0"/>
                  </a:lnTo>
                  <a:lnTo>
                    <a:pt x="0" y="39597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152" y="228600"/>
            <a:ext cx="152780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21702" y="321310"/>
            <a:ext cx="1085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DEMO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14805">
              <a:lnSpc>
                <a:spcPts val="13585"/>
              </a:lnSpc>
              <a:spcBef>
                <a:spcPts val="95"/>
              </a:spcBef>
            </a:pPr>
            <a:r>
              <a:rPr dirty="0" sz="6600" spc="-5" b="1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dirty="0" sz="115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đăng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bài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viết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951" y="5486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47" y="441959"/>
              <a:ext cx="3118104" cy="1363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5927" y="5273040"/>
              <a:ext cx="4540758" cy="733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0788" y="5669279"/>
              <a:ext cx="2882645" cy="7338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7827" y="4046220"/>
              <a:ext cx="5186172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9259" y="4472940"/>
              <a:ext cx="2183130" cy="7871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66361" y="4139946"/>
            <a:ext cx="4743450" cy="203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64005" marR="5080" indent="-155194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BÀI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4: QUẢN</a:t>
            </a:r>
            <a:r>
              <a:rPr dirty="0" sz="2800" spc="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TRỊ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 NỘI</a:t>
            </a:r>
            <a:r>
              <a:rPr dirty="0" sz="2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DUNG </a:t>
            </a:r>
            <a:r>
              <a:rPr dirty="0" sz="2800" spc="-76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"/>
              <a:cs typeface="Arial"/>
            </a:endParaRPr>
          </a:p>
          <a:p>
            <a:pPr algn="ctr" marR="647700">
              <a:lnSpc>
                <a:spcPct val="100000"/>
              </a:lnSpc>
            </a:pP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dirty="0" sz="2600" spc="-4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2: </a:t>
            </a:r>
            <a:r>
              <a:rPr dirty="0" sz="2600" spc="-50" b="1">
                <a:solidFill>
                  <a:srgbClr val="FF5A33"/>
                </a:solidFill>
                <a:latin typeface="Segoe UI"/>
                <a:cs typeface="Segoe UI"/>
              </a:rPr>
              <a:t>PHÁT</a:t>
            </a:r>
            <a:r>
              <a:rPr dirty="0" sz="2600" spc="-3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TRIỂN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10" b="1">
                <a:solidFill>
                  <a:srgbClr val="FF5A33"/>
                </a:solidFill>
                <a:latin typeface="Segoe UI"/>
                <a:cs typeface="Segoe UI"/>
              </a:rPr>
              <a:t>NỘI</a:t>
            </a:r>
            <a:endParaRPr sz="2600">
              <a:latin typeface="Segoe UI"/>
              <a:cs typeface="Segoe UI"/>
            </a:endParaRPr>
          </a:p>
          <a:p>
            <a:pPr algn="ctr" marR="645160">
              <a:lnSpc>
                <a:spcPct val="100000"/>
              </a:lnSpc>
            </a:pP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DUNG</a:t>
            </a:r>
            <a:r>
              <a:rPr dirty="0" sz="2600" spc="-6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88835" y="190500"/>
            <a:ext cx="2151380" cy="787400"/>
            <a:chOff x="6688835" y="190500"/>
            <a:chExt cx="2151380" cy="787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835" y="190500"/>
              <a:ext cx="128397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283" y="190500"/>
              <a:ext cx="123367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8385" y="283210"/>
            <a:ext cx="17094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MỤC</a:t>
            </a:r>
            <a:r>
              <a:rPr dirty="0" sz="2800" spc="-75"/>
              <a:t> </a:t>
            </a:r>
            <a:r>
              <a:rPr dirty="0" sz="2800" spc="-5"/>
              <a:t>TIÊU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002468"/>
            <a:ext cx="6257925" cy="142049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dirty="0" sz="2800" spc="-5">
                <a:latin typeface="Segoe UI"/>
                <a:cs typeface="Segoe UI"/>
              </a:rPr>
              <a:t>Kết thúc</a:t>
            </a:r>
            <a:r>
              <a:rPr dirty="0" sz="2800">
                <a:latin typeface="Segoe UI"/>
                <a:cs typeface="Segoe UI"/>
              </a:rPr>
              <a:t> </a:t>
            </a:r>
            <a:r>
              <a:rPr dirty="0" sz="2800" spc="-15">
                <a:latin typeface="Segoe UI"/>
                <a:cs typeface="Segoe UI"/>
              </a:rPr>
              <a:t>bài</a:t>
            </a:r>
            <a:r>
              <a:rPr dirty="0" sz="2800" spc="-10">
                <a:latin typeface="Segoe UI"/>
                <a:cs typeface="Segoe UI"/>
              </a:rPr>
              <a:t> </a:t>
            </a:r>
            <a:r>
              <a:rPr dirty="0" sz="2800">
                <a:latin typeface="Segoe UI"/>
                <a:cs typeface="Segoe UI"/>
              </a:rPr>
              <a:t>học</a:t>
            </a:r>
            <a:r>
              <a:rPr dirty="0" sz="2800" spc="-25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này</a:t>
            </a:r>
            <a:r>
              <a:rPr dirty="0" sz="2800" spc="-10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bạn</a:t>
            </a:r>
            <a:r>
              <a:rPr dirty="0" sz="2800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có</a:t>
            </a:r>
            <a:r>
              <a:rPr dirty="0" sz="2800" spc="-15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khả</a:t>
            </a:r>
            <a:r>
              <a:rPr dirty="0" sz="2800" spc="-15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"/>
              <a:tabLst>
                <a:tab pos="756920" algn="l"/>
              </a:tabLst>
            </a:pP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 </a:t>
            </a: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"/>
              <a:tabLst>
                <a:tab pos="756920" algn="l"/>
              </a:tabLst>
            </a:pPr>
            <a:r>
              <a:rPr dirty="0" sz="2400" spc="-5">
                <a:latin typeface="Segoe UI"/>
                <a:cs typeface="Segoe UI"/>
              </a:rPr>
              <a:t>Phát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triển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nội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391" y="160020"/>
            <a:ext cx="3841241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0080" y="239014"/>
            <a:ext cx="34626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GIÁ</a:t>
            </a:r>
            <a:r>
              <a:rPr dirty="0" sz="2400" spc="-15"/>
              <a:t> </a:t>
            </a:r>
            <a:r>
              <a:rPr dirty="0" sz="2400"/>
              <a:t>TRỊ</a:t>
            </a:r>
            <a:r>
              <a:rPr dirty="0" sz="2400" spc="-25"/>
              <a:t> </a:t>
            </a:r>
            <a:r>
              <a:rPr dirty="0" sz="2400"/>
              <a:t>CỦA</a:t>
            </a:r>
            <a:r>
              <a:rPr dirty="0" sz="2400" spc="-30"/>
              <a:t> </a:t>
            </a:r>
            <a:r>
              <a:rPr dirty="0" sz="2400" spc="-5"/>
              <a:t>NỘI DUNG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83514" y="1170178"/>
            <a:ext cx="8177530" cy="3647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Nội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dung</a:t>
            </a:r>
            <a:r>
              <a:rPr dirty="0" sz="2200" spc="28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2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27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bài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viết,</a:t>
            </a:r>
            <a:r>
              <a:rPr dirty="0" sz="2200" spc="28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sản</a:t>
            </a:r>
            <a:r>
              <a:rPr dirty="0" sz="2200" spc="2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phẩm…</a:t>
            </a:r>
            <a:r>
              <a:rPr dirty="0" sz="2200" spc="2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2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đăng</a:t>
            </a:r>
            <a:r>
              <a:rPr dirty="0" sz="2200" spc="29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</a:t>
            </a:r>
            <a:r>
              <a:rPr dirty="0" sz="2200" spc="28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người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dùng </a:t>
            </a:r>
            <a:r>
              <a:rPr dirty="0" sz="2200" spc="-15">
                <a:latin typeface="Segoe UI"/>
                <a:cs typeface="Segoe UI"/>
              </a:rPr>
              <a:t>vào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xem.</a:t>
            </a:r>
            <a:endParaRPr sz="22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  <a:tab pos="4909820" algn="l"/>
                <a:tab pos="7310755" algn="l"/>
              </a:tabLst>
            </a:pPr>
            <a:r>
              <a:rPr dirty="0" sz="2200" spc="-5">
                <a:latin typeface="Segoe UI"/>
                <a:cs typeface="Segoe UI"/>
              </a:rPr>
              <a:t>Nội</a:t>
            </a:r>
            <a:r>
              <a:rPr dirty="0" sz="2200" spc="3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dung</a:t>
            </a:r>
            <a:r>
              <a:rPr dirty="0" sz="2200" spc="40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</a:t>
            </a:r>
            <a:r>
              <a:rPr dirty="0" sz="2200" spc="40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40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càng</a:t>
            </a:r>
            <a:r>
              <a:rPr dirty="0" sz="2200" spc="3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nhiều	thì</a:t>
            </a:r>
            <a:r>
              <a:rPr dirty="0" sz="2200" spc="3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càng</a:t>
            </a:r>
            <a:r>
              <a:rPr dirty="0" sz="2200" spc="39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3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nhiều	thứ</a:t>
            </a:r>
            <a:r>
              <a:rPr dirty="0" sz="2200" spc="30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người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ta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đọc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 spc="-5">
                <a:latin typeface="Segoe UI"/>
                <a:cs typeface="Segoe UI"/>
              </a:rPr>
              <a:t> tìm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kiếm.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Càng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nhiều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nội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dung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thì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sẽ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nhiều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phân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khúc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khách</a:t>
            </a:r>
            <a:r>
              <a:rPr dirty="0" sz="2200" spc="-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hàng.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Nội</a:t>
            </a:r>
            <a:r>
              <a:rPr dirty="0" sz="2200" spc="1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dung</a:t>
            </a:r>
            <a:r>
              <a:rPr dirty="0" sz="2200" spc="1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hay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sẽ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tác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động</a:t>
            </a:r>
            <a:r>
              <a:rPr dirty="0" sz="2200" spc="1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đến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việc</a:t>
            </a:r>
            <a:r>
              <a:rPr dirty="0" sz="2200" spc="15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share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bài</a:t>
            </a:r>
            <a:r>
              <a:rPr dirty="0" sz="2200" spc="1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viết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lên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mạng</a:t>
            </a:r>
            <a:r>
              <a:rPr dirty="0" sz="2200" spc="165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xã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hội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một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cách tự nhiên.</a:t>
            </a:r>
            <a:endParaRPr sz="22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Nội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dung</a:t>
            </a:r>
            <a:r>
              <a:rPr dirty="0" sz="2200" spc="11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website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phong</a:t>
            </a:r>
            <a:r>
              <a:rPr dirty="0" sz="2200" spc="10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phú</a:t>
            </a:r>
            <a:r>
              <a:rPr dirty="0" sz="2200" spc="1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thì</a:t>
            </a:r>
            <a:r>
              <a:rPr dirty="0" sz="2200" spc="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website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thứ</a:t>
            </a:r>
            <a:r>
              <a:rPr dirty="0" sz="2200" spc="10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hạng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cao</a:t>
            </a:r>
            <a:r>
              <a:rPr dirty="0" sz="2200" spc="10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Google,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nhờ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đó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nhiều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người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sẽ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biết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đến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208" y="160020"/>
            <a:ext cx="455142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9642" y="239014"/>
            <a:ext cx="41732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KẾ</a:t>
            </a:r>
            <a:r>
              <a:rPr dirty="0" sz="2400" spc="-20"/>
              <a:t> </a:t>
            </a:r>
            <a:r>
              <a:rPr dirty="0" sz="2400" spc="-5"/>
              <a:t>HOẠCH</a:t>
            </a:r>
            <a:r>
              <a:rPr dirty="0" sz="2400" spc="-15"/>
              <a:t> </a:t>
            </a:r>
            <a:r>
              <a:rPr dirty="0" sz="2400" spc="-5"/>
              <a:t>NHẬP</a:t>
            </a:r>
            <a:r>
              <a:rPr dirty="0" sz="2400" spc="-20"/>
              <a:t> </a:t>
            </a:r>
            <a:r>
              <a:rPr dirty="0" sz="2400" spc="-5"/>
              <a:t>NỘI</a:t>
            </a:r>
            <a:r>
              <a:rPr dirty="0" sz="2400" spc="-15"/>
              <a:t> </a:t>
            </a:r>
            <a:r>
              <a:rPr dirty="0" sz="2400" spc="-5"/>
              <a:t>DUNG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71906" y="1092453"/>
            <a:ext cx="7842250" cy="463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71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Đối </a:t>
            </a:r>
            <a:r>
              <a:rPr dirty="0" sz="2400">
                <a:latin typeface="Segoe UI"/>
                <a:cs typeface="Segoe UI"/>
              </a:rPr>
              <a:t>với các </a:t>
            </a:r>
            <a:r>
              <a:rPr dirty="0" sz="2400" spc="-10">
                <a:latin typeface="Segoe UI"/>
                <a:cs typeface="Segoe UI"/>
              </a:rPr>
              <a:t>website </a:t>
            </a:r>
            <a:r>
              <a:rPr dirty="0" sz="2400">
                <a:latin typeface="Segoe UI"/>
                <a:cs typeface="Segoe UI"/>
              </a:rPr>
              <a:t>vận hành </a:t>
            </a:r>
            <a:r>
              <a:rPr dirty="0" sz="2400" spc="-10">
                <a:latin typeface="Segoe UI"/>
                <a:cs typeface="Segoe UI"/>
              </a:rPr>
              <a:t>trên </a:t>
            </a:r>
            <a:r>
              <a:rPr dirty="0" sz="2400" spc="-5">
                <a:latin typeface="Segoe UI"/>
                <a:cs typeface="Segoe UI"/>
              </a:rPr>
              <a:t>internet </a:t>
            </a:r>
            <a:r>
              <a:rPr dirty="0" sz="2400">
                <a:latin typeface="Segoe UI"/>
                <a:cs typeface="Segoe UI"/>
              </a:rPr>
              <a:t>để giao tiếp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với </a:t>
            </a:r>
            <a:r>
              <a:rPr dirty="0" sz="2400" spc="-5">
                <a:latin typeface="Segoe UI"/>
                <a:cs typeface="Segoe UI"/>
              </a:rPr>
              <a:t>khách </a:t>
            </a:r>
            <a:r>
              <a:rPr dirty="0" sz="2400">
                <a:latin typeface="Segoe UI"/>
                <a:cs typeface="Segoe UI"/>
              </a:rPr>
              <a:t>hàng thì cần có </a:t>
            </a:r>
            <a:r>
              <a:rPr dirty="0" sz="2400" spc="-5">
                <a:latin typeface="Segoe UI"/>
                <a:cs typeface="Segoe UI"/>
              </a:rPr>
              <a:t>kế </a:t>
            </a:r>
            <a:r>
              <a:rPr dirty="0" sz="2400">
                <a:latin typeface="Segoe UI"/>
                <a:cs typeface="Segoe UI"/>
              </a:rPr>
              <a:t>hoạch nhập nội dung cho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algn="just" marL="355600" marR="698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Tại sao cần có </a:t>
            </a:r>
            <a:r>
              <a:rPr dirty="0" sz="2400" spc="-5">
                <a:latin typeface="Segoe UI"/>
                <a:cs typeface="Segoe UI"/>
              </a:rPr>
              <a:t>kế </a:t>
            </a:r>
            <a:r>
              <a:rPr dirty="0" sz="2400">
                <a:latin typeface="Segoe UI"/>
                <a:cs typeface="Segoe UI"/>
              </a:rPr>
              <a:t>hoạch nhập nội dung? </a:t>
            </a:r>
            <a:r>
              <a:rPr dirty="0" sz="2400" spc="-5">
                <a:latin typeface="Segoe UI"/>
                <a:cs typeface="Segoe UI"/>
              </a:rPr>
              <a:t>Vì </a:t>
            </a:r>
            <a:r>
              <a:rPr dirty="0" sz="2400">
                <a:latin typeface="Segoe UI"/>
                <a:cs typeface="Segoe UI"/>
              </a:rPr>
              <a:t>có </a:t>
            </a:r>
            <a:r>
              <a:rPr dirty="0" sz="2400" spc="-5">
                <a:latin typeface="Segoe UI"/>
                <a:cs typeface="Segoe UI"/>
              </a:rPr>
              <a:t>kế </a:t>
            </a:r>
            <a:r>
              <a:rPr dirty="0" sz="2400">
                <a:latin typeface="Segoe UI"/>
                <a:cs typeface="Segoe UI"/>
              </a:rPr>
              <a:t>hoạch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 </a:t>
            </a:r>
            <a:r>
              <a:rPr dirty="0" sz="2400">
                <a:latin typeface="Segoe UI"/>
                <a:cs typeface="Segoe UI"/>
              </a:rPr>
              <a:t>có lộ trình được định hướng, dự </a:t>
            </a:r>
            <a:r>
              <a:rPr dirty="0" sz="2400" spc="-5">
                <a:latin typeface="Segoe UI"/>
                <a:cs typeface="Segoe UI"/>
              </a:rPr>
              <a:t>kiến </a:t>
            </a:r>
            <a:r>
              <a:rPr dirty="0" sz="2400">
                <a:latin typeface="Segoe UI"/>
                <a:cs typeface="Segoe UI"/>
              </a:rPr>
              <a:t>những việc sẽ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làm</a:t>
            </a:r>
            <a:r>
              <a:rPr dirty="0" sz="2400">
                <a:latin typeface="Segoe UI"/>
                <a:cs typeface="Segoe UI"/>
              </a:rPr>
              <a:t> để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sức sống,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nội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phong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phú.</a:t>
            </a:r>
            <a:endParaRPr sz="24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Kế</a:t>
            </a:r>
            <a:r>
              <a:rPr dirty="0" sz="2400">
                <a:latin typeface="Segoe UI"/>
                <a:cs typeface="Segoe UI"/>
              </a:rPr>
              <a:t> hoạch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nhập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nội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bao</a:t>
            </a:r>
            <a:r>
              <a:rPr dirty="0" sz="2400" spc="-5">
                <a:latin typeface="Segoe UI"/>
                <a:cs typeface="Segoe UI"/>
              </a:rPr>
              <a:t> gồm:</a:t>
            </a:r>
            <a:r>
              <a:rPr dirty="0" sz="2400">
                <a:latin typeface="Segoe UI"/>
                <a:cs typeface="Segoe UI"/>
              </a:rPr>
              <a:t> Công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việc,</a:t>
            </a:r>
            <a:r>
              <a:rPr dirty="0" sz="2400" spc="655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nội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dung, tần </a:t>
            </a:r>
            <a:r>
              <a:rPr dirty="0" sz="2400" spc="-5">
                <a:latin typeface="Segoe UI"/>
                <a:cs typeface="Segoe UI"/>
              </a:rPr>
              <a:t>suất </a:t>
            </a:r>
            <a:r>
              <a:rPr dirty="0" sz="2400">
                <a:latin typeface="Segoe UI"/>
                <a:cs typeface="Segoe UI"/>
              </a:rPr>
              <a:t>nhập, người thực </a:t>
            </a:r>
            <a:r>
              <a:rPr dirty="0" sz="2400" spc="-5">
                <a:latin typeface="Segoe UI"/>
                <a:cs typeface="Segoe UI"/>
              </a:rPr>
              <a:t>hiện… </a:t>
            </a:r>
            <a:r>
              <a:rPr dirty="0" sz="2400">
                <a:latin typeface="Segoe UI"/>
                <a:cs typeface="Segoe UI"/>
              </a:rPr>
              <a:t>cang chi </a:t>
            </a:r>
            <a:r>
              <a:rPr dirty="0" sz="2400" spc="-5">
                <a:latin typeface="Segoe UI"/>
                <a:cs typeface="Segoe UI"/>
              </a:rPr>
              <a:t>tiết </a:t>
            </a:r>
            <a:r>
              <a:rPr dirty="0" sz="2400">
                <a:latin typeface="Segoe UI"/>
                <a:cs typeface="Segoe UI"/>
              </a:rPr>
              <a:t> càng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tốt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  <a:p>
            <a:pPr algn="just" marL="355600" marR="635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Các công việc thực hiện , người nhập tùy thuộc </a:t>
            </a:r>
            <a:r>
              <a:rPr dirty="0" sz="2400" spc="-15">
                <a:latin typeface="Segoe UI"/>
                <a:cs typeface="Segoe UI"/>
              </a:rPr>
              <a:t>vào </a:t>
            </a:r>
            <a:r>
              <a:rPr dirty="0" sz="2400" spc="10">
                <a:latin typeface="Segoe UI"/>
                <a:cs typeface="Segoe UI"/>
              </a:rPr>
              <a:t>độ 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lớn </a:t>
            </a:r>
            <a:r>
              <a:rPr dirty="0" sz="2400">
                <a:latin typeface="Segoe UI"/>
                <a:cs typeface="Segoe UI"/>
              </a:rPr>
              <a:t>của </a:t>
            </a:r>
            <a:r>
              <a:rPr dirty="0" sz="2400" spc="-10">
                <a:latin typeface="Segoe UI"/>
                <a:cs typeface="Segoe UI"/>
              </a:rPr>
              <a:t>website </a:t>
            </a:r>
            <a:r>
              <a:rPr dirty="0" sz="2400">
                <a:latin typeface="Segoe UI"/>
                <a:cs typeface="Segoe UI"/>
              </a:rPr>
              <a:t>, </a:t>
            </a:r>
            <a:r>
              <a:rPr dirty="0" sz="2400" spc="-5">
                <a:latin typeface="Segoe UI"/>
                <a:cs typeface="Segoe UI"/>
              </a:rPr>
              <a:t>như </a:t>
            </a:r>
            <a:r>
              <a:rPr dirty="0" sz="2400">
                <a:latin typeface="Segoe UI"/>
                <a:cs typeface="Segoe UI"/>
              </a:rPr>
              <a:t>cầu của công ty </a:t>
            </a:r>
            <a:r>
              <a:rPr dirty="0" sz="2400" spc="-25">
                <a:latin typeface="Segoe UI"/>
                <a:cs typeface="Segoe UI"/>
              </a:rPr>
              <a:t>và và </a:t>
            </a:r>
            <a:r>
              <a:rPr dirty="0" sz="2400">
                <a:latin typeface="Segoe UI"/>
                <a:cs typeface="Segoe UI"/>
              </a:rPr>
              <a:t>nhân sự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hiện </a:t>
            </a:r>
            <a:r>
              <a:rPr dirty="0" sz="2400" spc="-5">
                <a:latin typeface="Segoe UI"/>
                <a:cs typeface="Segoe UI"/>
              </a:rPr>
              <a:t>có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208" y="160020"/>
            <a:ext cx="455142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9642" y="239014"/>
            <a:ext cx="41732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KẾ</a:t>
            </a:r>
            <a:r>
              <a:rPr dirty="0" sz="2400" spc="-20"/>
              <a:t> </a:t>
            </a:r>
            <a:r>
              <a:rPr dirty="0" sz="2400" spc="-5"/>
              <a:t>HOẠCH</a:t>
            </a:r>
            <a:r>
              <a:rPr dirty="0" sz="2400" spc="-15"/>
              <a:t> </a:t>
            </a:r>
            <a:r>
              <a:rPr dirty="0" sz="2400" spc="-5"/>
              <a:t>NHẬP</a:t>
            </a:r>
            <a:r>
              <a:rPr dirty="0" sz="2400" spc="-20"/>
              <a:t> </a:t>
            </a:r>
            <a:r>
              <a:rPr dirty="0" sz="2400" spc="-5"/>
              <a:t>NỘI</a:t>
            </a:r>
            <a:r>
              <a:rPr dirty="0" sz="2400" spc="-15"/>
              <a:t> </a:t>
            </a:r>
            <a:r>
              <a:rPr dirty="0" sz="2400" spc="-5"/>
              <a:t>DUNG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1019936"/>
            <a:ext cx="8041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Segoe UI"/>
                <a:cs typeface="Segoe UI"/>
              </a:rPr>
              <a:t>Ví dụ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kế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hoạch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nhập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nội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dung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cho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bán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laptop/điện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thoại</a:t>
            </a:r>
            <a:endParaRPr sz="2200">
              <a:latin typeface="Segoe UI"/>
              <a:cs typeface="Segoe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1544955"/>
          <a:ext cx="8328025" cy="4634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435"/>
                <a:gridCol w="3712845"/>
                <a:gridCol w="1775460"/>
                <a:gridCol w="1371600"/>
              </a:tblGrid>
              <a:tr h="339344"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Công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việc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Nội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Thực</a:t>
                      </a:r>
                      <a:r>
                        <a:rPr dirty="0" sz="12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hiện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Số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lượng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bài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577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Các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bài hướng dẫn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Hướng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dȁn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sử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dụng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chức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năng,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cấu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hình,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cài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đặt…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bài/tuần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577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Các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trải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nghiệm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Đập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hộp,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xài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thử,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đi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thử,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ăn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thử,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uống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thử…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MAI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THANH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TOÁN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/tuần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577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Chia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sẻ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217170">
                        <a:lnSpc>
                          <a:spcPct val="107500"/>
                        </a:lnSpc>
                        <a:spcBef>
                          <a:spcPts val="61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Các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bí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quyết,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kinh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nghiệm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một dòng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sản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phẩm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của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từng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hãng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sx…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MAI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CHÚ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NHẬT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bài/tuần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577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Các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bài phân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tích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57150">
                        <a:lnSpc>
                          <a:spcPct val="107500"/>
                        </a:lnSpc>
                        <a:spcBef>
                          <a:spcPts val="62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Phân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tích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tình huống lỗi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và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cách khắc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phục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(HĐH,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software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tiện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ích)…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MAI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ANH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TỚI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bài/tuần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57759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Chia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sẻ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trện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face cá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nhân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Chia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sẻ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viết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lên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trang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cá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nhân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Mọi</a:t>
                      </a:r>
                      <a:r>
                        <a:rPr dirty="0" sz="11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người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Mọi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viết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trên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website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815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5720" marR="184150">
                        <a:lnSpc>
                          <a:spcPct val="1075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Chia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sẻ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trên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các </a:t>
                      </a:r>
                      <a:r>
                        <a:rPr dirty="0" sz="1200" spc="-254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trực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tuyến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Chia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sẻ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viết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lên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các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cá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nhân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556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Mọi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người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Mọi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viết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trên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website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577608">
                <a:tc>
                  <a:txBody>
                    <a:bodyPr/>
                    <a:lstStyle/>
                    <a:p>
                      <a:pPr marL="45720" marR="224790">
                        <a:lnSpc>
                          <a:spcPct val="107700"/>
                        </a:lnSpc>
                        <a:spcBef>
                          <a:spcPts val="61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Đăng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trên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các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blog </a:t>
                      </a:r>
                      <a:r>
                        <a:rPr dirty="0" sz="1200" spc="-254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tin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tức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200" spc="-40">
                          <a:latin typeface="Calibri"/>
                          <a:cs typeface="Calibri"/>
                        </a:rPr>
                        <a:t>Tóm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tắt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viết,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và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đăng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trên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blog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tin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tức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3556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THI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HOÀI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bài/tuần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235965"/>
            <a:ext cx="8259445" cy="563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4235">
              <a:lnSpc>
                <a:spcPct val="100000"/>
              </a:lnSpc>
              <a:spcBef>
                <a:spcPts val="100"/>
              </a:spcBef>
              <a:tabLst>
                <a:tab pos="7637145" algn="l"/>
              </a:tabLst>
            </a:pP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KỸ</a:t>
            </a:r>
            <a:r>
              <a:rPr dirty="0" sz="2400" spc="-5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THU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Ậ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T</a:t>
            </a:r>
            <a:r>
              <a:rPr dirty="0" sz="2400" spc="-35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NHẬ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P</a:t>
            </a:r>
            <a:r>
              <a:rPr dirty="0" sz="2400" spc="-13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NỘ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I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 D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U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G</a:t>
            </a:r>
            <a:r>
              <a:rPr dirty="0" sz="2400" spc="2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CHU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Ẩ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N	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S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12700" marR="8763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Segoe UI"/>
                <a:cs typeface="Segoe UI"/>
              </a:rPr>
              <a:t>Kỹ </a:t>
            </a:r>
            <a:r>
              <a:rPr dirty="0" sz="2400">
                <a:latin typeface="Segoe UI"/>
                <a:cs typeface="Segoe UI"/>
              </a:rPr>
              <a:t>thuật nhập nội dung chuẩn SEO </a:t>
            </a:r>
            <a:r>
              <a:rPr dirty="0" sz="2400" spc="-5">
                <a:latin typeface="Segoe UI"/>
                <a:cs typeface="Segoe UI"/>
              </a:rPr>
              <a:t>là </a:t>
            </a:r>
            <a:r>
              <a:rPr dirty="0" sz="2400">
                <a:latin typeface="Segoe UI"/>
                <a:cs typeface="Segoe UI"/>
              </a:rPr>
              <a:t>1 tập hợp các tiêu chí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kỹ </a:t>
            </a:r>
            <a:r>
              <a:rPr dirty="0" sz="2400">
                <a:latin typeface="Segoe UI"/>
                <a:cs typeface="Segoe UI"/>
              </a:rPr>
              <a:t>thuật nhằm viết </a:t>
            </a:r>
            <a:r>
              <a:rPr dirty="0" sz="2400" spc="-15">
                <a:latin typeface="Segoe UI"/>
                <a:cs typeface="Segoe UI"/>
              </a:rPr>
              <a:t>bài </a:t>
            </a:r>
            <a:r>
              <a:rPr dirty="0" sz="2400">
                <a:latin typeface="Segoe UI"/>
                <a:cs typeface="Segoe UI"/>
              </a:rPr>
              <a:t>đúng quy định, đảnh giá của </a:t>
            </a:r>
            <a:r>
              <a:rPr dirty="0" sz="2400" spc="-5">
                <a:latin typeface="Segoe UI"/>
                <a:cs typeface="Segoe UI"/>
              </a:rPr>
              <a:t>Search 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Engine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nhằm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được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thứ hạng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cao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trên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kết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tìm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kiếm.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egoe UI"/>
              <a:cs typeface="Segoe UI"/>
            </a:endParaRPr>
          </a:p>
          <a:p>
            <a:pPr algn="just" marL="469900" marR="8699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Mỗi </a:t>
            </a:r>
            <a:r>
              <a:rPr dirty="0" sz="2400" spc="-10">
                <a:latin typeface="Segoe UI"/>
                <a:cs typeface="Segoe UI"/>
              </a:rPr>
              <a:t>bài </a:t>
            </a:r>
            <a:r>
              <a:rPr dirty="0" sz="2400">
                <a:latin typeface="Segoe UI"/>
                <a:cs typeface="Segoe UI"/>
              </a:rPr>
              <a:t>viết nhắm đến một từ </a:t>
            </a:r>
            <a:r>
              <a:rPr dirty="0" sz="2400" spc="-10">
                <a:latin typeface="Segoe UI"/>
                <a:cs typeface="Segoe UI"/>
              </a:rPr>
              <a:t>khóa </a:t>
            </a:r>
            <a:r>
              <a:rPr dirty="0" sz="2400">
                <a:latin typeface="Segoe UI"/>
                <a:cs typeface="Segoe UI"/>
              </a:rPr>
              <a:t>mục tiêu nào đó, từ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khóa</a:t>
            </a:r>
            <a:r>
              <a:rPr dirty="0" sz="2400" spc="2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này</a:t>
            </a:r>
            <a:r>
              <a:rPr dirty="0" sz="2400" spc="2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là</a:t>
            </a:r>
            <a:r>
              <a:rPr dirty="0" sz="2400" spc="2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từ</a:t>
            </a:r>
            <a:r>
              <a:rPr dirty="0" sz="2400" spc="229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mà</a:t>
            </a:r>
            <a:r>
              <a:rPr dirty="0" sz="2400" spc="2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bạn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dự</a:t>
            </a:r>
            <a:r>
              <a:rPr dirty="0" sz="2400" spc="229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định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user</a:t>
            </a:r>
            <a:r>
              <a:rPr dirty="0" sz="2400" spc="22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sẽ</a:t>
            </a:r>
            <a:r>
              <a:rPr dirty="0" sz="2400" spc="2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gõ</a:t>
            </a:r>
            <a:r>
              <a:rPr dirty="0" sz="2400" spc="2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khi</a:t>
            </a:r>
            <a:r>
              <a:rPr dirty="0" sz="2400" spc="229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tìm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kiếm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để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ra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trang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 của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mình.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Mỗi trang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1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tag</a:t>
            </a:r>
            <a:r>
              <a:rPr dirty="0" sz="2400" spc="-5">
                <a:latin typeface="Segoe UI"/>
                <a:cs typeface="Segoe UI"/>
              </a:rPr>
              <a:t> h1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25">
                <a:latin typeface="Segoe UI"/>
                <a:cs typeface="Segoe UI"/>
              </a:rPr>
              <a:t>và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phải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chứa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từ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khóa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mục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tiêu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Mỗi trang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20">
                <a:latin typeface="Segoe UI"/>
                <a:cs typeface="Segoe UI"/>
              </a:rPr>
              <a:t>vài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tag </a:t>
            </a:r>
            <a:r>
              <a:rPr dirty="0" sz="2400" spc="-5">
                <a:latin typeface="Segoe UI"/>
                <a:cs typeface="Segoe UI"/>
              </a:rPr>
              <a:t>h2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(~5)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chứa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từ </a:t>
            </a:r>
            <a:r>
              <a:rPr dirty="0" sz="2400" spc="-15">
                <a:latin typeface="Segoe UI"/>
                <a:cs typeface="Segoe UI"/>
              </a:rPr>
              <a:t>khóa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mục</a:t>
            </a:r>
            <a:r>
              <a:rPr dirty="0" sz="2400">
                <a:latin typeface="Segoe UI"/>
                <a:cs typeface="Segoe UI"/>
              </a:rPr>
              <a:t> tiêu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Từ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khóa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mục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tiêu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không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được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quá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nhiều,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quá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nhiều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sẽ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bị</a:t>
            </a:r>
            <a:endParaRPr sz="2400">
              <a:latin typeface="Segoe UI"/>
              <a:cs typeface="Segoe UI"/>
            </a:endParaRPr>
          </a:p>
          <a:p>
            <a:pPr algn="just" marL="469900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google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xem</a:t>
            </a:r>
            <a:r>
              <a:rPr dirty="0" sz="2400" spc="-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spam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80"/>
              </a:spcBef>
              <a:buAutoNum type="arabicPeriod" startAt="5"/>
              <a:tabLst>
                <a:tab pos="469900" algn="l"/>
              </a:tabLst>
            </a:pPr>
            <a:r>
              <a:rPr dirty="0" sz="2400" spc="-50">
                <a:latin typeface="Segoe UI"/>
                <a:cs typeface="Segoe UI"/>
              </a:rPr>
              <a:t>Trong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tiêu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đề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tin/sản phẩm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phải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từ </a:t>
            </a:r>
            <a:r>
              <a:rPr dirty="0" sz="2400" spc="-15">
                <a:latin typeface="Segoe UI"/>
                <a:cs typeface="Segoe UI"/>
              </a:rPr>
              <a:t>khóa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mục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tiêu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235965"/>
            <a:ext cx="8259445" cy="563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4235">
              <a:lnSpc>
                <a:spcPct val="100000"/>
              </a:lnSpc>
              <a:spcBef>
                <a:spcPts val="100"/>
              </a:spcBef>
              <a:tabLst>
                <a:tab pos="7637145" algn="l"/>
              </a:tabLst>
            </a:pP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KỸ</a:t>
            </a:r>
            <a:r>
              <a:rPr dirty="0" sz="2400" spc="-5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THU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Ậ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T</a:t>
            </a:r>
            <a:r>
              <a:rPr dirty="0" sz="2400" spc="-35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NHẬ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P</a:t>
            </a:r>
            <a:r>
              <a:rPr dirty="0" sz="2400" spc="-13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NỘ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I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 D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U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G</a:t>
            </a:r>
            <a:r>
              <a:rPr dirty="0" sz="2400" spc="2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CHU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Ẩ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N	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S</a:t>
            </a:r>
            <a:r>
              <a:rPr dirty="0" sz="2400" spc="-10" b="1">
                <a:solidFill>
                  <a:srgbClr val="FF5A33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469900" indent="-4572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469900" algn="l"/>
              </a:tabLst>
            </a:pPr>
            <a:r>
              <a:rPr dirty="0" sz="2400" spc="-50">
                <a:latin typeface="Segoe UI"/>
                <a:cs typeface="Segoe UI"/>
              </a:rPr>
              <a:t>Trong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url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phải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từ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khóa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mục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tiêu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75"/>
              </a:spcBef>
              <a:buAutoNum type="arabicPeriod" startAt="6"/>
              <a:tabLst>
                <a:tab pos="469900" algn="l"/>
              </a:tabLst>
            </a:pPr>
            <a:r>
              <a:rPr dirty="0" sz="2400" spc="-45">
                <a:latin typeface="Segoe UI"/>
                <a:cs typeface="Segoe UI"/>
              </a:rPr>
              <a:t>Trong</a:t>
            </a:r>
            <a:r>
              <a:rPr dirty="0" sz="2400" spc="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nội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mỗi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bài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viết,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cần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có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liên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kết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đến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bài</a:t>
            </a:r>
            <a:r>
              <a:rPr dirty="0" sz="2400" spc="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khác</a:t>
            </a:r>
            <a:endParaRPr sz="2400">
              <a:latin typeface="Segoe UI"/>
              <a:cs typeface="Segoe UI"/>
            </a:endParaRPr>
          </a:p>
          <a:p>
            <a:pPr algn="just" marL="469900">
              <a:lnSpc>
                <a:spcPct val="100000"/>
              </a:lnSpc>
            </a:pP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liên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quan.</a:t>
            </a:r>
            <a:endParaRPr sz="2400">
              <a:latin typeface="Segoe UI"/>
              <a:cs typeface="Segoe UI"/>
            </a:endParaRPr>
          </a:p>
          <a:p>
            <a:pPr algn="just" marL="469900" marR="86995" indent="-457200">
              <a:lnSpc>
                <a:spcPct val="100000"/>
              </a:lnSpc>
              <a:spcBef>
                <a:spcPts val="580"/>
              </a:spcBef>
              <a:buAutoNum type="arabicPeriod" startAt="8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Mỗi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trang</a:t>
            </a:r>
            <a:r>
              <a:rPr dirty="0" sz="2400" spc="26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</a:t>
            </a:r>
            <a:r>
              <a:rPr dirty="0" sz="2400" spc="254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trong</a:t>
            </a:r>
            <a:r>
              <a:rPr dirty="0" sz="2400" spc="25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2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phải</a:t>
            </a:r>
            <a:r>
              <a:rPr dirty="0" sz="2400" spc="2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có</a:t>
            </a:r>
            <a:r>
              <a:rPr dirty="0" sz="2400" spc="2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tag</a:t>
            </a:r>
            <a:r>
              <a:rPr dirty="0" sz="2400" spc="2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title,</a:t>
            </a:r>
            <a:r>
              <a:rPr dirty="0" sz="2400" spc="24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chứa</a:t>
            </a:r>
            <a:r>
              <a:rPr dirty="0" sz="2400" spc="2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giá </a:t>
            </a:r>
            <a:r>
              <a:rPr dirty="0" sz="2400" spc="-6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 duy nhất </a:t>
            </a:r>
            <a:r>
              <a:rPr dirty="0" sz="2400" spc="-5">
                <a:latin typeface="Segoe UI"/>
                <a:cs typeface="Segoe UI"/>
              </a:rPr>
              <a:t>(2 </a:t>
            </a:r>
            <a:r>
              <a:rPr dirty="0" sz="2400">
                <a:latin typeface="Segoe UI"/>
                <a:cs typeface="Segoe UI"/>
              </a:rPr>
              <a:t>trang </a:t>
            </a:r>
            <a:r>
              <a:rPr dirty="0" sz="2400" spc="-5">
                <a:latin typeface="Segoe UI"/>
                <a:cs typeface="Segoe UI"/>
              </a:rPr>
              <a:t>khác </a:t>
            </a:r>
            <a:r>
              <a:rPr dirty="0" sz="2400" spc="5">
                <a:latin typeface="Segoe UI"/>
                <a:cs typeface="Segoe UI"/>
              </a:rPr>
              <a:t>nhau </a:t>
            </a:r>
            <a:r>
              <a:rPr dirty="0" sz="2400" spc="-5">
                <a:latin typeface="Segoe UI"/>
                <a:cs typeface="Segoe UI"/>
              </a:rPr>
              <a:t>không </a:t>
            </a:r>
            <a:r>
              <a:rPr dirty="0" sz="2400">
                <a:latin typeface="Segoe UI"/>
                <a:cs typeface="Segoe UI"/>
              </a:rPr>
              <a:t>có </a:t>
            </a:r>
            <a:r>
              <a:rPr dirty="0" sz="2400" spc="-5">
                <a:latin typeface="Segoe UI"/>
                <a:cs typeface="Segoe UI"/>
              </a:rPr>
              <a:t>title </a:t>
            </a:r>
            <a:r>
              <a:rPr dirty="0" sz="2400">
                <a:latin typeface="Segoe UI"/>
                <a:cs typeface="Segoe UI"/>
              </a:rPr>
              <a:t>giống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nhau)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75"/>
              </a:spcBef>
              <a:buAutoNum type="arabicPeriod" startAt="8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Nên</a:t>
            </a:r>
            <a:r>
              <a:rPr dirty="0" sz="2400" spc="1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tạo</a:t>
            </a:r>
            <a:r>
              <a:rPr dirty="0" sz="2400" spc="1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liên</a:t>
            </a:r>
            <a:r>
              <a:rPr dirty="0" sz="2400" spc="15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kết</a:t>
            </a:r>
            <a:r>
              <a:rPr dirty="0" sz="2400" spc="1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về</a:t>
            </a:r>
            <a:r>
              <a:rPr dirty="0" sz="2400" spc="15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bài</a:t>
            </a:r>
            <a:r>
              <a:rPr dirty="0" sz="2400" spc="1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viết</a:t>
            </a:r>
            <a:r>
              <a:rPr dirty="0" sz="2400" spc="1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từ</a:t>
            </a:r>
            <a:r>
              <a:rPr dirty="0" sz="2400" spc="16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trong</a:t>
            </a:r>
            <a:r>
              <a:rPr dirty="0" sz="2400" spc="155">
                <a:latin typeface="Segoe UI"/>
                <a:cs typeface="Segoe UI"/>
              </a:rPr>
              <a:t> </a:t>
            </a:r>
            <a:r>
              <a:rPr dirty="0" sz="2400" spc="10">
                <a:latin typeface="Segoe UI"/>
                <a:cs typeface="Segoe UI"/>
              </a:rPr>
              <a:t>facebook,</a:t>
            </a:r>
            <a:r>
              <a:rPr dirty="0" sz="2400" spc="1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1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blog,</a:t>
            </a:r>
            <a:endParaRPr sz="2400">
              <a:latin typeface="Segoe UI"/>
              <a:cs typeface="Segoe UI"/>
            </a:endParaRPr>
          </a:p>
          <a:p>
            <a:pPr algn="just" marL="469900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diễn</a:t>
            </a:r>
            <a:r>
              <a:rPr dirty="0" sz="2400" spc="-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đàn.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80"/>
              </a:spcBef>
              <a:buAutoNum type="arabicPeriod" startAt="10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Nên</a:t>
            </a:r>
            <a:r>
              <a:rPr dirty="0" sz="2400" spc="25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dùng</a:t>
            </a:r>
            <a:r>
              <a:rPr dirty="0" sz="2400" spc="2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thêm</a:t>
            </a:r>
            <a:r>
              <a:rPr dirty="0" sz="2400" spc="2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hình</a:t>
            </a:r>
            <a:r>
              <a:rPr dirty="0" sz="2400" spc="2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ảnh</a:t>
            </a:r>
            <a:r>
              <a:rPr dirty="0" sz="2400" spc="254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trong</a:t>
            </a:r>
            <a:r>
              <a:rPr dirty="0" sz="2400" spc="2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nội</a:t>
            </a:r>
            <a:r>
              <a:rPr dirty="0" sz="2400" spc="25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</a:t>
            </a:r>
            <a:r>
              <a:rPr dirty="0" sz="2400" spc="26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bài</a:t>
            </a:r>
            <a:r>
              <a:rPr dirty="0" sz="2400" spc="25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viết</a:t>
            </a:r>
            <a:r>
              <a:rPr dirty="0" sz="2400" spc="2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,</a:t>
            </a:r>
            <a:r>
              <a:rPr dirty="0" sz="2400" spc="254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mỗi</a:t>
            </a:r>
            <a:endParaRPr sz="2400">
              <a:latin typeface="Segoe UI"/>
              <a:cs typeface="Segoe UI"/>
            </a:endParaRPr>
          </a:p>
          <a:p>
            <a:pPr algn="just" marL="469900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hình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ảnh phải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mô</a:t>
            </a:r>
            <a:r>
              <a:rPr dirty="0" sz="2400">
                <a:latin typeface="Segoe UI"/>
                <a:cs typeface="Segoe UI"/>
              </a:rPr>
              <a:t> tả bằng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thuộc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tính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alt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75"/>
              </a:spcBef>
              <a:buAutoNum type="arabicPeriod" startAt="11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Nếu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được,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thể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chèn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video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trong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bài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viết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80"/>
              </a:spcBef>
              <a:buAutoNum type="arabicPeriod" startAt="11"/>
              <a:tabLst>
                <a:tab pos="469900" algn="l"/>
              </a:tabLst>
            </a:pPr>
            <a:r>
              <a:rPr dirty="0" sz="2400">
                <a:latin typeface="Segoe UI"/>
                <a:cs typeface="Segoe UI"/>
              </a:rPr>
              <a:t>Mỗi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bài</a:t>
            </a:r>
            <a:r>
              <a:rPr dirty="0" sz="2400">
                <a:latin typeface="Segoe UI"/>
                <a:cs typeface="Segoe UI"/>
              </a:rPr>
              <a:t> viết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tối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thiểu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500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từ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775" y="205486"/>
            <a:ext cx="46424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NGHỂ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QUẢN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TRỊ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WEBSITE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433" y="885571"/>
            <a:ext cx="8353425" cy="1097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Nghề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quản</a:t>
            </a:r>
            <a:r>
              <a:rPr dirty="0" sz="2200" spc="1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sử</a:t>
            </a:r>
            <a:r>
              <a:rPr dirty="0" sz="2200" spc="1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dụng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 spc="-25">
                <a:latin typeface="Segoe UI"/>
                <a:cs typeface="Segoe UI"/>
              </a:rPr>
              <a:t>và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vận</a:t>
            </a:r>
            <a:r>
              <a:rPr dirty="0" sz="2200" spc="1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hành</a:t>
            </a:r>
            <a:r>
              <a:rPr dirty="0" sz="2200" spc="17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đã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(ai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đó)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lập </a:t>
            </a:r>
            <a:r>
              <a:rPr dirty="0" sz="2200" spc="-5">
                <a:latin typeface="Segoe UI"/>
                <a:cs typeface="Segoe UI"/>
              </a:rPr>
              <a:t>trình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hoàn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chỉnh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Nghề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>
                <a:latin typeface="Segoe UI"/>
                <a:cs typeface="Segoe UI"/>
              </a:rPr>
              <a:t> những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nghề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đang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nhân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sự.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0723" y="2079879"/>
            <a:ext cx="8360409" cy="4632325"/>
            <a:chOff x="450723" y="2079879"/>
            <a:chExt cx="8360409" cy="4632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2089404"/>
              <a:ext cx="8340852" cy="46131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5485" y="2084641"/>
              <a:ext cx="8350884" cy="4622800"/>
            </a:xfrm>
            <a:custGeom>
              <a:avLst/>
              <a:gdLst/>
              <a:ahLst/>
              <a:cxnLst/>
              <a:rect l="l" t="t" r="r" b="b"/>
              <a:pathLst>
                <a:path w="8350884" h="4622800">
                  <a:moveTo>
                    <a:pt x="0" y="4622673"/>
                  </a:moveTo>
                  <a:lnTo>
                    <a:pt x="8350377" y="4622673"/>
                  </a:lnTo>
                  <a:lnTo>
                    <a:pt x="8350377" y="0"/>
                  </a:lnTo>
                  <a:lnTo>
                    <a:pt x="0" y="0"/>
                  </a:lnTo>
                  <a:lnTo>
                    <a:pt x="0" y="46226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892" y="235965"/>
            <a:ext cx="8353425" cy="513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707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ĐẶC ĐIỂM CỦA</a:t>
            </a:r>
            <a:r>
              <a:rPr dirty="0" sz="2400" spc="-114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NGHỀ</a:t>
            </a:r>
            <a:r>
              <a:rPr dirty="0" sz="2400" spc="-3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QUẢN</a:t>
            </a:r>
            <a:r>
              <a:rPr dirty="0" sz="2400" spc="-5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TRỊ</a:t>
            </a:r>
            <a:r>
              <a:rPr dirty="0" sz="2400" spc="-35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WEBSITE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Nghề</a:t>
            </a:r>
            <a:r>
              <a:rPr dirty="0" sz="2400" spc="2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2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20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tức</a:t>
            </a:r>
            <a:r>
              <a:rPr dirty="0" sz="2400" spc="2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là</a:t>
            </a:r>
            <a:r>
              <a:rPr dirty="0" sz="2400" spc="204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vận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hành</a:t>
            </a:r>
            <a:r>
              <a:rPr dirty="0" sz="2400" spc="2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2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2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sẵn</a:t>
            </a:r>
            <a:endParaRPr sz="24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400" spc="-10">
                <a:latin typeface="Segoe UI"/>
                <a:cs typeface="Segoe UI"/>
              </a:rPr>
              <a:t>trên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 </a:t>
            </a:r>
            <a:r>
              <a:rPr dirty="0" sz="2400" spc="-5">
                <a:latin typeface="Segoe UI"/>
                <a:cs typeface="Segoe UI"/>
              </a:rPr>
              <a:t>hệ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thống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10">
                <a:latin typeface="Segoe UI"/>
                <a:cs typeface="Segoe UI"/>
              </a:rPr>
              <a:t>server</a:t>
            </a:r>
            <a:r>
              <a:rPr dirty="0" sz="2400" spc="-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(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lập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trình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)</a:t>
            </a:r>
            <a:endParaRPr sz="24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Người</a:t>
            </a:r>
            <a:r>
              <a:rPr dirty="0" sz="2400" spc="3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3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3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không</a:t>
            </a:r>
            <a:r>
              <a:rPr dirty="0" sz="2400" spc="3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cần</a:t>
            </a:r>
            <a:r>
              <a:rPr dirty="0" sz="2400" spc="3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có</a:t>
            </a:r>
            <a:r>
              <a:rPr dirty="0" sz="2400" spc="3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kỹ</a:t>
            </a:r>
            <a:r>
              <a:rPr dirty="0" sz="2400" spc="3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năng</a:t>
            </a:r>
            <a:r>
              <a:rPr dirty="0" sz="2400" spc="36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chuyên</a:t>
            </a:r>
            <a:r>
              <a:rPr dirty="0" sz="2400" spc="3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sâu</a:t>
            </a:r>
            <a:r>
              <a:rPr dirty="0" sz="2400" spc="3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về</a:t>
            </a:r>
            <a:r>
              <a:rPr dirty="0" sz="2400" spc="35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lập</a:t>
            </a:r>
            <a:endParaRPr sz="24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400" spc="-5">
                <a:latin typeface="Segoe UI"/>
                <a:cs typeface="Segoe UI"/>
              </a:rPr>
              <a:t>trình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web.</a:t>
            </a:r>
            <a:endParaRPr sz="24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Người </a:t>
            </a:r>
            <a:r>
              <a:rPr dirty="0" sz="2400">
                <a:latin typeface="Segoe UI"/>
                <a:cs typeface="Segoe UI"/>
              </a:rPr>
              <a:t>quản trị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cần có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 </a:t>
            </a:r>
            <a:r>
              <a:rPr dirty="0" sz="2400" spc="-5">
                <a:latin typeface="Segoe UI"/>
                <a:cs typeface="Segoe UI"/>
              </a:rPr>
              <a:t>kiến</a:t>
            </a:r>
            <a:r>
              <a:rPr dirty="0" sz="2400">
                <a:latin typeface="Segoe UI"/>
                <a:cs typeface="Segoe UI"/>
              </a:rPr>
              <a:t> thức </a:t>
            </a:r>
            <a:r>
              <a:rPr dirty="0" sz="2400" spc="-5">
                <a:latin typeface="Segoe UI"/>
                <a:cs typeface="Segoe UI"/>
              </a:rPr>
              <a:t>khá</a:t>
            </a:r>
            <a:r>
              <a:rPr dirty="0" sz="2400" spc="6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rộng </a:t>
            </a:r>
            <a:r>
              <a:rPr dirty="0" sz="2400" spc="-5">
                <a:latin typeface="Segoe UI"/>
                <a:cs typeface="Segoe UI"/>
              </a:rPr>
              <a:t>liên</a:t>
            </a:r>
            <a:r>
              <a:rPr dirty="0" sz="2400" spc="6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quan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đến </a:t>
            </a:r>
            <a:r>
              <a:rPr dirty="0" sz="2400" spc="-5">
                <a:latin typeface="Segoe UI"/>
                <a:cs typeface="Segoe UI"/>
              </a:rPr>
              <a:t>khả </a:t>
            </a:r>
            <a:r>
              <a:rPr dirty="0" sz="2400">
                <a:latin typeface="Segoe UI"/>
                <a:cs typeface="Segoe UI"/>
              </a:rPr>
              <a:t>năng vận hành an </a:t>
            </a:r>
            <a:r>
              <a:rPr dirty="0" sz="2400" spc="-10">
                <a:latin typeface="Segoe UI"/>
                <a:cs typeface="Segoe UI"/>
              </a:rPr>
              <a:t>toàn </a:t>
            </a:r>
            <a:r>
              <a:rPr dirty="0" sz="2400">
                <a:latin typeface="Segoe UI"/>
                <a:cs typeface="Segoe UI"/>
              </a:rPr>
              <a:t>của </a:t>
            </a:r>
            <a:r>
              <a:rPr dirty="0" sz="2400" spc="-10">
                <a:latin typeface="Segoe UI"/>
                <a:cs typeface="Segoe UI"/>
              </a:rPr>
              <a:t>website </a:t>
            </a:r>
            <a:r>
              <a:rPr dirty="0" sz="2400" spc="-5">
                <a:latin typeface="Segoe UI"/>
                <a:cs typeface="Segoe UI"/>
              </a:rPr>
              <a:t>như </a:t>
            </a:r>
            <a:r>
              <a:rPr dirty="0" sz="2400">
                <a:latin typeface="Segoe UI"/>
                <a:cs typeface="Segoe UI"/>
              </a:rPr>
              <a:t>: hosting,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domain, </a:t>
            </a:r>
            <a:r>
              <a:rPr dirty="0" sz="2400" spc="5">
                <a:latin typeface="Segoe UI"/>
                <a:cs typeface="Segoe UI"/>
              </a:rPr>
              <a:t>bảo </a:t>
            </a:r>
            <a:r>
              <a:rPr dirty="0" sz="2400" spc="-5">
                <a:latin typeface="Segoe UI"/>
                <a:cs typeface="Segoe UI"/>
              </a:rPr>
              <a:t>mật website, </a:t>
            </a:r>
            <a:r>
              <a:rPr dirty="0" sz="2400">
                <a:latin typeface="Segoe UI"/>
                <a:cs typeface="Segoe UI"/>
              </a:rPr>
              <a:t>tăng tốc </a:t>
            </a:r>
            <a:r>
              <a:rPr dirty="0" sz="2400" spc="-5">
                <a:latin typeface="Segoe UI"/>
                <a:cs typeface="Segoe UI"/>
              </a:rPr>
              <a:t>website. </a:t>
            </a:r>
            <a:r>
              <a:rPr dirty="0" sz="2400">
                <a:latin typeface="Segoe UI"/>
                <a:cs typeface="Segoe UI"/>
              </a:rPr>
              <a:t>các dịch vụ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cộng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thêm</a:t>
            </a:r>
            <a:r>
              <a:rPr dirty="0" sz="2400" spc="-10">
                <a:latin typeface="Segoe UI"/>
                <a:cs typeface="Segoe UI"/>
              </a:rPr>
              <a:t> trên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server,</a:t>
            </a:r>
            <a:r>
              <a:rPr dirty="0" sz="2400" spc="-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hosting,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website…</a:t>
            </a:r>
            <a:endParaRPr sz="2400">
              <a:latin typeface="Segoe UI"/>
              <a:cs typeface="Segoe UI"/>
            </a:endParaRPr>
          </a:p>
          <a:p>
            <a:pPr algn="just" marL="355600" marR="426720" indent="-342900">
              <a:lnSpc>
                <a:spcPct val="100000"/>
              </a:lnSpc>
              <a:spcBef>
                <a:spcPts val="58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Người </a:t>
            </a:r>
            <a:r>
              <a:rPr dirty="0" sz="2400">
                <a:latin typeface="Segoe UI"/>
                <a:cs typeface="Segoe UI"/>
              </a:rPr>
              <a:t>quản trị cần có tố </a:t>
            </a:r>
            <a:r>
              <a:rPr dirty="0" sz="2400" spc="-5">
                <a:latin typeface="Segoe UI"/>
                <a:cs typeface="Segoe UI"/>
              </a:rPr>
              <a:t>chất</a:t>
            </a:r>
            <a:r>
              <a:rPr dirty="0" sz="2400">
                <a:latin typeface="Segoe UI"/>
                <a:cs typeface="Segoe UI"/>
              </a:rPr>
              <a:t> cẩn thận để đảm bảo </a:t>
            </a:r>
            <a:r>
              <a:rPr dirty="0" sz="2400" spc="-5">
                <a:latin typeface="Segoe UI"/>
                <a:cs typeface="Segoe UI"/>
              </a:rPr>
              <a:t>cho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-5">
                <a:latin typeface="Segoe UI"/>
                <a:cs typeface="Segoe UI"/>
              </a:rPr>
              <a:t> hoạt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động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an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toàn,</a:t>
            </a:r>
            <a:endParaRPr sz="24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hiệu</a:t>
            </a:r>
            <a:r>
              <a:rPr dirty="0" sz="2400" spc="-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9140" y="4820411"/>
            <a:ext cx="428701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017" y="197865"/>
            <a:ext cx="63519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ĐẶC ĐIỂM CỦA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NGHỀ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QUẢN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TRỊ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WEBSITE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892" y="932764"/>
            <a:ext cx="8178800" cy="284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Người </a:t>
            </a:r>
            <a:r>
              <a:rPr dirty="0" sz="2200">
                <a:latin typeface="Segoe UI"/>
                <a:cs typeface="Segoe UI"/>
              </a:rPr>
              <a:t>lập </a:t>
            </a:r>
            <a:r>
              <a:rPr dirty="0" sz="2200" spc="-5">
                <a:latin typeface="Segoe UI"/>
                <a:cs typeface="Segoe UI"/>
              </a:rPr>
              <a:t>trình </a:t>
            </a:r>
            <a:r>
              <a:rPr dirty="0" sz="2200" spc="-10">
                <a:latin typeface="Segoe UI"/>
                <a:cs typeface="Segoe UI"/>
              </a:rPr>
              <a:t>website </a:t>
            </a:r>
            <a:r>
              <a:rPr dirty="0" sz="2200" spc="-5">
                <a:latin typeface="Segoe UI"/>
                <a:cs typeface="Segoe UI"/>
              </a:rPr>
              <a:t>thực hiện xong </a:t>
            </a:r>
            <a:r>
              <a:rPr dirty="0" sz="2200" spc="-10">
                <a:latin typeface="Segoe UI"/>
                <a:cs typeface="Segoe UI"/>
              </a:rPr>
              <a:t>website hoàn </a:t>
            </a:r>
            <a:r>
              <a:rPr dirty="0" sz="2200">
                <a:latin typeface="Segoe UI"/>
                <a:cs typeface="Segoe UI"/>
              </a:rPr>
              <a:t>chỉnh </a:t>
            </a:r>
            <a:r>
              <a:rPr dirty="0" sz="2200" spc="-5">
                <a:latin typeface="Segoe UI"/>
                <a:cs typeface="Segoe UI"/>
              </a:rPr>
              <a:t>về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chức năng còn người quản </a:t>
            </a:r>
            <a:r>
              <a:rPr dirty="0" sz="2200">
                <a:latin typeface="Segoe UI"/>
                <a:cs typeface="Segoe UI"/>
              </a:rPr>
              <a:t>trị </a:t>
            </a:r>
            <a:r>
              <a:rPr dirty="0" sz="2200" spc="-10">
                <a:latin typeface="Segoe UI"/>
                <a:cs typeface="Segoe UI"/>
              </a:rPr>
              <a:t>website </a:t>
            </a:r>
            <a:r>
              <a:rPr dirty="0" sz="2200">
                <a:latin typeface="Segoe UI"/>
                <a:cs typeface="Segoe UI"/>
              </a:rPr>
              <a:t>là người </a:t>
            </a:r>
            <a:r>
              <a:rPr dirty="0" sz="2200" spc="-5">
                <a:latin typeface="Segoe UI"/>
                <a:cs typeface="Segoe UI"/>
              </a:rPr>
              <a:t>quyết định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thành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công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của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website.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3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Người</a:t>
            </a:r>
            <a:r>
              <a:rPr dirty="0" sz="2200" spc="34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quản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34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tạo</a:t>
            </a:r>
            <a:r>
              <a:rPr dirty="0" sz="2200" spc="3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nên</a:t>
            </a:r>
            <a:r>
              <a:rPr dirty="0" sz="2200" spc="3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nội</a:t>
            </a:r>
            <a:r>
              <a:rPr dirty="0" sz="2200" spc="3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dung,</a:t>
            </a:r>
            <a:r>
              <a:rPr dirty="0" sz="2200" spc="3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đảm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 spc="3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</a:t>
            </a:r>
            <a:r>
              <a:rPr dirty="0" sz="2200" spc="33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toàn,</a:t>
            </a:r>
            <a:endParaRPr sz="22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chạy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nhanh,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xử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lý</a:t>
            </a:r>
            <a:r>
              <a:rPr dirty="0" sz="2200">
                <a:latin typeface="Segoe UI"/>
                <a:cs typeface="Segoe UI"/>
              </a:rPr>
              <a:t> sự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cố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thống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kê,</a:t>
            </a:r>
            <a:r>
              <a:rPr dirty="0" sz="2200" spc="-5">
                <a:latin typeface="Segoe UI"/>
                <a:cs typeface="Segoe UI"/>
              </a:rPr>
              <a:t> đo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lường….</a:t>
            </a:r>
            <a:endParaRPr sz="2200">
              <a:latin typeface="Segoe UI"/>
              <a:cs typeface="Segoe UI"/>
            </a:endParaRPr>
          </a:p>
          <a:p>
            <a:pPr algn="just" marL="355600" marR="8255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Đối </a:t>
            </a:r>
            <a:r>
              <a:rPr dirty="0" sz="2200" spc="-5">
                <a:latin typeface="Segoe UI"/>
                <a:cs typeface="Segoe UI"/>
              </a:rPr>
              <a:t>tượng </a:t>
            </a:r>
            <a:r>
              <a:rPr dirty="0" sz="2200">
                <a:latin typeface="Segoe UI"/>
                <a:cs typeface="Segoe UI"/>
              </a:rPr>
              <a:t>của </a:t>
            </a:r>
            <a:r>
              <a:rPr dirty="0" sz="2200" spc="-5">
                <a:latin typeface="Segoe UI"/>
                <a:cs typeface="Segoe UI"/>
              </a:rPr>
              <a:t>người </a:t>
            </a:r>
            <a:r>
              <a:rPr dirty="0" sz="2200">
                <a:latin typeface="Segoe UI"/>
                <a:cs typeface="Segoe UI"/>
              </a:rPr>
              <a:t>quản </a:t>
            </a:r>
            <a:r>
              <a:rPr dirty="0" sz="2200" spc="-5">
                <a:latin typeface="Segoe UI"/>
                <a:cs typeface="Segoe UI"/>
              </a:rPr>
              <a:t>trị </a:t>
            </a:r>
            <a:r>
              <a:rPr dirty="0" sz="2200" spc="-10">
                <a:latin typeface="Segoe UI"/>
                <a:cs typeface="Segoe UI"/>
              </a:rPr>
              <a:t>website </a:t>
            </a:r>
            <a:r>
              <a:rPr dirty="0" sz="2200" spc="-5">
                <a:latin typeface="Segoe UI"/>
                <a:cs typeface="Segoe UI"/>
              </a:rPr>
              <a:t>là các </a:t>
            </a:r>
            <a:r>
              <a:rPr dirty="0" sz="2200" spc="-10">
                <a:latin typeface="Segoe UI"/>
                <a:cs typeface="Segoe UI"/>
              </a:rPr>
              <a:t>website </a:t>
            </a:r>
            <a:r>
              <a:rPr dirty="0" sz="2200" spc="-5">
                <a:latin typeface="Segoe UI"/>
                <a:cs typeface="Segoe UI"/>
              </a:rPr>
              <a:t>public </a:t>
            </a:r>
            <a:r>
              <a:rPr dirty="0" sz="2200" spc="-15">
                <a:latin typeface="Segoe UI"/>
                <a:cs typeface="Segoe UI"/>
              </a:rPr>
              <a:t>trên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internet </a:t>
            </a:r>
            <a:r>
              <a:rPr dirty="0" sz="2200">
                <a:latin typeface="Segoe UI"/>
                <a:cs typeface="Segoe UI"/>
              </a:rPr>
              <a:t>hoặc </a:t>
            </a:r>
            <a:r>
              <a:rPr dirty="0" sz="2200" spc="-5">
                <a:latin typeface="Segoe UI"/>
                <a:cs typeface="Segoe UI"/>
              </a:rPr>
              <a:t>các </a:t>
            </a:r>
            <a:r>
              <a:rPr dirty="0" sz="2200" spc="-10">
                <a:latin typeface="Segoe UI"/>
                <a:cs typeface="Segoe UI"/>
              </a:rPr>
              <a:t>website </a:t>
            </a:r>
            <a:r>
              <a:rPr dirty="0" sz="2200" spc="-5">
                <a:latin typeface="Segoe UI"/>
                <a:cs typeface="Segoe UI"/>
              </a:rPr>
              <a:t>internal </a:t>
            </a:r>
            <a:r>
              <a:rPr dirty="0" sz="2200">
                <a:latin typeface="Segoe UI"/>
                <a:cs typeface="Segoe UI"/>
              </a:rPr>
              <a:t>chạy </a:t>
            </a:r>
            <a:r>
              <a:rPr dirty="0" sz="2200" spc="-5">
                <a:latin typeface="Segoe UI"/>
                <a:cs typeface="Segoe UI"/>
              </a:rPr>
              <a:t>riêng </a:t>
            </a:r>
            <a:r>
              <a:rPr dirty="0" sz="2200">
                <a:latin typeface="Segoe UI"/>
                <a:cs typeface="Segoe UI"/>
              </a:rPr>
              <a:t>phục </a:t>
            </a:r>
            <a:r>
              <a:rPr dirty="0" sz="2200" spc="-5">
                <a:latin typeface="Segoe UI"/>
                <a:cs typeface="Segoe UI"/>
              </a:rPr>
              <a:t>vụ </a:t>
            </a:r>
            <a:r>
              <a:rPr dirty="0" sz="2200">
                <a:latin typeface="Segoe UI"/>
                <a:cs typeface="Segoe UI"/>
              </a:rPr>
              <a:t>cho </a:t>
            </a:r>
            <a:r>
              <a:rPr dirty="0" sz="2200" spc="-5">
                <a:latin typeface="Segoe UI"/>
                <a:cs typeface="Segoe UI"/>
              </a:rPr>
              <a:t>công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ty (số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lượng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này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rất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nhiều)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864" y="4038600"/>
            <a:ext cx="5660136" cy="24734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333" y="235965"/>
            <a:ext cx="8353425" cy="556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470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CÁC</a:t>
            </a:r>
            <a:r>
              <a:rPr dirty="0" sz="2400" spc="-35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VIỆC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CỦA</a:t>
            </a:r>
            <a:r>
              <a:rPr dirty="0" sz="2400" spc="-135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NGHỂ</a:t>
            </a:r>
            <a:r>
              <a:rPr dirty="0" sz="2400" spc="-2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5A33"/>
                </a:solidFill>
                <a:latin typeface="Times New Roman"/>
                <a:cs typeface="Times New Roman"/>
              </a:rPr>
              <a:t>QUẢN</a:t>
            </a:r>
            <a:r>
              <a:rPr dirty="0" sz="2400" spc="-50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TRỊ</a:t>
            </a:r>
            <a:r>
              <a:rPr dirty="0" sz="2400" spc="-45" b="1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5A33"/>
                </a:solidFill>
                <a:latin typeface="Times New Roman"/>
                <a:cs typeface="Times New Roman"/>
              </a:rPr>
              <a:t>WEBSITE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2400" spc="-5">
                <a:latin typeface="Segoe UI"/>
                <a:cs typeface="Segoe UI"/>
              </a:rPr>
              <a:t>Đảm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bảo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-5">
                <a:latin typeface="Segoe UI"/>
                <a:cs typeface="Segoe UI"/>
              </a:rPr>
              <a:t> chạy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an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toàn,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tránh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lỗi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bảo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mật.</a:t>
            </a:r>
            <a:endParaRPr sz="2400">
              <a:latin typeface="Segoe UI"/>
              <a:cs typeface="Segoe UI"/>
            </a:endParaRPr>
          </a:p>
          <a:p>
            <a:pPr algn="just" marL="469900" marR="571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dirty="0" sz="2400" spc="-5">
                <a:latin typeface="Segoe UI"/>
                <a:cs typeface="Segoe UI"/>
              </a:rPr>
              <a:t>Đảm </a:t>
            </a:r>
            <a:r>
              <a:rPr dirty="0" sz="2400">
                <a:latin typeface="Segoe UI"/>
                <a:cs typeface="Segoe UI"/>
              </a:rPr>
              <a:t>bảo </a:t>
            </a:r>
            <a:r>
              <a:rPr dirty="0" sz="2400" spc="-10">
                <a:latin typeface="Segoe UI"/>
                <a:cs typeface="Segoe UI"/>
              </a:rPr>
              <a:t>website </a:t>
            </a:r>
            <a:r>
              <a:rPr dirty="0" sz="2400">
                <a:latin typeface="Segoe UI"/>
                <a:cs typeface="Segoe UI"/>
              </a:rPr>
              <a:t>hoạt động với tốc độ tối ưu </a:t>
            </a:r>
            <a:r>
              <a:rPr dirty="0" sz="2400" spc="-5">
                <a:latin typeface="Segoe UI"/>
                <a:cs typeface="Segoe UI"/>
              </a:rPr>
              <a:t>thông </a:t>
            </a:r>
            <a:r>
              <a:rPr dirty="0" sz="2400">
                <a:latin typeface="Segoe UI"/>
                <a:cs typeface="Segoe UI"/>
              </a:rPr>
              <a:t>qua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việc </a:t>
            </a:r>
            <a:r>
              <a:rPr dirty="0" sz="2400" spc="-5">
                <a:latin typeface="Segoe UI"/>
                <a:cs typeface="Segoe UI"/>
              </a:rPr>
              <a:t>triển </a:t>
            </a:r>
            <a:r>
              <a:rPr dirty="0" sz="2400">
                <a:latin typeface="Segoe UI"/>
                <a:cs typeface="Segoe UI"/>
              </a:rPr>
              <a:t>khai hosting tốt cũng như các </a:t>
            </a:r>
            <a:r>
              <a:rPr dirty="0" sz="2400" spc="-5">
                <a:latin typeface="Segoe UI"/>
                <a:cs typeface="Segoe UI"/>
              </a:rPr>
              <a:t>kỹ </a:t>
            </a:r>
            <a:r>
              <a:rPr dirty="0" sz="2400">
                <a:latin typeface="Segoe UI"/>
                <a:cs typeface="Segoe UI"/>
              </a:rPr>
              <a:t>thuật tăng tốc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algn="just"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</a:tabLst>
            </a:pPr>
            <a:r>
              <a:rPr dirty="0" sz="2400" spc="-5">
                <a:latin typeface="Segoe UI"/>
                <a:cs typeface="Segoe UI"/>
              </a:rPr>
              <a:t>Đảm</a:t>
            </a:r>
            <a:r>
              <a:rPr dirty="0" sz="2400" spc="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bảo</a:t>
            </a:r>
            <a:r>
              <a:rPr dirty="0" sz="2400" spc="50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an</a:t>
            </a:r>
            <a:r>
              <a:rPr dirty="0" sz="2400" spc="50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toàn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cho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</a:t>
            </a:r>
            <a:r>
              <a:rPr dirty="0" sz="2400" spc="5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r>
              <a:rPr dirty="0" sz="2400" spc="5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thông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qua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việc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định</a:t>
            </a:r>
            <a:endParaRPr sz="2400">
              <a:latin typeface="Segoe UI"/>
              <a:cs typeface="Segoe UI"/>
            </a:endParaRPr>
          </a:p>
          <a:p>
            <a:pPr algn="just" marL="469900">
              <a:lnSpc>
                <a:spcPct val="100000"/>
              </a:lnSpc>
            </a:pPr>
            <a:r>
              <a:rPr dirty="0" sz="2400" spc="-5">
                <a:latin typeface="Segoe UI"/>
                <a:cs typeface="Segoe UI"/>
              </a:rPr>
              <a:t>kỳ backup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25">
                <a:latin typeface="Segoe UI"/>
                <a:cs typeface="Segoe UI"/>
              </a:rPr>
              <a:t>và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biết </a:t>
            </a:r>
            <a:r>
              <a:rPr dirty="0" sz="2400" spc="-15">
                <a:latin typeface="Segoe UI"/>
                <a:cs typeface="Segoe UI"/>
              </a:rPr>
              <a:t>restore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cần.</a:t>
            </a:r>
            <a:endParaRPr sz="2400">
              <a:latin typeface="Segoe UI"/>
              <a:cs typeface="Segoe UI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400" spc="-5">
                <a:latin typeface="Segoe UI"/>
                <a:cs typeface="Segoe UI"/>
              </a:rPr>
              <a:t>Đảm</a:t>
            </a:r>
            <a:r>
              <a:rPr dirty="0" sz="2400" spc="125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bảo</a:t>
            </a:r>
            <a:r>
              <a:rPr dirty="0" sz="2400" spc="14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1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vận</a:t>
            </a:r>
            <a:r>
              <a:rPr dirty="0" sz="2400" spc="1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hành</a:t>
            </a:r>
            <a:r>
              <a:rPr dirty="0" sz="2400" spc="1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tốt</a:t>
            </a:r>
            <a:r>
              <a:rPr dirty="0" sz="2400" spc="1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bằng</a:t>
            </a:r>
            <a:r>
              <a:rPr dirty="0" sz="2400" spc="1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việc</a:t>
            </a:r>
            <a:r>
              <a:rPr dirty="0" sz="2400" spc="1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hiểu</a:t>
            </a:r>
            <a:r>
              <a:rPr dirty="0" sz="2400" spc="1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biết</a:t>
            </a:r>
            <a:r>
              <a:rPr dirty="0" sz="2400" spc="1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125">
                <a:latin typeface="Segoe UI"/>
                <a:cs typeface="Segoe UI"/>
              </a:rPr>
              <a:t> </a:t>
            </a:r>
            <a:r>
              <a:rPr dirty="0" sz="2400" spc="10">
                <a:latin typeface="Segoe UI"/>
                <a:cs typeface="Segoe UI"/>
              </a:rPr>
              <a:t>sự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cố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25">
                <a:latin typeface="Segoe UI"/>
                <a:cs typeface="Segoe UI"/>
              </a:rPr>
              <a:t>và</a:t>
            </a:r>
            <a:r>
              <a:rPr dirty="0" sz="2400">
                <a:latin typeface="Segoe UI"/>
                <a:cs typeface="Segoe UI"/>
              </a:rPr>
              <a:t> các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phương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án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xử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lý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sự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cố.</a:t>
            </a:r>
            <a:endParaRPr sz="2400">
              <a:latin typeface="Segoe UI"/>
              <a:cs typeface="Segoe UI"/>
            </a:endParaRPr>
          </a:p>
          <a:p>
            <a:pPr marL="469900" marR="6985" indent="-45720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400" spc="-65">
                <a:latin typeface="Segoe UI"/>
                <a:cs typeface="Segoe UI"/>
              </a:rPr>
              <a:t>Tăng</a:t>
            </a:r>
            <a:r>
              <a:rPr dirty="0" sz="2400" spc="14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hiệu</a:t>
            </a:r>
            <a:r>
              <a:rPr dirty="0" sz="2400" spc="1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</a:t>
            </a:r>
            <a:r>
              <a:rPr dirty="0" sz="2400" spc="1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hoạt</a:t>
            </a:r>
            <a:r>
              <a:rPr dirty="0" sz="2400" spc="1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động</a:t>
            </a:r>
            <a:r>
              <a:rPr dirty="0" sz="2400" spc="14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155">
                <a:latin typeface="Segoe UI"/>
                <a:cs typeface="Segoe UI"/>
              </a:rPr>
              <a:t> </a:t>
            </a:r>
            <a:r>
              <a:rPr dirty="0" sz="2400" spc="-15">
                <a:latin typeface="Segoe UI"/>
                <a:cs typeface="Segoe UI"/>
              </a:rPr>
              <a:t>trên</a:t>
            </a:r>
            <a:r>
              <a:rPr dirty="0" sz="2400" spc="14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internet</a:t>
            </a:r>
            <a:r>
              <a:rPr dirty="0" sz="2400" spc="15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bằng</a:t>
            </a:r>
            <a:r>
              <a:rPr dirty="0" sz="2400" spc="14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cách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phân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tích,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thống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30">
                <a:latin typeface="Segoe UI"/>
                <a:cs typeface="Segoe UI"/>
              </a:rPr>
              <a:t>kê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user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truy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cập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20">
                <a:latin typeface="Segoe UI"/>
                <a:cs typeface="Segoe UI"/>
              </a:rPr>
              <a:t>vào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469265" algn="l"/>
                <a:tab pos="469900" algn="l"/>
                <a:tab pos="969644" algn="l"/>
                <a:tab pos="1412875" algn="l"/>
                <a:tab pos="2368550" algn="l"/>
                <a:tab pos="3112770" algn="l"/>
                <a:tab pos="3862704" algn="l"/>
                <a:tab pos="4420235" algn="l"/>
                <a:tab pos="5260340" algn="l"/>
                <a:tab pos="5885180" algn="l"/>
                <a:tab pos="7040880" algn="l"/>
                <a:tab pos="7468870" algn="l"/>
                <a:tab pos="8040370" algn="l"/>
              </a:tabLst>
            </a:pPr>
            <a:r>
              <a:rPr dirty="0" sz="2400">
                <a:latin typeface="Segoe UI"/>
                <a:cs typeface="Segoe UI"/>
              </a:rPr>
              <a:t>Có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 spc="-10">
                <a:latin typeface="Segoe UI"/>
                <a:cs typeface="Segoe UI"/>
              </a:rPr>
              <a:t>k</a:t>
            </a:r>
            <a:r>
              <a:rPr dirty="0" sz="2400">
                <a:latin typeface="Segoe UI"/>
                <a:cs typeface="Segoe UI"/>
              </a:rPr>
              <a:t>ế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 spc="5">
                <a:latin typeface="Segoe UI"/>
                <a:cs typeface="Segoe UI"/>
              </a:rPr>
              <a:t>h</a:t>
            </a:r>
            <a:r>
              <a:rPr dirty="0" sz="2400">
                <a:latin typeface="Segoe UI"/>
                <a:cs typeface="Segoe UI"/>
              </a:rPr>
              <a:t>o</a:t>
            </a:r>
            <a:r>
              <a:rPr dirty="0" sz="2400" spc="5">
                <a:latin typeface="Segoe UI"/>
                <a:cs typeface="Segoe UI"/>
              </a:rPr>
              <a:t>ạ</a:t>
            </a:r>
            <a:r>
              <a:rPr dirty="0" sz="2400">
                <a:latin typeface="Segoe UI"/>
                <a:cs typeface="Segoe UI"/>
              </a:rPr>
              <a:t>ch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>
                <a:latin typeface="Segoe UI"/>
                <a:cs typeface="Segoe UI"/>
              </a:rPr>
              <a:t>phát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>
                <a:latin typeface="Segoe UI"/>
                <a:cs typeface="Segoe UI"/>
              </a:rPr>
              <a:t>tr</a:t>
            </a:r>
            <a:r>
              <a:rPr dirty="0" sz="2400" spc="5">
                <a:latin typeface="Segoe UI"/>
                <a:cs typeface="Segoe UI"/>
              </a:rPr>
              <a:t>i</a:t>
            </a:r>
            <a:r>
              <a:rPr dirty="0" sz="2400">
                <a:latin typeface="Segoe UI"/>
                <a:cs typeface="Segoe UI"/>
              </a:rPr>
              <a:t>ển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>
                <a:latin typeface="Segoe UI"/>
                <a:cs typeface="Segoe UI"/>
              </a:rPr>
              <a:t>nội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 spc="5">
                <a:latin typeface="Segoe UI"/>
                <a:cs typeface="Segoe UI"/>
              </a:rPr>
              <a:t>d</a:t>
            </a:r>
            <a:r>
              <a:rPr dirty="0" sz="2400">
                <a:latin typeface="Segoe UI"/>
                <a:cs typeface="Segoe UI"/>
              </a:rPr>
              <a:t>ung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>
                <a:latin typeface="Segoe UI"/>
                <a:cs typeface="Segoe UI"/>
              </a:rPr>
              <a:t>cho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 spc="-10">
                <a:latin typeface="Segoe UI"/>
                <a:cs typeface="Segoe UI"/>
              </a:rPr>
              <a:t>w</a:t>
            </a:r>
            <a:r>
              <a:rPr dirty="0" sz="2400">
                <a:latin typeface="Segoe UI"/>
                <a:cs typeface="Segoe UI"/>
              </a:rPr>
              <a:t>ebs</a:t>
            </a:r>
            <a:r>
              <a:rPr dirty="0" sz="2400" spc="-5">
                <a:latin typeface="Segoe UI"/>
                <a:cs typeface="Segoe UI"/>
              </a:rPr>
              <a:t>i</a:t>
            </a:r>
            <a:r>
              <a:rPr dirty="0" sz="2400" spc="-30">
                <a:latin typeface="Segoe UI"/>
                <a:cs typeface="Segoe UI"/>
              </a:rPr>
              <a:t>t</a:t>
            </a:r>
            <a:r>
              <a:rPr dirty="0" sz="2400">
                <a:latin typeface="Segoe UI"/>
                <a:cs typeface="Segoe UI"/>
              </a:rPr>
              <a:t>e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 spc="-50">
                <a:latin typeface="Segoe UI"/>
                <a:cs typeface="Segoe UI"/>
              </a:rPr>
              <a:t>v</a:t>
            </a:r>
            <a:r>
              <a:rPr dirty="0" sz="2400">
                <a:latin typeface="Segoe UI"/>
                <a:cs typeface="Segoe UI"/>
              </a:rPr>
              <a:t>à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>
                <a:latin typeface="Segoe UI"/>
                <a:cs typeface="Segoe UI"/>
              </a:rPr>
              <a:t>c</a:t>
            </a:r>
            <a:r>
              <a:rPr dirty="0" sz="2400" spc="5">
                <a:latin typeface="Segoe UI"/>
                <a:cs typeface="Segoe UI"/>
              </a:rPr>
              <a:t>á</a:t>
            </a:r>
            <a:r>
              <a:rPr dirty="0" sz="2400">
                <a:latin typeface="Segoe UI"/>
                <a:cs typeface="Segoe UI"/>
              </a:rPr>
              <a:t>c</a:t>
            </a:r>
            <a:r>
              <a:rPr dirty="0" sz="2400">
                <a:latin typeface="Segoe UI"/>
                <a:cs typeface="Segoe UI"/>
              </a:rPr>
              <a:t>	</a:t>
            </a:r>
            <a:r>
              <a:rPr dirty="0" sz="2400" spc="-10">
                <a:latin typeface="Segoe UI"/>
                <a:cs typeface="Segoe UI"/>
              </a:rPr>
              <a:t>kỹ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Segoe UI"/>
                <a:cs typeface="Segoe UI"/>
              </a:rPr>
              <a:t>thuật nhập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nội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đúng</a:t>
            </a:r>
            <a:r>
              <a:rPr dirty="0" sz="2400" spc="-5">
                <a:latin typeface="Segoe UI"/>
                <a:cs typeface="Segoe UI"/>
              </a:rPr>
              <a:t> chuẩn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SEO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152" y="228600"/>
            <a:ext cx="152780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21702" y="321310"/>
            <a:ext cx="1085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DEMO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14805">
              <a:lnSpc>
                <a:spcPts val="13585"/>
              </a:lnSpc>
              <a:spcBef>
                <a:spcPts val="95"/>
              </a:spcBef>
            </a:pPr>
            <a:r>
              <a:rPr dirty="0" sz="6600" spc="-5" b="1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dirty="0" sz="115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năng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721" y="1120140"/>
            <a:ext cx="1916669" cy="52714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190500"/>
            <a:ext cx="22806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8465" y="283210"/>
            <a:ext cx="1839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NỘI</a:t>
            </a:r>
            <a:r>
              <a:rPr dirty="0" sz="2800" spc="-75"/>
              <a:t> </a:t>
            </a:r>
            <a:r>
              <a:rPr dirty="0" sz="2800" spc="-10"/>
              <a:t>DUNG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856664"/>
            <a:ext cx="6509384" cy="56984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dirty="0" sz="260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60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 </a:t>
            </a: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 các loại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liệu.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Đăng</a:t>
            </a:r>
            <a:r>
              <a:rPr dirty="0" sz="2200" spc="-5">
                <a:latin typeface="Segoe UI"/>
                <a:cs typeface="Segoe UI"/>
              </a:rPr>
              <a:t> nhập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Màn hình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thao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tác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 </a:t>
            </a:r>
            <a:r>
              <a:rPr dirty="0" sz="2200" spc="-10">
                <a:latin typeface="Segoe UI"/>
                <a:cs typeface="Segoe UI"/>
              </a:rPr>
              <a:t>liệu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category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tức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menu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600" spc="5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600" spc="5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egoe UI"/>
                <a:cs typeface="Segoe UI"/>
              </a:rPr>
              <a:t>Phát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triển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nội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 </a:t>
            </a:r>
            <a:r>
              <a:rPr dirty="0" sz="2400" spc="-25">
                <a:latin typeface="Segoe UI"/>
                <a:cs typeface="Segoe UI"/>
              </a:rPr>
              <a:t>và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nghề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-5">
                <a:latin typeface="Segoe UI"/>
                <a:cs typeface="Segoe UI"/>
              </a:rPr>
              <a:t> 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84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Giá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của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nội dung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Kế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hoạch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nhập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nội dung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Kỹ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thuật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nhập nội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dung chuẩn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SEO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Nghề 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10">
                <a:latin typeface="Segoe UI"/>
                <a:cs typeface="Segoe UI"/>
              </a:rPr>
              <a:t> website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Đặc</a:t>
            </a:r>
            <a:r>
              <a:rPr dirty="0" sz="2200" spc="-5">
                <a:latin typeface="Segoe UI"/>
                <a:cs typeface="Segoe UI"/>
              </a:rPr>
              <a:t> điểm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của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nghề quản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công việc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của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nghề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721" y="1120140"/>
            <a:ext cx="1916669" cy="52714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190500"/>
            <a:ext cx="22044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5045" y="283210"/>
            <a:ext cx="17627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TỔNG</a:t>
            </a:r>
            <a:r>
              <a:rPr dirty="0" sz="2800" spc="-90"/>
              <a:t> </a:t>
            </a:r>
            <a:r>
              <a:rPr dirty="0" sz="2800" spc="-5"/>
              <a:t>KẾT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856664"/>
            <a:ext cx="6509384" cy="56984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dirty="0" sz="260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60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 </a:t>
            </a: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 các loại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liệu.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Đăng</a:t>
            </a:r>
            <a:r>
              <a:rPr dirty="0" sz="2200" spc="-5">
                <a:latin typeface="Segoe UI"/>
                <a:cs typeface="Segoe UI"/>
              </a:rPr>
              <a:t> nhập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Màn hình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thao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tác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 </a:t>
            </a:r>
            <a:r>
              <a:rPr dirty="0" sz="2200" spc="-10">
                <a:latin typeface="Segoe UI"/>
                <a:cs typeface="Segoe UI"/>
              </a:rPr>
              <a:t>liệu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category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tức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menu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600" spc="5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600" spc="5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egoe UI"/>
                <a:cs typeface="Segoe UI"/>
              </a:rPr>
              <a:t>Phát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triển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nội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dung </a:t>
            </a:r>
            <a:r>
              <a:rPr dirty="0" sz="2400" spc="-25">
                <a:latin typeface="Segoe UI"/>
                <a:cs typeface="Segoe UI"/>
              </a:rPr>
              <a:t>và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nghề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-5">
                <a:latin typeface="Segoe UI"/>
                <a:cs typeface="Segoe UI"/>
              </a:rPr>
              <a:t> 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84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Giá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của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nội dung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Kế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hoạch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nhập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nội dung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Kỹ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thuật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nhập nội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dung chuẩn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SEO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5">
                <a:latin typeface="Segoe UI"/>
                <a:cs typeface="Segoe UI"/>
              </a:rPr>
              <a:t>Nghề quản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-10">
                <a:latin typeface="Segoe UI"/>
                <a:cs typeface="Segoe UI"/>
              </a:rPr>
              <a:t> website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Đặc</a:t>
            </a:r>
            <a:r>
              <a:rPr dirty="0" sz="2200" spc="-5">
                <a:latin typeface="Segoe UI"/>
                <a:cs typeface="Segoe UI"/>
              </a:rPr>
              <a:t> điểm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của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nghề quản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công việc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của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nghề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2927" cy="68458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12190"/>
              <a:ext cx="8500872" cy="6833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" y="4933187"/>
              <a:ext cx="5017770" cy="19225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300" y="2898647"/>
              <a:ext cx="2653665" cy="1995170"/>
            </a:xfrm>
            <a:custGeom>
              <a:avLst/>
              <a:gdLst/>
              <a:ahLst/>
              <a:cxnLst/>
              <a:rect l="l" t="t" r="r" b="b"/>
              <a:pathLst>
                <a:path w="2653665" h="1995170">
                  <a:moveTo>
                    <a:pt x="169100" y="1136650"/>
                  </a:moveTo>
                  <a:lnTo>
                    <a:pt x="166192" y="1060767"/>
                  </a:lnTo>
                  <a:lnTo>
                    <a:pt x="163322" y="1014831"/>
                  </a:lnTo>
                  <a:lnTo>
                    <a:pt x="159626" y="964438"/>
                  </a:lnTo>
                  <a:lnTo>
                    <a:pt x="155232" y="910247"/>
                  </a:lnTo>
                  <a:lnTo>
                    <a:pt x="150215" y="852906"/>
                  </a:lnTo>
                  <a:lnTo>
                    <a:pt x="144691" y="793064"/>
                  </a:lnTo>
                  <a:lnTo>
                    <a:pt x="138734" y="731367"/>
                  </a:lnTo>
                  <a:lnTo>
                    <a:pt x="132473" y="668477"/>
                  </a:lnTo>
                  <a:lnTo>
                    <a:pt x="125984" y="605053"/>
                  </a:lnTo>
                  <a:lnTo>
                    <a:pt x="119380" y="541718"/>
                  </a:lnTo>
                  <a:lnTo>
                    <a:pt x="112763" y="479158"/>
                  </a:lnTo>
                  <a:lnTo>
                    <a:pt x="106210" y="418007"/>
                  </a:lnTo>
                  <a:lnTo>
                    <a:pt x="88036" y="249555"/>
                  </a:lnTo>
                  <a:lnTo>
                    <a:pt x="82804" y="200583"/>
                  </a:lnTo>
                  <a:lnTo>
                    <a:pt x="78143" y="156273"/>
                  </a:lnTo>
                  <a:lnTo>
                    <a:pt x="74142" y="117297"/>
                  </a:lnTo>
                  <a:lnTo>
                    <a:pt x="70929" y="84289"/>
                  </a:lnTo>
                  <a:lnTo>
                    <a:pt x="68592" y="57912"/>
                  </a:lnTo>
                  <a:lnTo>
                    <a:pt x="0" y="0"/>
                  </a:lnTo>
                  <a:lnTo>
                    <a:pt x="85750" y="1400556"/>
                  </a:lnTo>
                  <a:lnTo>
                    <a:pt x="89103" y="1377327"/>
                  </a:lnTo>
                  <a:lnTo>
                    <a:pt x="98679" y="1359827"/>
                  </a:lnTo>
                  <a:lnTo>
                    <a:pt x="128054" y="1324991"/>
                  </a:lnTo>
                  <a:lnTo>
                    <a:pt x="157111" y="1261973"/>
                  </a:lnTo>
                  <a:lnTo>
                    <a:pt x="166281" y="1209230"/>
                  </a:lnTo>
                  <a:lnTo>
                    <a:pt x="169100" y="1136650"/>
                  </a:lnTo>
                  <a:close/>
                </a:path>
                <a:path w="2653665" h="1995170">
                  <a:moveTo>
                    <a:pt x="2653284" y="1903476"/>
                  </a:moveTo>
                  <a:lnTo>
                    <a:pt x="2607945" y="1735836"/>
                  </a:lnTo>
                  <a:lnTo>
                    <a:pt x="2607945" y="1293876"/>
                  </a:lnTo>
                  <a:lnTo>
                    <a:pt x="2290699" y="958596"/>
                  </a:lnTo>
                  <a:lnTo>
                    <a:pt x="1610995" y="760476"/>
                  </a:lnTo>
                  <a:lnTo>
                    <a:pt x="591273" y="318516"/>
                  </a:lnTo>
                  <a:lnTo>
                    <a:pt x="70104" y="59436"/>
                  </a:lnTo>
                  <a:lnTo>
                    <a:pt x="409994" y="1217676"/>
                  </a:lnTo>
                  <a:lnTo>
                    <a:pt x="1112393" y="1583436"/>
                  </a:lnTo>
                  <a:lnTo>
                    <a:pt x="2200148" y="1994916"/>
                  </a:lnTo>
                  <a:lnTo>
                    <a:pt x="2653284" y="1903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" y="2542032"/>
              <a:ext cx="3326891" cy="3973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" y="4981954"/>
              <a:ext cx="1711452" cy="1876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951" y="5486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47" y="441959"/>
              <a:ext cx="3118104" cy="1363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4968" y="3970020"/>
              <a:ext cx="1078230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6675" y="3970020"/>
              <a:ext cx="4497323" cy="7871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6400" y="4396740"/>
              <a:ext cx="2183129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0959" y="5196840"/>
              <a:ext cx="5093970" cy="7338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5356" y="5593079"/>
              <a:ext cx="1806702" cy="73380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65270" y="4063746"/>
            <a:ext cx="4822190" cy="203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1475" marR="5080" indent="-155194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BÀI</a:t>
            </a:r>
            <a:r>
              <a:rPr dirty="0" sz="280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4: QUẢN</a:t>
            </a:r>
            <a:r>
              <a:rPr dirty="0" sz="2800" spc="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TRỊ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 NỘI</a:t>
            </a:r>
            <a:r>
              <a:rPr dirty="0" sz="2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DUNG </a:t>
            </a:r>
            <a:r>
              <a:rPr dirty="0" sz="2800" spc="-76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"/>
              <a:cs typeface="Arial"/>
            </a:endParaRPr>
          </a:p>
          <a:p>
            <a:pPr marL="1657350" marR="233045" indent="-1644650">
              <a:lnSpc>
                <a:spcPct val="100000"/>
              </a:lnSpc>
            </a:pP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dirty="0" sz="2600" spc="-4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1:</a:t>
            </a:r>
            <a:r>
              <a:rPr dirty="0" sz="2600" spc="-1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dirty="0" sz="2600" spc="-4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dirty="0" sz="2600" spc="-1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dirty="0" sz="2600" spc="-15" b="1">
                <a:solidFill>
                  <a:srgbClr val="FF5A33"/>
                </a:solidFill>
                <a:latin typeface="Segoe UI"/>
                <a:cs typeface="Segoe UI"/>
              </a:rPr>
              <a:t> LOẠI </a:t>
            </a:r>
            <a:r>
              <a:rPr dirty="0" sz="2600" spc="-70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DỮ</a:t>
            </a:r>
            <a:r>
              <a:rPr dirty="0" sz="2600" spc="-1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LIỆU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13359"/>
            <a:ext cx="8519160" cy="734060"/>
            <a:chOff x="457962" y="213359"/>
            <a:chExt cx="8519160" cy="734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9644" y="213359"/>
              <a:ext cx="2113026" cy="733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044" y="213359"/>
              <a:ext cx="3291078" cy="73380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3319" y="298450"/>
            <a:ext cx="455612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55"/>
              <a:t> </a:t>
            </a:r>
            <a:r>
              <a:rPr dirty="0"/>
              <a:t>TRỊ</a:t>
            </a:r>
            <a:r>
              <a:rPr dirty="0" spc="-15"/>
              <a:t> </a:t>
            </a:r>
            <a:r>
              <a:rPr dirty="0" spc="-5"/>
              <a:t>CÁC</a:t>
            </a:r>
            <a:r>
              <a:rPr dirty="0" spc="-30"/>
              <a:t> </a:t>
            </a:r>
            <a:r>
              <a:rPr dirty="0" spc="-15"/>
              <a:t>LOẠI</a:t>
            </a:r>
            <a:r>
              <a:rPr dirty="0" spc="-40"/>
              <a:t> </a:t>
            </a:r>
            <a:r>
              <a:rPr dirty="0"/>
              <a:t>DỮ</a:t>
            </a:r>
            <a:r>
              <a:rPr dirty="0" spc="-25"/>
              <a:t> </a:t>
            </a:r>
            <a:r>
              <a:rPr dirty="0" spc="-5"/>
              <a:t>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292" y="1016253"/>
            <a:ext cx="8070215" cy="470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762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70">
                <a:latin typeface="Segoe UI"/>
                <a:cs typeface="Segoe UI"/>
              </a:rPr>
              <a:t>Tùy </a:t>
            </a:r>
            <a:r>
              <a:rPr dirty="0" sz="2400">
                <a:latin typeface="Segoe UI"/>
                <a:cs typeface="Segoe UI"/>
              </a:rPr>
              <a:t>thể loại </a:t>
            </a:r>
            <a:r>
              <a:rPr dirty="0" sz="2400" spc="-5">
                <a:latin typeface="Segoe UI"/>
                <a:cs typeface="Segoe UI"/>
              </a:rPr>
              <a:t>website, mức </a:t>
            </a:r>
            <a:r>
              <a:rPr dirty="0" sz="2400">
                <a:latin typeface="Segoe UI"/>
                <a:cs typeface="Segoe UI"/>
              </a:rPr>
              <a:t>độ lớn nhỏ </a:t>
            </a:r>
            <a:r>
              <a:rPr dirty="0" sz="2400" spc="-5">
                <a:latin typeface="Segoe UI"/>
                <a:cs typeface="Segoe UI"/>
              </a:rPr>
              <a:t>mà </a:t>
            </a:r>
            <a:r>
              <a:rPr dirty="0" sz="2400">
                <a:latin typeface="Segoe UI"/>
                <a:cs typeface="Segoe UI"/>
              </a:rPr>
              <a:t>các </a:t>
            </a:r>
            <a:r>
              <a:rPr dirty="0" sz="2400" spc="-5">
                <a:latin typeface="Segoe UI"/>
                <a:cs typeface="Segoe UI"/>
              </a:rPr>
              <a:t>loại </a:t>
            </a:r>
            <a:r>
              <a:rPr dirty="0" sz="2400">
                <a:latin typeface="Segoe UI"/>
                <a:cs typeface="Segoe UI"/>
              </a:rPr>
              <a:t>thông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 cần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lý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khác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nhau.</a:t>
            </a:r>
            <a:endParaRPr sz="24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Với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site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tức,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thường</a:t>
            </a:r>
            <a:r>
              <a:rPr dirty="0" sz="2400" spc="8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bạn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sẽ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quản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trị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loại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thông</a:t>
            </a:r>
            <a:r>
              <a:rPr dirty="0" sz="2400" spc="8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</a:t>
            </a:r>
            <a:endParaRPr sz="24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400" spc="-5">
                <a:latin typeface="Segoe UI"/>
                <a:cs typeface="Segoe UI"/>
              </a:rPr>
              <a:t>như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: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thể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loại,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tin,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tức, users,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bình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luận…</a:t>
            </a:r>
            <a:endParaRPr sz="24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Với </a:t>
            </a:r>
            <a:r>
              <a:rPr dirty="0" sz="2400" spc="-10">
                <a:latin typeface="Segoe UI"/>
                <a:cs typeface="Segoe UI"/>
              </a:rPr>
              <a:t>site bán </a:t>
            </a:r>
            <a:r>
              <a:rPr dirty="0" sz="2400">
                <a:latin typeface="Segoe UI"/>
                <a:cs typeface="Segoe UI"/>
              </a:rPr>
              <a:t>hàng, thường bạn </a:t>
            </a:r>
            <a:r>
              <a:rPr dirty="0" sz="2400" spc="5">
                <a:latin typeface="Segoe UI"/>
                <a:cs typeface="Segoe UI"/>
              </a:rPr>
              <a:t>sẻ </a:t>
            </a:r>
            <a:r>
              <a:rPr dirty="0" sz="2400">
                <a:latin typeface="Segoe UI"/>
                <a:cs typeface="Segoe UI"/>
              </a:rPr>
              <a:t>quản trị các loại thông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 như: loại sản phẩm, sản phẩm, đơn hàng, </a:t>
            </a:r>
            <a:r>
              <a:rPr dirty="0" sz="2400" spc="-5">
                <a:latin typeface="Segoe UI"/>
                <a:cs typeface="Segoe UI"/>
              </a:rPr>
              <a:t>khách </a:t>
            </a:r>
            <a:r>
              <a:rPr dirty="0" sz="2400">
                <a:latin typeface="Segoe UI"/>
                <a:cs typeface="Segoe UI"/>
              </a:rPr>
              <a:t>hàng,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mã</a:t>
            </a:r>
            <a:r>
              <a:rPr dirty="0" sz="2400">
                <a:latin typeface="Segoe UI"/>
                <a:cs typeface="Segoe UI"/>
              </a:rPr>
              <a:t> giảm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giá,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chương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trình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khuyến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mãi…</a:t>
            </a:r>
            <a:endParaRPr sz="2400">
              <a:latin typeface="Segoe UI"/>
              <a:cs typeface="Segoe UI"/>
            </a:endParaRPr>
          </a:p>
          <a:p>
            <a:pPr algn="just" marL="355600" marR="825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Với </a:t>
            </a:r>
            <a:r>
              <a:rPr dirty="0" sz="2400">
                <a:latin typeface="Segoe UI"/>
                <a:cs typeface="Segoe UI"/>
              </a:rPr>
              <a:t>nhiều </a:t>
            </a:r>
            <a:r>
              <a:rPr dirty="0" sz="2400" spc="-10">
                <a:latin typeface="Segoe UI"/>
                <a:cs typeface="Segoe UI"/>
              </a:rPr>
              <a:t>website </a:t>
            </a:r>
            <a:r>
              <a:rPr dirty="0" sz="2400" spc="-5">
                <a:latin typeface="Segoe UI"/>
                <a:cs typeface="Segoe UI"/>
              </a:rPr>
              <a:t>có </a:t>
            </a:r>
            <a:r>
              <a:rPr dirty="0" sz="2400">
                <a:latin typeface="Segoe UI"/>
                <a:cs typeface="Segoe UI"/>
              </a:rPr>
              <a:t>thể </a:t>
            </a:r>
            <a:r>
              <a:rPr dirty="0" sz="2400" spc="-5">
                <a:latin typeface="Segoe UI"/>
                <a:cs typeface="Segoe UI"/>
              </a:rPr>
              <a:t>có </a:t>
            </a:r>
            <a:r>
              <a:rPr dirty="0" sz="2400">
                <a:latin typeface="Segoe UI"/>
                <a:cs typeface="Segoe UI"/>
              </a:rPr>
              <a:t>thêm các chức năng quản </a:t>
            </a:r>
            <a:r>
              <a:rPr dirty="0" sz="2400" spc="-10">
                <a:latin typeface="Segoe UI"/>
                <a:cs typeface="Segoe UI"/>
              </a:rPr>
              <a:t>lý </a:t>
            </a:r>
            <a:r>
              <a:rPr dirty="0" sz="2400" spc="-5">
                <a:latin typeface="Segoe UI"/>
                <a:cs typeface="Segoe UI"/>
              </a:rPr>
              <a:t> khác </a:t>
            </a:r>
            <a:r>
              <a:rPr dirty="0" sz="2400">
                <a:latin typeface="Segoe UI"/>
                <a:cs typeface="Segoe UI"/>
              </a:rPr>
              <a:t>như: thống </a:t>
            </a:r>
            <a:r>
              <a:rPr dirty="0" sz="2400" spc="-20">
                <a:latin typeface="Segoe UI"/>
                <a:cs typeface="Segoe UI"/>
              </a:rPr>
              <a:t>kê,</a:t>
            </a:r>
            <a:r>
              <a:rPr dirty="0" sz="2400" spc="6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 </a:t>
            </a:r>
            <a:r>
              <a:rPr dirty="0" sz="2400" spc="-5">
                <a:latin typeface="Segoe UI"/>
                <a:cs typeface="Segoe UI"/>
              </a:rPr>
              <a:t>lý hình </a:t>
            </a:r>
            <a:r>
              <a:rPr dirty="0" sz="2400">
                <a:latin typeface="Segoe UI"/>
                <a:cs typeface="Segoe UI"/>
              </a:rPr>
              <a:t>ảnh, các dịch vụ, đối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tác, </a:t>
            </a:r>
            <a:r>
              <a:rPr dirty="0" sz="2400" spc="-5">
                <a:latin typeface="Segoe UI"/>
                <a:cs typeface="Segoe UI"/>
              </a:rPr>
              <a:t>hệ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thống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cừa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hàng…</a:t>
            </a:r>
            <a:endParaRPr sz="24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Dữ</a:t>
            </a:r>
            <a:r>
              <a:rPr dirty="0" sz="2400" spc="59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r>
              <a:rPr dirty="0" sz="2400" spc="60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cho</a:t>
            </a:r>
            <a:r>
              <a:rPr dirty="0" sz="2400" spc="58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thao</a:t>
            </a:r>
            <a:r>
              <a:rPr dirty="0" sz="2400" spc="58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tác</a:t>
            </a:r>
            <a:r>
              <a:rPr dirty="0" sz="2400" spc="59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58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60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này</a:t>
            </a:r>
            <a:r>
              <a:rPr dirty="0" sz="2400" spc="58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sẽ</a:t>
            </a:r>
            <a:r>
              <a:rPr dirty="0" sz="2400" spc="59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được</a:t>
            </a:r>
            <a:r>
              <a:rPr dirty="0" sz="2400" spc="59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lưu</a:t>
            </a:r>
            <a:r>
              <a:rPr dirty="0" sz="2400" spc="58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trong</a:t>
            </a:r>
            <a:endParaRPr sz="24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Segoe UI"/>
                <a:cs typeface="Segoe UI"/>
              </a:rPr>
              <a:t>database</a:t>
            </a:r>
            <a:r>
              <a:rPr dirty="0" sz="2400" spc="-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–</a:t>
            </a:r>
            <a:r>
              <a:rPr dirty="0" sz="2400" spc="-5">
                <a:latin typeface="Segoe UI"/>
                <a:cs typeface="Segoe UI"/>
              </a:rPr>
              <a:t> kho </a:t>
            </a:r>
            <a:r>
              <a:rPr dirty="0" sz="2400">
                <a:latin typeface="Segoe UI"/>
                <a:cs typeface="Segoe UI"/>
              </a:rPr>
              <a:t>dữ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3064" y="213359"/>
            <a:ext cx="4121658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6992" y="298450"/>
            <a:ext cx="370903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ĐĂNG</a:t>
            </a:r>
            <a:r>
              <a:rPr dirty="0" spc="-50"/>
              <a:t> </a:t>
            </a:r>
            <a:r>
              <a:rPr dirty="0" spc="-5"/>
              <a:t>NHẬP</a:t>
            </a:r>
            <a:r>
              <a:rPr dirty="0" spc="-45"/>
              <a:t> </a:t>
            </a:r>
            <a:r>
              <a:rPr dirty="0"/>
              <a:t>QUẢN</a:t>
            </a:r>
            <a:r>
              <a:rPr dirty="0" spc="-60"/>
              <a:t> </a:t>
            </a:r>
            <a:r>
              <a:rPr dirty="0"/>
              <a:t>TRỊ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68" y="867279"/>
            <a:ext cx="8071484" cy="214693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Đăng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nhập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 trị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để</a:t>
            </a:r>
            <a:r>
              <a:rPr dirty="0" sz="2400" spc="-15">
                <a:latin typeface="Segoe UI"/>
                <a:cs typeface="Segoe UI"/>
              </a:rPr>
              <a:t> vào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phần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-5">
                <a:latin typeface="Segoe UI"/>
                <a:cs typeface="Segoe UI"/>
              </a:rPr>
              <a:t> website.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Phần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nơi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mà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viên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dùng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để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xem,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thêm,</a:t>
            </a:r>
            <a:endParaRPr sz="24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</a:pPr>
            <a:r>
              <a:rPr dirty="0" sz="2400" spc="-5">
                <a:latin typeface="Segoe UI"/>
                <a:cs typeface="Segoe UI"/>
              </a:rPr>
              <a:t>sửa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,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25">
                <a:latin typeface="Segoe UI"/>
                <a:cs typeface="Segoe UI"/>
              </a:rPr>
              <a:t>xóa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liệu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trong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database.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Phần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do </a:t>
            </a:r>
            <a:r>
              <a:rPr dirty="0" sz="2400" spc="-5">
                <a:latin typeface="Segoe UI"/>
                <a:cs typeface="Segoe UI"/>
              </a:rPr>
              <a:t>web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developer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thiết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kế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lập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trình.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Phải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tài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khoản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mới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đăng </a:t>
            </a:r>
            <a:r>
              <a:rPr dirty="0" sz="2400" spc="-5">
                <a:latin typeface="Segoe UI"/>
                <a:cs typeface="Segoe UI"/>
              </a:rPr>
              <a:t>nhập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được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20">
                <a:latin typeface="Segoe UI"/>
                <a:cs typeface="Segoe UI"/>
              </a:rPr>
              <a:t>vào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1075" y="3062858"/>
            <a:ext cx="7105650" cy="3582670"/>
            <a:chOff x="981075" y="3062858"/>
            <a:chExt cx="7105650" cy="3582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097789"/>
              <a:ext cx="7086600" cy="34678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3067621"/>
              <a:ext cx="7096125" cy="3573145"/>
            </a:xfrm>
            <a:custGeom>
              <a:avLst/>
              <a:gdLst/>
              <a:ahLst/>
              <a:cxnLst/>
              <a:rect l="l" t="t" r="r" b="b"/>
              <a:pathLst>
                <a:path w="7096125" h="3573145">
                  <a:moveTo>
                    <a:pt x="0" y="3572637"/>
                  </a:moveTo>
                  <a:lnTo>
                    <a:pt x="7096125" y="3572637"/>
                  </a:lnTo>
                  <a:lnTo>
                    <a:pt x="7096125" y="0"/>
                  </a:lnTo>
                  <a:lnTo>
                    <a:pt x="0" y="0"/>
                  </a:lnTo>
                  <a:lnTo>
                    <a:pt x="0" y="3572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3195" y="213359"/>
            <a:ext cx="535152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42615">
              <a:lnSpc>
                <a:spcPct val="100000"/>
              </a:lnSpc>
              <a:spcBef>
                <a:spcPts val="100"/>
              </a:spcBef>
            </a:pPr>
            <a:r>
              <a:rPr dirty="0"/>
              <a:t>MÀN</a:t>
            </a:r>
            <a:r>
              <a:rPr dirty="0" spc="-45"/>
              <a:t> </a:t>
            </a:r>
            <a:r>
              <a:rPr dirty="0" spc="-5"/>
              <a:t>HÌNH</a:t>
            </a:r>
            <a:r>
              <a:rPr dirty="0" spc="-45"/>
              <a:t> </a:t>
            </a:r>
            <a:r>
              <a:rPr dirty="0"/>
              <a:t>QUẢN</a:t>
            </a:r>
            <a:r>
              <a:rPr dirty="0" spc="-55"/>
              <a:t> </a:t>
            </a:r>
            <a:r>
              <a:rPr dirty="0"/>
              <a:t>TRỊ</a:t>
            </a:r>
            <a:r>
              <a:rPr dirty="0" spc="-10"/>
              <a:t> </a:t>
            </a:r>
            <a:r>
              <a:rPr dirty="0" spc="-5"/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68" y="867279"/>
            <a:ext cx="8221345" cy="126936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Màn</a:t>
            </a:r>
            <a:r>
              <a:rPr dirty="0" sz="2400" spc="-5">
                <a:latin typeface="Segoe UI"/>
                <a:cs typeface="Segoe UI"/>
              </a:rPr>
              <a:t> hình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trang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chủ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của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phần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0">
                <a:latin typeface="Segoe UI"/>
                <a:cs typeface="Segoe UI"/>
              </a:rPr>
              <a:t>Trong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màn</a:t>
            </a:r>
            <a:r>
              <a:rPr dirty="0" sz="2400" spc="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hình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,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bạn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sẽ</a:t>
            </a:r>
            <a:r>
              <a:rPr dirty="0" sz="2400" spc="4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thấy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chức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năng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endParaRPr sz="24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chính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trong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website: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 các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 </a:t>
            </a:r>
            <a:r>
              <a:rPr dirty="0" sz="2400" spc="-5">
                <a:latin typeface="Segoe UI"/>
                <a:cs typeface="Segoe UI"/>
              </a:rPr>
              <a:t>liệu,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thoát…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8923" y="2352548"/>
            <a:ext cx="7910830" cy="3398520"/>
            <a:chOff x="788923" y="2352548"/>
            <a:chExt cx="7910830" cy="3398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23" y="2365248"/>
              <a:ext cx="7885176" cy="33726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5273" y="2358898"/>
              <a:ext cx="7898130" cy="3385820"/>
            </a:xfrm>
            <a:custGeom>
              <a:avLst/>
              <a:gdLst/>
              <a:ahLst/>
              <a:cxnLst/>
              <a:rect l="l" t="t" r="r" b="b"/>
              <a:pathLst>
                <a:path w="7898130" h="3385820">
                  <a:moveTo>
                    <a:pt x="0" y="3385312"/>
                  </a:moveTo>
                  <a:lnTo>
                    <a:pt x="7897876" y="3385312"/>
                  </a:lnTo>
                  <a:lnTo>
                    <a:pt x="7897876" y="0"/>
                  </a:lnTo>
                  <a:lnTo>
                    <a:pt x="0" y="0"/>
                  </a:lnTo>
                  <a:lnTo>
                    <a:pt x="0" y="338531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6152" y="213359"/>
            <a:ext cx="3798570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5825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65"/>
              <a:t> </a:t>
            </a:r>
            <a:r>
              <a:rPr dirty="0"/>
              <a:t>TRỊ</a:t>
            </a:r>
            <a:r>
              <a:rPr dirty="0" spc="-30"/>
              <a:t> CATEGORY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874290"/>
            <a:ext cx="8298180" cy="23056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>
                <a:latin typeface="Segoe UI"/>
                <a:cs typeface="Segoe UI"/>
              </a:rPr>
              <a:t>Category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loại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(loại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tin/loại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phẩm…),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còn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gọi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danh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mục.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  <a:tab pos="1627505" algn="l"/>
                <a:tab pos="2332355" algn="l"/>
                <a:tab pos="3101975" algn="l"/>
                <a:tab pos="3691890" algn="l"/>
                <a:tab pos="4168775" algn="l"/>
                <a:tab pos="4755515" algn="l"/>
                <a:tab pos="5397500" algn="l"/>
                <a:tab pos="6115685" algn="l"/>
                <a:tab pos="6718934" algn="l"/>
                <a:tab pos="7348220" algn="l"/>
              </a:tabLst>
            </a:pPr>
            <a:r>
              <a:rPr dirty="0" sz="2200" spc="5">
                <a:latin typeface="Segoe UI"/>
                <a:cs typeface="Segoe UI"/>
              </a:rPr>
              <a:t>Category	</a:t>
            </a:r>
            <a:r>
              <a:rPr dirty="0" sz="2200">
                <a:latin typeface="Segoe UI"/>
                <a:cs typeface="Segoe UI"/>
              </a:rPr>
              <a:t>giúp	</a:t>
            </a:r>
            <a:r>
              <a:rPr dirty="0" sz="2200" spc="-5">
                <a:latin typeface="Segoe UI"/>
                <a:cs typeface="Segoe UI"/>
              </a:rPr>
              <a:t>phân	</a:t>
            </a:r>
            <a:r>
              <a:rPr dirty="0" sz="2200">
                <a:latin typeface="Segoe UI"/>
                <a:cs typeface="Segoe UI"/>
              </a:rPr>
              <a:t>loại	</a:t>
            </a:r>
            <a:r>
              <a:rPr dirty="0" sz="2200" spc="-5">
                <a:latin typeface="Segoe UI"/>
                <a:cs typeface="Segoe UI"/>
              </a:rPr>
              <a:t>dữ	liệu	</a:t>
            </a:r>
            <a:r>
              <a:rPr dirty="0" sz="2200" spc="-10">
                <a:latin typeface="Segoe UI"/>
                <a:cs typeface="Segoe UI"/>
              </a:rPr>
              <a:t>trên	</a:t>
            </a:r>
            <a:r>
              <a:rPr dirty="0" sz="2200" spc="-5">
                <a:latin typeface="Segoe UI"/>
                <a:cs typeface="Segoe UI"/>
              </a:rPr>
              <a:t>web,	hầu	</a:t>
            </a:r>
            <a:r>
              <a:rPr dirty="0" sz="2200">
                <a:latin typeface="Segoe UI"/>
                <a:cs typeface="Segoe UI"/>
              </a:rPr>
              <a:t>như	</a:t>
            </a:r>
            <a:r>
              <a:rPr dirty="0" sz="2200" spc="-1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động nào </a:t>
            </a:r>
            <a:r>
              <a:rPr dirty="0" sz="2200">
                <a:latin typeface="Segoe UI"/>
                <a:cs typeface="Segoe UI"/>
              </a:rPr>
              <a:t>cũng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category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thực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hiện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xem,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thêm,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sửa, </a:t>
            </a:r>
            <a:r>
              <a:rPr dirty="0" sz="2200" spc="-20">
                <a:latin typeface="Segoe UI"/>
                <a:cs typeface="Segoe UI"/>
              </a:rPr>
              <a:t>xóa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loại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  <a:tab pos="7089140" algn="l"/>
              </a:tabLst>
            </a:pPr>
            <a:r>
              <a:rPr dirty="0" sz="2200" spc="-20">
                <a:latin typeface="Segoe UI"/>
                <a:cs typeface="Segoe UI"/>
              </a:rPr>
              <a:t>Web</a:t>
            </a:r>
            <a:r>
              <a:rPr dirty="0" sz="2200" spc="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developer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tạo</a:t>
            </a:r>
            <a:r>
              <a:rPr dirty="0" sz="2200" spc="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ra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các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chức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năng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Thêm,</a:t>
            </a:r>
            <a:r>
              <a:rPr dirty="0" sz="2200" spc="1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Sửa,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Xóa	</a:t>
            </a:r>
            <a:r>
              <a:rPr dirty="0" sz="2200" spc="-5">
                <a:latin typeface="Segoe UI"/>
                <a:cs typeface="Segoe UI"/>
              </a:rPr>
              <a:t>dưới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hình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thức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button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hoặc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link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giao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diện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để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bạn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thực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hiện.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3602" y="3318890"/>
            <a:ext cx="8096250" cy="3274695"/>
            <a:chOff x="633602" y="3318890"/>
            <a:chExt cx="8096250" cy="32746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3328415"/>
              <a:ext cx="8077200" cy="32552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8365" y="3323653"/>
              <a:ext cx="8086725" cy="3265170"/>
            </a:xfrm>
            <a:custGeom>
              <a:avLst/>
              <a:gdLst/>
              <a:ahLst/>
              <a:cxnLst/>
              <a:rect l="l" t="t" r="r" b="b"/>
              <a:pathLst>
                <a:path w="8086725" h="3265170">
                  <a:moveTo>
                    <a:pt x="0" y="3264789"/>
                  </a:moveTo>
                  <a:lnTo>
                    <a:pt x="8086725" y="3264789"/>
                  </a:lnTo>
                  <a:lnTo>
                    <a:pt x="8086725" y="0"/>
                  </a:lnTo>
                  <a:lnTo>
                    <a:pt x="0" y="0"/>
                  </a:lnTo>
                  <a:lnTo>
                    <a:pt x="0" y="32647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0963" y="213359"/>
            <a:ext cx="5683758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0510">
              <a:lnSpc>
                <a:spcPct val="100000"/>
              </a:lnSpc>
              <a:spcBef>
                <a:spcPts val="100"/>
              </a:spcBef>
            </a:pPr>
            <a:r>
              <a:rPr dirty="0"/>
              <a:t>QUẢN</a:t>
            </a:r>
            <a:r>
              <a:rPr dirty="0" spc="-50"/>
              <a:t> </a:t>
            </a:r>
            <a:r>
              <a:rPr dirty="0"/>
              <a:t>TRỊ</a:t>
            </a:r>
            <a:r>
              <a:rPr dirty="0" spc="-15"/>
              <a:t> </a:t>
            </a:r>
            <a:r>
              <a:rPr dirty="0" spc="-25"/>
              <a:t>CATEGORY:</a:t>
            </a:r>
            <a:r>
              <a:rPr dirty="0" spc="-40"/>
              <a:t> </a:t>
            </a:r>
            <a:r>
              <a:rPr dirty="0" spc="-5"/>
              <a:t>THÊM</a:t>
            </a:r>
            <a:r>
              <a:rPr dirty="0" spc="-10"/>
              <a:t> </a:t>
            </a:r>
            <a:r>
              <a:rPr dirty="0" spc="-5"/>
              <a:t>MỚI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958595"/>
            <a:ext cx="7720330" cy="9042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Nhắp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 b="1">
                <a:latin typeface="Segoe UI"/>
                <a:cs typeface="Segoe UI"/>
              </a:rPr>
              <a:t>Thêm</a:t>
            </a:r>
            <a:r>
              <a:rPr dirty="0" sz="2400" spc="5" b="1">
                <a:latin typeface="Segoe UI"/>
                <a:cs typeface="Segoe UI"/>
              </a:rPr>
              <a:t> </a:t>
            </a:r>
            <a:r>
              <a:rPr dirty="0" sz="2400" b="1">
                <a:latin typeface="Segoe UI"/>
                <a:cs typeface="Segoe UI"/>
              </a:rPr>
              <a:t>mới</a:t>
            </a:r>
            <a:r>
              <a:rPr dirty="0" sz="2400" spc="5" b="1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để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tạo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loại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mới.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Nhập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 thông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tin </a:t>
            </a:r>
            <a:r>
              <a:rPr dirty="0" sz="2400" spc="-10">
                <a:latin typeface="Segoe UI"/>
                <a:cs typeface="Segoe UI"/>
              </a:rPr>
              <a:t>trong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form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hiện ra.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Xong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nhắp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Lưu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475" y="1895475"/>
            <a:ext cx="7865109" cy="4481830"/>
            <a:chOff x="752475" y="1895475"/>
            <a:chExt cx="7865109" cy="4481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996" y="1929251"/>
              <a:ext cx="7788562" cy="43652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37" y="1900237"/>
              <a:ext cx="7855584" cy="4472305"/>
            </a:xfrm>
            <a:custGeom>
              <a:avLst/>
              <a:gdLst/>
              <a:ahLst/>
              <a:cxnLst/>
              <a:rect l="l" t="t" r="r" b="b"/>
              <a:pathLst>
                <a:path w="7855584" h="4472305">
                  <a:moveTo>
                    <a:pt x="0" y="4471797"/>
                  </a:moveTo>
                  <a:lnTo>
                    <a:pt x="7855077" y="4471797"/>
                  </a:lnTo>
                  <a:lnTo>
                    <a:pt x="7855077" y="0"/>
                  </a:lnTo>
                  <a:lnTo>
                    <a:pt x="0" y="0"/>
                  </a:lnTo>
                  <a:lnTo>
                    <a:pt x="0" y="44717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Hans</dc:creator>
  <dc:title>Tin Học Văn Phòng</dc:title>
  <dcterms:created xsi:type="dcterms:W3CDTF">2023-09-10T01:33:11Z</dcterms:created>
  <dcterms:modified xsi:type="dcterms:W3CDTF">2023-09-10T01:33:11Z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2023-09-10T00:00:00Z</vt:filetime>
  </property>
</Properties>
</file>