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2" y="838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194" y="283210"/>
            <a:ext cx="807161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6794" y="3370071"/>
            <a:ext cx="6090411" cy="202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keycdn.com/speed" TargetMode="External"/><Relationship Id="rId3" Type="http://schemas.openxmlformats.org/officeDocument/2006/relationships/hyperlink" Target="https://pagespeed.web.dev/" TargetMode="External"/><Relationship Id="rId7" Type="http://schemas.openxmlformats.org/officeDocument/2006/relationships/hyperlink" Target="https://www.thinkwithgoogle.com/intl/en-gb/feature/testmysite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tmetrix.com/" TargetMode="External"/><Relationship Id="rId5" Type="http://schemas.openxmlformats.org/officeDocument/2006/relationships/hyperlink" Target="https://www.dareboost.com/" TargetMode="External"/><Relationship Id="rId4" Type="http://schemas.openxmlformats.org/officeDocument/2006/relationships/hyperlink" Target="https://tools.pingdom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peed.web.dev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hyperlink" Target="https://tools.pingdom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hyperlink" Target="https://www.dareboos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951" y="58674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47" y="480059"/>
              <a:ext cx="3118104" cy="13639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19600" y="4114800"/>
            <a:ext cx="4525010" cy="189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3600" dirty="0">
              <a:latin typeface="Segoe UI"/>
              <a:cs typeface="Segoe UI"/>
            </a:endParaRPr>
          </a:p>
          <a:p>
            <a:pPr marL="200660" marR="5080" indent="-142240">
              <a:lnSpc>
                <a:spcPct val="110000"/>
              </a:lnSpc>
              <a:spcBef>
                <a:spcPts val="3005"/>
              </a:spcBef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BÀI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5: BACKUP</a:t>
            </a:r>
            <a:r>
              <a:rPr sz="2800" b="1" spc="-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Arial"/>
                <a:cs typeface="Arial"/>
              </a:rPr>
              <a:t>RESTORE </a:t>
            </a:r>
            <a:r>
              <a:rPr sz="2800" b="1" spc="-7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VÀ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TĂNG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TỐC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7128" y="190500"/>
            <a:ext cx="667283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5661" y="283210"/>
            <a:ext cx="622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BACKUP</a:t>
            </a:r>
            <a:r>
              <a:rPr spc="30" dirty="0"/>
              <a:t> </a:t>
            </a:r>
            <a:r>
              <a:rPr spc="-60" dirty="0"/>
              <a:t>DATABASE</a:t>
            </a:r>
            <a:r>
              <a:rPr spc="15" dirty="0"/>
              <a:t> </a:t>
            </a:r>
            <a:r>
              <a:rPr spc="-10" dirty="0"/>
              <a:t>TRONG</a:t>
            </a:r>
            <a:r>
              <a:rPr spc="-20" dirty="0"/>
              <a:t> </a:t>
            </a:r>
            <a:r>
              <a:rPr spc="-5" dirty="0"/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941578"/>
            <a:ext cx="8072120" cy="201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Segoe UI"/>
                <a:cs typeface="Segoe UI"/>
              </a:rPr>
              <a:t>Backup</a:t>
            </a:r>
            <a:r>
              <a:rPr sz="2200" b="1" spc="29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database</a:t>
            </a:r>
            <a:r>
              <a:rPr sz="2200" b="1" spc="3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là</a:t>
            </a:r>
            <a:r>
              <a:rPr sz="2200" spc="315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Export</a:t>
            </a:r>
            <a:r>
              <a:rPr sz="2200" spc="3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3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3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3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thành</a:t>
            </a:r>
            <a:r>
              <a:rPr sz="2200" spc="3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SQL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lưu ở </a:t>
            </a:r>
            <a:r>
              <a:rPr sz="2200" spc="-10" dirty="0">
                <a:latin typeface="Segoe UI"/>
                <a:cs typeface="Segoe UI"/>
              </a:rPr>
              <a:t>trong </a:t>
            </a:r>
            <a:r>
              <a:rPr sz="2200" spc="-5" dirty="0">
                <a:latin typeface="Segoe UI"/>
                <a:cs typeface="Segoe UI"/>
              </a:rPr>
              <a:t>máy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local.</a:t>
            </a:r>
            <a:endParaRPr sz="22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Khi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xóa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nhầm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dữ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trong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admin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bị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phá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hoại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mất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dữ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liệu,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thể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dùng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đã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backup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trườc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restore.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B1: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-5" dirty="0">
                <a:latin typeface="Segoe UI"/>
                <a:cs typeface="Segoe UI"/>
              </a:rPr>
              <a:t> quản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 hosting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egoe UI"/>
                <a:cs typeface="Segoe UI"/>
              </a:rPr>
              <a:t>MySQL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Databases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292" y="4210050"/>
            <a:ext cx="4009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B2:</a:t>
            </a:r>
            <a:r>
              <a:rPr sz="2200" spc="-10" dirty="0">
                <a:latin typeface="Segoe UI"/>
                <a:cs typeface="Segoe UI"/>
              </a:rPr>
              <a:t> Nhắp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Admin </a:t>
            </a:r>
            <a:r>
              <a:rPr sz="2200" spc="-5" dirty="0">
                <a:latin typeface="Segoe UI"/>
                <a:cs typeface="Segoe UI"/>
              </a:rPr>
              <a:t>tại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9426" y="2962211"/>
            <a:ext cx="7943850" cy="1016000"/>
            <a:chOff x="749426" y="2962211"/>
            <a:chExt cx="7943850" cy="1016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" y="2971799"/>
              <a:ext cx="7924800" cy="9966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4189" y="2966973"/>
              <a:ext cx="7934325" cy="1006475"/>
            </a:xfrm>
            <a:custGeom>
              <a:avLst/>
              <a:gdLst/>
              <a:ahLst/>
              <a:cxnLst/>
              <a:rect l="l" t="t" r="r" b="b"/>
              <a:pathLst>
                <a:path w="7934325" h="1006475">
                  <a:moveTo>
                    <a:pt x="0" y="1006220"/>
                  </a:moveTo>
                  <a:lnTo>
                    <a:pt x="7934325" y="1006220"/>
                  </a:lnTo>
                  <a:lnTo>
                    <a:pt x="7934325" y="0"/>
                  </a:lnTo>
                  <a:lnTo>
                    <a:pt x="0" y="0"/>
                  </a:lnTo>
                  <a:lnTo>
                    <a:pt x="0" y="10062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49426" y="4618863"/>
            <a:ext cx="7977505" cy="1214120"/>
            <a:chOff x="749426" y="4618863"/>
            <a:chExt cx="7977505" cy="12141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" y="4628388"/>
              <a:ext cx="7958328" cy="11948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4189" y="4623625"/>
              <a:ext cx="7967980" cy="1204595"/>
            </a:xfrm>
            <a:custGeom>
              <a:avLst/>
              <a:gdLst/>
              <a:ahLst/>
              <a:cxnLst/>
              <a:rect l="l" t="t" r="r" b="b"/>
              <a:pathLst>
                <a:path w="7967980" h="1204595">
                  <a:moveTo>
                    <a:pt x="0" y="1204341"/>
                  </a:moveTo>
                  <a:lnTo>
                    <a:pt x="7967853" y="1204341"/>
                  </a:lnTo>
                  <a:lnTo>
                    <a:pt x="7967853" y="0"/>
                  </a:lnTo>
                  <a:lnTo>
                    <a:pt x="0" y="0"/>
                  </a:lnTo>
                  <a:lnTo>
                    <a:pt x="0" y="12043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7128" y="190500"/>
            <a:ext cx="667283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5661" y="283210"/>
            <a:ext cx="622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BACKUP</a:t>
            </a:r>
            <a:r>
              <a:rPr spc="30" dirty="0"/>
              <a:t> </a:t>
            </a:r>
            <a:r>
              <a:rPr spc="-60" dirty="0"/>
              <a:t>DATABASE</a:t>
            </a:r>
            <a:r>
              <a:rPr spc="15" dirty="0"/>
              <a:t> </a:t>
            </a:r>
            <a:r>
              <a:rPr spc="-10" dirty="0"/>
              <a:t>TRONG</a:t>
            </a:r>
            <a:r>
              <a:rPr spc="-20" dirty="0"/>
              <a:t> </a:t>
            </a:r>
            <a:r>
              <a:rPr spc="-5" dirty="0"/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952627"/>
            <a:ext cx="38500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2871470" algn="l"/>
              </a:tabLst>
            </a:pPr>
            <a:r>
              <a:rPr sz="2200" b="1" spc="-10" dirty="0">
                <a:latin typeface="Segoe UI"/>
                <a:cs typeface="Segoe UI"/>
              </a:rPr>
              <a:t>B3</a:t>
            </a:r>
            <a:r>
              <a:rPr sz="2200" b="1" spc="-5" dirty="0">
                <a:latin typeface="Segoe UI"/>
                <a:cs typeface="Segoe UI"/>
              </a:rPr>
              <a:t>: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Nhắ</a:t>
            </a:r>
            <a:r>
              <a:rPr sz="2200" spc="-5" dirty="0">
                <a:latin typeface="Segoe UI"/>
                <a:cs typeface="Segoe UI"/>
              </a:rPr>
              <a:t>p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</a:t>
            </a:r>
            <a:r>
              <a:rPr sz="2200" spc="-15" dirty="0">
                <a:latin typeface="Segoe UI"/>
                <a:cs typeface="Segoe UI"/>
              </a:rPr>
              <a:t>i</a:t>
            </a:r>
            <a:r>
              <a:rPr sz="2200" spc="-5" dirty="0">
                <a:latin typeface="Segoe UI"/>
                <a:cs typeface="Segoe UI"/>
              </a:rPr>
              <a:t>nk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Xuấ</a:t>
            </a:r>
            <a:r>
              <a:rPr sz="2200" b="1" spc="-5" dirty="0">
                <a:latin typeface="Segoe UI"/>
                <a:cs typeface="Segoe UI"/>
              </a:rPr>
              <a:t>t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(Expo</a:t>
            </a:r>
            <a:r>
              <a:rPr sz="2200" spc="60" dirty="0">
                <a:latin typeface="Segoe UI"/>
                <a:cs typeface="Segoe UI"/>
              </a:rPr>
              <a:t>r</a:t>
            </a:r>
            <a:r>
              <a:rPr sz="2200" spc="-5" dirty="0">
                <a:latin typeface="Segoe UI"/>
                <a:cs typeface="Segoe UI"/>
              </a:rPr>
              <a:t>t)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292" y="3257550"/>
            <a:ext cx="41770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10" dirty="0">
                <a:latin typeface="Segoe UI"/>
                <a:cs typeface="Segoe UI"/>
              </a:rPr>
              <a:t>B4: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Nhắp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Thực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hiện</a:t>
            </a:r>
            <a:r>
              <a:rPr sz="2200" b="1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export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292" y="5562396"/>
            <a:ext cx="7812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10" dirty="0">
                <a:latin typeface="Segoe UI"/>
                <a:cs typeface="Segoe UI"/>
              </a:rPr>
              <a:t>B5: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Một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.sql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backup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sẽ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được tạo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ra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tải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30" dirty="0">
                <a:latin typeface="Segoe UI"/>
                <a:cs typeface="Segoe UI"/>
              </a:rPr>
              <a:t>máy,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hãy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lưu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vào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nơi cần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thiết.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0075" y="1360487"/>
            <a:ext cx="8065770" cy="1773555"/>
            <a:chOff x="600075" y="1360487"/>
            <a:chExt cx="8065770" cy="17735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370076"/>
              <a:ext cx="8046719" cy="17541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4837" y="1365250"/>
              <a:ext cx="8056245" cy="1764030"/>
            </a:xfrm>
            <a:custGeom>
              <a:avLst/>
              <a:gdLst/>
              <a:ahLst/>
              <a:cxnLst/>
              <a:rect l="l" t="t" r="r" b="b"/>
              <a:pathLst>
                <a:path w="8056245" h="1764030">
                  <a:moveTo>
                    <a:pt x="0" y="1763649"/>
                  </a:moveTo>
                  <a:lnTo>
                    <a:pt x="8056245" y="1763649"/>
                  </a:lnTo>
                  <a:lnTo>
                    <a:pt x="8056245" y="0"/>
                  </a:lnTo>
                  <a:lnTo>
                    <a:pt x="0" y="0"/>
                  </a:lnTo>
                  <a:lnTo>
                    <a:pt x="0" y="17636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0550" y="3638550"/>
            <a:ext cx="8084820" cy="1792605"/>
            <a:chOff x="590550" y="3638550"/>
            <a:chExt cx="8084820" cy="17926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069" y="3684503"/>
              <a:ext cx="7946250" cy="16626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0075" y="3648075"/>
              <a:ext cx="8065770" cy="1773555"/>
            </a:xfrm>
            <a:custGeom>
              <a:avLst/>
              <a:gdLst/>
              <a:ahLst/>
              <a:cxnLst/>
              <a:rect l="l" t="t" r="r" b="b"/>
              <a:pathLst>
                <a:path w="8065770" h="1773554">
                  <a:moveTo>
                    <a:pt x="0" y="1773174"/>
                  </a:moveTo>
                  <a:lnTo>
                    <a:pt x="8065770" y="1773174"/>
                  </a:lnTo>
                  <a:lnTo>
                    <a:pt x="8065770" y="0"/>
                  </a:lnTo>
                  <a:lnTo>
                    <a:pt x="0" y="0"/>
                  </a:lnTo>
                  <a:lnTo>
                    <a:pt x="0" y="1773174"/>
                  </a:lnTo>
                  <a:close/>
                </a:path>
              </a:pathLst>
            </a:custGeom>
            <a:ln w="19050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804" y="236220"/>
            <a:ext cx="7098030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8857" y="315214"/>
            <a:ext cx="671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BACKUP</a:t>
            </a:r>
            <a:r>
              <a:rPr sz="2400" spc="-15" dirty="0"/>
              <a:t> </a:t>
            </a:r>
            <a:r>
              <a:rPr sz="2400" spc="-5" dirty="0"/>
              <a:t>BẰNG</a:t>
            </a:r>
            <a:r>
              <a:rPr sz="2400" dirty="0"/>
              <a:t> </a:t>
            </a:r>
            <a:r>
              <a:rPr sz="2400" spc="-15" dirty="0"/>
              <a:t>CÔNG</a:t>
            </a:r>
            <a:r>
              <a:rPr sz="2400" dirty="0"/>
              <a:t> </a:t>
            </a:r>
            <a:r>
              <a:rPr sz="2400" spc="-5" dirty="0"/>
              <a:t>CỤ HOSTING</a:t>
            </a:r>
            <a:r>
              <a:rPr sz="2400" spc="15" dirty="0"/>
              <a:t> </a:t>
            </a:r>
            <a:r>
              <a:rPr sz="2400" spc="-5" dirty="0"/>
              <a:t>CUNG</a:t>
            </a:r>
            <a:r>
              <a:rPr sz="2400" spc="5" dirty="0"/>
              <a:t> </a:t>
            </a:r>
            <a:r>
              <a:rPr sz="2400" spc="-5" dirty="0"/>
              <a:t>CẤP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4662" y="1093978"/>
            <a:ext cx="7993380" cy="149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1237615" algn="l"/>
                <a:tab pos="1778635" algn="l"/>
                <a:tab pos="2848610" algn="l"/>
                <a:tab pos="3702050" algn="l"/>
                <a:tab pos="4457065" algn="l"/>
                <a:tab pos="5034280" algn="l"/>
                <a:tab pos="5596890" algn="l"/>
                <a:tab pos="6319520" algn="l"/>
                <a:tab pos="7085965" algn="l"/>
              </a:tabLst>
            </a:pPr>
            <a:r>
              <a:rPr sz="2200" spc="-10" dirty="0">
                <a:latin typeface="Segoe UI"/>
                <a:cs typeface="Segoe UI"/>
              </a:rPr>
              <a:t>Nhiề</a:t>
            </a:r>
            <a:r>
              <a:rPr sz="2200" spc="-5" dirty="0">
                <a:latin typeface="Segoe UI"/>
                <a:cs typeface="Segoe UI"/>
              </a:rPr>
              <a:t>u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5" dirty="0">
                <a:latin typeface="Segoe UI"/>
                <a:cs typeface="Segoe UI"/>
              </a:rPr>
              <a:t>g</a:t>
            </a:r>
            <a:r>
              <a:rPr sz="2200" spc="-5" dirty="0">
                <a:latin typeface="Segoe UI"/>
                <a:cs typeface="Segoe UI"/>
              </a:rPr>
              <a:t>ói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hos</a:t>
            </a:r>
            <a:r>
              <a:rPr sz="2200" dirty="0">
                <a:latin typeface="Segoe UI"/>
                <a:cs typeface="Segoe UI"/>
              </a:rPr>
              <a:t>t</a:t>
            </a:r>
            <a:r>
              <a:rPr sz="2200" spc="-10" dirty="0">
                <a:latin typeface="Segoe UI"/>
                <a:cs typeface="Segoe UI"/>
              </a:rPr>
              <a:t>in</a:t>
            </a:r>
            <a:r>
              <a:rPr sz="2200" spc="-5" dirty="0">
                <a:latin typeface="Segoe UI"/>
                <a:cs typeface="Segoe UI"/>
              </a:rPr>
              <a:t>g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(</a:t>
            </a:r>
            <a:r>
              <a:rPr sz="2200" spc="5" dirty="0">
                <a:latin typeface="Segoe UI"/>
                <a:cs typeface="Segoe UI"/>
              </a:rPr>
              <a:t>m</a:t>
            </a:r>
            <a:r>
              <a:rPr sz="2200" spc="10" dirty="0">
                <a:latin typeface="Segoe UI"/>
                <a:cs typeface="Segoe UI"/>
              </a:rPr>
              <a:t>u</a:t>
            </a:r>
            <a:r>
              <a:rPr sz="2200" spc="-5" dirty="0">
                <a:latin typeface="Segoe UI"/>
                <a:cs typeface="Segoe UI"/>
              </a:rPr>
              <a:t>a)</a:t>
            </a:r>
            <a:r>
              <a:rPr sz="2200" dirty="0">
                <a:latin typeface="Segoe UI"/>
                <a:cs typeface="Segoe UI"/>
              </a:rPr>
              <a:t>	cun</a:t>
            </a:r>
            <a:r>
              <a:rPr sz="2200" spc="-5" dirty="0">
                <a:latin typeface="Segoe UI"/>
                <a:cs typeface="Segoe UI"/>
              </a:rPr>
              <a:t>g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cấp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sẵ</a:t>
            </a:r>
            <a:r>
              <a:rPr sz="2200" spc="-5" dirty="0">
                <a:latin typeface="Segoe UI"/>
                <a:cs typeface="Segoe UI"/>
              </a:rPr>
              <a:t>n</a:t>
            </a:r>
            <a:r>
              <a:rPr sz="2200" dirty="0">
                <a:latin typeface="Segoe UI"/>
                <a:cs typeface="Segoe UI"/>
              </a:rPr>
              <a:t>	chứ</a:t>
            </a:r>
            <a:r>
              <a:rPr sz="2200" spc="-5" dirty="0">
                <a:latin typeface="Segoe UI"/>
                <a:cs typeface="Segoe UI"/>
              </a:rPr>
              <a:t>c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nă</a:t>
            </a:r>
            <a:r>
              <a:rPr sz="2200" dirty="0">
                <a:latin typeface="Segoe UI"/>
                <a:cs typeface="Segoe UI"/>
              </a:rPr>
              <a:t>n</a:t>
            </a:r>
            <a:r>
              <a:rPr sz="2200" spc="-5" dirty="0">
                <a:latin typeface="Segoe UI"/>
                <a:cs typeface="Segoe UI"/>
              </a:rPr>
              <a:t>g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b</a:t>
            </a:r>
            <a:r>
              <a:rPr sz="2200" spc="-5" dirty="0">
                <a:latin typeface="Segoe UI"/>
                <a:cs typeface="Segoe UI"/>
              </a:rPr>
              <a:t>ack</a:t>
            </a:r>
            <a:r>
              <a:rPr sz="2200" dirty="0">
                <a:latin typeface="Segoe UI"/>
                <a:cs typeface="Segoe UI"/>
              </a:rPr>
              <a:t>u</a:t>
            </a:r>
            <a:r>
              <a:rPr sz="2200" spc="-5" dirty="0">
                <a:latin typeface="Segoe UI"/>
                <a:cs typeface="Segoe UI"/>
              </a:rPr>
              <a:t>p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cho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bạn.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Backup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bằng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cụ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cung </a:t>
            </a:r>
            <a:r>
              <a:rPr sz="2200" spc="-5" dirty="0">
                <a:latin typeface="Segoe UI"/>
                <a:cs typeface="Segoe UI"/>
              </a:rPr>
              <a:t>cấp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rất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đơn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giản.</a:t>
            </a:r>
            <a:endParaRPr sz="2200">
              <a:latin typeface="Segoe UI"/>
              <a:cs typeface="Segoe UI"/>
            </a:endParaRPr>
          </a:p>
          <a:p>
            <a:pPr marL="431800" indent="-419100">
              <a:lnSpc>
                <a:spcPct val="100000"/>
              </a:lnSpc>
              <a:spcBef>
                <a:spcPts val="515"/>
              </a:spcBef>
              <a:buFont typeface="Wingdings"/>
              <a:buChar char=""/>
              <a:tabLst>
                <a:tab pos="431165" algn="l"/>
                <a:tab pos="431800" algn="l"/>
              </a:tabLst>
            </a:pP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egoe UI"/>
                <a:cs typeface="Segoe UI"/>
              </a:rPr>
              <a:t>chọn Backup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62" y="5344159"/>
            <a:ext cx="7992109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Chọn </a:t>
            </a:r>
            <a:r>
              <a:rPr sz="2200" dirty="0">
                <a:latin typeface="Segoe UI"/>
                <a:cs typeface="Segoe UI"/>
              </a:rPr>
              <a:t>Full </a:t>
            </a:r>
            <a:r>
              <a:rPr sz="2200" spc="-5" dirty="0">
                <a:latin typeface="Segoe UI"/>
                <a:cs typeface="Segoe UI"/>
              </a:rPr>
              <a:t>backup để </a:t>
            </a:r>
            <a:r>
              <a:rPr sz="2200" spc="-10" dirty="0">
                <a:latin typeface="Segoe UI"/>
                <a:cs typeface="Segoe UI"/>
              </a:rPr>
              <a:t>lưu </a:t>
            </a:r>
            <a:r>
              <a:rPr sz="2200" spc="-15" dirty="0">
                <a:latin typeface="Segoe UI"/>
                <a:cs typeface="Segoe UI"/>
              </a:rPr>
              <a:t>toàn </a:t>
            </a:r>
            <a:r>
              <a:rPr sz="2200" dirty="0">
                <a:latin typeface="Segoe UI"/>
                <a:cs typeface="Segoe UI"/>
              </a:rPr>
              <a:t>bộ </a:t>
            </a:r>
            <a:r>
              <a:rPr sz="2200" spc="-5" dirty="0">
                <a:latin typeface="Segoe UI"/>
                <a:cs typeface="Segoe UI"/>
              </a:rPr>
              <a:t>hosting gồm </a:t>
            </a:r>
            <a:r>
              <a:rPr sz="2200" dirty="0">
                <a:latin typeface="Segoe UI"/>
                <a:cs typeface="Segoe UI"/>
              </a:rPr>
              <a:t>mã nguồn 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website,</a:t>
            </a:r>
            <a:r>
              <a:rPr sz="2200" spc="-5" dirty="0">
                <a:latin typeface="Segoe UI"/>
                <a:cs typeface="Segoe UI"/>
              </a:rPr>
              <a:t> database,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addon</a:t>
            </a:r>
            <a:r>
              <a:rPr sz="2200" dirty="0">
                <a:latin typeface="Segoe UI"/>
                <a:cs typeface="Segoe UI"/>
              </a:rPr>
              <a:t> domain,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parked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domain,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subdomain…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6566" y="2657411"/>
            <a:ext cx="7981950" cy="2609850"/>
            <a:chOff x="726566" y="2657411"/>
            <a:chExt cx="7981950" cy="26098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091" y="2666999"/>
              <a:ext cx="7962900" cy="2590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1329" y="2662173"/>
              <a:ext cx="7972425" cy="2600325"/>
            </a:xfrm>
            <a:custGeom>
              <a:avLst/>
              <a:gdLst/>
              <a:ahLst/>
              <a:cxnLst/>
              <a:rect l="l" t="t" r="r" b="b"/>
              <a:pathLst>
                <a:path w="7972425" h="2600325">
                  <a:moveTo>
                    <a:pt x="0" y="2600325"/>
                  </a:moveTo>
                  <a:lnTo>
                    <a:pt x="7972425" y="2600325"/>
                  </a:lnTo>
                  <a:lnTo>
                    <a:pt x="7972425" y="0"/>
                  </a:lnTo>
                  <a:lnTo>
                    <a:pt x="0" y="0"/>
                  </a:lnTo>
                  <a:lnTo>
                    <a:pt x="0" y="2600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804" y="236220"/>
            <a:ext cx="7098030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8857" y="315214"/>
            <a:ext cx="671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BACKUP</a:t>
            </a:r>
            <a:r>
              <a:rPr sz="2400" spc="-15" dirty="0"/>
              <a:t> </a:t>
            </a:r>
            <a:r>
              <a:rPr sz="2400" spc="-5" dirty="0"/>
              <a:t>BẰNG</a:t>
            </a:r>
            <a:r>
              <a:rPr sz="2400" dirty="0"/>
              <a:t> </a:t>
            </a:r>
            <a:r>
              <a:rPr sz="2400" spc="-15" dirty="0"/>
              <a:t>CÔNG</a:t>
            </a:r>
            <a:r>
              <a:rPr sz="2400" dirty="0"/>
              <a:t> </a:t>
            </a:r>
            <a:r>
              <a:rPr sz="2400" spc="-5" dirty="0"/>
              <a:t>CỤ HOSTING</a:t>
            </a:r>
            <a:r>
              <a:rPr sz="2400" spc="15" dirty="0"/>
              <a:t> </a:t>
            </a:r>
            <a:r>
              <a:rPr sz="2400" spc="-5" dirty="0"/>
              <a:t>CUNG</a:t>
            </a:r>
            <a:r>
              <a:rPr sz="2400" spc="5" dirty="0"/>
              <a:t> </a:t>
            </a:r>
            <a:r>
              <a:rPr sz="2400" spc="-5" dirty="0"/>
              <a:t>CẤP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32662" y="3251771"/>
            <a:ext cx="7334250" cy="1182370"/>
            <a:chOff x="732662" y="3251771"/>
            <a:chExt cx="7334250" cy="11823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7" y="3261360"/>
              <a:ext cx="7315200" cy="11628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7425" y="3256534"/>
              <a:ext cx="7324725" cy="1172845"/>
            </a:xfrm>
            <a:custGeom>
              <a:avLst/>
              <a:gdLst/>
              <a:ahLst/>
              <a:cxnLst/>
              <a:rect l="l" t="t" r="r" b="b"/>
              <a:pathLst>
                <a:path w="7324725" h="1172845">
                  <a:moveTo>
                    <a:pt x="0" y="1172337"/>
                  </a:moveTo>
                  <a:lnTo>
                    <a:pt x="7324725" y="1172337"/>
                  </a:lnTo>
                  <a:lnTo>
                    <a:pt x="7324725" y="0"/>
                  </a:lnTo>
                  <a:lnTo>
                    <a:pt x="0" y="0"/>
                  </a:lnTo>
                  <a:lnTo>
                    <a:pt x="0" y="1172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4666" y="970343"/>
            <a:ext cx="7334250" cy="1790064"/>
            <a:chOff x="764666" y="970343"/>
            <a:chExt cx="7334250" cy="179006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191" y="979931"/>
              <a:ext cx="7315200" cy="17496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9429" y="975105"/>
              <a:ext cx="7324725" cy="1780539"/>
            </a:xfrm>
            <a:custGeom>
              <a:avLst/>
              <a:gdLst/>
              <a:ahLst/>
              <a:cxnLst/>
              <a:rect l="l" t="t" r="r" b="b"/>
              <a:pathLst>
                <a:path w="7324725" h="1780539">
                  <a:moveTo>
                    <a:pt x="0" y="1780413"/>
                  </a:moveTo>
                  <a:lnTo>
                    <a:pt x="7324725" y="1780413"/>
                  </a:lnTo>
                  <a:lnTo>
                    <a:pt x="7324725" y="0"/>
                  </a:lnTo>
                  <a:lnTo>
                    <a:pt x="0" y="0"/>
                  </a:lnTo>
                  <a:lnTo>
                    <a:pt x="0" y="17804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279" y="2834767"/>
            <a:ext cx="60756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egoe UI"/>
                <a:cs typeface="Segoe UI"/>
              </a:rPr>
              <a:t>Nhắp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Generate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backup</a:t>
            </a:r>
            <a:r>
              <a:rPr sz="2200" spc="-10" dirty="0">
                <a:latin typeface="Segoe UI"/>
                <a:cs typeface="Segoe UI"/>
              </a:rPr>
              <a:t>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phát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sinh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backup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523994"/>
            <a:ext cx="7097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Segoe UI"/>
                <a:cs typeface="Segoe UI"/>
              </a:rPr>
              <a:t>Khi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kết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thúc,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sẽ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link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tải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máy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mail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báo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6087" y="4943475"/>
            <a:ext cx="7337425" cy="1449070"/>
            <a:chOff x="696087" y="4943475"/>
            <a:chExt cx="7337425" cy="144907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4953000"/>
              <a:ext cx="6782938" cy="14295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0849" y="4948237"/>
              <a:ext cx="7327900" cy="1439545"/>
            </a:xfrm>
            <a:custGeom>
              <a:avLst/>
              <a:gdLst/>
              <a:ahLst/>
              <a:cxnLst/>
              <a:rect l="l" t="t" r="r" b="b"/>
              <a:pathLst>
                <a:path w="7327900" h="1439545">
                  <a:moveTo>
                    <a:pt x="0" y="1439037"/>
                  </a:moveTo>
                  <a:lnTo>
                    <a:pt x="7327773" y="1439037"/>
                  </a:lnTo>
                  <a:lnTo>
                    <a:pt x="7327773" y="0"/>
                  </a:lnTo>
                  <a:lnTo>
                    <a:pt x="0" y="0"/>
                  </a:lnTo>
                  <a:lnTo>
                    <a:pt x="0" y="1439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608" y="236220"/>
            <a:ext cx="485622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1042" y="315214"/>
            <a:ext cx="447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RESTORE</a:t>
            </a:r>
            <a:r>
              <a:rPr sz="2400" spc="-25" dirty="0"/>
              <a:t> </a:t>
            </a:r>
            <a:r>
              <a:rPr sz="2400" spc="-5" dirty="0"/>
              <a:t>FILE</a:t>
            </a:r>
            <a:r>
              <a:rPr sz="2400" spc="-20" dirty="0"/>
              <a:t> </a:t>
            </a:r>
            <a:r>
              <a:rPr sz="2400" spc="-10" dirty="0"/>
              <a:t>TRONG</a:t>
            </a:r>
            <a:r>
              <a:rPr sz="2400" spc="10" dirty="0"/>
              <a:t> </a:t>
            </a:r>
            <a:r>
              <a:rPr sz="2400" spc="-5" dirty="0"/>
              <a:t>WEBSITE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9292" y="1095120"/>
            <a:ext cx="681037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Khi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nào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cần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restore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file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xóa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nhầm file,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mất</a:t>
            </a:r>
            <a:r>
              <a:rPr sz="2400" dirty="0">
                <a:latin typeface="Segoe UI"/>
                <a:cs typeface="Segoe UI"/>
              </a:rPr>
              <a:t> file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đổi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sang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Segoe UI"/>
                <a:cs typeface="Segoe UI"/>
              </a:rPr>
              <a:t>Điều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kiện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để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thực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hiện</a:t>
            </a:r>
            <a:r>
              <a:rPr sz="2400" b="1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restore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file</a:t>
            </a:r>
            <a:endParaRPr sz="2400">
              <a:latin typeface="Segoe UI"/>
              <a:cs typeface="Segoe UI"/>
            </a:endParaRP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Phải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bản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backup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đã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trước.</a:t>
            </a:r>
            <a:endParaRPr sz="2400">
              <a:latin typeface="Segoe UI"/>
              <a:cs typeface="Segoe UI"/>
            </a:endParaRPr>
          </a:p>
          <a:p>
            <a:pPr marL="81216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Phải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username,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password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0462" y="4245719"/>
            <a:ext cx="4778937" cy="21887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608" y="236220"/>
            <a:ext cx="485622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1042" y="315214"/>
            <a:ext cx="447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RESTORE</a:t>
            </a:r>
            <a:r>
              <a:rPr sz="2400" spc="-25" dirty="0"/>
              <a:t> </a:t>
            </a:r>
            <a:r>
              <a:rPr sz="2400" spc="-5" dirty="0"/>
              <a:t>FILE</a:t>
            </a:r>
            <a:r>
              <a:rPr sz="2400" spc="-20" dirty="0"/>
              <a:t> </a:t>
            </a:r>
            <a:r>
              <a:rPr sz="2400" spc="-10" dirty="0"/>
              <a:t>TRONG</a:t>
            </a:r>
            <a:r>
              <a:rPr sz="2400" spc="10" dirty="0"/>
              <a:t> </a:t>
            </a:r>
            <a:r>
              <a:rPr sz="2400" spc="-5" dirty="0"/>
              <a:t>WEBSITE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9292" y="943479"/>
            <a:ext cx="4884420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 </a:t>
            </a:r>
            <a:r>
              <a:rPr sz="2400" spc="-15" dirty="0">
                <a:latin typeface="Segoe UI"/>
                <a:cs typeface="Segoe UI"/>
              </a:rPr>
              <a:t>restore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files: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B1:</a:t>
            </a:r>
            <a:r>
              <a:rPr sz="2400" spc="-5" dirty="0">
                <a:latin typeface="Segoe UI"/>
                <a:cs typeface="Segoe UI"/>
              </a:rPr>
              <a:t> Kết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nối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ftp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B2:</a:t>
            </a:r>
            <a:r>
              <a:rPr sz="2400" spc="-5" dirty="0">
                <a:latin typeface="Segoe UI"/>
                <a:cs typeface="Segoe UI"/>
              </a:rPr>
              <a:t> Chuyển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dirty="0">
                <a:latin typeface="Segoe UI"/>
                <a:cs typeface="Segoe UI"/>
              </a:rPr>
              <a:t> folder </a:t>
            </a:r>
            <a:r>
              <a:rPr sz="2400" spc="-10" dirty="0">
                <a:latin typeface="Segoe UI"/>
                <a:cs typeface="Segoe UI"/>
              </a:rPr>
              <a:t>htdocs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B3: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Upload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475" y="3267075"/>
            <a:ext cx="7639050" cy="2916555"/>
            <a:chOff x="752475" y="3267075"/>
            <a:chExt cx="7639050" cy="2916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3276600"/>
              <a:ext cx="7620000" cy="28971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37" y="3271837"/>
              <a:ext cx="7629525" cy="2907030"/>
            </a:xfrm>
            <a:custGeom>
              <a:avLst/>
              <a:gdLst/>
              <a:ahLst/>
              <a:cxnLst/>
              <a:rect l="l" t="t" r="r" b="b"/>
              <a:pathLst>
                <a:path w="7629525" h="2907029">
                  <a:moveTo>
                    <a:pt x="0" y="2906649"/>
                  </a:moveTo>
                  <a:lnTo>
                    <a:pt x="7629525" y="2906649"/>
                  </a:lnTo>
                  <a:lnTo>
                    <a:pt x="7629525" y="0"/>
                  </a:lnTo>
                  <a:lnTo>
                    <a:pt x="0" y="0"/>
                  </a:lnTo>
                  <a:lnTo>
                    <a:pt x="0" y="29066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236220"/>
            <a:ext cx="5811774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5495" y="315214"/>
            <a:ext cx="543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RESTORE</a:t>
            </a:r>
            <a:r>
              <a:rPr sz="2400" spc="-30" dirty="0"/>
              <a:t> </a:t>
            </a:r>
            <a:r>
              <a:rPr sz="2400" spc="-50" dirty="0"/>
              <a:t>DATABASE</a:t>
            </a:r>
            <a:r>
              <a:rPr sz="2400" spc="-5" dirty="0"/>
              <a:t> </a:t>
            </a:r>
            <a:r>
              <a:rPr sz="2400" spc="-10" dirty="0"/>
              <a:t>TRONG </a:t>
            </a:r>
            <a:r>
              <a:rPr sz="2400" spc="-5" dirty="0"/>
              <a:t>WEBSITE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08863" y="950490"/>
            <a:ext cx="7898130" cy="40493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Khi </a:t>
            </a:r>
            <a:r>
              <a:rPr sz="2200" spc="-5" dirty="0">
                <a:latin typeface="Segoe UI"/>
                <a:cs typeface="Segoe UI"/>
              </a:rPr>
              <a:t>nào cần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restore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endParaRPr sz="22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Segoe UI"/>
                <a:cs typeface="Segoe UI"/>
              </a:rPr>
              <a:t>Khi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xóa/chỉnh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nhầm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 </a:t>
            </a:r>
            <a:r>
              <a:rPr sz="2200" spc="-10" dirty="0">
                <a:latin typeface="Segoe UI"/>
                <a:cs typeface="Segoe UI"/>
              </a:rPr>
              <a:t>bài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viết,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phẩm....trong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admin.</a:t>
            </a:r>
            <a:endParaRPr sz="22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10" dirty="0">
                <a:latin typeface="Segoe UI"/>
                <a:cs typeface="Segoe UI"/>
              </a:rPr>
              <a:t>Khi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cần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khôi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phục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lại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mật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khẩu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tài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khoản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admin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đã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quên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Điều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kiện</a:t>
            </a:r>
            <a:r>
              <a:rPr sz="2200" spc="-5" dirty="0">
                <a:latin typeface="Segoe UI"/>
                <a:cs typeface="Segoe UI"/>
              </a:rPr>
              <a:t> để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thực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restore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endParaRPr sz="2200">
              <a:latin typeface="Segoe UI"/>
              <a:cs typeface="Segoe UI"/>
            </a:endParaRPr>
          </a:p>
          <a:p>
            <a:pPr marL="81280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backup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đã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thực hiện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trước.</a:t>
            </a:r>
            <a:endParaRPr sz="2200">
              <a:latin typeface="Segoe UI"/>
              <a:cs typeface="Segoe UI"/>
            </a:endParaRPr>
          </a:p>
          <a:p>
            <a:pPr marL="81280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200" spc="-10" dirty="0">
                <a:latin typeface="Segoe UI"/>
                <a:cs typeface="Segoe UI"/>
              </a:rPr>
              <a:t>Phải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username,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password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vào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Segoe UI"/>
                <a:cs typeface="Segoe UI"/>
              </a:rPr>
              <a:t>Thực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 </a:t>
            </a:r>
            <a:r>
              <a:rPr sz="2200" spc="-10" dirty="0">
                <a:latin typeface="Segoe UI"/>
                <a:cs typeface="Segoe UI"/>
              </a:rPr>
              <a:t>restore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database:</a:t>
            </a:r>
            <a:endParaRPr sz="22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Segoe UI"/>
                <a:cs typeface="Segoe UI"/>
              </a:rPr>
              <a:t>B1: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Đăng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nhập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vào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Segoe UI"/>
                <a:cs typeface="Segoe UI"/>
              </a:rPr>
              <a:t>B2: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MySQL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spc="-15" dirty="0">
                <a:latin typeface="Segoe UI"/>
                <a:cs typeface="Segoe UI"/>
              </a:rPr>
              <a:t>Databases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1138" y="5130927"/>
            <a:ext cx="7378700" cy="1016000"/>
            <a:chOff x="731138" y="5130927"/>
            <a:chExt cx="7378700" cy="1016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663" y="5140452"/>
              <a:ext cx="7359396" cy="996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5901" y="5135689"/>
              <a:ext cx="7369175" cy="1006475"/>
            </a:xfrm>
            <a:custGeom>
              <a:avLst/>
              <a:gdLst/>
              <a:ahLst/>
              <a:cxnLst/>
              <a:rect l="l" t="t" r="r" b="b"/>
              <a:pathLst>
                <a:path w="7369175" h="1006475">
                  <a:moveTo>
                    <a:pt x="0" y="1006221"/>
                  </a:moveTo>
                  <a:lnTo>
                    <a:pt x="7368921" y="1006221"/>
                  </a:lnTo>
                  <a:lnTo>
                    <a:pt x="7368921" y="0"/>
                  </a:lnTo>
                  <a:lnTo>
                    <a:pt x="0" y="0"/>
                  </a:lnTo>
                  <a:lnTo>
                    <a:pt x="0" y="10062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236220"/>
            <a:ext cx="5811774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6492" y="315214"/>
            <a:ext cx="77628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124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RESTORE</a:t>
            </a:r>
            <a:r>
              <a:rPr sz="2400" b="1" spc="-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0" dirty="0">
                <a:solidFill>
                  <a:srgbClr val="FF5A33"/>
                </a:solidFill>
                <a:latin typeface="Segoe UI"/>
                <a:cs typeface="Segoe UI"/>
              </a:rPr>
              <a:t>DATABASE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TRONG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354965" indent="-342900">
              <a:lnSpc>
                <a:spcPct val="100000"/>
              </a:lnSpc>
              <a:spcBef>
                <a:spcPts val="26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B3: </a:t>
            </a:r>
            <a:r>
              <a:rPr sz="2400" spc="-5" dirty="0">
                <a:latin typeface="Segoe UI"/>
                <a:cs typeface="Segoe UI"/>
              </a:rPr>
              <a:t>Nhắp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Admin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492" y="2991992"/>
            <a:ext cx="483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B4: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Xóa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table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tồn tại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9675" y="1590611"/>
            <a:ext cx="7258050" cy="1212850"/>
            <a:chOff x="1209675" y="1590611"/>
            <a:chExt cx="7258050" cy="1212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1600200"/>
              <a:ext cx="7239000" cy="1193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4437" y="1595374"/>
              <a:ext cx="7248525" cy="1203325"/>
            </a:xfrm>
            <a:custGeom>
              <a:avLst/>
              <a:gdLst/>
              <a:ahLst/>
              <a:cxnLst/>
              <a:rect l="l" t="t" r="r" b="b"/>
              <a:pathLst>
                <a:path w="7248525" h="1203325">
                  <a:moveTo>
                    <a:pt x="0" y="1202816"/>
                  </a:moveTo>
                  <a:lnTo>
                    <a:pt x="7248525" y="1202816"/>
                  </a:lnTo>
                  <a:lnTo>
                    <a:pt x="7248525" y="0"/>
                  </a:lnTo>
                  <a:lnTo>
                    <a:pt x="0" y="0"/>
                  </a:lnTo>
                  <a:lnTo>
                    <a:pt x="0" y="120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92200" y="3416300"/>
            <a:ext cx="7493000" cy="3124200"/>
            <a:chOff x="1092200" y="3416300"/>
            <a:chExt cx="7493000" cy="31242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3429000"/>
              <a:ext cx="7467600" cy="30982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8550" y="3422650"/>
              <a:ext cx="7480300" cy="3111500"/>
            </a:xfrm>
            <a:custGeom>
              <a:avLst/>
              <a:gdLst/>
              <a:ahLst/>
              <a:cxnLst/>
              <a:rect l="l" t="t" r="r" b="b"/>
              <a:pathLst>
                <a:path w="7480300" h="3111500">
                  <a:moveTo>
                    <a:pt x="0" y="3110992"/>
                  </a:moveTo>
                  <a:lnTo>
                    <a:pt x="7480300" y="3110992"/>
                  </a:lnTo>
                  <a:lnTo>
                    <a:pt x="7480300" y="0"/>
                  </a:lnTo>
                  <a:lnTo>
                    <a:pt x="0" y="0"/>
                  </a:lnTo>
                  <a:lnTo>
                    <a:pt x="0" y="311099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236220"/>
            <a:ext cx="5811774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292" y="315214"/>
            <a:ext cx="8220075" cy="145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844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RESTORE</a:t>
            </a:r>
            <a:r>
              <a:rPr sz="2400" b="1" spc="-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0" dirty="0">
                <a:solidFill>
                  <a:srgbClr val="FF5A33"/>
                </a:solidFill>
                <a:latin typeface="Segoe UI"/>
                <a:cs typeface="Segoe UI"/>
              </a:rPr>
              <a:t>DATABASE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TRONG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625"/>
              </a:spcBef>
              <a:buFont typeface="Wingdings"/>
              <a:buChar char=""/>
              <a:tabLst>
                <a:tab pos="355600" algn="l"/>
                <a:tab pos="890269" algn="l"/>
                <a:tab pos="1758950" algn="l"/>
                <a:tab pos="2362835" algn="l"/>
                <a:tab pos="3270885" algn="l"/>
                <a:tab pos="3726815" algn="l"/>
                <a:tab pos="4537710" algn="l"/>
                <a:tab pos="5414010" algn="l"/>
                <a:tab pos="6017895" algn="l"/>
                <a:tab pos="6539230" algn="l"/>
                <a:tab pos="7008495" algn="l"/>
              </a:tabLst>
            </a:pPr>
            <a:r>
              <a:rPr sz="2400" dirty="0">
                <a:latin typeface="Segoe UI"/>
                <a:cs typeface="Segoe UI"/>
              </a:rPr>
              <a:t>B5:	Nhắp	link	</a:t>
            </a:r>
            <a:r>
              <a:rPr sz="2400" b="1" spc="-5" dirty="0">
                <a:latin typeface="Segoe UI"/>
                <a:cs typeface="Segoe UI"/>
              </a:rPr>
              <a:t>Nhập	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egoe UI"/>
                <a:cs typeface="Segoe UI"/>
              </a:rPr>
              <a:t>nhắp	</a:t>
            </a:r>
            <a:r>
              <a:rPr sz="2400" b="1" spc="-5" dirty="0">
                <a:latin typeface="Segoe UI"/>
                <a:cs typeface="Segoe UI"/>
              </a:rPr>
              <a:t>Chọn	</a:t>
            </a:r>
            <a:r>
              <a:rPr sz="2400" b="1" dirty="0">
                <a:latin typeface="Segoe UI"/>
                <a:cs typeface="Segoe UI"/>
              </a:rPr>
              <a:t>tập	tin	</a:t>
            </a:r>
            <a:r>
              <a:rPr sz="2400" spc="-5" dirty="0">
                <a:latin typeface="Segoe UI"/>
                <a:cs typeface="Segoe UI"/>
              </a:rPr>
              <a:t>để	chọn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tabLst>
                <a:tab pos="3760470" algn="l"/>
              </a:tabLst>
            </a:pP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.sql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backup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trước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	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Nhắp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Thực hiện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119" y="1965579"/>
            <a:ext cx="8093709" cy="4070350"/>
            <a:chOff x="571119" y="1965579"/>
            <a:chExt cx="8093709" cy="4070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644" y="1975104"/>
              <a:ext cx="8074152" cy="4043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5881" y="1970341"/>
              <a:ext cx="8084184" cy="4060825"/>
            </a:xfrm>
            <a:custGeom>
              <a:avLst/>
              <a:gdLst/>
              <a:ahLst/>
              <a:cxnLst/>
              <a:rect l="l" t="t" r="r" b="b"/>
              <a:pathLst>
                <a:path w="8084184" h="4060825">
                  <a:moveTo>
                    <a:pt x="0" y="4060316"/>
                  </a:moveTo>
                  <a:lnTo>
                    <a:pt x="8083677" y="4060316"/>
                  </a:lnTo>
                  <a:lnTo>
                    <a:pt x="8083677" y="0"/>
                  </a:lnTo>
                  <a:lnTo>
                    <a:pt x="0" y="0"/>
                  </a:lnTo>
                  <a:lnTo>
                    <a:pt x="0" y="4060316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12" y="318515"/>
            <a:ext cx="1233677" cy="6377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0490" y="391414"/>
            <a:ext cx="87693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0" dirty="0"/>
              <a:t>D</a:t>
            </a:r>
            <a:r>
              <a:rPr sz="2250" dirty="0"/>
              <a:t>E</a:t>
            </a:r>
            <a:r>
              <a:rPr sz="2250" spc="-15" dirty="0"/>
              <a:t>MO</a:t>
            </a:r>
            <a:endParaRPr sz="2250"/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4805" algn="ctr">
              <a:lnSpc>
                <a:spcPts val="13585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Giảng viên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đăng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bài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viết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88835" y="190500"/>
            <a:ext cx="2151380" cy="787400"/>
            <a:chOff x="6688835" y="190500"/>
            <a:chExt cx="2151380" cy="787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835" y="190500"/>
              <a:ext cx="128397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283" y="190500"/>
              <a:ext cx="1233677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747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MỤC</a:t>
            </a:r>
            <a:r>
              <a:rPr spc="-75" dirty="0"/>
              <a:t> </a:t>
            </a:r>
            <a:r>
              <a:rPr spc="-5" dirty="0"/>
              <a:t>TIÊU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002468"/>
            <a:ext cx="6257925" cy="14204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"/>
              <a:tabLst>
                <a:tab pos="355600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khả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840105" lvl="1" indent="-37084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"/>
              <a:tabLst>
                <a:tab pos="840740" algn="l"/>
              </a:tabLst>
            </a:pP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 </a:t>
            </a:r>
            <a:r>
              <a:rPr sz="2400" spc="-5" dirty="0">
                <a:latin typeface="Segoe UI"/>
                <a:cs typeface="Segoe UI"/>
              </a:rPr>
              <a:t>backup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restore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840105" lvl="1" indent="-37084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"/>
              <a:tabLst>
                <a:tab pos="840740" algn="l"/>
              </a:tabLst>
            </a:pPr>
            <a:r>
              <a:rPr sz="2400" spc="-5" dirty="0">
                <a:latin typeface="Segoe UI"/>
                <a:cs typeface="Segoe UI"/>
              </a:rPr>
              <a:t>Biết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tăng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951" y="58674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47" y="480059"/>
              <a:ext cx="3118104" cy="1363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95800" y="3962400"/>
            <a:ext cx="448056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10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BÀI 5: BACKUP </a:t>
            </a:r>
            <a:r>
              <a:rPr sz="2800" b="1" spc="-15" dirty="0">
                <a:solidFill>
                  <a:srgbClr val="00AF50"/>
                </a:solidFill>
                <a:latin typeface="Arial"/>
                <a:cs typeface="Arial"/>
              </a:rPr>
              <a:t>RESTORE </a:t>
            </a:r>
            <a:r>
              <a:rPr sz="2800" b="1" spc="-7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VÀ</a:t>
            </a:r>
            <a:r>
              <a:rPr sz="28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TĂNG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TỐC</a:t>
            </a:r>
            <a:r>
              <a:rPr sz="28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 marR="534670" algn="ctr">
              <a:lnSpc>
                <a:spcPct val="100000"/>
              </a:lnSpc>
              <a:spcBef>
                <a:spcPts val="1989"/>
              </a:spcBef>
            </a:pPr>
            <a:r>
              <a:rPr sz="2600" b="1" spc="-5" dirty="0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sz="2600" b="1" spc="-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5A33"/>
                </a:solidFill>
                <a:latin typeface="Segoe UI"/>
                <a:cs typeface="Segoe UI"/>
              </a:rPr>
              <a:t>2:</a:t>
            </a:r>
            <a:r>
              <a:rPr sz="26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600" b="1" spc="-45" dirty="0">
                <a:solidFill>
                  <a:srgbClr val="FF5A33"/>
                </a:solidFill>
                <a:latin typeface="Segoe UI"/>
                <a:cs typeface="Segoe UI"/>
              </a:rPr>
              <a:t>TĂNG</a:t>
            </a:r>
            <a:r>
              <a:rPr sz="2600" b="1" spc="-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F5A33"/>
                </a:solidFill>
                <a:latin typeface="Segoe UI"/>
                <a:cs typeface="Segoe UI"/>
              </a:rPr>
              <a:t>TỐC</a:t>
            </a:r>
            <a:r>
              <a:rPr sz="26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5A33"/>
                </a:solidFill>
                <a:latin typeface="Segoe UI"/>
                <a:cs typeface="Segoe UI"/>
              </a:rPr>
              <a:t>ĐỘ</a:t>
            </a:r>
            <a:endParaRPr sz="2600" dirty="0">
              <a:latin typeface="Segoe UI"/>
              <a:cs typeface="Segoe UI"/>
            </a:endParaRPr>
          </a:p>
          <a:p>
            <a:pPr marR="530225" algn="ctr">
              <a:lnSpc>
                <a:spcPct val="100000"/>
              </a:lnSpc>
              <a:spcBef>
                <a:spcPts val="310"/>
              </a:spcBef>
            </a:pPr>
            <a:r>
              <a:rPr sz="2600" b="1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2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495" y="236220"/>
            <a:ext cx="6895338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748" y="315214"/>
            <a:ext cx="8235315" cy="329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03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TẦM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QUAN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TRỌNG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CỦA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40" dirty="0">
                <a:solidFill>
                  <a:srgbClr val="FF5A33"/>
                </a:solidFill>
                <a:latin typeface="Segoe UI"/>
                <a:cs typeface="Segoe UI"/>
              </a:rPr>
              <a:t>TĂNG</a:t>
            </a:r>
            <a:r>
              <a:rPr sz="24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TỐC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Tốc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-5" dirty="0">
                <a:latin typeface="Segoe UI"/>
                <a:cs typeface="Segoe UI"/>
              </a:rPr>
              <a:t> 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yếu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trọng.</a:t>
            </a:r>
            <a:endParaRPr sz="2400">
              <a:latin typeface="Segoe UI"/>
              <a:cs typeface="Segoe UI"/>
            </a:endParaRPr>
          </a:p>
          <a:p>
            <a:pPr marL="354965" marR="3225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15" dirty="0">
                <a:latin typeface="Segoe UI"/>
                <a:cs typeface="Segoe UI"/>
              </a:rPr>
              <a:t>Website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chạy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chậm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khiến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khách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hài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lòng,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bỏ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đi,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lại.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595755" algn="l"/>
                <a:tab pos="2372995" algn="l"/>
                <a:tab pos="3264535" algn="l"/>
                <a:tab pos="3681095" algn="l"/>
                <a:tab pos="4735830" algn="l"/>
                <a:tab pos="5811520" algn="l"/>
                <a:tab pos="6653530" algn="l"/>
                <a:tab pos="7223125" algn="l"/>
              </a:tabLst>
            </a:pPr>
            <a:r>
              <a:rPr sz="2400" spc="-15" dirty="0">
                <a:latin typeface="Segoe UI"/>
                <a:cs typeface="Segoe UI"/>
              </a:rPr>
              <a:t>Website	</a:t>
            </a:r>
            <a:r>
              <a:rPr sz="2400" spc="-5" dirty="0">
                <a:latin typeface="Segoe UI"/>
                <a:cs typeface="Segoe UI"/>
              </a:rPr>
              <a:t>chạy	chậm	</a:t>
            </a:r>
            <a:r>
              <a:rPr sz="2400" spc="5" dirty="0">
                <a:latin typeface="Segoe UI"/>
                <a:cs typeface="Segoe UI"/>
              </a:rPr>
              <a:t>bị	</a:t>
            </a:r>
            <a:r>
              <a:rPr sz="2400" spc="-10" dirty="0">
                <a:latin typeface="Segoe UI"/>
                <a:cs typeface="Segoe UI"/>
              </a:rPr>
              <a:t>Search	</a:t>
            </a:r>
            <a:r>
              <a:rPr sz="2400" dirty="0">
                <a:latin typeface="Segoe UI"/>
                <a:cs typeface="Segoe UI"/>
              </a:rPr>
              <a:t>Engine	đảnh	giá	thấp,</a:t>
            </a:r>
            <a:endParaRPr sz="24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</a:pP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spc="-5" dirty="0">
                <a:latin typeface="Segoe UI"/>
                <a:cs typeface="Segoe UI"/>
              </a:rPr>
              <a:t>khó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 hạng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cao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dirty="0">
                <a:latin typeface="Segoe UI"/>
                <a:cs typeface="Segoe UI"/>
              </a:rPr>
              <a:t> nhân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khiến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 chạy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chậm.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7379" y="3886200"/>
            <a:ext cx="499872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032" y="265175"/>
            <a:ext cx="6756654" cy="5676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6892" y="329311"/>
            <a:ext cx="8364855" cy="287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4210">
              <a:lnSpc>
                <a:spcPct val="100000"/>
              </a:lnSpc>
              <a:spcBef>
                <a:spcPts val="100"/>
              </a:spcBef>
              <a:tabLst>
                <a:tab pos="7132320" algn="l"/>
              </a:tabLst>
            </a:pP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PHÂN</a:t>
            </a:r>
            <a:r>
              <a:rPr sz="20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TÍCH</a:t>
            </a:r>
            <a:r>
              <a:rPr sz="20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FF5A33"/>
                </a:solidFill>
                <a:latin typeface="Segoe UI"/>
                <a:cs typeface="Segoe UI"/>
              </a:rPr>
              <a:t>TÀI</a:t>
            </a:r>
            <a:r>
              <a:rPr sz="20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NGUYÊN</a:t>
            </a:r>
            <a:r>
              <a:rPr sz="2000" b="1" spc="-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TRANG</a:t>
            </a:r>
            <a:r>
              <a:rPr sz="20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WEB</a:t>
            </a:r>
            <a:r>
              <a:rPr sz="2000" b="1" spc="-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VỚI	DEV</a:t>
            </a:r>
            <a:r>
              <a:rPr sz="2000" b="1" spc="-1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FF5A33"/>
                </a:solidFill>
                <a:latin typeface="Segoe UI"/>
                <a:cs typeface="Segoe UI"/>
              </a:rPr>
              <a:t>TOOL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Mỗi</a:t>
            </a:r>
            <a:r>
              <a:rPr sz="2000" spc="3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trang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có</a:t>
            </a:r>
            <a:r>
              <a:rPr sz="2000" spc="3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nhiều</a:t>
            </a:r>
            <a:r>
              <a:rPr sz="2000" spc="3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tài</a:t>
            </a:r>
            <a:r>
              <a:rPr sz="2000" spc="3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nguyên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được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nhúng</a:t>
            </a:r>
            <a:r>
              <a:rPr sz="2000" spc="3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vào</a:t>
            </a:r>
            <a:r>
              <a:rPr sz="2000" spc="330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như</a:t>
            </a:r>
            <a:r>
              <a:rPr sz="2000" spc="3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css,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hình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ảnh,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nhạc,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phim.,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bản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đồ…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Làm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thế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nào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để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xem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tài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nguyên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này?</a:t>
            </a:r>
            <a:r>
              <a:rPr sz="2000" spc="3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Dùng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công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cụ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Developer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5" dirty="0">
                <a:latin typeface="Segoe UI"/>
                <a:cs typeface="Segoe UI"/>
              </a:rPr>
              <a:t>Tool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(DevTool)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có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sẵn trong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trình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duyệt.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35" dirty="0">
                <a:latin typeface="Segoe UI"/>
                <a:cs typeface="Segoe UI"/>
              </a:rPr>
              <a:t>DevTool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cho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phép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xem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danh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sách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tài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nguyên,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kích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thước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file,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thời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Segoe UI"/>
                <a:cs typeface="Segoe UI"/>
              </a:rPr>
              <a:t>gian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nạp,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tài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nguyên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nào</a:t>
            </a:r>
            <a:r>
              <a:rPr sz="2000" spc="-5" dirty="0">
                <a:latin typeface="Segoe UI"/>
                <a:cs typeface="Segoe UI"/>
              </a:rPr>
              <a:t> lỗi,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thời </a:t>
            </a:r>
            <a:r>
              <a:rPr sz="2000" spc="-5" dirty="0">
                <a:latin typeface="Segoe UI"/>
                <a:cs typeface="Segoe UI"/>
              </a:rPr>
              <a:t>gian </a:t>
            </a:r>
            <a:r>
              <a:rPr sz="2000" dirty="0">
                <a:latin typeface="Segoe UI"/>
                <a:cs typeface="Segoe UI"/>
              </a:rPr>
              <a:t>nạp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trang…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5" dirty="0">
                <a:latin typeface="Segoe UI"/>
                <a:cs typeface="Segoe UI"/>
              </a:rPr>
              <a:t>Gõ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phím F12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trình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duyệt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để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mở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35" dirty="0">
                <a:latin typeface="Segoe UI"/>
                <a:cs typeface="Segoe UI"/>
              </a:rPr>
              <a:t>DevTool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5855" y="3263900"/>
            <a:ext cx="7892415" cy="3258185"/>
            <a:chOff x="625855" y="3263900"/>
            <a:chExt cx="7892415" cy="3258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555" y="3298092"/>
              <a:ext cx="7866888" cy="32023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2205" y="3270250"/>
              <a:ext cx="7879715" cy="3245485"/>
            </a:xfrm>
            <a:custGeom>
              <a:avLst/>
              <a:gdLst/>
              <a:ahLst/>
              <a:cxnLst/>
              <a:rect l="l" t="t" r="r" b="b"/>
              <a:pathLst>
                <a:path w="7879715" h="3245484">
                  <a:moveTo>
                    <a:pt x="0" y="3245104"/>
                  </a:moveTo>
                  <a:lnTo>
                    <a:pt x="7879588" y="3245104"/>
                  </a:lnTo>
                  <a:lnTo>
                    <a:pt x="7879588" y="0"/>
                  </a:lnTo>
                  <a:lnTo>
                    <a:pt x="0" y="0"/>
                  </a:lnTo>
                  <a:lnTo>
                    <a:pt x="0" y="3245104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00" y="236220"/>
            <a:ext cx="6482334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833" y="315214"/>
            <a:ext cx="8082280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19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CÁC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NGUYÊN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NHÂN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LÀM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 CHẬM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  <a:tabLst>
                <a:tab pos="469265" algn="l"/>
              </a:tabLst>
            </a:pPr>
            <a:r>
              <a:rPr sz="2400" b="1" spc="-5" dirty="0">
                <a:latin typeface="Segoe UI"/>
                <a:cs typeface="Segoe UI"/>
              </a:rPr>
              <a:t>1.	</a:t>
            </a:r>
            <a:r>
              <a:rPr sz="2400" b="1" spc="-75" dirty="0">
                <a:latin typeface="Segoe UI"/>
                <a:cs typeface="Segoe UI"/>
              </a:rPr>
              <a:t>Tài</a:t>
            </a:r>
            <a:r>
              <a:rPr sz="2400" b="1" spc="-5" dirty="0">
                <a:latin typeface="Segoe UI"/>
                <a:cs typeface="Segoe UI"/>
              </a:rPr>
              <a:t> nguyên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(hình,</a:t>
            </a:r>
            <a:r>
              <a:rPr sz="2400" b="1" spc="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video,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nhạc,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bản đồ) quá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nhiều: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40" dirty="0">
                <a:latin typeface="Segoe UI"/>
                <a:cs typeface="Segoe UI"/>
              </a:rPr>
              <a:t>Trang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quá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nhiều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tài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(số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lượng)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làm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-5" dirty="0">
                <a:latin typeface="Segoe UI"/>
                <a:cs typeface="Segoe UI"/>
              </a:rPr>
              <a:t> khó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chạy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nhanh.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880744" algn="l"/>
                <a:tab pos="1335405" algn="l"/>
                <a:tab pos="1971039" algn="l"/>
                <a:tab pos="2601595" algn="l"/>
                <a:tab pos="3101975" algn="l"/>
                <a:tab pos="4404995" algn="l"/>
                <a:tab pos="5220335" algn="l"/>
                <a:tab pos="5961380" algn="l"/>
                <a:tab pos="6720205" algn="l"/>
                <a:tab pos="7150100" algn="l"/>
              </a:tabLst>
            </a:pPr>
            <a:r>
              <a:rPr sz="2400" dirty="0">
                <a:latin typeface="Segoe UI"/>
                <a:cs typeface="Segoe UI"/>
              </a:rPr>
              <a:t>Xử	</a:t>
            </a:r>
            <a:r>
              <a:rPr sz="2400" spc="-5" dirty="0">
                <a:latin typeface="Segoe UI"/>
                <a:cs typeface="Segoe UI"/>
              </a:rPr>
              <a:t>lý:	</a:t>
            </a:r>
            <a:r>
              <a:rPr sz="2400" spc="-20" dirty="0">
                <a:latin typeface="Segoe UI"/>
                <a:cs typeface="Segoe UI"/>
              </a:rPr>
              <a:t>xóa	</a:t>
            </a:r>
            <a:r>
              <a:rPr sz="2400" dirty="0">
                <a:latin typeface="Segoe UI"/>
                <a:cs typeface="Segoe UI"/>
              </a:rPr>
              <a:t>bớt	tài	</a:t>
            </a:r>
            <a:r>
              <a:rPr sz="2400" spc="-5" dirty="0">
                <a:latin typeface="Segoe UI"/>
                <a:cs typeface="Segoe UI"/>
              </a:rPr>
              <a:t>nguyên.,	</a:t>
            </a:r>
            <a:r>
              <a:rPr sz="2400" dirty="0">
                <a:latin typeface="Segoe UI"/>
                <a:cs typeface="Segoe UI"/>
              </a:rPr>
              <a:t>hoặc	tách	</a:t>
            </a:r>
            <a:r>
              <a:rPr sz="2400" spc="-5" dirty="0">
                <a:latin typeface="Segoe UI"/>
                <a:cs typeface="Segoe UI"/>
              </a:rPr>
              <a:t>hình	</a:t>
            </a:r>
            <a:r>
              <a:rPr sz="2400" dirty="0">
                <a:latin typeface="Segoe UI"/>
                <a:cs typeface="Segoe UI"/>
              </a:rPr>
              <a:t>ra	nhiều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trang.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9615" y="3114675"/>
            <a:ext cx="7768590" cy="3392170"/>
            <a:chOff x="729615" y="3114675"/>
            <a:chExt cx="7768590" cy="33921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" y="3124200"/>
              <a:ext cx="7749540" cy="3372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4377" y="3119437"/>
              <a:ext cx="7759065" cy="3382645"/>
            </a:xfrm>
            <a:custGeom>
              <a:avLst/>
              <a:gdLst/>
              <a:ahLst/>
              <a:cxnLst/>
              <a:rect l="l" t="t" r="r" b="b"/>
              <a:pathLst>
                <a:path w="7759065" h="3382645">
                  <a:moveTo>
                    <a:pt x="0" y="3382137"/>
                  </a:moveTo>
                  <a:lnTo>
                    <a:pt x="7759065" y="3382137"/>
                  </a:lnTo>
                  <a:lnTo>
                    <a:pt x="7759065" y="0"/>
                  </a:lnTo>
                  <a:lnTo>
                    <a:pt x="0" y="0"/>
                  </a:lnTo>
                  <a:lnTo>
                    <a:pt x="0" y="33821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00" y="236220"/>
            <a:ext cx="6482334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8838" y="315214"/>
            <a:ext cx="8225155" cy="229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56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CÁC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NGUYÊN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NHÂN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LÀM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 CHẬM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400" b="1" spc="-5" dirty="0">
                <a:latin typeface="Segoe UI"/>
                <a:cs typeface="Segoe UI"/>
              </a:rPr>
              <a:t>2.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75" dirty="0">
                <a:latin typeface="Segoe UI"/>
                <a:cs typeface="Segoe UI"/>
              </a:rPr>
              <a:t>Tài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nguyên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quá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lớn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967740" algn="l"/>
                <a:tab pos="1430020" algn="l"/>
                <a:tab pos="2562225" algn="l"/>
                <a:tab pos="3428365" algn="l"/>
                <a:tab pos="4274185" algn="l"/>
                <a:tab pos="5484495" algn="l"/>
                <a:tab pos="5842635" algn="l"/>
                <a:tab pos="6409690" algn="l"/>
                <a:tab pos="7223759" algn="l"/>
                <a:tab pos="7671434" algn="l"/>
              </a:tabLst>
            </a:pPr>
            <a:r>
              <a:rPr sz="2400" dirty="0">
                <a:latin typeface="Segoe UI"/>
                <a:cs typeface="Segoe UI"/>
              </a:rPr>
              <a:t>Các	t</a:t>
            </a:r>
            <a:r>
              <a:rPr sz="2400" spc="15" dirty="0">
                <a:latin typeface="Segoe UI"/>
                <a:cs typeface="Segoe UI"/>
              </a:rPr>
              <a:t>à</a:t>
            </a:r>
            <a:r>
              <a:rPr sz="2400" dirty="0">
                <a:latin typeface="Segoe UI"/>
                <a:cs typeface="Segoe UI"/>
              </a:rPr>
              <a:t>i	n</a:t>
            </a:r>
            <a:r>
              <a:rPr sz="2400" spc="5" dirty="0">
                <a:latin typeface="Segoe UI"/>
                <a:cs typeface="Segoe UI"/>
              </a:rPr>
              <a:t>g</a:t>
            </a:r>
            <a:r>
              <a:rPr sz="2400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y</a:t>
            </a:r>
            <a:r>
              <a:rPr sz="2400" dirty="0">
                <a:latin typeface="Segoe UI"/>
                <a:cs typeface="Segoe UI"/>
              </a:rPr>
              <a:t>ên	t</a:t>
            </a:r>
            <a:r>
              <a:rPr sz="2400" spc="-3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-1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	trang	(t</a:t>
            </a:r>
            <a:r>
              <a:rPr sz="2400" spc="-10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ường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c</a:t>
            </a:r>
            <a:r>
              <a:rPr sz="2400" spc="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	</a:t>
            </a:r>
            <a:r>
              <a:rPr sz="2400" spc="5" dirty="0">
                <a:latin typeface="Segoe UI"/>
                <a:cs typeface="Segoe UI"/>
              </a:rPr>
              <a:t>h</a:t>
            </a:r>
            <a:r>
              <a:rPr sz="2400" spc="-5" dirty="0">
                <a:latin typeface="Segoe UI"/>
                <a:cs typeface="Segoe UI"/>
              </a:rPr>
              <a:t>ình</a:t>
            </a:r>
            <a:r>
              <a:rPr sz="2400" dirty="0">
                <a:latin typeface="Segoe UI"/>
                <a:cs typeface="Segoe UI"/>
              </a:rPr>
              <a:t>)	</a:t>
            </a:r>
            <a:r>
              <a:rPr sz="2400" spc="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	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spc="5" dirty="0">
                <a:latin typeface="Segoe UI"/>
                <a:cs typeface="Segoe UI"/>
              </a:rPr>
              <a:t>í</a:t>
            </a:r>
            <a:r>
              <a:rPr sz="2400" dirty="0">
                <a:latin typeface="Segoe UI"/>
                <a:cs typeface="Segoe UI"/>
              </a:rPr>
              <a:t>ch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thước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lớn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cũng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làm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mất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thời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nạp.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5" dirty="0">
                <a:latin typeface="Segoe UI"/>
                <a:cs typeface="Segoe UI"/>
              </a:rPr>
              <a:t>lý: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giảm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chất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lượng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trước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chèn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0575" y="2886075"/>
            <a:ext cx="7677150" cy="3553460"/>
            <a:chOff x="790575" y="2886075"/>
            <a:chExt cx="7677150" cy="35534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924929"/>
              <a:ext cx="7658100" cy="35048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5337" y="2890837"/>
              <a:ext cx="7667625" cy="3543935"/>
            </a:xfrm>
            <a:custGeom>
              <a:avLst/>
              <a:gdLst/>
              <a:ahLst/>
              <a:cxnLst/>
              <a:rect l="l" t="t" r="r" b="b"/>
              <a:pathLst>
                <a:path w="7667625" h="3543935">
                  <a:moveTo>
                    <a:pt x="0" y="3543680"/>
                  </a:moveTo>
                  <a:lnTo>
                    <a:pt x="7667625" y="3543680"/>
                  </a:lnTo>
                  <a:lnTo>
                    <a:pt x="7667625" y="0"/>
                  </a:lnTo>
                  <a:lnTo>
                    <a:pt x="0" y="0"/>
                  </a:lnTo>
                  <a:lnTo>
                    <a:pt x="0" y="3543680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00" y="236220"/>
            <a:ext cx="6482334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3384" y="315214"/>
            <a:ext cx="8091805" cy="266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8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CÁC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NGUYÊN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NHÂN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LÀM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 CHẬM</a:t>
            </a:r>
            <a:endParaRPr sz="24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340"/>
              </a:spcBef>
            </a:pPr>
            <a:r>
              <a:rPr sz="2400" b="1" spc="-5" dirty="0">
                <a:latin typeface="Segoe UI"/>
                <a:cs typeface="Segoe UI"/>
              </a:rPr>
              <a:t>3.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10" dirty="0">
                <a:latin typeface="Segoe UI"/>
                <a:cs typeface="Segoe UI"/>
              </a:rPr>
              <a:t>Server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hosting</a:t>
            </a:r>
            <a:r>
              <a:rPr sz="2400" b="1" spc="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quá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xa đa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số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người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dùng</a:t>
            </a:r>
            <a:endParaRPr sz="2400">
              <a:latin typeface="Segoe UI"/>
              <a:cs typeface="Segoe UI"/>
            </a:endParaRPr>
          </a:p>
          <a:p>
            <a:pPr marL="355600" marR="180340" indent="-343535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10" dirty="0">
                <a:latin typeface="Segoe UI"/>
                <a:cs typeface="Segoe UI"/>
              </a:rPr>
              <a:t>Server </a:t>
            </a:r>
            <a:r>
              <a:rPr sz="2400" spc="-5" dirty="0">
                <a:latin typeface="Segoe UI"/>
                <a:cs typeface="Segoe UI"/>
              </a:rPr>
              <a:t>hosting </a:t>
            </a:r>
            <a:r>
              <a:rPr sz="2400" dirty="0">
                <a:latin typeface="Segoe UI"/>
                <a:cs typeface="Segoe UI"/>
              </a:rPr>
              <a:t>quá xa đa số người dùng dễ </a:t>
            </a:r>
            <a:r>
              <a:rPr sz="2400" spc="-5" dirty="0">
                <a:latin typeface="Segoe UI"/>
                <a:cs typeface="Segoe UI"/>
              </a:rPr>
              <a:t>làm </a:t>
            </a:r>
            <a:r>
              <a:rPr sz="2400" spc="-10" dirty="0">
                <a:latin typeface="Segoe UI"/>
                <a:cs typeface="Segoe UI"/>
              </a:rPr>
              <a:t>web </a:t>
            </a:r>
            <a:r>
              <a:rPr sz="2400" spc="-5" dirty="0">
                <a:latin typeface="Segoe UI"/>
                <a:cs typeface="Segoe UI"/>
              </a:rPr>
              <a:t> chạy </a:t>
            </a:r>
            <a:r>
              <a:rPr sz="2400" dirty="0">
                <a:latin typeface="Segoe UI"/>
                <a:cs typeface="Segoe UI"/>
              </a:rPr>
              <a:t>chậm. </a:t>
            </a:r>
            <a:r>
              <a:rPr sz="2400" spc="5" dirty="0">
                <a:latin typeface="Segoe UI"/>
                <a:cs typeface="Segoe UI"/>
              </a:rPr>
              <a:t>Ví </a:t>
            </a:r>
            <a:r>
              <a:rPr sz="2400" dirty="0">
                <a:latin typeface="Segoe UI"/>
                <a:cs typeface="Segoe UI"/>
              </a:rPr>
              <a:t>dụ: đa số người </a:t>
            </a:r>
            <a:r>
              <a:rPr sz="2400" spc="-5" dirty="0">
                <a:latin typeface="Segoe UI"/>
                <a:cs typeface="Segoe UI"/>
              </a:rPr>
              <a:t>Việt </a:t>
            </a:r>
            <a:r>
              <a:rPr sz="2400" spc="-10" dirty="0">
                <a:latin typeface="Segoe UI"/>
                <a:cs typeface="Segoe UI"/>
              </a:rPr>
              <a:t>xem </a:t>
            </a:r>
            <a:r>
              <a:rPr sz="2400" spc="-5" dirty="0">
                <a:latin typeface="Segoe UI"/>
                <a:cs typeface="Segoe UI"/>
              </a:rPr>
              <a:t>web </a:t>
            </a:r>
            <a:r>
              <a:rPr sz="2400" dirty="0">
                <a:latin typeface="Segoe UI"/>
                <a:cs typeface="Segoe UI"/>
              </a:rPr>
              <a:t>nhưng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đặt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châu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Âu,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Mỹ…</a:t>
            </a:r>
            <a:endParaRPr sz="2400">
              <a:latin typeface="Segoe UI"/>
              <a:cs typeface="Segoe UI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Xử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đổi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gần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đa số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40" dirty="0">
                <a:latin typeface="Segoe UI"/>
                <a:cs typeface="Segoe UI"/>
              </a:rPr>
              <a:t>user.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2223" y="3187700"/>
            <a:ext cx="8100059" cy="3332479"/>
            <a:chOff x="522223" y="3187700"/>
            <a:chExt cx="8100059" cy="333247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923" y="3200400"/>
              <a:ext cx="8074152" cy="33070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8573" y="3194050"/>
              <a:ext cx="8087359" cy="3319779"/>
            </a:xfrm>
            <a:custGeom>
              <a:avLst/>
              <a:gdLst/>
              <a:ahLst/>
              <a:cxnLst/>
              <a:rect l="l" t="t" r="r" b="b"/>
              <a:pathLst>
                <a:path w="8087359" h="3319779">
                  <a:moveTo>
                    <a:pt x="0" y="3319779"/>
                  </a:moveTo>
                  <a:lnTo>
                    <a:pt x="8086852" y="3319779"/>
                  </a:lnTo>
                  <a:lnTo>
                    <a:pt x="8086852" y="0"/>
                  </a:lnTo>
                  <a:lnTo>
                    <a:pt x="0" y="0"/>
                  </a:lnTo>
                  <a:lnTo>
                    <a:pt x="0" y="33197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00" y="236220"/>
            <a:ext cx="6482334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3384" y="315214"/>
            <a:ext cx="8091805" cy="229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8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CÁC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NGUYÊN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NHÂN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LÀM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 CHẬM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400" b="1" spc="-5" dirty="0">
                <a:latin typeface="Segoe UI"/>
                <a:cs typeface="Segoe UI"/>
              </a:rPr>
              <a:t>4.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Chất lượng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gói hosting</a:t>
            </a:r>
            <a:r>
              <a:rPr sz="2400" b="1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thấp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  <a:tab pos="989330" algn="l"/>
                <a:tab pos="1574800" algn="l"/>
                <a:tab pos="2736215" algn="l"/>
                <a:tab pos="3296920" algn="l"/>
                <a:tab pos="3713479" algn="l"/>
                <a:tab pos="4390390" algn="l"/>
                <a:tab pos="5531485" algn="l"/>
                <a:tab pos="6002655" algn="l"/>
                <a:tab pos="6576059" algn="l"/>
                <a:tab pos="7086600" algn="l"/>
              </a:tabLst>
            </a:pPr>
            <a:r>
              <a:rPr sz="2400" dirty="0">
                <a:latin typeface="Segoe UI"/>
                <a:cs typeface="Segoe UI"/>
              </a:rPr>
              <a:t>Các	gói	hosting	giá	rẻ	hơn	thường	có	tốc	</a:t>
            </a:r>
            <a:r>
              <a:rPr sz="2400" spc="5" dirty="0">
                <a:latin typeface="Segoe UI"/>
                <a:cs typeface="Segoe UI"/>
              </a:rPr>
              <a:t>độ	</a:t>
            </a:r>
            <a:r>
              <a:rPr sz="2400" spc="10" dirty="0">
                <a:latin typeface="Segoe UI"/>
                <a:cs typeface="Segoe UI"/>
              </a:rPr>
              <a:t>server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thấp </a:t>
            </a:r>
            <a:r>
              <a:rPr sz="2400" spc="-5" dirty="0">
                <a:latin typeface="Segoe UI"/>
                <a:cs typeface="Segoe UI"/>
              </a:rPr>
              <a:t>hơn,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ảnh hưởng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web.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lý: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chuyển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cao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hơn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2672588"/>
            <a:ext cx="8248650" cy="3728720"/>
            <a:chOff x="609600" y="2672588"/>
            <a:chExt cx="8248650" cy="37287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2698920"/>
              <a:ext cx="2749296" cy="29581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89650" y="2678938"/>
              <a:ext cx="2762250" cy="2984500"/>
            </a:xfrm>
            <a:custGeom>
              <a:avLst/>
              <a:gdLst/>
              <a:ahLst/>
              <a:cxnLst/>
              <a:rect l="l" t="t" r="r" b="b"/>
              <a:pathLst>
                <a:path w="2762250" h="2984500">
                  <a:moveTo>
                    <a:pt x="0" y="2984500"/>
                  </a:moveTo>
                  <a:lnTo>
                    <a:pt x="2761996" y="2984500"/>
                  </a:lnTo>
                  <a:lnTo>
                    <a:pt x="2761996" y="0"/>
                  </a:lnTo>
                  <a:lnTo>
                    <a:pt x="0" y="0"/>
                  </a:lnTo>
                  <a:lnTo>
                    <a:pt x="0" y="2984500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3962400"/>
              <a:ext cx="5638800" cy="243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80415"/>
            <a:ext cx="8339455" cy="638175"/>
            <a:chOff x="457962" y="280415"/>
            <a:chExt cx="8339455" cy="638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280415"/>
              <a:ext cx="1565909" cy="6377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4" y="280415"/>
              <a:ext cx="1250441" cy="6377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79" y="280415"/>
              <a:ext cx="1000505" cy="6377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6483" y="280415"/>
              <a:ext cx="1572006" cy="637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4264" y="280415"/>
              <a:ext cx="1149857" cy="6377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6847" y="280415"/>
              <a:ext cx="1250442" cy="6377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596642" y="353314"/>
            <a:ext cx="601218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NGUYÊN</a:t>
            </a:r>
            <a:r>
              <a:rPr sz="2250" b="1" spc="1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NHÂN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LÀM</a:t>
            </a:r>
            <a:r>
              <a:rPr sz="2250" b="1" spc="15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r>
              <a:rPr sz="2250" b="1" spc="1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CHẠY</a:t>
            </a:r>
            <a:r>
              <a:rPr sz="2250" b="1" spc="10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CHẬM</a:t>
            </a:r>
            <a:endParaRPr sz="225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9292" y="1004442"/>
            <a:ext cx="2349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5.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Lập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trình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kém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539292" y="1443050"/>
            <a:ext cx="791654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400" spc="-5" dirty="0">
                <a:latin typeface="Segoe UI"/>
                <a:cs typeface="Segoe UI"/>
              </a:rPr>
              <a:t>Code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lập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trình</a:t>
            </a:r>
            <a:r>
              <a:rPr sz="2400" spc="1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quá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phức</a:t>
            </a:r>
            <a:r>
              <a:rPr sz="2400" spc="1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tạp,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lý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</a:t>
            </a:r>
            <a:r>
              <a:rPr sz="2400" spc="1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tốt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Segoe UI"/>
                <a:cs typeface="Segoe UI"/>
              </a:rPr>
              <a:t>cũng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nhân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làm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 chạy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tốt.</a:t>
            </a:r>
            <a:endParaRPr sz="24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lý:</a:t>
            </a:r>
            <a:r>
              <a:rPr sz="2400" dirty="0">
                <a:latin typeface="Segoe UI"/>
                <a:cs typeface="Segoe UI"/>
              </a:rPr>
              <a:t> bạn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thử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nêu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nhé.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3000" y="3352800"/>
            <a:ext cx="5867400" cy="25267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416" y="236220"/>
            <a:ext cx="5859017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5851" y="315214"/>
            <a:ext cx="548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PHÂN</a:t>
            </a:r>
            <a:r>
              <a:rPr sz="2400" spc="-20" dirty="0"/>
              <a:t> </a:t>
            </a:r>
            <a:r>
              <a:rPr sz="2400" dirty="0"/>
              <a:t>TÍCH TỐC</a:t>
            </a:r>
            <a:r>
              <a:rPr sz="2400" spc="-5" dirty="0"/>
              <a:t> ĐỘ</a:t>
            </a:r>
            <a:r>
              <a:rPr sz="2400" spc="-10" dirty="0"/>
              <a:t> </a:t>
            </a:r>
            <a:r>
              <a:rPr sz="2400" spc="-5" dirty="0"/>
              <a:t>WEBSITE</a:t>
            </a:r>
            <a:r>
              <a:rPr sz="2400" spc="5" dirty="0"/>
              <a:t> </a:t>
            </a:r>
            <a:r>
              <a:rPr sz="2400" spc="-5" dirty="0"/>
              <a:t>ONLINE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9292" y="927861"/>
            <a:ext cx="7994015" cy="511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822960" algn="l"/>
                <a:tab pos="1669414" algn="l"/>
                <a:tab pos="2402205" algn="l"/>
                <a:tab pos="2835275" algn="l"/>
                <a:tab pos="3751579" algn="l"/>
                <a:tab pos="4429760" algn="l"/>
                <a:tab pos="5174615" algn="l"/>
                <a:tab pos="5743575" algn="l"/>
                <a:tab pos="6514465" algn="l"/>
                <a:tab pos="7119620" algn="l"/>
                <a:tab pos="7650480" algn="l"/>
              </a:tabLst>
            </a:pPr>
            <a:r>
              <a:rPr sz="2400" dirty="0">
                <a:latin typeface="Calibri"/>
                <a:cs typeface="Calibri"/>
              </a:rPr>
              <a:t>Có	</a:t>
            </a:r>
            <a:r>
              <a:rPr sz="2400" spc="-5" dirty="0">
                <a:latin typeface="Calibri"/>
                <a:cs typeface="Calibri"/>
              </a:rPr>
              <a:t>nhiề</a:t>
            </a:r>
            <a:r>
              <a:rPr sz="2400" dirty="0">
                <a:latin typeface="Calibri"/>
                <a:cs typeface="Calibri"/>
              </a:rPr>
              <a:t>u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ôn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ụ	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	giúp	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iểm	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a,	</a:t>
            </a:r>
            <a:r>
              <a:rPr sz="2400" spc="-5" dirty="0">
                <a:latin typeface="Calibri"/>
                <a:cs typeface="Calibri"/>
              </a:rPr>
              <a:t>phâ</a:t>
            </a:r>
            <a:r>
              <a:rPr sz="2400" dirty="0">
                <a:latin typeface="Calibri"/>
                <a:cs typeface="Calibri"/>
              </a:rPr>
              <a:t>n	t</a:t>
            </a:r>
            <a:r>
              <a:rPr sz="2400" spc="-15" dirty="0">
                <a:latin typeface="Calibri"/>
                <a:cs typeface="Calibri"/>
              </a:rPr>
              <a:t>í</a:t>
            </a:r>
            <a:r>
              <a:rPr sz="2400" dirty="0">
                <a:latin typeface="Calibri"/>
                <a:cs typeface="Calibri"/>
              </a:rPr>
              <a:t>ch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ố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-5" dirty="0">
                <a:latin typeface="Calibri"/>
                <a:cs typeface="Calibri"/>
              </a:rPr>
              <a:t>độ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website.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Các </a:t>
            </a:r>
            <a:r>
              <a:rPr sz="2400" spc="-10" dirty="0">
                <a:latin typeface="Calibri"/>
                <a:cs typeface="Calibri"/>
              </a:rPr>
              <a:t>công </a:t>
            </a:r>
            <a:r>
              <a:rPr sz="2400" dirty="0">
                <a:latin typeface="Calibri"/>
                <a:cs typeface="Calibri"/>
              </a:rPr>
              <a:t>cụ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spc="-5" dirty="0">
                <a:latin typeface="Calibri"/>
                <a:cs typeface="Calibri"/>
              </a:rPr>
              <a:t>thường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spc="-5" dirty="0">
                <a:latin typeface="Calibri"/>
                <a:cs typeface="Calibri"/>
              </a:rPr>
              <a:t>nhiều server </a:t>
            </a:r>
            <a:r>
              <a:rPr sz="2400" spc="-10" dirty="0">
                <a:latin typeface="Calibri"/>
                <a:cs typeface="Calibri"/>
              </a:rPr>
              <a:t>trên thế </a:t>
            </a:r>
            <a:r>
              <a:rPr sz="2400" dirty="0">
                <a:latin typeface="Calibri"/>
                <a:cs typeface="Calibri"/>
              </a:rPr>
              <a:t>giới, đánh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 </a:t>
            </a:r>
            <a:r>
              <a:rPr sz="2400" spc="-15" dirty="0">
                <a:latin typeface="Calibri"/>
                <a:cs typeface="Calibri"/>
              </a:rPr>
              <a:t>website </a:t>
            </a:r>
            <a:r>
              <a:rPr sz="2400" dirty="0">
                <a:latin typeface="Calibri"/>
                <a:cs typeface="Calibri"/>
              </a:rPr>
              <a:t>theo </a:t>
            </a:r>
            <a:r>
              <a:rPr sz="2400" spc="-5" dirty="0">
                <a:latin typeface="Calibri"/>
                <a:cs typeface="Calibri"/>
              </a:rPr>
              <a:t>nhiều </a:t>
            </a:r>
            <a:r>
              <a:rPr sz="2400" dirty="0">
                <a:latin typeface="Calibri"/>
                <a:cs typeface="Calibri"/>
              </a:rPr>
              <a:t>tiêu chí , </a:t>
            </a:r>
            <a:r>
              <a:rPr sz="2400" spc="-10" dirty="0">
                <a:latin typeface="Calibri"/>
                <a:cs typeface="Calibri"/>
              </a:rPr>
              <a:t>trên </a:t>
            </a:r>
            <a:r>
              <a:rPr sz="2400" spc="-5" dirty="0">
                <a:latin typeface="Calibri"/>
                <a:cs typeface="Calibri"/>
              </a:rPr>
              <a:t>nhiều </a:t>
            </a:r>
            <a:r>
              <a:rPr sz="2400" dirty="0">
                <a:latin typeface="Calibri"/>
                <a:cs typeface="Calibri"/>
              </a:rPr>
              <a:t>loại </a:t>
            </a:r>
            <a:r>
              <a:rPr sz="2400" spc="-5" dirty="0">
                <a:latin typeface="Calibri"/>
                <a:cs typeface="Calibri"/>
              </a:rPr>
              <a:t>thiết bị </a:t>
            </a:r>
            <a:r>
              <a:rPr sz="2400" spc="-15" dirty="0">
                <a:latin typeface="Calibri"/>
                <a:cs typeface="Calibri"/>
              </a:rPr>
              <a:t>(máy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tính, di động…)</a:t>
            </a:r>
            <a:r>
              <a:rPr sz="2400" dirty="0">
                <a:latin typeface="Calibri"/>
                <a:cs typeface="Calibri"/>
              </a:rPr>
              <a:t> 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báo</a:t>
            </a:r>
            <a:r>
              <a:rPr sz="2400" spc="-10" dirty="0">
                <a:latin typeface="Calibri"/>
                <a:cs typeface="Calibri"/>
              </a:rPr>
              <a:t> cáo 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5" dirty="0">
                <a:latin typeface="Calibri"/>
                <a:cs typeface="Calibri"/>
              </a:rPr>
              <a:t> số</a:t>
            </a:r>
            <a:r>
              <a:rPr sz="2400" spc="-10" dirty="0">
                <a:latin typeface="Calibri"/>
                <a:cs typeface="Calibri"/>
              </a:rPr>
              <a:t> cần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cải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thiện.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công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cụ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phổ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biến: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5" dirty="0">
                <a:latin typeface="Calibri"/>
                <a:cs typeface="Calibri"/>
              </a:rPr>
              <a:t>Google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PageSpeed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Insights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3"/>
              </a:rPr>
              <a:t>https://pagespeed.web.dev</a:t>
            </a:r>
            <a:endParaRPr sz="22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10" dirty="0">
                <a:latin typeface="Calibri"/>
                <a:cs typeface="Calibri"/>
              </a:rPr>
              <a:t>Pingdom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20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4"/>
              </a:rPr>
              <a:t>https://tools.pingdom.com</a:t>
            </a:r>
            <a:endParaRPr sz="22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10" dirty="0">
                <a:latin typeface="Calibri"/>
                <a:cs typeface="Calibri"/>
              </a:rPr>
              <a:t>Dareboost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-5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5"/>
              </a:rPr>
              <a:t>https://www.dareboost.com</a:t>
            </a:r>
            <a:endParaRPr sz="22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5" dirty="0">
                <a:latin typeface="Calibri"/>
                <a:cs typeface="Calibri"/>
              </a:rPr>
              <a:t>Gtmetrix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-5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6"/>
              </a:rPr>
              <a:t>https://gtmetrix.com/</a:t>
            </a:r>
            <a:endParaRPr sz="22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  <a:tab pos="1957070" algn="l"/>
                <a:tab pos="2747010" algn="l"/>
                <a:tab pos="3450590" algn="l"/>
                <a:tab pos="4210050" algn="l"/>
                <a:tab pos="4635500" algn="l"/>
              </a:tabLst>
            </a:pPr>
            <a:r>
              <a:rPr sz="2200" spc="-5" dirty="0">
                <a:latin typeface="Calibri"/>
                <a:cs typeface="Calibri"/>
              </a:rPr>
              <a:t>Google	</a:t>
            </a:r>
            <a:r>
              <a:rPr sz="2200" spc="-55" dirty="0">
                <a:latin typeface="Calibri"/>
                <a:cs typeface="Calibri"/>
              </a:rPr>
              <a:t>Test	</a:t>
            </a:r>
            <a:r>
              <a:rPr sz="2200" spc="-10" dirty="0">
                <a:latin typeface="Calibri"/>
                <a:cs typeface="Calibri"/>
              </a:rPr>
              <a:t>My	</a:t>
            </a:r>
            <a:r>
              <a:rPr sz="2200" spc="-15" dirty="0">
                <a:latin typeface="Calibri"/>
                <a:cs typeface="Calibri"/>
              </a:rPr>
              <a:t>Site	</a:t>
            </a:r>
            <a:r>
              <a:rPr sz="2200" spc="-5" dirty="0">
                <a:latin typeface="Calibri"/>
                <a:cs typeface="Calibri"/>
              </a:rPr>
              <a:t>-	</a:t>
            </a:r>
            <a:r>
              <a:rPr sz="22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7"/>
              </a:rPr>
              <a:t>thinkwithgoogle.com/intl/en-</a:t>
            </a:r>
            <a:endParaRPr sz="2200" dirty="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</a:pP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7"/>
              </a:rPr>
              <a:t>gb/feature/testmysite/</a:t>
            </a:r>
            <a:endParaRPr sz="22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15" dirty="0">
                <a:latin typeface="Calibri"/>
                <a:cs typeface="Calibri"/>
              </a:rPr>
              <a:t>KeyCDN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Website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Test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15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8"/>
              </a:rPr>
              <a:t>https://tools.keycdn.com/speed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0" y="281940"/>
            <a:ext cx="7157465" cy="5676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140" y="345694"/>
            <a:ext cx="8143875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57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PHÂN</a:t>
            </a:r>
            <a:r>
              <a:rPr sz="2000" b="1" spc="-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TÍCH</a:t>
            </a:r>
            <a:r>
              <a:rPr sz="2000" b="1" spc="-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r>
              <a:rPr sz="20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VỚI</a:t>
            </a:r>
            <a:r>
              <a:rPr sz="20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GOOGLE</a:t>
            </a:r>
            <a:r>
              <a:rPr sz="2000" b="1" spc="-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FF5A33"/>
                </a:solidFill>
                <a:latin typeface="Segoe UI"/>
                <a:cs typeface="Segoe UI"/>
              </a:rPr>
              <a:t>PAGESPEED</a:t>
            </a:r>
            <a:r>
              <a:rPr sz="2000" b="1" spc="-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5A33"/>
                </a:solidFill>
                <a:latin typeface="Segoe UI"/>
                <a:cs typeface="Segoe UI"/>
              </a:rPr>
              <a:t>INSIGHTS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Google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PageSpeed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Insights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10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4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3"/>
              </a:rPr>
              <a:t>https://pagespeed.web.dev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Đây</a:t>
            </a:r>
            <a:r>
              <a:rPr sz="2400" spc="3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tool</a:t>
            </a:r>
            <a:r>
              <a:rPr sz="2400" spc="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ưa</a:t>
            </a:r>
            <a:r>
              <a:rPr sz="2400" spc="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chuộng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</a:t>
            </a:r>
            <a:r>
              <a:rPr sz="2400" spc="3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Google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giúp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kiểm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tốc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số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kiểm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cả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di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lẫn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bàn.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chẩn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đoán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 xử </a:t>
            </a:r>
            <a:r>
              <a:rPr sz="2400" spc="-10" dirty="0">
                <a:latin typeface="Segoe UI"/>
                <a:cs typeface="Segoe UI"/>
              </a:rPr>
              <a:t>lý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6002" y="3190875"/>
            <a:ext cx="7851140" cy="3315970"/>
            <a:chOff x="786002" y="3190875"/>
            <a:chExt cx="7851140" cy="33159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98" y="3237497"/>
              <a:ext cx="7730013" cy="32593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0765" y="3195637"/>
              <a:ext cx="7841615" cy="3306445"/>
            </a:xfrm>
            <a:custGeom>
              <a:avLst/>
              <a:gdLst/>
              <a:ahLst/>
              <a:cxnLst/>
              <a:rect l="l" t="t" r="r" b="b"/>
              <a:pathLst>
                <a:path w="7841615" h="3306445">
                  <a:moveTo>
                    <a:pt x="0" y="3305937"/>
                  </a:moveTo>
                  <a:lnTo>
                    <a:pt x="7841360" y="3305937"/>
                  </a:lnTo>
                  <a:lnTo>
                    <a:pt x="7841360" y="0"/>
                  </a:lnTo>
                  <a:lnTo>
                    <a:pt x="0" y="0"/>
                  </a:lnTo>
                  <a:lnTo>
                    <a:pt x="0" y="3305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190500"/>
            <a:ext cx="22806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8465" y="283210"/>
            <a:ext cx="183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NỘI</a:t>
            </a:r>
            <a:r>
              <a:rPr spc="-75" dirty="0"/>
              <a:t> </a:t>
            </a:r>
            <a:r>
              <a:rPr spc="-10" dirty="0"/>
              <a:t>DUNG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011682"/>
            <a:ext cx="6254115" cy="505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6265" algn="l"/>
              </a:tabLst>
            </a:pPr>
            <a:r>
              <a:rPr sz="26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600" dirty="0">
                <a:solidFill>
                  <a:srgbClr val="FF5A33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Segoe UI"/>
                <a:cs typeface="Segoe UI"/>
              </a:rPr>
              <a:t>Backup, </a:t>
            </a:r>
            <a:r>
              <a:rPr sz="2400" spc="-20" dirty="0">
                <a:latin typeface="Segoe UI"/>
                <a:cs typeface="Segoe UI"/>
              </a:rPr>
              <a:t>Restore</a:t>
            </a:r>
            <a:r>
              <a:rPr sz="2400" spc="-10" dirty="0">
                <a:latin typeface="Segoe UI"/>
                <a:cs typeface="Segoe UI"/>
              </a:rPr>
              <a:t> website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1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 là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gì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Tầm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trọng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của</a:t>
            </a:r>
            <a:r>
              <a:rPr sz="2000" spc="-5" dirty="0">
                <a:latin typeface="Segoe UI"/>
                <a:cs typeface="Segoe UI"/>
              </a:rPr>
              <a:t> backup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Kế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hoạch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file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 </a:t>
            </a:r>
            <a:r>
              <a:rPr sz="2000" dirty="0">
                <a:latin typeface="Segoe UI"/>
                <a:cs typeface="Segoe UI"/>
              </a:rPr>
              <a:t>bằng</a:t>
            </a:r>
            <a:r>
              <a:rPr sz="2000" spc="-15" dirty="0">
                <a:latin typeface="Segoe UI"/>
                <a:cs typeface="Segoe UI"/>
              </a:rPr>
              <a:t> Web,</a:t>
            </a:r>
            <a:r>
              <a:rPr sz="2000" dirty="0">
                <a:latin typeface="Segoe UI"/>
                <a:cs typeface="Segoe UI"/>
              </a:rPr>
              <a:t> FTP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bằng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công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cụ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cung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cấp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5" dirty="0">
                <a:latin typeface="Segoe UI"/>
                <a:cs typeface="Segoe UI"/>
              </a:rPr>
              <a:t>Restore </a:t>
            </a:r>
            <a:r>
              <a:rPr sz="2000" spc="-5" dirty="0">
                <a:latin typeface="Segoe UI"/>
                <a:cs typeface="Segoe UI"/>
              </a:rPr>
              <a:t>file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ts val="24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5" dirty="0">
                <a:latin typeface="Segoe UI"/>
                <a:cs typeface="Segoe UI"/>
              </a:rPr>
              <a:t>Restore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880"/>
              </a:lnSpc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Segoe UI"/>
                <a:cs typeface="Segoe UI"/>
              </a:rPr>
              <a:t>Tăng</a:t>
            </a:r>
            <a:r>
              <a:rPr sz="2400" dirty="0">
                <a:latin typeface="Segoe UI"/>
                <a:cs typeface="Segoe UI"/>
              </a:rPr>
              <a:t> tốc độ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Tầm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trọng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của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tăng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tốc</a:t>
            </a:r>
            <a:r>
              <a:rPr sz="2000" spc="-5" dirty="0">
                <a:latin typeface="Segoe UI"/>
                <a:cs typeface="Segoe UI"/>
              </a:rPr>
              <a:t> 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nguyên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nhân </a:t>
            </a:r>
            <a:r>
              <a:rPr sz="2000" spc="-5" dirty="0">
                <a:latin typeface="Segoe UI"/>
                <a:cs typeface="Segoe UI"/>
              </a:rPr>
              <a:t>làm web</a:t>
            </a:r>
            <a:r>
              <a:rPr sz="2000" dirty="0">
                <a:latin typeface="Segoe UI"/>
                <a:cs typeface="Segoe UI"/>
              </a:rPr>
              <a:t> chạy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chậm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Phân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tích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tốc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</a:t>
            </a:r>
            <a:r>
              <a:rPr sz="2000" spc="-5" dirty="0">
                <a:latin typeface="Segoe UI"/>
                <a:cs typeface="Segoe UI"/>
              </a:rPr>
              <a:t> website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online.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Phân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tích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r>
              <a:rPr sz="2000" dirty="0">
                <a:latin typeface="Segoe UI"/>
                <a:cs typeface="Segoe UI"/>
              </a:rPr>
              <a:t> 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Google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Pagespeed</a:t>
            </a:r>
            <a:r>
              <a:rPr sz="2000" dirty="0">
                <a:latin typeface="Segoe UI"/>
                <a:cs typeface="Segoe UI"/>
              </a:rPr>
              <a:t> Insights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Phân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tích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tồc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</a:t>
            </a:r>
            <a:r>
              <a:rPr sz="2000" spc="-5" dirty="0">
                <a:latin typeface="Segoe UI"/>
                <a:cs typeface="Segoe UI"/>
              </a:rPr>
              <a:t> website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Pingdom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Phân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tích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tốc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</a:t>
            </a:r>
            <a:r>
              <a:rPr sz="2000" spc="-5" dirty="0">
                <a:latin typeface="Segoe UI"/>
                <a:cs typeface="Segoe UI"/>
              </a:rPr>
              <a:t> website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Dareboost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36220"/>
            <a:ext cx="8437245" cy="677545"/>
            <a:chOff x="457962" y="236220"/>
            <a:chExt cx="8437245" cy="677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5959" y="236220"/>
              <a:ext cx="5353049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912" y="236220"/>
              <a:ext cx="1978913" cy="67741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2140" y="315214"/>
            <a:ext cx="7997190" cy="226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PHÂN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TÍCH</a:t>
            </a:r>
            <a:r>
              <a:rPr sz="24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TỐC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ĐỘ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r>
              <a:rPr sz="24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VỚI</a:t>
            </a:r>
            <a:r>
              <a:rPr sz="2400" b="1" spc="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PINGDOM</a:t>
            </a:r>
            <a:endParaRPr sz="2400">
              <a:latin typeface="Segoe UI"/>
              <a:cs typeface="Segoe UI"/>
            </a:endParaRPr>
          </a:p>
          <a:p>
            <a:pPr marL="355600" indent="-343535" algn="just">
              <a:lnSpc>
                <a:spcPct val="100000"/>
              </a:lnSpc>
              <a:spcBef>
                <a:spcPts val="264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Segoe UI"/>
                <a:cs typeface="Segoe UI"/>
              </a:rPr>
              <a:t>Pingdom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-</a:t>
            </a:r>
            <a:r>
              <a:rPr sz="2400" b="1" spc="-5" dirty="0">
                <a:solidFill>
                  <a:srgbClr val="2997E2"/>
                </a:solidFill>
                <a:latin typeface="Segoe UI"/>
                <a:cs typeface="Segoe UI"/>
              </a:rPr>
              <a:t> </a:t>
            </a:r>
            <a:r>
              <a:rPr sz="2400" b="1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4"/>
              </a:rPr>
              <a:t>https://tools.pingdom.com/</a:t>
            </a:r>
            <a:endParaRPr sz="240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Pingdom </a:t>
            </a:r>
            <a:r>
              <a:rPr sz="2400" spc="5" dirty="0">
                <a:latin typeface="Segoe UI"/>
                <a:cs typeface="Segoe UI"/>
              </a:rPr>
              <a:t>sử </a:t>
            </a:r>
            <a:r>
              <a:rPr sz="2400" dirty="0">
                <a:latin typeface="Segoe UI"/>
                <a:cs typeface="Segoe UI"/>
              </a:rPr>
              <a:t>dụng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hơn</a:t>
            </a:r>
            <a:r>
              <a:rPr sz="2400" spc="5" dirty="0">
                <a:latin typeface="Segoe UI"/>
                <a:cs typeface="Segoe UI"/>
              </a:rPr>
              <a:t> 70 </a:t>
            </a:r>
            <a:r>
              <a:rPr sz="2400" dirty="0">
                <a:latin typeface="Segoe UI"/>
                <a:cs typeface="Segoe UI"/>
              </a:rPr>
              <a:t>địa điểm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toàn</a:t>
            </a:r>
            <a:r>
              <a:rPr sz="2400" spc="6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cầu để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kiểm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và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tin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hiệu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suất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+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yếu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trở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tốc độ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8675" y="2733675"/>
            <a:ext cx="7666990" cy="3649345"/>
            <a:chOff x="828675" y="2733675"/>
            <a:chExt cx="7666990" cy="364934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749" y="2750474"/>
              <a:ext cx="7639882" cy="36228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3437" y="2738437"/>
              <a:ext cx="7657465" cy="3639820"/>
            </a:xfrm>
            <a:custGeom>
              <a:avLst/>
              <a:gdLst/>
              <a:ahLst/>
              <a:cxnLst/>
              <a:rect l="l" t="t" r="r" b="b"/>
              <a:pathLst>
                <a:path w="7657465" h="3639820">
                  <a:moveTo>
                    <a:pt x="0" y="3639693"/>
                  </a:moveTo>
                  <a:lnTo>
                    <a:pt x="7656957" y="3639693"/>
                  </a:lnTo>
                  <a:lnTo>
                    <a:pt x="7656957" y="0"/>
                  </a:lnTo>
                  <a:lnTo>
                    <a:pt x="0" y="0"/>
                  </a:lnTo>
                  <a:lnTo>
                    <a:pt x="0" y="36396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77368"/>
            <a:ext cx="8587740" cy="677545"/>
            <a:chOff x="457962" y="277368"/>
            <a:chExt cx="8587740" cy="677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2892" y="277368"/>
              <a:ext cx="5353050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2844" y="277368"/>
              <a:ext cx="2292857" cy="67741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2140" y="354914"/>
            <a:ext cx="8148320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PHÂN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TÍCH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TỐC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ĐỘ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r>
              <a:rPr sz="2400" b="1" spc="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VỚI</a:t>
            </a:r>
            <a:r>
              <a:rPr sz="2400" b="1" spc="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DAREBOOST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232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Segoe UI"/>
                <a:cs typeface="Segoe UI"/>
              </a:rPr>
              <a:t>Dareboost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-</a:t>
            </a:r>
            <a:r>
              <a:rPr sz="2400" b="1" spc="10" dirty="0">
                <a:solidFill>
                  <a:srgbClr val="2997E2"/>
                </a:solidFill>
                <a:latin typeface="Segoe UI"/>
                <a:cs typeface="Segoe UI"/>
              </a:rPr>
              <a:t> </a:t>
            </a:r>
            <a:r>
              <a:rPr sz="2400" b="1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4"/>
              </a:rPr>
              <a:t>https://www.dareboost.com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  <a:tab pos="1205865" algn="l"/>
                <a:tab pos="1647825" algn="l"/>
                <a:tab pos="2426970" algn="l"/>
                <a:tab pos="2922270" algn="l"/>
                <a:tab pos="3629660" algn="l"/>
                <a:tab pos="4319905" algn="l"/>
                <a:tab pos="5470525" algn="l"/>
                <a:tab pos="5883910" algn="l"/>
                <a:tab pos="6343015" algn="l"/>
                <a:tab pos="6880859" algn="l"/>
                <a:tab pos="7686675" algn="l"/>
              </a:tabLst>
            </a:pPr>
            <a:r>
              <a:rPr sz="2400" spc="-5" dirty="0">
                <a:latin typeface="Segoe UI"/>
                <a:cs typeface="Segoe UI"/>
              </a:rPr>
              <a:t>Công	cụ	</a:t>
            </a:r>
            <a:r>
              <a:rPr sz="2400" dirty="0">
                <a:latin typeface="Segoe UI"/>
                <a:cs typeface="Segoe UI"/>
              </a:rPr>
              <a:t>kiểm	tra	</a:t>
            </a:r>
            <a:r>
              <a:rPr sz="2400" spc="-5" dirty="0">
                <a:latin typeface="Segoe UI"/>
                <a:cs typeface="Segoe UI"/>
              </a:rPr>
              <a:t>hiệu	suất	</a:t>
            </a:r>
            <a:r>
              <a:rPr sz="2400" spc="-10" dirty="0">
                <a:latin typeface="Segoe UI"/>
                <a:cs typeface="Segoe UI"/>
              </a:rPr>
              <a:t>website	</a:t>
            </a:r>
            <a:r>
              <a:rPr sz="2400" dirty="0">
                <a:latin typeface="Segoe UI"/>
                <a:cs typeface="Segoe UI"/>
              </a:rPr>
              <a:t>từ	13	địa	điểm	</a:t>
            </a:r>
            <a:r>
              <a:rPr sz="2400" spc="-50" dirty="0">
                <a:latin typeface="Segoe UI"/>
                <a:cs typeface="Segoe UI"/>
              </a:rPr>
              <a:t>và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loại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thiết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bị.</a:t>
            </a:r>
            <a:endParaRPr sz="2400">
              <a:latin typeface="Segoe UI"/>
              <a:cs typeface="Segoe UI"/>
            </a:endParaRPr>
          </a:p>
          <a:p>
            <a:pPr marL="355600" marR="154305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Báo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cáo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chi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tiết,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nhân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khuyến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nghị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để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cải </a:t>
            </a:r>
            <a:r>
              <a:rPr sz="2400" spc="-5" dirty="0">
                <a:latin typeface="Segoe UI"/>
                <a:cs typeface="Segoe UI"/>
              </a:rPr>
              <a:t>thiện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4102" y="3114675"/>
            <a:ext cx="7858759" cy="3439160"/>
            <a:chOff x="824102" y="3114675"/>
            <a:chExt cx="7858759" cy="34391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627" y="3130199"/>
              <a:ext cx="7839456" cy="33658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8865" y="3119437"/>
              <a:ext cx="7849234" cy="3429635"/>
            </a:xfrm>
            <a:custGeom>
              <a:avLst/>
              <a:gdLst/>
              <a:ahLst/>
              <a:cxnLst/>
              <a:rect l="l" t="t" r="r" b="b"/>
              <a:pathLst>
                <a:path w="7849234" h="3429634">
                  <a:moveTo>
                    <a:pt x="0" y="3429380"/>
                  </a:moveTo>
                  <a:lnTo>
                    <a:pt x="7848981" y="3429380"/>
                  </a:lnTo>
                  <a:lnTo>
                    <a:pt x="7848981" y="0"/>
                  </a:lnTo>
                  <a:lnTo>
                    <a:pt x="0" y="0"/>
                  </a:lnTo>
                  <a:lnTo>
                    <a:pt x="0" y="3429380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12" y="318515"/>
            <a:ext cx="1233677" cy="6377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0490" y="391414"/>
            <a:ext cx="87693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0" dirty="0"/>
              <a:t>D</a:t>
            </a:r>
            <a:r>
              <a:rPr sz="2250" dirty="0"/>
              <a:t>E</a:t>
            </a:r>
            <a:r>
              <a:rPr sz="2250" spc="-15" dirty="0"/>
              <a:t>MO</a:t>
            </a:r>
            <a:endParaRPr sz="2250"/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4805" algn="ctr">
              <a:lnSpc>
                <a:spcPts val="13585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Giảng viên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năng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495" y="190500"/>
            <a:ext cx="22044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214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TỔNG</a:t>
            </a:r>
            <a:r>
              <a:rPr spc="-90" dirty="0"/>
              <a:t> </a:t>
            </a:r>
            <a:r>
              <a:rPr spc="-5" dirty="0"/>
              <a:t>KẾT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011682"/>
            <a:ext cx="6254115" cy="505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6265" algn="l"/>
              </a:tabLst>
            </a:pPr>
            <a:r>
              <a:rPr sz="26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600" dirty="0">
                <a:solidFill>
                  <a:srgbClr val="FF5A33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Segoe UI"/>
                <a:cs typeface="Segoe UI"/>
              </a:rPr>
              <a:t>Backup, </a:t>
            </a:r>
            <a:r>
              <a:rPr sz="2400" spc="-20" dirty="0">
                <a:latin typeface="Segoe UI"/>
                <a:cs typeface="Segoe UI"/>
              </a:rPr>
              <a:t>Restore</a:t>
            </a:r>
            <a:r>
              <a:rPr sz="2400" spc="-10" dirty="0">
                <a:latin typeface="Segoe UI"/>
                <a:cs typeface="Segoe UI"/>
              </a:rPr>
              <a:t> website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1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 là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gì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Tầm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trọng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của</a:t>
            </a:r>
            <a:r>
              <a:rPr sz="2000" spc="-5" dirty="0">
                <a:latin typeface="Segoe UI"/>
                <a:cs typeface="Segoe UI"/>
              </a:rPr>
              <a:t> backup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Kế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hoạch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file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 </a:t>
            </a:r>
            <a:r>
              <a:rPr sz="2000" dirty="0">
                <a:latin typeface="Segoe UI"/>
                <a:cs typeface="Segoe UI"/>
              </a:rPr>
              <a:t>bằng</a:t>
            </a:r>
            <a:r>
              <a:rPr sz="2000" spc="-15" dirty="0">
                <a:latin typeface="Segoe UI"/>
                <a:cs typeface="Segoe UI"/>
              </a:rPr>
              <a:t> Web,</a:t>
            </a:r>
            <a:r>
              <a:rPr sz="2000" dirty="0">
                <a:latin typeface="Segoe UI"/>
                <a:cs typeface="Segoe UI"/>
              </a:rPr>
              <a:t> FTP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Backup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bằng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công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cụ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cung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cấp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5" dirty="0">
                <a:latin typeface="Segoe UI"/>
                <a:cs typeface="Segoe UI"/>
              </a:rPr>
              <a:t>Restore </a:t>
            </a:r>
            <a:r>
              <a:rPr sz="2000" spc="-5" dirty="0">
                <a:latin typeface="Segoe UI"/>
                <a:cs typeface="Segoe UI"/>
              </a:rPr>
              <a:t>file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ts val="24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5" dirty="0">
                <a:latin typeface="Segoe UI"/>
                <a:cs typeface="Segoe UI"/>
              </a:rPr>
              <a:t>Restore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880"/>
              </a:lnSpc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Segoe UI"/>
                <a:cs typeface="Segoe UI"/>
              </a:rPr>
              <a:t>Tăng</a:t>
            </a:r>
            <a:r>
              <a:rPr sz="2400" dirty="0">
                <a:latin typeface="Segoe UI"/>
                <a:cs typeface="Segoe UI"/>
              </a:rPr>
              <a:t> tốc độ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Tầm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trọng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của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tăng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tốc</a:t>
            </a:r>
            <a:r>
              <a:rPr sz="2000" spc="-5" dirty="0">
                <a:latin typeface="Segoe UI"/>
                <a:cs typeface="Segoe UI"/>
              </a:rPr>
              <a:t> 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nguyên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nhân </a:t>
            </a:r>
            <a:r>
              <a:rPr sz="2000" spc="-5" dirty="0">
                <a:latin typeface="Segoe UI"/>
                <a:cs typeface="Segoe UI"/>
              </a:rPr>
              <a:t>làm web</a:t>
            </a:r>
            <a:r>
              <a:rPr sz="2000" dirty="0">
                <a:latin typeface="Segoe UI"/>
                <a:cs typeface="Segoe UI"/>
              </a:rPr>
              <a:t> chạy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chậm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Phân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tích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tốc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</a:t>
            </a:r>
            <a:r>
              <a:rPr sz="2000" spc="-5" dirty="0">
                <a:latin typeface="Segoe UI"/>
                <a:cs typeface="Segoe UI"/>
              </a:rPr>
              <a:t> website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online.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Phân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tích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r>
              <a:rPr sz="2000" dirty="0">
                <a:latin typeface="Segoe UI"/>
                <a:cs typeface="Segoe UI"/>
              </a:rPr>
              <a:t> 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Google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Pagespeed</a:t>
            </a:r>
            <a:r>
              <a:rPr sz="2000" dirty="0">
                <a:latin typeface="Segoe UI"/>
                <a:cs typeface="Segoe UI"/>
              </a:rPr>
              <a:t> Insights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Phân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tích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tồc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</a:t>
            </a:r>
            <a:r>
              <a:rPr sz="2000" spc="-5" dirty="0">
                <a:latin typeface="Segoe UI"/>
                <a:cs typeface="Segoe UI"/>
              </a:rPr>
              <a:t> website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Pingdom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Phân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tích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tốc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</a:t>
            </a:r>
            <a:r>
              <a:rPr sz="2000" spc="-5" dirty="0">
                <a:latin typeface="Segoe UI"/>
                <a:cs typeface="Segoe UI"/>
              </a:rPr>
              <a:t> website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Dareboost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2927" cy="68458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12190"/>
              <a:ext cx="8500872" cy="6833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" y="4933187"/>
              <a:ext cx="5017770" cy="19225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300" y="2898647"/>
              <a:ext cx="2653665" cy="1995170"/>
            </a:xfrm>
            <a:custGeom>
              <a:avLst/>
              <a:gdLst/>
              <a:ahLst/>
              <a:cxnLst/>
              <a:rect l="l" t="t" r="r" b="b"/>
              <a:pathLst>
                <a:path w="2653665" h="1995170">
                  <a:moveTo>
                    <a:pt x="169100" y="1136650"/>
                  </a:moveTo>
                  <a:lnTo>
                    <a:pt x="166192" y="1060767"/>
                  </a:lnTo>
                  <a:lnTo>
                    <a:pt x="163322" y="1014831"/>
                  </a:lnTo>
                  <a:lnTo>
                    <a:pt x="159626" y="964438"/>
                  </a:lnTo>
                  <a:lnTo>
                    <a:pt x="155232" y="910247"/>
                  </a:lnTo>
                  <a:lnTo>
                    <a:pt x="150215" y="852906"/>
                  </a:lnTo>
                  <a:lnTo>
                    <a:pt x="144691" y="793064"/>
                  </a:lnTo>
                  <a:lnTo>
                    <a:pt x="138734" y="731367"/>
                  </a:lnTo>
                  <a:lnTo>
                    <a:pt x="132473" y="668477"/>
                  </a:lnTo>
                  <a:lnTo>
                    <a:pt x="125984" y="605053"/>
                  </a:lnTo>
                  <a:lnTo>
                    <a:pt x="119380" y="541718"/>
                  </a:lnTo>
                  <a:lnTo>
                    <a:pt x="112763" y="479158"/>
                  </a:lnTo>
                  <a:lnTo>
                    <a:pt x="106210" y="418007"/>
                  </a:lnTo>
                  <a:lnTo>
                    <a:pt x="88036" y="249555"/>
                  </a:lnTo>
                  <a:lnTo>
                    <a:pt x="82804" y="200583"/>
                  </a:lnTo>
                  <a:lnTo>
                    <a:pt x="78143" y="156273"/>
                  </a:lnTo>
                  <a:lnTo>
                    <a:pt x="74142" y="117297"/>
                  </a:lnTo>
                  <a:lnTo>
                    <a:pt x="70929" y="84289"/>
                  </a:lnTo>
                  <a:lnTo>
                    <a:pt x="68592" y="57912"/>
                  </a:lnTo>
                  <a:lnTo>
                    <a:pt x="0" y="0"/>
                  </a:lnTo>
                  <a:lnTo>
                    <a:pt x="85750" y="1400556"/>
                  </a:lnTo>
                  <a:lnTo>
                    <a:pt x="89103" y="1377327"/>
                  </a:lnTo>
                  <a:lnTo>
                    <a:pt x="98679" y="1359827"/>
                  </a:lnTo>
                  <a:lnTo>
                    <a:pt x="128054" y="1324991"/>
                  </a:lnTo>
                  <a:lnTo>
                    <a:pt x="157111" y="1261973"/>
                  </a:lnTo>
                  <a:lnTo>
                    <a:pt x="166281" y="1209230"/>
                  </a:lnTo>
                  <a:lnTo>
                    <a:pt x="169100" y="1136650"/>
                  </a:lnTo>
                  <a:close/>
                </a:path>
                <a:path w="2653665" h="1995170">
                  <a:moveTo>
                    <a:pt x="2653284" y="1903476"/>
                  </a:moveTo>
                  <a:lnTo>
                    <a:pt x="2607945" y="1735836"/>
                  </a:lnTo>
                  <a:lnTo>
                    <a:pt x="2607945" y="1293876"/>
                  </a:lnTo>
                  <a:lnTo>
                    <a:pt x="2290699" y="958596"/>
                  </a:lnTo>
                  <a:lnTo>
                    <a:pt x="1610995" y="760476"/>
                  </a:lnTo>
                  <a:lnTo>
                    <a:pt x="591273" y="318516"/>
                  </a:lnTo>
                  <a:lnTo>
                    <a:pt x="70104" y="59436"/>
                  </a:lnTo>
                  <a:lnTo>
                    <a:pt x="409994" y="1217676"/>
                  </a:lnTo>
                  <a:lnTo>
                    <a:pt x="1112393" y="1583436"/>
                  </a:lnTo>
                  <a:lnTo>
                    <a:pt x="2200148" y="1994916"/>
                  </a:lnTo>
                  <a:lnTo>
                    <a:pt x="2653284" y="1903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9" y="2542032"/>
              <a:ext cx="3326891" cy="3973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" y="4981954"/>
              <a:ext cx="1711452" cy="1876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"/>
            <a:ext cx="9143999" cy="6857999"/>
            <a:chOff x="381001" y="990601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1" y="990601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4800600"/>
              <a:ext cx="3395472" cy="20116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14800" y="3417277"/>
            <a:ext cx="4893310" cy="245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055" marR="5080" indent="-142240">
              <a:lnSpc>
                <a:spcPct val="110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BÀI 5: BACKUP </a:t>
            </a:r>
            <a:r>
              <a:rPr sz="2800" b="1" spc="-15" dirty="0">
                <a:solidFill>
                  <a:srgbClr val="00AF50"/>
                </a:solidFill>
                <a:latin typeface="Arial"/>
                <a:cs typeface="Arial"/>
              </a:rPr>
              <a:t>RESTORE </a:t>
            </a:r>
            <a:r>
              <a:rPr sz="2800" b="1" spc="-7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VÀ</a:t>
            </a:r>
            <a:r>
              <a:rPr sz="28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TĂNG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TỐC</a:t>
            </a:r>
            <a:r>
              <a:rPr sz="28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 marR="133985" algn="ctr">
              <a:lnSpc>
                <a:spcPct val="100000"/>
              </a:lnSpc>
              <a:spcBef>
                <a:spcPts val="1939"/>
              </a:spcBef>
            </a:pPr>
            <a:r>
              <a:rPr sz="2600" b="1" spc="-5" dirty="0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sz="2600" b="1" spc="-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5A33"/>
                </a:solidFill>
                <a:latin typeface="Segoe UI"/>
                <a:cs typeface="Segoe UI"/>
              </a:rPr>
              <a:t>1:</a:t>
            </a:r>
            <a:r>
              <a:rPr sz="2600" b="1" spc="-10" dirty="0">
                <a:solidFill>
                  <a:srgbClr val="FF5A33"/>
                </a:solidFill>
                <a:latin typeface="Segoe UI"/>
                <a:cs typeface="Segoe UI"/>
              </a:rPr>
              <a:t> BACKUP</a:t>
            </a:r>
            <a:r>
              <a:rPr sz="2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600" b="1" spc="-65" dirty="0">
                <a:solidFill>
                  <a:srgbClr val="FF5A33"/>
                </a:solidFill>
                <a:latin typeface="Segoe UI"/>
                <a:cs typeface="Segoe UI"/>
              </a:rPr>
              <a:t>VÀ</a:t>
            </a:r>
            <a:r>
              <a:rPr sz="2600" b="1" spc="-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600" b="1" spc="-15" dirty="0">
                <a:solidFill>
                  <a:srgbClr val="FF5A33"/>
                </a:solidFill>
                <a:latin typeface="Segoe UI"/>
                <a:cs typeface="Segoe UI"/>
              </a:rPr>
              <a:t>RESTORE</a:t>
            </a:r>
            <a:endParaRPr sz="2600" dirty="0">
              <a:latin typeface="Segoe UI"/>
              <a:cs typeface="Segoe UI"/>
            </a:endParaRPr>
          </a:p>
          <a:p>
            <a:pPr marR="132080" algn="ctr">
              <a:lnSpc>
                <a:spcPct val="100000"/>
              </a:lnSpc>
            </a:pPr>
            <a:r>
              <a:rPr sz="2600" b="1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2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644" y="190500"/>
            <a:ext cx="4449317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9559" y="283210"/>
            <a:ext cx="4009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BACKUP</a:t>
            </a:r>
            <a:r>
              <a:rPr spc="20" dirty="0"/>
              <a:t> </a:t>
            </a:r>
            <a:r>
              <a:rPr spc="-5" dirty="0"/>
              <a:t>WEBSITE</a:t>
            </a:r>
            <a:r>
              <a:rPr dirty="0"/>
              <a:t> </a:t>
            </a:r>
            <a:r>
              <a:rPr spc="-5" dirty="0"/>
              <a:t>LÀ GÌ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30553"/>
            <a:ext cx="792035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461770" algn="l"/>
                <a:tab pos="2616200" algn="l"/>
                <a:tab pos="2976880" algn="l"/>
                <a:tab pos="3547110" algn="l"/>
                <a:tab pos="3942079" algn="l"/>
                <a:tab pos="4618990" algn="l"/>
                <a:tab pos="5259070" algn="l"/>
                <a:tab pos="5854700" algn="l"/>
                <a:tab pos="6457315" algn="l"/>
                <a:tab pos="7609205" algn="l"/>
              </a:tabLst>
            </a:pPr>
            <a:r>
              <a:rPr sz="2400" dirty="0">
                <a:latin typeface="Segoe UI"/>
                <a:cs typeface="Segoe UI"/>
              </a:rPr>
              <a:t>Backup	</a:t>
            </a:r>
            <a:r>
              <a:rPr sz="2400" spc="-10" dirty="0">
                <a:latin typeface="Segoe UI"/>
                <a:cs typeface="Segoe UI"/>
              </a:rPr>
              <a:t>website	</a:t>
            </a:r>
            <a:r>
              <a:rPr sz="2400" spc="-5" dirty="0">
                <a:latin typeface="Segoe UI"/>
                <a:cs typeface="Segoe UI"/>
              </a:rPr>
              <a:t>là	</a:t>
            </a:r>
            <a:r>
              <a:rPr sz="2400" dirty="0">
                <a:latin typeface="Segoe UI"/>
                <a:cs typeface="Segoe UI"/>
              </a:rPr>
              <a:t>tạo	ra	</a:t>
            </a:r>
            <a:r>
              <a:rPr sz="2400" spc="-5" dirty="0">
                <a:latin typeface="Segoe UI"/>
                <a:cs typeface="Segoe UI"/>
              </a:rPr>
              <a:t>một	</a:t>
            </a:r>
            <a:r>
              <a:rPr sz="2400" dirty="0">
                <a:latin typeface="Segoe UI"/>
                <a:cs typeface="Segoe UI"/>
              </a:rPr>
              <a:t>bản	sao	của	</a:t>
            </a:r>
            <a:r>
              <a:rPr sz="2400" spc="-10" dirty="0">
                <a:latin typeface="Segoe UI"/>
                <a:cs typeface="Segoe UI"/>
              </a:rPr>
              <a:t>website	</a:t>
            </a:r>
            <a:r>
              <a:rPr sz="2400" spc="-50" dirty="0">
                <a:latin typeface="Segoe UI"/>
                <a:cs typeface="Segoe UI"/>
              </a:rPr>
              <a:t>và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lưu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một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nơi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toàn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đó.</a:t>
            </a:r>
            <a:endParaRPr sz="2400">
              <a:latin typeface="Segoe UI"/>
              <a:cs typeface="Segoe UI"/>
            </a:endParaRPr>
          </a:p>
          <a:p>
            <a:pPr marL="355600" marR="571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Việc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bản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sao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cần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thiết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để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đề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phòng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sự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cố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xảy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quá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vận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Backup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nhiệm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vụ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người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Là</a:t>
            </a:r>
            <a:r>
              <a:rPr sz="2400" spc="-5" dirty="0">
                <a:latin typeface="Segoe UI"/>
                <a:cs typeface="Segoe UI"/>
              </a:rPr>
              <a:t> công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việc cần phải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 hiện định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kỳ.</a:t>
            </a:r>
            <a:endParaRPr sz="2400">
              <a:latin typeface="Segoe UI"/>
              <a:cs typeface="Segoe UI"/>
            </a:endParaRP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Mỗi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hai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loại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tài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nguyên: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File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Database.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backup,</a:t>
            </a:r>
            <a:r>
              <a:rPr sz="2400" dirty="0">
                <a:latin typeface="Segoe UI"/>
                <a:cs typeface="Segoe UI"/>
              </a:rPr>
              <a:t> cần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làm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5" dirty="0">
                <a:latin typeface="Segoe UI"/>
                <a:cs typeface="Segoe UI"/>
              </a:rPr>
              <a:t> cả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hai.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hiện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việc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này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cách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làm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thủ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công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cụ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948055" algn="l"/>
                <a:tab pos="1480185" algn="l"/>
                <a:tab pos="2131060" algn="l"/>
                <a:tab pos="2556510" algn="l"/>
                <a:tab pos="3315335" algn="l"/>
                <a:tab pos="4133850" algn="l"/>
                <a:tab pos="5325745" algn="l"/>
                <a:tab pos="5749290" algn="l"/>
                <a:tab pos="6229350" algn="l"/>
                <a:tab pos="6787515" algn="l"/>
                <a:tab pos="7395845" algn="l"/>
              </a:tabLst>
            </a:pPr>
            <a:r>
              <a:rPr sz="2400" spc="-5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	dữ	</a:t>
            </a:r>
            <a:r>
              <a:rPr sz="2400" spc="-5" dirty="0">
                <a:latin typeface="Segoe UI"/>
                <a:cs typeface="Segoe UI"/>
              </a:rPr>
              <a:t>liệ</a:t>
            </a:r>
            <a:r>
              <a:rPr sz="2400" dirty="0">
                <a:latin typeface="Segoe UI"/>
                <a:cs typeface="Segoe UI"/>
              </a:rPr>
              <a:t>u	bị	</a:t>
            </a:r>
            <a:r>
              <a:rPr sz="2400" spc="-5" dirty="0">
                <a:latin typeface="Segoe UI"/>
                <a:cs typeface="Segoe UI"/>
              </a:rPr>
              <a:t>mất</a:t>
            </a:r>
            <a:r>
              <a:rPr sz="2400" dirty="0">
                <a:latin typeface="Segoe UI"/>
                <a:cs typeface="Segoe UI"/>
              </a:rPr>
              <a:t>,	h</a:t>
            </a:r>
            <a:r>
              <a:rPr sz="2400" spc="-10" dirty="0">
                <a:latin typeface="Segoe UI"/>
                <a:cs typeface="Segoe UI"/>
              </a:rPr>
              <a:t>o</a:t>
            </a:r>
            <a:r>
              <a:rPr sz="2400" spc="10" dirty="0">
                <a:latin typeface="Segoe UI"/>
                <a:cs typeface="Segoe UI"/>
              </a:rPr>
              <a:t>ặ</a:t>
            </a:r>
            <a:r>
              <a:rPr sz="2400" dirty="0">
                <a:latin typeface="Segoe UI"/>
                <a:cs typeface="Segoe UI"/>
              </a:rPr>
              <a:t>c	</a:t>
            </a:r>
            <a:r>
              <a:rPr sz="2400" spc="-10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ebs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e	bị	sự	</a:t>
            </a:r>
            <a:r>
              <a:rPr sz="2400" spc="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ố,	c</a:t>
            </a:r>
            <a:r>
              <a:rPr sz="2400" spc="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	b</a:t>
            </a:r>
            <a:r>
              <a:rPr sz="2400" spc="10" dirty="0">
                <a:latin typeface="Segoe UI"/>
                <a:cs typeface="Segoe UI"/>
              </a:rPr>
              <a:t>ả</a:t>
            </a:r>
            <a:r>
              <a:rPr sz="2400" dirty="0">
                <a:latin typeface="Segoe UI"/>
                <a:cs typeface="Segoe UI"/>
              </a:rPr>
              <a:t>n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Segoe UI"/>
                <a:cs typeface="Segoe UI"/>
              </a:rPr>
              <a:t>backup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 dùng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phục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hồi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lại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328" y="213359"/>
            <a:ext cx="7114794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5622" y="298450"/>
            <a:ext cx="67056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TẦM</a:t>
            </a:r>
            <a:r>
              <a:rPr sz="2600" spc="-20" dirty="0"/>
              <a:t> </a:t>
            </a:r>
            <a:r>
              <a:rPr sz="2600" spc="-15" dirty="0"/>
              <a:t>QUAN</a:t>
            </a:r>
            <a:r>
              <a:rPr sz="2600" spc="-40" dirty="0"/>
              <a:t> </a:t>
            </a:r>
            <a:r>
              <a:rPr sz="2600" dirty="0"/>
              <a:t>TRỌNG</a:t>
            </a:r>
            <a:r>
              <a:rPr sz="2600" spc="-15" dirty="0"/>
              <a:t> </a:t>
            </a:r>
            <a:r>
              <a:rPr sz="2600" spc="-5" dirty="0"/>
              <a:t>CỦA</a:t>
            </a:r>
            <a:r>
              <a:rPr sz="2600" spc="-25" dirty="0"/>
              <a:t> </a:t>
            </a:r>
            <a:r>
              <a:rPr sz="2600" spc="-10" dirty="0"/>
              <a:t>BACKUP</a:t>
            </a:r>
            <a:r>
              <a:rPr sz="2600" spc="-40" dirty="0"/>
              <a:t> </a:t>
            </a:r>
            <a:r>
              <a:rPr sz="2600" dirty="0"/>
              <a:t>WEBSITE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537768" y="1095120"/>
            <a:ext cx="8069580" cy="3245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Dữ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thành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trọng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0" dirty="0">
                <a:latin typeface="Segoe UI"/>
                <a:cs typeface="Segoe UI"/>
              </a:rPr>
              <a:t>Trong </a:t>
            </a:r>
            <a:r>
              <a:rPr sz="2400" dirty="0">
                <a:latin typeface="Segoe UI"/>
                <a:cs typeface="Segoe UI"/>
              </a:rPr>
              <a:t>quá trình vận hành </a:t>
            </a:r>
            <a:r>
              <a:rPr sz="2400" spc="-5" dirty="0">
                <a:latin typeface="Segoe UI"/>
                <a:cs typeface="Segoe UI"/>
              </a:rPr>
              <a:t>website, nhiều </a:t>
            </a:r>
            <a:r>
              <a:rPr sz="2400" dirty="0">
                <a:latin typeface="Segoe UI"/>
                <a:cs typeface="Segoe UI"/>
              </a:rPr>
              <a:t>dữ </a:t>
            </a:r>
            <a:r>
              <a:rPr sz="2400" spc="-5" dirty="0">
                <a:latin typeface="Segoe UI"/>
                <a:cs typeface="Segoe UI"/>
              </a:rPr>
              <a:t>liệu </a:t>
            </a:r>
            <a:r>
              <a:rPr sz="2400" dirty="0">
                <a:latin typeface="Segoe UI"/>
                <a:cs typeface="Segoe UI"/>
              </a:rPr>
              <a:t>sẽ </a:t>
            </a:r>
            <a:r>
              <a:rPr sz="2400" spc="-5" dirty="0">
                <a:latin typeface="Segoe UI"/>
                <a:cs typeface="Segoe UI"/>
              </a:rPr>
              <a:t>được </a:t>
            </a:r>
            <a:r>
              <a:rPr sz="2400" dirty="0">
                <a:latin typeface="Segoe UI"/>
                <a:cs typeface="Segoe UI"/>
              </a:rPr>
              <a:t> tạo</a:t>
            </a:r>
            <a:r>
              <a:rPr sz="2400" spc="4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ra</a:t>
            </a:r>
            <a:r>
              <a:rPr sz="2400" spc="48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như: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danh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sách</a:t>
            </a:r>
            <a:r>
              <a:rPr sz="2400" spc="4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tin</a:t>
            </a:r>
            <a:r>
              <a:rPr sz="2400" spc="4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tức,</a:t>
            </a:r>
            <a:r>
              <a:rPr sz="2400" spc="4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sản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phẩm,</a:t>
            </a:r>
            <a:r>
              <a:rPr sz="2400" spc="4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khách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hàng,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bình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luận,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…</a:t>
            </a:r>
            <a:endParaRPr sz="24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5" dirty="0">
                <a:latin typeface="Segoe UI"/>
                <a:cs typeface="Segoe UI"/>
              </a:rPr>
              <a:t> 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backup,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5" dirty="0">
                <a:latin typeface="Segoe UI"/>
                <a:cs typeface="Segoe UI"/>
              </a:rPr>
              <a:t> liệu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mất</a:t>
            </a:r>
            <a:r>
              <a:rPr sz="2400" dirty="0">
                <a:latin typeface="Segoe UI"/>
                <a:cs typeface="Segoe UI"/>
              </a:rPr>
              <a:t> do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cố.</a:t>
            </a:r>
            <a:endParaRPr sz="2400">
              <a:latin typeface="Segoe UI"/>
              <a:cs typeface="Segoe U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Sự cố </a:t>
            </a:r>
            <a:r>
              <a:rPr sz="2400" dirty="0">
                <a:latin typeface="Segoe UI"/>
                <a:cs typeface="Segoe UI"/>
              </a:rPr>
              <a:t>có thể </a:t>
            </a:r>
            <a:r>
              <a:rPr sz="2400" spc="-5" dirty="0">
                <a:latin typeface="Segoe UI"/>
                <a:cs typeface="Segoe UI"/>
              </a:rPr>
              <a:t>đến </a:t>
            </a:r>
            <a:r>
              <a:rPr sz="2400" dirty="0">
                <a:latin typeface="Segoe UI"/>
                <a:cs typeface="Segoe UI"/>
              </a:rPr>
              <a:t>từ </a:t>
            </a:r>
            <a:r>
              <a:rPr sz="2400" spc="-10" dirty="0">
                <a:latin typeface="Segoe UI"/>
                <a:cs typeface="Segoe UI"/>
              </a:rPr>
              <a:t>máy </a:t>
            </a:r>
            <a:r>
              <a:rPr sz="2400" spc="-5" dirty="0">
                <a:latin typeface="Segoe UI"/>
                <a:cs typeface="Segoe UI"/>
              </a:rPr>
              <a:t>móc </a:t>
            </a:r>
            <a:r>
              <a:rPr sz="2400" dirty="0">
                <a:latin typeface="Segoe UI"/>
                <a:cs typeface="Segoe UI"/>
              </a:rPr>
              <a:t>(hư phần cứng), công nghệ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(lỗi), con người </a:t>
            </a:r>
            <a:r>
              <a:rPr sz="2400" spc="-15" dirty="0">
                <a:latin typeface="Segoe UI"/>
                <a:cs typeface="Segoe UI"/>
              </a:rPr>
              <a:t>(xóa </a:t>
            </a:r>
            <a:r>
              <a:rPr sz="2400" dirty="0">
                <a:latin typeface="Segoe UI"/>
                <a:cs typeface="Segoe UI"/>
              </a:rPr>
              <a:t>nhầm, cập nhật </a:t>
            </a:r>
            <a:r>
              <a:rPr sz="2400" spc="-5" dirty="0">
                <a:latin typeface="Segoe UI"/>
                <a:cs typeface="Segoe UI"/>
              </a:rPr>
              <a:t>sai, </a:t>
            </a:r>
            <a:r>
              <a:rPr sz="2400" dirty="0">
                <a:latin typeface="Segoe UI"/>
                <a:cs typeface="Segoe UI"/>
              </a:rPr>
              <a:t>quên thông </a:t>
            </a:r>
            <a:r>
              <a:rPr sz="2400" spc="-5" dirty="0">
                <a:latin typeface="Segoe UI"/>
                <a:cs typeface="Segoe UI"/>
              </a:rPr>
              <a:t>tin,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hacker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hoại…)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4419600"/>
            <a:ext cx="5105400" cy="20528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213359"/>
            <a:ext cx="4972050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8746" y="298450"/>
            <a:ext cx="45624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KẾ</a:t>
            </a:r>
            <a:r>
              <a:rPr sz="2600" spc="-15" dirty="0"/>
              <a:t> </a:t>
            </a:r>
            <a:r>
              <a:rPr sz="2600" spc="-5" dirty="0"/>
              <a:t>HOẠCH</a:t>
            </a:r>
            <a:r>
              <a:rPr sz="2600" spc="-55" dirty="0"/>
              <a:t> </a:t>
            </a:r>
            <a:r>
              <a:rPr sz="2600" spc="-10" dirty="0"/>
              <a:t>BACKUP</a:t>
            </a:r>
            <a:r>
              <a:rPr sz="2600" spc="-35" dirty="0"/>
              <a:t> </a:t>
            </a:r>
            <a:r>
              <a:rPr sz="2600" dirty="0"/>
              <a:t>WEBSITE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03352" y="943479"/>
            <a:ext cx="8071484" cy="36836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Người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dirty="0">
                <a:latin typeface="Segoe UI"/>
                <a:cs typeface="Segoe UI"/>
              </a:rPr>
              <a:t> phải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 hoạch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backup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979805" algn="l"/>
                <a:tab pos="1678305" algn="l"/>
                <a:tab pos="2790825" algn="l"/>
                <a:tab pos="3355340" algn="l"/>
                <a:tab pos="4171950" algn="l"/>
                <a:tab pos="4719320" algn="l"/>
                <a:tab pos="5472430" algn="l"/>
                <a:tab pos="6191250" algn="l"/>
                <a:tab pos="6689725" algn="l"/>
                <a:tab pos="7508875" algn="l"/>
              </a:tabLst>
            </a:pPr>
            <a:r>
              <a:rPr sz="2400" dirty="0">
                <a:latin typeface="Segoe UI"/>
                <a:cs typeface="Segoe UI"/>
              </a:rPr>
              <a:t>Tần	</a:t>
            </a:r>
            <a:r>
              <a:rPr sz="2400" spc="-5" dirty="0">
                <a:latin typeface="Segoe UI"/>
                <a:cs typeface="Segoe UI"/>
              </a:rPr>
              <a:t>suất	backup	</a:t>
            </a:r>
            <a:r>
              <a:rPr sz="2400" dirty="0">
                <a:latin typeface="Segoe UI"/>
                <a:cs typeface="Segoe UI"/>
              </a:rPr>
              <a:t>tùy	đảnh	giá	theo	</a:t>
            </a:r>
            <a:r>
              <a:rPr sz="2400" spc="-5" dirty="0">
                <a:latin typeface="Segoe UI"/>
                <a:cs typeface="Segoe UI"/>
              </a:rPr>
              <a:t>mức	</a:t>
            </a:r>
            <a:r>
              <a:rPr sz="2400" spc="5" dirty="0">
                <a:latin typeface="Segoe UI"/>
                <a:cs typeface="Segoe UI"/>
              </a:rPr>
              <a:t>độ	</a:t>
            </a:r>
            <a:r>
              <a:rPr sz="2400" spc="-5" dirty="0">
                <a:latin typeface="Segoe UI"/>
                <a:cs typeface="Segoe UI"/>
              </a:rPr>
              <a:t>nhập	liệu: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hàng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ngày,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tuần,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ngày…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Backup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định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kỳ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càng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dày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khả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năng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phục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hồi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Segoe UI"/>
                <a:cs typeface="Segoe UI"/>
              </a:rPr>
              <a:t>càng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lớn.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085215" algn="l"/>
                <a:tab pos="1681480" algn="l"/>
                <a:tab pos="2220595" algn="l"/>
                <a:tab pos="2898775" algn="l"/>
                <a:tab pos="4110990" algn="l"/>
                <a:tab pos="4620260" algn="l"/>
                <a:tab pos="5673090" algn="l"/>
                <a:tab pos="6767830" algn="l"/>
                <a:tab pos="7472045" algn="l"/>
              </a:tabLst>
            </a:pPr>
            <a:r>
              <a:rPr sz="2400" dirty="0">
                <a:latin typeface="Segoe UI"/>
                <a:cs typeface="Segoe UI"/>
              </a:rPr>
              <a:t>Nên	</a:t>
            </a:r>
            <a:r>
              <a:rPr sz="2400" spc="-5" dirty="0">
                <a:latin typeface="Segoe UI"/>
                <a:cs typeface="Segoe UI"/>
              </a:rPr>
              <a:t>lưu	</a:t>
            </a:r>
            <a:r>
              <a:rPr sz="2400" spc="-15" dirty="0">
                <a:latin typeface="Segoe UI"/>
                <a:cs typeface="Segoe UI"/>
              </a:rPr>
              <a:t>vài	</a:t>
            </a:r>
            <a:r>
              <a:rPr sz="2400" spc="5" dirty="0">
                <a:latin typeface="Segoe UI"/>
                <a:cs typeface="Segoe UI"/>
              </a:rPr>
              <a:t>bản	</a:t>
            </a:r>
            <a:r>
              <a:rPr sz="2400" spc="-5" dirty="0">
                <a:latin typeface="Segoe UI"/>
                <a:cs typeface="Segoe UI"/>
              </a:rPr>
              <a:t>backup,	</a:t>
            </a:r>
            <a:r>
              <a:rPr sz="2400" dirty="0">
                <a:latin typeface="Segoe UI"/>
                <a:cs typeface="Segoe UI"/>
              </a:rPr>
              <a:t>đề	phòng	trường	hợp	phải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backup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cũ.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Mỗi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bản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backup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nên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đặt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ngày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hiện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tiện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sau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restore.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4815840"/>
            <a:ext cx="5029200" cy="1783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816" y="236220"/>
            <a:ext cx="6468617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870" y="315214"/>
            <a:ext cx="6090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BACKUP</a:t>
            </a:r>
            <a:r>
              <a:rPr sz="2400" spc="-15" dirty="0"/>
              <a:t> </a:t>
            </a:r>
            <a:r>
              <a:rPr sz="2400" spc="-5" dirty="0"/>
              <a:t>FILE</a:t>
            </a:r>
            <a:r>
              <a:rPr sz="2400" spc="-10" dirty="0"/>
              <a:t> TRONG</a:t>
            </a:r>
            <a:r>
              <a:rPr sz="2400" dirty="0"/>
              <a:t> </a:t>
            </a:r>
            <a:r>
              <a:rPr sz="2400" spc="-5" dirty="0"/>
              <a:t>WEBSITE</a:t>
            </a:r>
            <a:r>
              <a:rPr sz="2400" spc="15" dirty="0"/>
              <a:t> </a:t>
            </a:r>
            <a:r>
              <a:rPr sz="2400" spc="-5" dirty="0"/>
              <a:t>BẰNG</a:t>
            </a:r>
            <a:r>
              <a:rPr sz="2400" dirty="0"/>
              <a:t> WEB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9292" y="927354"/>
            <a:ext cx="8066405" cy="230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nguồn,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19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tin/sản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phẩm,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audio…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được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ra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quá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vận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hành.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B1: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 hosting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Manager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egoe UI"/>
                <a:cs typeface="Segoe UI"/>
              </a:rPr>
              <a:t>htdocs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B2: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Chọn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tất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cả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chuột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egoe UI"/>
                <a:cs typeface="Segoe UI"/>
              </a:rPr>
              <a:t>Create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Zip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Archive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B3: </a:t>
            </a:r>
            <a:r>
              <a:rPr sz="2200" spc="-10" dirty="0">
                <a:latin typeface="Segoe UI"/>
                <a:cs typeface="Segoe UI"/>
              </a:rPr>
              <a:t>Đặt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tên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zip rồi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nhắp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OK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B4: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Download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292" y="5890666"/>
            <a:ext cx="8066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Segoe UI"/>
                <a:cs typeface="Segoe UI"/>
              </a:rPr>
              <a:t>Chú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ý: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Cách</a:t>
            </a:r>
            <a:r>
              <a:rPr sz="2200" spc="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đôi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khi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thực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được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free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dung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dịch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vụ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miễn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phí.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450" y="3314446"/>
            <a:ext cx="8131175" cy="2443480"/>
            <a:chOff x="679450" y="3314446"/>
            <a:chExt cx="8131175" cy="24434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3320796"/>
              <a:ext cx="5562600" cy="23180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2625" y="3317621"/>
              <a:ext cx="5568950" cy="2324735"/>
            </a:xfrm>
            <a:custGeom>
              <a:avLst/>
              <a:gdLst/>
              <a:ahLst/>
              <a:cxnLst/>
              <a:rect l="l" t="t" r="r" b="b"/>
              <a:pathLst>
                <a:path w="5568950" h="2324735">
                  <a:moveTo>
                    <a:pt x="0" y="2324354"/>
                  </a:moveTo>
                  <a:lnTo>
                    <a:pt x="5568950" y="2324354"/>
                  </a:lnTo>
                  <a:lnTo>
                    <a:pt x="5568950" y="0"/>
                  </a:lnTo>
                  <a:lnTo>
                    <a:pt x="0" y="0"/>
                  </a:lnTo>
                  <a:lnTo>
                    <a:pt x="0" y="23243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4279392"/>
              <a:ext cx="4390644" cy="1478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3451" y="236220"/>
            <a:ext cx="6332982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1505" y="315214"/>
            <a:ext cx="5957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BACKUP</a:t>
            </a:r>
            <a:r>
              <a:rPr sz="2400" spc="-15" dirty="0"/>
              <a:t> </a:t>
            </a:r>
            <a:r>
              <a:rPr sz="2400" dirty="0"/>
              <a:t>FILE</a:t>
            </a:r>
            <a:r>
              <a:rPr sz="2400" spc="-10" dirty="0"/>
              <a:t> </a:t>
            </a:r>
            <a:r>
              <a:rPr sz="2400" spc="-5" dirty="0"/>
              <a:t>TRONG</a:t>
            </a:r>
            <a:r>
              <a:rPr sz="2400" dirty="0"/>
              <a:t> </a:t>
            </a:r>
            <a:r>
              <a:rPr sz="2400" spc="-5" dirty="0"/>
              <a:t>WEBSITE</a:t>
            </a:r>
            <a:r>
              <a:rPr sz="2400" spc="15" dirty="0"/>
              <a:t> </a:t>
            </a:r>
            <a:r>
              <a:rPr sz="2400" spc="-5" dirty="0"/>
              <a:t>BẰNG</a:t>
            </a:r>
            <a:r>
              <a:rPr sz="2400" dirty="0"/>
              <a:t> </a:t>
            </a:r>
            <a:r>
              <a:rPr sz="2400" spc="5" dirty="0"/>
              <a:t>FTP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9292" y="914298"/>
            <a:ext cx="7963534" cy="16338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200" spc="-5" dirty="0">
                <a:latin typeface="Segoe UI"/>
                <a:cs typeface="Segoe UI"/>
              </a:rPr>
              <a:t>Backup bằng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FTP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dùng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FTP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Client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download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tất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cả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local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B1: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Mở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FileZilla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Client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Kêt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nối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đến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B2: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folder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htdocs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public_html,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B3: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Chọn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tất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cả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download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2657475"/>
            <a:ext cx="7943850" cy="3663315"/>
            <a:chOff x="600075" y="2657475"/>
            <a:chExt cx="7943850" cy="36633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667000"/>
              <a:ext cx="7924800" cy="36438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4837" y="2662237"/>
              <a:ext cx="7934325" cy="3653790"/>
            </a:xfrm>
            <a:custGeom>
              <a:avLst/>
              <a:gdLst/>
              <a:ahLst/>
              <a:cxnLst/>
              <a:rect l="l" t="t" r="r" b="b"/>
              <a:pathLst>
                <a:path w="7934325" h="3653790">
                  <a:moveTo>
                    <a:pt x="0" y="3653409"/>
                  </a:moveTo>
                  <a:lnTo>
                    <a:pt x="7934325" y="3653409"/>
                  </a:lnTo>
                  <a:lnTo>
                    <a:pt x="7934325" y="0"/>
                  </a:lnTo>
                  <a:lnTo>
                    <a:pt x="0" y="0"/>
                  </a:lnTo>
                  <a:lnTo>
                    <a:pt x="0" y="36534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1002</Words>
  <Application>Microsoft Office PowerPoint</Application>
  <PresentationFormat>On-screen Show (4:3)</PresentationFormat>
  <Paragraphs>207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MT</vt:lpstr>
      <vt:lpstr>Calibri</vt:lpstr>
      <vt:lpstr>Segoe UI</vt:lpstr>
      <vt:lpstr>Times New Roman</vt:lpstr>
      <vt:lpstr>Wingdings</vt:lpstr>
      <vt:lpstr>Office Theme</vt:lpstr>
      <vt:lpstr>PowerPoint Presentation</vt:lpstr>
      <vt:lpstr>MỤC TIÊU</vt:lpstr>
      <vt:lpstr>NỘI DUNG</vt:lpstr>
      <vt:lpstr>PowerPoint Presentation</vt:lpstr>
      <vt:lpstr>BACKUP WEBSITE LÀ GÌ</vt:lpstr>
      <vt:lpstr>TẦM QUAN TRỌNG CỦA BACKUP WEBSITE</vt:lpstr>
      <vt:lpstr>KẾ HOẠCH BACKUP WEBSITE</vt:lpstr>
      <vt:lpstr>BACKUP FILE TRONG WEBSITE BẰNG WEB</vt:lpstr>
      <vt:lpstr>BACKUP FILE TRONG WEBSITE BẰNG FTP</vt:lpstr>
      <vt:lpstr>BACKUP DATABASE TRONG WEBSITE</vt:lpstr>
      <vt:lpstr>BACKUP DATABASE TRONG WEBSITE</vt:lpstr>
      <vt:lpstr>BACKUP BẰNG CÔNG CỤ HOSTING CUNG CẤP</vt:lpstr>
      <vt:lpstr>BACKUP BẰNG CÔNG CỤ HOSTING CUNG CẤP</vt:lpstr>
      <vt:lpstr>RESTORE FILE TRONG WEBSITE</vt:lpstr>
      <vt:lpstr>RESTORE FILE TRONG WEBSITE</vt:lpstr>
      <vt:lpstr>RESTORE DATABASE TRONG WEBSITE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Lập trình kém</vt:lpstr>
      <vt:lpstr>PHÂN TÍCH TỐC ĐỘ WEBSITE ONLINE</vt:lpstr>
      <vt:lpstr>PowerPoint Presentation</vt:lpstr>
      <vt:lpstr>PowerPoint Presentation</vt:lpstr>
      <vt:lpstr>PowerPoint Presentation</vt:lpstr>
      <vt:lpstr>DEMO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BENH VIEN CONG NGHE</cp:lastModifiedBy>
  <cp:revision>4</cp:revision>
  <dcterms:created xsi:type="dcterms:W3CDTF">2023-09-10T01:33:36Z</dcterms:created>
  <dcterms:modified xsi:type="dcterms:W3CDTF">2023-09-10T09:37:44Z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2023-09-10T00:00:00Z</vt:filetime>
  </property>
</Properties>
</file>