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664" y="2286000"/>
            <a:ext cx="3395472" cy="20116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4444" y="638555"/>
            <a:ext cx="3505200" cy="1295400"/>
          </a:xfrm>
          <a:custGeom>
            <a:avLst/>
            <a:gdLst/>
            <a:ahLst/>
            <a:cxnLst/>
            <a:rect l="l" t="t" r="r" b="b"/>
            <a:pathLst>
              <a:path w="3505200" h="1295400">
                <a:moveTo>
                  <a:pt x="3505200" y="0"/>
                </a:moveTo>
                <a:lnTo>
                  <a:pt x="0" y="0"/>
                </a:lnTo>
                <a:lnTo>
                  <a:pt x="0" y="1295400"/>
                </a:lnTo>
                <a:lnTo>
                  <a:pt x="3505200" y="1295400"/>
                </a:lnTo>
                <a:lnTo>
                  <a:pt x="3505200" y="0"/>
                </a:lnTo>
                <a:close/>
              </a:path>
            </a:pathLst>
          </a:custGeom>
          <a:solidFill>
            <a:srgbClr val="F164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664" y="533400"/>
            <a:ext cx="3116580" cy="13639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962" y="8389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083" y="315214"/>
            <a:ext cx="806983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762" y="1171003"/>
            <a:ext cx="8072475" cy="419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/safebrowsing/diagnostic?site=YourDomain.com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/webmasters/tools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5" y="3582923"/>
              <a:ext cx="4828794" cy="10096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4968" y="4815840"/>
              <a:ext cx="1482089" cy="7338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0432" y="4815840"/>
              <a:ext cx="3998214" cy="7338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3232" y="5212079"/>
              <a:ext cx="3778758" cy="73380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129278" y="3705555"/>
            <a:ext cx="4543425" cy="2015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5A33"/>
                </a:solidFill>
                <a:latin typeface="Segoe UI"/>
                <a:cs typeface="Segoe UI"/>
              </a:rPr>
              <a:t>QUẢN</a:t>
            </a:r>
            <a:r>
              <a:rPr sz="3600" b="1" spc="-3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5A33"/>
                </a:solidFill>
                <a:latin typeface="Segoe UI"/>
                <a:cs typeface="Segoe UI"/>
              </a:rPr>
              <a:t>TRỊ</a:t>
            </a:r>
            <a:r>
              <a:rPr sz="3600" b="1" spc="-4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spc="-5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endParaRPr sz="3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Segoe UI"/>
              <a:cs typeface="Segoe UI"/>
            </a:endParaRPr>
          </a:p>
          <a:p>
            <a:pPr marL="12700" marR="5080" algn="ctr">
              <a:lnSpc>
                <a:spcPct val="100000"/>
              </a:lnSpc>
            </a:pP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BÀI</a:t>
            </a:r>
            <a:r>
              <a:rPr sz="26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7:</a:t>
            </a:r>
            <a:r>
              <a:rPr sz="26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XỬ</a:t>
            </a:r>
            <a:r>
              <a:rPr sz="2600" b="1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00AF50"/>
                </a:solidFill>
                <a:latin typeface="Arial"/>
                <a:cs typeface="Arial"/>
              </a:rPr>
              <a:t>LÝ</a:t>
            </a:r>
            <a:r>
              <a:rPr sz="26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SỰ</a:t>
            </a:r>
            <a:r>
              <a:rPr sz="26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CỐ</a:t>
            </a:r>
            <a:r>
              <a:rPr sz="26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00AF50"/>
                </a:solidFill>
                <a:latin typeface="Arial"/>
                <a:cs typeface="Arial"/>
              </a:rPr>
              <a:t>TRONG </a:t>
            </a:r>
            <a:r>
              <a:rPr sz="2600" b="1" spc="-7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VẬN</a:t>
            </a:r>
            <a:r>
              <a:rPr sz="26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HÀNH</a:t>
            </a:r>
            <a:r>
              <a:rPr sz="2600" b="1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WEBSITE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6104" y="236220"/>
            <a:ext cx="6450330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4157" y="315214"/>
            <a:ext cx="607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WEBSITE</a:t>
            </a:r>
            <a:r>
              <a:rPr sz="2400" spc="5" dirty="0"/>
              <a:t> </a:t>
            </a:r>
            <a:r>
              <a:rPr sz="2400" spc="-5" dirty="0"/>
              <a:t>BỊ</a:t>
            </a:r>
            <a:r>
              <a:rPr sz="2400" spc="-15" dirty="0"/>
              <a:t> </a:t>
            </a:r>
            <a:r>
              <a:rPr sz="2400" spc="-5" dirty="0"/>
              <a:t>LỖI</a:t>
            </a:r>
            <a:r>
              <a:rPr sz="2400" spc="-15" dirty="0"/>
              <a:t> </a:t>
            </a:r>
            <a:r>
              <a:rPr sz="2400" dirty="0"/>
              <a:t>VƯỢT</a:t>
            </a:r>
            <a:r>
              <a:rPr sz="2400" spc="-15" dirty="0"/>
              <a:t> </a:t>
            </a:r>
            <a:r>
              <a:rPr sz="2400" dirty="0"/>
              <a:t>QUÁ</a:t>
            </a:r>
            <a:r>
              <a:rPr sz="2400" spc="-15" dirty="0"/>
              <a:t> </a:t>
            </a:r>
            <a:r>
              <a:rPr sz="2400" spc="-5" dirty="0"/>
              <a:t>BĂNG </a:t>
            </a:r>
            <a:r>
              <a:rPr sz="2400" dirty="0"/>
              <a:t>THÔNG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7768" y="985710"/>
            <a:ext cx="8069580" cy="25139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Xử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lý:</a:t>
            </a:r>
            <a:endParaRPr sz="2400">
              <a:latin typeface="Segoe UI"/>
              <a:cs typeface="Segoe UI"/>
            </a:endParaRPr>
          </a:p>
          <a:p>
            <a:pPr marL="812165" marR="5080" lvl="1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hệ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nhà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cung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1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1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mua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thêm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băng</a:t>
            </a:r>
            <a:r>
              <a:rPr sz="2400" spc="1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thông</a:t>
            </a:r>
            <a:r>
              <a:rPr sz="2400" spc="1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(nếu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họ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dịch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vụ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này)</a:t>
            </a:r>
            <a:endParaRPr sz="2400">
              <a:latin typeface="Segoe UI"/>
              <a:cs typeface="Segoe UI"/>
            </a:endParaRPr>
          </a:p>
          <a:p>
            <a:pPr marL="812165" lvl="1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812165" algn="l"/>
                <a:tab pos="812800" algn="l"/>
                <a:tab pos="1495425" algn="l"/>
                <a:tab pos="1962150" algn="l"/>
                <a:tab pos="2597150" algn="l"/>
                <a:tab pos="3397250" algn="l"/>
                <a:tab pos="4008754" algn="l"/>
                <a:tab pos="4481195" algn="l"/>
                <a:tab pos="5205095" algn="l"/>
                <a:tab pos="5772150" algn="l"/>
                <a:tab pos="6918325" algn="l"/>
                <a:tab pos="7371080" algn="l"/>
              </a:tabLst>
            </a:pPr>
            <a:r>
              <a:rPr sz="2400" dirty="0">
                <a:latin typeface="Segoe UI"/>
                <a:cs typeface="Segoe UI"/>
              </a:rPr>
              <a:t>L</a:t>
            </a:r>
            <a:r>
              <a:rPr sz="2400" spc="-10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ên	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ệ	nhà	cung	c</a:t>
            </a:r>
            <a:r>
              <a:rPr sz="2400" spc="5" dirty="0">
                <a:latin typeface="Segoe UI"/>
                <a:cs typeface="Segoe UI"/>
              </a:rPr>
              <a:t>ấ</a:t>
            </a:r>
            <a:r>
              <a:rPr sz="2400" dirty="0">
                <a:latin typeface="Segoe UI"/>
                <a:cs typeface="Segoe UI"/>
              </a:rPr>
              <a:t>p	</a:t>
            </a:r>
            <a:r>
              <a:rPr sz="2400" spc="-15" dirty="0">
                <a:latin typeface="Segoe UI"/>
                <a:cs typeface="Segoe UI"/>
              </a:rPr>
              <a:t>đ</a:t>
            </a:r>
            <a:r>
              <a:rPr sz="2400" dirty="0">
                <a:latin typeface="Segoe UI"/>
                <a:cs typeface="Segoe UI"/>
              </a:rPr>
              <a:t>ể	</a:t>
            </a:r>
            <a:r>
              <a:rPr sz="2400" spc="-10" dirty="0">
                <a:latin typeface="Segoe UI"/>
                <a:cs typeface="Segoe UI"/>
              </a:rPr>
              <a:t>mu</a:t>
            </a:r>
            <a:r>
              <a:rPr sz="2400" dirty="0">
                <a:latin typeface="Segoe UI"/>
                <a:cs typeface="Segoe UI"/>
              </a:rPr>
              <a:t>a	gói	hos</a:t>
            </a:r>
            <a:r>
              <a:rPr sz="2400" spc="1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ng	</a:t>
            </a:r>
            <a:r>
              <a:rPr sz="2400" spc="-10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ó	</a:t>
            </a:r>
            <a:r>
              <a:rPr sz="2400" spc="-35" dirty="0">
                <a:latin typeface="Segoe UI"/>
                <a:cs typeface="Segoe UI"/>
              </a:rPr>
              <a:t>b</a:t>
            </a:r>
            <a:r>
              <a:rPr sz="2400" spc="10" dirty="0">
                <a:latin typeface="Segoe UI"/>
                <a:cs typeface="Segoe UI"/>
              </a:rPr>
              <a:t>ă</a:t>
            </a:r>
            <a:r>
              <a:rPr sz="2400" dirty="0">
                <a:latin typeface="Segoe UI"/>
                <a:cs typeface="Segoe UI"/>
              </a:rPr>
              <a:t>ng</a:t>
            </a:r>
            <a:endParaRPr sz="2400">
              <a:latin typeface="Segoe UI"/>
              <a:cs typeface="Segoe UI"/>
            </a:endParaRPr>
          </a:p>
          <a:p>
            <a:pPr marL="812165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cao</a:t>
            </a:r>
            <a:r>
              <a:rPr sz="2400" spc="-5" dirty="0">
                <a:latin typeface="Segoe UI"/>
                <a:cs typeface="Segoe UI"/>
              </a:rPr>
              <a:t> hơn.</a:t>
            </a:r>
            <a:endParaRPr sz="2400">
              <a:latin typeface="Segoe UI"/>
              <a:cs typeface="Segoe UI"/>
            </a:endParaRPr>
          </a:p>
          <a:p>
            <a:pPr marL="812165" lvl="1" indent="-3435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Giảm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bớt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lớn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ảnh/audio/video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90930" y="4341621"/>
            <a:ext cx="7602220" cy="1460500"/>
            <a:chOff x="1090930" y="4341621"/>
            <a:chExt cx="7602220" cy="14605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80" y="4366897"/>
              <a:ext cx="7589520" cy="14288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94105" y="4344796"/>
              <a:ext cx="7595870" cy="1454150"/>
            </a:xfrm>
            <a:custGeom>
              <a:avLst/>
              <a:gdLst/>
              <a:ahLst/>
              <a:cxnLst/>
              <a:rect l="l" t="t" r="r" b="b"/>
              <a:pathLst>
                <a:path w="7595870" h="1454150">
                  <a:moveTo>
                    <a:pt x="0" y="1454149"/>
                  </a:moveTo>
                  <a:lnTo>
                    <a:pt x="7595870" y="1454149"/>
                  </a:lnTo>
                  <a:lnTo>
                    <a:pt x="7595870" y="0"/>
                  </a:lnTo>
                  <a:lnTo>
                    <a:pt x="0" y="0"/>
                  </a:lnTo>
                  <a:lnTo>
                    <a:pt x="0" y="145414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2232" y="236220"/>
            <a:ext cx="4664202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6029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WEBSITE</a:t>
            </a:r>
            <a:r>
              <a:rPr sz="2400" spc="5" dirty="0"/>
              <a:t> </a:t>
            </a:r>
            <a:r>
              <a:rPr sz="2400" spc="-5" dirty="0"/>
              <a:t>BỊ</a:t>
            </a:r>
            <a:r>
              <a:rPr sz="2400" spc="-20" dirty="0"/>
              <a:t> </a:t>
            </a:r>
            <a:r>
              <a:rPr sz="2400" dirty="0"/>
              <a:t>TẤN</a:t>
            </a:r>
            <a:r>
              <a:rPr sz="2400" spc="-15" dirty="0"/>
              <a:t> CÔNG</a:t>
            </a:r>
            <a:r>
              <a:rPr sz="2400" dirty="0"/>
              <a:t> </a:t>
            </a:r>
            <a:r>
              <a:rPr sz="2400" spc="-10" dirty="0"/>
              <a:t>DDOS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600" y="3019044"/>
            <a:ext cx="4416552" cy="3342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6892" y="1017778"/>
            <a:ext cx="8221980" cy="501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DDoS</a:t>
            </a:r>
            <a:r>
              <a:rPr sz="2200" spc="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là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viết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tắt</a:t>
            </a:r>
            <a:r>
              <a:rPr sz="2200" spc="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của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D</a:t>
            </a:r>
            <a:r>
              <a:rPr sz="2200" spc="-5" dirty="0">
                <a:latin typeface="Segoe UI"/>
                <a:cs typeface="Segoe UI"/>
              </a:rPr>
              <a:t>istributed</a:t>
            </a:r>
            <a:r>
              <a:rPr sz="2200" spc="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</a:t>
            </a:r>
            <a:r>
              <a:rPr sz="2200" dirty="0">
                <a:latin typeface="Segoe UI"/>
                <a:cs typeface="Segoe UI"/>
              </a:rPr>
              <a:t>enial</a:t>
            </a:r>
            <a:r>
              <a:rPr sz="2200" spc="55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o</a:t>
            </a:r>
            <a:r>
              <a:rPr sz="2200" spc="-5" dirty="0">
                <a:latin typeface="Segoe UI"/>
                <a:cs typeface="Segoe UI"/>
              </a:rPr>
              <a:t>f</a:t>
            </a:r>
            <a:r>
              <a:rPr sz="2200" spc="50" dirty="0">
                <a:latin typeface="Segoe UI"/>
                <a:cs typeface="Segoe UI"/>
              </a:rPr>
              <a:t> </a:t>
            </a:r>
            <a:r>
              <a:rPr sz="2200" b="1" spc="10" dirty="0">
                <a:latin typeface="Segoe UI"/>
                <a:cs typeface="Segoe UI"/>
              </a:rPr>
              <a:t>S</a:t>
            </a:r>
            <a:r>
              <a:rPr sz="2200" spc="10" dirty="0">
                <a:latin typeface="Segoe UI"/>
                <a:cs typeface="Segoe UI"/>
              </a:rPr>
              <a:t>ervice</a:t>
            </a:r>
            <a:r>
              <a:rPr sz="2200" spc="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–</a:t>
            </a:r>
            <a:r>
              <a:rPr sz="2200" spc="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tấn</a:t>
            </a:r>
            <a:r>
              <a:rPr sz="2200" spc="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từ</a:t>
            </a:r>
            <a:endParaRPr sz="2200" dirty="0">
              <a:latin typeface="Segoe UI"/>
              <a:cs typeface="Segoe UI"/>
            </a:endParaRPr>
          </a:p>
          <a:p>
            <a:pPr marL="355600" algn="just">
              <a:lnSpc>
                <a:spcPct val="100000"/>
              </a:lnSpc>
            </a:pPr>
            <a:r>
              <a:rPr sz="2200" dirty="0">
                <a:latin typeface="Segoe UI"/>
                <a:cs typeface="Segoe UI"/>
              </a:rPr>
              <a:t>chối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dịch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vụ.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Kẻ tấn công tạo nên </a:t>
            </a:r>
            <a:r>
              <a:rPr sz="2200" dirty="0">
                <a:latin typeface="Segoe UI"/>
                <a:cs typeface="Segoe UI"/>
              </a:rPr>
              <a:t>hàng </a:t>
            </a:r>
            <a:r>
              <a:rPr sz="2200" spc="-5" dirty="0">
                <a:latin typeface="Segoe UI"/>
                <a:cs typeface="Segoe UI"/>
              </a:rPr>
              <a:t>triệu request truy </a:t>
            </a:r>
            <a:r>
              <a:rPr sz="2200" dirty="0">
                <a:latin typeface="Segoe UI"/>
                <a:cs typeface="Segoe UI"/>
              </a:rPr>
              <a:t>cập </a:t>
            </a:r>
            <a:r>
              <a:rPr sz="2200" spc="-5" dirty="0">
                <a:latin typeface="Segoe UI"/>
                <a:cs typeface="Segoe UI"/>
              </a:rPr>
              <a:t>đến </a:t>
            </a:r>
            <a:r>
              <a:rPr sz="2200" spc="-10" dirty="0">
                <a:latin typeface="Segoe UI"/>
                <a:cs typeface="Segoe UI"/>
              </a:rPr>
              <a:t>website 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cùng</a:t>
            </a:r>
            <a:r>
              <a:rPr sz="2200" spc="-10" dirty="0">
                <a:latin typeface="Segoe UI"/>
                <a:cs typeface="Segoe UI"/>
              </a:rPr>
              <a:t> một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lúc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khiến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tê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liệt.</a:t>
            </a:r>
            <a:endParaRPr sz="2200" dirty="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Đây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là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một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hình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thức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tấn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đơn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giản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nhưng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rất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khó</a:t>
            </a:r>
            <a:r>
              <a:rPr sz="2200" spc="2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nhận</a:t>
            </a: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biết</a:t>
            </a:r>
            <a:r>
              <a:rPr sz="2200" spc="-20" dirty="0">
                <a:latin typeface="Segoe UI"/>
                <a:cs typeface="Segoe UI"/>
              </a:rPr>
              <a:t> và </a:t>
            </a:r>
            <a:r>
              <a:rPr sz="2200" spc="-5" dirty="0">
                <a:latin typeface="Segoe UI"/>
                <a:cs typeface="Segoe UI"/>
              </a:rPr>
              <a:t>ngăn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chặn.</a:t>
            </a:r>
          </a:p>
          <a:p>
            <a:pPr marL="355600" marR="5066665" indent="-342900" algn="just">
              <a:lnSpc>
                <a:spcPct val="120000"/>
              </a:lnSpc>
              <a:spcBef>
                <a:spcPts val="204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Hacker</a:t>
            </a:r>
            <a:r>
              <a:rPr sz="2200" spc="-5" dirty="0">
                <a:latin typeface="Segoe UI"/>
                <a:cs typeface="Segoe UI"/>
              </a:rPr>
              <a:t> phát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tán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10" dirty="0">
                <a:latin typeface="Segoe UI"/>
                <a:cs typeface="Segoe UI"/>
              </a:rPr>
              <a:t>mã 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biến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máy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tính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cá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nhân</a:t>
            </a:r>
            <a:r>
              <a:rPr sz="2200" spc="6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nhiễm 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mã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thành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Zombies, </a:t>
            </a:r>
            <a:r>
              <a:rPr sz="2200" dirty="0">
                <a:latin typeface="Segoe UI"/>
                <a:cs typeface="Segoe UI"/>
              </a:rPr>
              <a:t>tiếp </a:t>
            </a:r>
            <a:r>
              <a:rPr sz="2200" spc="-5" dirty="0">
                <a:latin typeface="Segoe UI"/>
                <a:cs typeface="Segoe UI"/>
              </a:rPr>
              <a:t>tay </a:t>
            </a:r>
            <a:r>
              <a:rPr sz="2200" dirty="0">
                <a:latin typeface="Segoe UI"/>
                <a:cs typeface="Segoe UI"/>
              </a:rPr>
              <a:t>cho 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hacker</a:t>
            </a:r>
            <a:r>
              <a:rPr sz="2200" spc="-5" dirty="0">
                <a:latin typeface="Segoe UI"/>
                <a:cs typeface="Segoe UI"/>
              </a:rPr>
              <a:t> tấn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một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-5" dirty="0">
                <a:latin typeface="Segoe UI"/>
                <a:cs typeface="Segoe UI"/>
              </a:rPr>
              <a:t> (Victim)</a:t>
            </a:r>
            <a:endParaRPr sz="2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2232" y="236220"/>
            <a:ext cx="4664202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6029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WEBSITE</a:t>
            </a:r>
            <a:r>
              <a:rPr sz="2400" spc="5" dirty="0"/>
              <a:t> </a:t>
            </a:r>
            <a:r>
              <a:rPr sz="2400" spc="-5" dirty="0"/>
              <a:t>BỊ</a:t>
            </a:r>
            <a:r>
              <a:rPr sz="2400" spc="-20" dirty="0"/>
              <a:t> </a:t>
            </a:r>
            <a:r>
              <a:rPr sz="2400" dirty="0"/>
              <a:t>TẤN</a:t>
            </a:r>
            <a:r>
              <a:rPr sz="2400" spc="-15" dirty="0"/>
              <a:t> CÔNG</a:t>
            </a:r>
            <a:r>
              <a:rPr sz="2400" dirty="0"/>
              <a:t> </a:t>
            </a:r>
            <a:r>
              <a:rPr sz="2400" spc="-10" dirty="0"/>
              <a:t>DDOS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97891" y="810002"/>
            <a:ext cx="8340725" cy="38303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nhận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biết</a:t>
            </a:r>
          </a:p>
          <a:p>
            <a:pPr marL="812800" lvl="1" indent="-3435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5" dirty="0">
                <a:latin typeface="Segoe UI"/>
                <a:cs typeface="Segoe UI"/>
              </a:rPr>
              <a:t>Website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hết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Bandwidth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một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bất</a:t>
            </a:r>
            <a:r>
              <a:rPr sz="2400" spc="-5" dirty="0">
                <a:latin typeface="Segoe UI"/>
                <a:cs typeface="Segoe UI"/>
              </a:rPr>
              <a:t> thường.</a:t>
            </a:r>
            <a:endParaRPr sz="2400" dirty="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15" dirty="0">
                <a:latin typeface="Segoe UI"/>
                <a:cs typeface="Segoe UI"/>
              </a:rPr>
              <a:t>Website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cập </a:t>
            </a:r>
            <a:r>
              <a:rPr sz="2400" spc="-5" dirty="0">
                <a:latin typeface="Segoe UI"/>
                <a:cs typeface="Segoe UI"/>
              </a:rPr>
              <a:t>chậm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bất thường.</a:t>
            </a: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lý:</a:t>
            </a:r>
            <a:endParaRPr sz="2400" dirty="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hệ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ngay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nhà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nhờ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họ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5" dirty="0">
                <a:latin typeface="Segoe UI"/>
                <a:cs typeface="Segoe UI"/>
              </a:rPr>
              <a:t>lý.</a:t>
            </a:r>
            <a:endParaRPr sz="2400" dirty="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latin typeface="Segoe UI"/>
                <a:cs typeface="Segoe UI"/>
              </a:rPr>
              <a:t>Nhà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cung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sẽ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phân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tích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ngăn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chặn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hướng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tấn</a:t>
            </a:r>
            <a:endParaRPr sz="2400" dirty="0">
              <a:latin typeface="Segoe UI"/>
              <a:cs typeface="Segoe UI"/>
            </a:endParaRPr>
          </a:p>
          <a:p>
            <a:pPr marL="8128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công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nhằm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website.</a:t>
            </a:r>
            <a:endParaRPr sz="2400" dirty="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400" spc="-5" dirty="0">
                <a:latin typeface="Segoe UI"/>
                <a:cs typeface="Segoe UI"/>
              </a:rPr>
              <a:t>Bởi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vậy,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vai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trò,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khả</a:t>
            </a:r>
            <a:r>
              <a:rPr sz="2400" spc="2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năng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của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nhà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cung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2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là</a:t>
            </a:r>
            <a:endParaRPr sz="2400" dirty="0">
              <a:latin typeface="Segoe UI"/>
              <a:cs typeface="Segoe UI"/>
            </a:endParaRPr>
          </a:p>
          <a:p>
            <a:pPr marL="8128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rất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trọng.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131" y="4779264"/>
            <a:ext cx="8011668" cy="16794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2768" y="190500"/>
            <a:ext cx="3457193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1936" y="283210"/>
            <a:ext cx="3016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WEBSITE</a:t>
            </a:r>
            <a:r>
              <a:rPr sz="2800" spc="-15" dirty="0"/>
              <a:t> </a:t>
            </a:r>
            <a:r>
              <a:rPr sz="2800" spc="-5" dirty="0"/>
              <a:t>BỊ</a:t>
            </a:r>
            <a:r>
              <a:rPr sz="2800" spc="-40" dirty="0"/>
              <a:t> </a:t>
            </a:r>
            <a:r>
              <a:rPr sz="2800" spc="-20" dirty="0"/>
              <a:t>HACK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86892" y="916304"/>
            <a:ext cx="7917180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Tình</a:t>
            </a:r>
            <a:r>
              <a:rPr sz="2400" spc="1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trạng: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gặp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</a:t>
            </a:r>
            <a:r>
              <a:rPr sz="2400" spc="17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một</a:t>
            </a:r>
            <a:r>
              <a:rPr sz="2400" spc="17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17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các</a:t>
            </a:r>
            <a:r>
              <a:rPr sz="2400" spc="1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tình</a:t>
            </a:r>
            <a:r>
              <a:rPr sz="2400" spc="1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huống</a:t>
            </a: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sau:</a:t>
            </a:r>
            <a:endParaRPr sz="2400" dirty="0">
              <a:latin typeface="Segoe UI"/>
              <a:cs typeface="Segoe UI"/>
            </a:endParaRP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40" dirty="0">
                <a:latin typeface="Segoe UI"/>
                <a:cs typeface="Segoe UI"/>
              </a:rPr>
              <a:t>Trang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chủ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đổi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giao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diện.</a:t>
            </a:r>
            <a:endParaRPr sz="2400" dirty="0">
              <a:latin typeface="Segoe UI"/>
              <a:cs typeface="Segoe UI"/>
            </a:endParaRPr>
          </a:p>
          <a:p>
            <a:pPr marL="812800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trang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chủ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chuyển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sang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trang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độc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hại</a:t>
            </a:r>
          </a:p>
          <a:p>
            <a:pPr marL="8128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khác.</a:t>
            </a:r>
            <a:endParaRPr sz="2400" dirty="0">
              <a:latin typeface="Segoe UI"/>
              <a:cs typeface="Segoe UI"/>
            </a:endParaRPr>
          </a:p>
          <a:p>
            <a:pPr marL="812800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dirty="0">
                <a:latin typeface="Segoe UI"/>
                <a:cs typeface="Segoe UI"/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7708" y="2953785"/>
            <a:ext cx="5835092" cy="39369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r>
              <a:rPr sz="2400" dirty="0">
                <a:latin typeface="Segoe UI"/>
                <a:cs typeface="Segoe UI"/>
              </a:rPr>
              <a:t>ài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khoản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 err="1">
                <a:latin typeface="Segoe UI"/>
                <a:cs typeface="Segoe UI"/>
              </a:rPr>
              <a:t>đổi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 err="1" smtClean="0">
                <a:latin typeface="Segoe UI"/>
                <a:cs typeface="Segoe UI"/>
              </a:rPr>
              <a:t>mật</a:t>
            </a:r>
            <a:r>
              <a:rPr lang="en-US" sz="2400" spc="-5" dirty="0" smtClean="0">
                <a:latin typeface="Segoe UI"/>
                <a:cs typeface="Segoe UI"/>
              </a:rPr>
              <a:t> </a:t>
            </a:r>
            <a:r>
              <a:rPr lang="en-US" sz="2400" spc="-5" dirty="0" err="1" smtClean="0">
                <a:latin typeface="Segoe UI"/>
                <a:cs typeface="Segoe UI"/>
              </a:rPr>
              <a:t>khẩu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9116" y="3487319"/>
            <a:ext cx="6278371" cy="257058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90852" y="6108598"/>
            <a:ext cx="6096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Segoe UI"/>
                <a:cs typeface="Segoe UI"/>
              </a:rPr>
              <a:t>Trang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chủ</a:t>
            </a:r>
            <a:r>
              <a:rPr sz="1400" spc="-5" dirty="0">
                <a:latin typeface="Segoe UI"/>
                <a:cs typeface="Segoe UI"/>
              </a:rPr>
              <a:t> website</a:t>
            </a:r>
            <a:r>
              <a:rPr sz="1400" dirty="0">
                <a:latin typeface="Segoe UI"/>
                <a:cs typeface="Segoe UI"/>
              </a:rPr>
              <a:t> Vietnam</a:t>
            </a:r>
            <a:r>
              <a:rPr sz="1400" spc="-5" dirty="0">
                <a:latin typeface="Segoe UI"/>
                <a:cs typeface="Segoe UI"/>
              </a:rPr>
              <a:t> Airline </a:t>
            </a:r>
            <a:r>
              <a:rPr sz="1400" dirty="0">
                <a:latin typeface="Segoe UI"/>
                <a:cs typeface="Segoe UI"/>
              </a:rPr>
              <a:t>bị </a:t>
            </a:r>
            <a:r>
              <a:rPr sz="1400" spc="-5" dirty="0">
                <a:latin typeface="Segoe UI"/>
                <a:cs typeface="Segoe UI"/>
              </a:rPr>
              <a:t>hacker</a:t>
            </a:r>
            <a:r>
              <a:rPr sz="1400" dirty="0">
                <a:latin typeface="Segoe UI"/>
                <a:cs typeface="Segoe UI"/>
              </a:rPr>
              <a:t> tấn</a:t>
            </a:r>
            <a:r>
              <a:rPr sz="1400" spc="-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công</a:t>
            </a:r>
            <a:r>
              <a:rPr sz="1400" spc="-1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đổi</a:t>
            </a:r>
            <a:r>
              <a:rPr sz="1400" spc="-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giao</a:t>
            </a:r>
            <a:r>
              <a:rPr sz="1400" spc="-5" dirty="0">
                <a:latin typeface="Segoe UI"/>
                <a:cs typeface="Segoe UI"/>
              </a:rPr>
              <a:t> diện</a:t>
            </a:r>
            <a:r>
              <a:rPr sz="1400" spc="1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năm</a:t>
            </a:r>
            <a:r>
              <a:rPr sz="1400" spc="-20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2017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2768" y="190500"/>
            <a:ext cx="3457193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1936" y="283210"/>
            <a:ext cx="3016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WEBSITE</a:t>
            </a:r>
            <a:r>
              <a:rPr sz="2800" spc="-15" dirty="0"/>
              <a:t> </a:t>
            </a:r>
            <a:r>
              <a:rPr sz="2800" spc="-5" dirty="0"/>
              <a:t>BỊ</a:t>
            </a:r>
            <a:r>
              <a:rPr sz="2800" spc="-40" dirty="0"/>
              <a:t> </a:t>
            </a:r>
            <a:r>
              <a:rPr sz="2800" spc="-20" dirty="0"/>
              <a:t>HACK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86892" y="843152"/>
            <a:ext cx="8222615" cy="2879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Nguyên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nhân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:</a:t>
            </a:r>
            <a:endParaRPr sz="2400">
              <a:latin typeface="Segoe UI"/>
              <a:cs typeface="Segoe UI"/>
            </a:endParaRPr>
          </a:p>
          <a:p>
            <a:pPr marL="812800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dirty="0">
                <a:latin typeface="Segoe UI"/>
                <a:cs typeface="Segoe UI"/>
              </a:rPr>
              <a:t>Tồn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tại</a:t>
            </a:r>
            <a:r>
              <a:rPr sz="2400" spc="3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3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lỗ</a:t>
            </a:r>
            <a:r>
              <a:rPr sz="2400" spc="3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hổng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bảo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mật</a:t>
            </a:r>
            <a:r>
              <a:rPr sz="2400" spc="3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3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lỗi</a:t>
            </a:r>
            <a:r>
              <a:rPr sz="2400" spc="3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lập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trình</a:t>
            </a:r>
            <a:r>
              <a:rPr sz="2400" spc="3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Segoe UI"/>
                <a:cs typeface="Segoe UI"/>
              </a:rPr>
              <a:t>như: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SQL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Injection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XSS…</a:t>
            </a:r>
            <a:endParaRPr sz="2400">
              <a:latin typeface="Segoe UI"/>
              <a:cs typeface="Segoe UI"/>
            </a:endParaRPr>
          </a:p>
          <a:p>
            <a:pPr marL="812800" marR="8255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15" dirty="0">
                <a:latin typeface="Segoe UI"/>
                <a:cs typeface="Segoe UI"/>
              </a:rPr>
              <a:t>Website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nhiễm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mã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độc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hacker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lấy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mật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khẩu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quản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trị.</a:t>
            </a:r>
            <a:endParaRPr sz="2400">
              <a:latin typeface="Segoe UI"/>
              <a:cs typeface="Segoe UI"/>
            </a:endParaRP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dirty="0">
                <a:latin typeface="Segoe UI"/>
                <a:cs typeface="Segoe UI"/>
              </a:rPr>
              <a:t>Admin tự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ý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cài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đặt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modules,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plugins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</a:t>
            </a:r>
            <a:endParaRPr sz="2400">
              <a:latin typeface="Segoe UI"/>
              <a:cs typeface="Segoe UI"/>
            </a:endParaRPr>
          </a:p>
          <a:p>
            <a:pPr marL="8128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nguồn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rõ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ràng.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4038600"/>
            <a:ext cx="5498592" cy="2545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2768" y="190500"/>
            <a:ext cx="3457193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1936" y="283210"/>
            <a:ext cx="3016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WEBSITE</a:t>
            </a:r>
            <a:r>
              <a:rPr sz="2800" spc="-15" dirty="0"/>
              <a:t> </a:t>
            </a:r>
            <a:r>
              <a:rPr sz="2800" spc="-5" dirty="0"/>
              <a:t>BỊ</a:t>
            </a:r>
            <a:r>
              <a:rPr sz="2800" spc="-40" dirty="0"/>
              <a:t> </a:t>
            </a:r>
            <a:r>
              <a:rPr sz="2800" spc="-20" dirty="0"/>
              <a:t>HACK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86892" y="850163"/>
            <a:ext cx="8375015" cy="53244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Xử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lý:</a:t>
            </a:r>
            <a:endParaRPr sz="2200">
              <a:latin typeface="Segoe UI"/>
              <a:cs typeface="Segoe UI"/>
            </a:endParaRPr>
          </a:p>
          <a:p>
            <a:pPr marL="812800" lvl="1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</a:tabLst>
            </a:pPr>
            <a:r>
              <a:rPr sz="2200" spc="-5" dirty="0">
                <a:latin typeface="Segoe UI"/>
                <a:cs typeface="Segoe UI"/>
              </a:rPr>
              <a:t>Hãy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upload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lại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toàn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bộ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source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code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từ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bản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backup.</a:t>
            </a:r>
            <a:endParaRPr sz="2200">
              <a:latin typeface="Segoe UI"/>
              <a:cs typeface="Segoe UI"/>
            </a:endParaRPr>
          </a:p>
          <a:p>
            <a:pPr marL="812800" marR="5080" lvl="1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</a:tabLst>
            </a:pPr>
            <a:r>
              <a:rPr sz="2200" spc="-10" dirty="0">
                <a:latin typeface="Segoe UI"/>
                <a:cs typeface="Segoe UI"/>
              </a:rPr>
              <a:t>Các </a:t>
            </a:r>
            <a:r>
              <a:rPr sz="2200" spc="-5" dirty="0">
                <a:latin typeface="Segoe UI"/>
                <a:cs typeface="Segoe UI"/>
              </a:rPr>
              <a:t>form (đăng </a:t>
            </a:r>
            <a:r>
              <a:rPr sz="2200" dirty="0">
                <a:latin typeface="Segoe UI"/>
                <a:cs typeface="Segoe UI"/>
              </a:rPr>
              <a:t>nhập, liên </a:t>
            </a:r>
            <a:r>
              <a:rPr sz="2200" spc="-5" dirty="0">
                <a:latin typeface="Segoe UI"/>
                <a:cs typeface="Segoe UI"/>
              </a:rPr>
              <a:t>hệ, đăng </a:t>
            </a:r>
            <a:r>
              <a:rPr sz="2200" spc="-40" dirty="0">
                <a:latin typeface="Segoe UI"/>
                <a:cs typeface="Segoe UI"/>
              </a:rPr>
              <a:t>ký, </a:t>
            </a:r>
            <a:r>
              <a:rPr sz="2200" spc="-5" dirty="0">
                <a:latin typeface="Segoe UI"/>
                <a:cs typeface="Segoe UI"/>
              </a:rPr>
              <a:t>bình </a:t>
            </a:r>
            <a:r>
              <a:rPr sz="2200" dirty="0">
                <a:latin typeface="Segoe UI"/>
                <a:cs typeface="Segoe UI"/>
              </a:rPr>
              <a:t>luận…) </a:t>
            </a:r>
            <a:r>
              <a:rPr sz="2200" spc="-5" dirty="0">
                <a:latin typeface="Segoe UI"/>
                <a:cs typeface="Segoe UI"/>
              </a:rPr>
              <a:t>thường </a:t>
            </a:r>
            <a:r>
              <a:rPr sz="2200" dirty="0">
                <a:latin typeface="Segoe UI"/>
                <a:cs typeface="Segoe UI"/>
              </a:rPr>
              <a:t>là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cánh </a:t>
            </a:r>
            <a:r>
              <a:rPr sz="2200" dirty="0">
                <a:latin typeface="Segoe UI"/>
                <a:cs typeface="Segoe UI"/>
              </a:rPr>
              <a:t>cửa </a:t>
            </a:r>
            <a:r>
              <a:rPr sz="2200" spc="-5" dirty="0">
                <a:latin typeface="Segoe UI"/>
                <a:cs typeface="Segoe UI"/>
              </a:rPr>
              <a:t>để </a:t>
            </a:r>
            <a:r>
              <a:rPr sz="2200" spc="-10" dirty="0">
                <a:latin typeface="Segoe UI"/>
                <a:cs typeface="Segoe UI"/>
              </a:rPr>
              <a:t>hacker </a:t>
            </a:r>
            <a:r>
              <a:rPr sz="2200" spc="-5" dirty="0">
                <a:latin typeface="Segoe UI"/>
                <a:cs typeface="Segoe UI"/>
              </a:rPr>
              <a:t>tấn công </a:t>
            </a:r>
            <a:r>
              <a:rPr sz="2200" spc="-15" dirty="0">
                <a:latin typeface="Segoe UI"/>
                <a:cs typeface="Segoe UI"/>
              </a:rPr>
              <a:t>vào </a:t>
            </a:r>
            <a:r>
              <a:rPr sz="2200" spc="-5" dirty="0">
                <a:latin typeface="Segoe UI"/>
                <a:cs typeface="Segoe UI"/>
              </a:rPr>
              <a:t>website. </a:t>
            </a:r>
            <a:r>
              <a:rPr sz="2200" spc="-10" dirty="0">
                <a:latin typeface="Segoe UI"/>
                <a:cs typeface="Segoe UI"/>
              </a:rPr>
              <a:t>Nếu </a:t>
            </a:r>
            <a:r>
              <a:rPr sz="2200" dirty="0">
                <a:latin typeface="Segoe UI"/>
                <a:cs typeface="Segoe UI"/>
              </a:rPr>
              <a:t>có </a:t>
            </a:r>
            <a:r>
              <a:rPr sz="2200" spc="-5" dirty="0">
                <a:latin typeface="Segoe UI"/>
                <a:cs typeface="Segoe UI"/>
              </a:rPr>
              <a:t>thể </a:t>
            </a:r>
            <a:r>
              <a:rPr sz="2200" spc="5" dirty="0">
                <a:latin typeface="Segoe UI"/>
                <a:cs typeface="Segoe UI"/>
              </a:rPr>
              <a:t>thì </a:t>
            </a:r>
            <a:r>
              <a:rPr sz="2200" dirty="0">
                <a:latin typeface="Segoe UI"/>
                <a:cs typeface="Segoe UI"/>
              </a:rPr>
              <a:t>loại 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bỏ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 form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35" dirty="0">
                <a:latin typeface="Segoe UI"/>
                <a:cs typeface="Segoe UI"/>
              </a:rPr>
              <a:t>này.</a:t>
            </a:r>
            <a:endParaRPr sz="2200">
              <a:latin typeface="Segoe UI"/>
              <a:cs typeface="Segoe UI"/>
            </a:endParaRPr>
          </a:p>
          <a:p>
            <a:pPr marL="812800" lvl="1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</a:tabLst>
            </a:pPr>
            <a:r>
              <a:rPr sz="2200" spc="-5" dirty="0">
                <a:latin typeface="Segoe UI"/>
                <a:cs typeface="Segoe UI"/>
              </a:rPr>
              <a:t>Thay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đổi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username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password </a:t>
            </a:r>
            <a:r>
              <a:rPr sz="2200" spc="-5" dirty="0">
                <a:latin typeface="Segoe UI"/>
                <a:cs typeface="Segoe UI"/>
              </a:rPr>
              <a:t>của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tất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cả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tài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khoản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quản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trị.</a:t>
            </a:r>
            <a:endParaRPr sz="2200">
              <a:latin typeface="Segoe UI"/>
              <a:cs typeface="Segoe UI"/>
            </a:endParaRPr>
          </a:p>
          <a:p>
            <a:pPr marL="812800" lvl="1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</a:tabLst>
            </a:pPr>
            <a:r>
              <a:rPr sz="2200" spc="-5" dirty="0">
                <a:latin typeface="Segoe UI"/>
                <a:cs typeface="Segoe UI"/>
              </a:rPr>
              <a:t>Liên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hệ </a:t>
            </a:r>
            <a:r>
              <a:rPr sz="2200" spc="-5" dirty="0">
                <a:latin typeface="Segoe UI"/>
                <a:cs typeface="Segoe UI"/>
              </a:rPr>
              <a:t>với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nhà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cung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cấp hosting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dirty="0">
                <a:latin typeface="Segoe UI"/>
                <a:cs typeface="Segoe UI"/>
              </a:rPr>
              <a:t> nhờ hỗ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trợ.</a:t>
            </a:r>
            <a:endParaRPr sz="22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Đề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phòng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trước:</a:t>
            </a:r>
            <a:endParaRPr sz="2200">
              <a:latin typeface="Segoe UI"/>
              <a:cs typeface="Segoe UI"/>
            </a:endParaRPr>
          </a:p>
          <a:p>
            <a:pPr marL="812800" lvl="1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</a:tabLst>
            </a:pPr>
            <a:r>
              <a:rPr sz="2200" spc="-5" dirty="0">
                <a:latin typeface="Segoe UI"/>
                <a:cs typeface="Segoe UI"/>
              </a:rPr>
              <a:t>Định</a:t>
            </a:r>
            <a:r>
              <a:rPr sz="2200" spc="3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kỳ</a:t>
            </a:r>
            <a:r>
              <a:rPr sz="2200" spc="3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backup</a:t>
            </a:r>
            <a:r>
              <a:rPr sz="2200" spc="35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35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3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có</a:t>
            </a:r>
            <a:r>
              <a:rPr sz="2200" spc="3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thể</a:t>
            </a:r>
            <a:r>
              <a:rPr sz="2200" spc="3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hồi</a:t>
            </a:r>
            <a:r>
              <a:rPr sz="2200" spc="3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phục</a:t>
            </a:r>
            <a:r>
              <a:rPr sz="2200" spc="3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website</a:t>
            </a:r>
            <a:r>
              <a:rPr sz="2200" spc="3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khi</a:t>
            </a:r>
            <a:r>
              <a:rPr sz="2200" spc="3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bị</a:t>
            </a:r>
            <a:endParaRPr sz="2200">
              <a:latin typeface="Segoe UI"/>
              <a:cs typeface="Segoe UI"/>
            </a:endParaRPr>
          </a:p>
          <a:p>
            <a:pPr marL="812800">
              <a:lnSpc>
                <a:spcPct val="100000"/>
              </a:lnSpc>
            </a:pPr>
            <a:r>
              <a:rPr sz="2200" spc="15" dirty="0">
                <a:latin typeface="Segoe UI"/>
                <a:cs typeface="Segoe UI"/>
              </a:rPr>
              <a:t>hack.</a:t>
            </a:r>
            <a:endParaRPr sz="2200">
              <a:latin typeface="Segoe UI"/>
              <a:cs typeface="Segoe UI"/>
            </a:endParaRPr>
          </a:p>
          <a:p>
            <a:pPr marL="812800" marR="6985" lvl="1" indent="-34290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spc="-20" dirty="0">
                <a:latin typeface="Segoe UI"/>
                <a:cs typeface="Segoe UI"/>
              </a:rPr>
              <a:t>Web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developer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phải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kiến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thức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bảo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mật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khi</a:t>
            </a:r>
            <a:r>
              <a:rPr sz="2200" spc="1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lập</a:t>
            </a:r>
            <a:r>
              <a:rPr sz="2200" spc="1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trình,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tránh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lỗi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sơ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đẳng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SQL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Inject,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XSS…</a:t>
            </a:r>
            <a:endParaRPr sz="2200">
              <a:latin typeface="Segoe UI"/>
              <a:cs typeface="Segoe UI"/>
            </a:endParaRPr>
          </a:p>
          <a:p>
            <a:pPr marL="812800" lvl="1" indent="-34290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spc="-20" dirty="0">
                <a:latin typeface="Segoe UI"/>
                <a:cs typeface="Segoe UI"/>
              </a:rPr>
              <a:t>Web</a:t>
            </a:r>
            <a:r>
              <a:rPr sz="2200" spc="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Admin</a:t>
            </a:r>
            <a:r>
              <a:rPr sz="2200" spc="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tìm</a:t>
            </a:r>
            <a:r>
              <a:rPr sz="2200" spc="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hiểu</a:t>
            </a:r>
            <a:r>
              <a:rPr sz="2200" spc="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các</a:t>
            </a:r>
            <a:r>
              <a:rPr sz="2200" spc="6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kiến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thức</a:t>
            </a:r>
            <a:r>
              <a:rPr sz="2200" spc="7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về</a:t>
            </a:r>
            <a:r>
              <a:rPr sz="2200" spc="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bảo</a:t>
            </a:r>
            <a:r>
              <a:rPr sz="2200" spc="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mật</a:t>
            </a:r>
            <a:r>
              <a:rPr sz="2200" spc="70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Web,</a:t>
            </a:r>
            <a:r>
              <a:rPr sz="2200" spc="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đặc</a:t>
            </a:r>
            <a:r>
              <a:rPr sz="2200" spc="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biệt</a:t>
            </a:r>
            <a:endParaRPr sz="2200">
              <a:latin typeface="Segoe UI"/>
              <a:cs typeface="Segoe UI"/>
            </a:endParaRPr>
          </a:p>
          <a:p>
            <a:pPr marL="812800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lỗi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SQL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Injection,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XSS…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962" y="318515"/>
            <a:ext cx="8484235" cy="621030"/>
            <a:chOff x="457962" y="318515"/>
            <a:chExt cx="8484235" cy="621030"/>
          </a:xfrm>
        </p:grpSpPr>
        <p:sp>
          <p:nvSpPr>
            <p:cNvPr id="4" name="object 4"/>
            <p:cNvSpPr/>
            <p:nvPr/>
          </p:nvSpPr>
          <p:spPr>
            <a:xfrm>
              <a:off x="457962" y="838961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2556" y="318515"/>
              <a:ext cx="6779514" cy="6210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9292" y="389381"/>
            <a:ext cx="8222615" cy="2799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705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5A33"/>
                </a:solidFill>
                <a:latin typeface="Segoe UI"/>
                <a:cs typeface="Segoe UI"/>
              </a:rPr>
              <a:t>WEB</a:t>
            </a:r>
            <a:r>
              <a:rPr sz="2200" b="1" spc="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FF5A33"/>
                </a:solidFill>
                <a:latin typeface="Segoe UI"/>
                <a:cs typeface="Segoe UI"/>
              </a:rPr>
              <a:t>HIỆN</a:t>
            </a:r>
            <a:r>
              <a:rPr sz="2200" b="1" spc="2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00" b="1" spc="-5" dirty="0">
                <a:solidFill>
                  <a:srgbClr val="FF5A33"/>
                </a:solidFill>
                <a:latin typeface="Segoe UI"/>
                <a:cs typeface="Segoe UI"/>
              </a:rPr>
              <a:t>KHÔNG TỐT</a:t>
            </a:r>
            <a:r>
              <a:rPr sz="22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FF5A33"/>
                </a:solidFill>
                <a:latin typeface="Segoe UI"/>
                <a:cs typeface="Segoe UI"/>
              </a:rPr>
              <a:t>TRÊN</a:t>
            </a:r>
            <a:r>
              <a:rPr sz="2200" b="1" spc="2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FF5A33"/>
                </a:solidFill>
                <a:latin typeface="Segoe UI"/>
                <a:cs typeface="Segoe UI"/>
              </a:rPr>
              <a:t>CÁC</a:t>
            </a:r>
            <a:r>
              <a:rPr sz="2200" b="1" spc="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rgbClr val="FF5A33"/>
                </a:solidFill>
                <a:latin typeface="Segoe UI"/>
                <a:cs typeface="Segoe UI"/>
              </a:rPr>
              <a:t>LOẠI</a:t>
            </a:r>
            <a:r>
              <a:rPr sz="2200" b="1" spc="-5" dirty="0">
                <a:solidFill>
                  <a:srgbClr val="FF5A33"/>
                </a:solidFill>
                <a:latin typeface="Segoe UI"/>
                <a:cs typeface="Segoe UI"/>
              </a:rPr>
              <a:t> THIẾT</a:t>
            </a:r>
            <a:r>
              <a:rPr sz="2200" b="1" spc="3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FF5A33"/>
                </a:solidFill>
                <a:latin typeface="Segoe UI"/>
                <a:cs typeface="Segoe UI"/>
              </a:rPr>
              <a:t>BỊ</a:t>
            </a:r>
            <a:endParaRPr sz="22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231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Tình</a:t>
            </a:r>
            <a:r>
              <a:rPr sz="2200" dirty="0">
                <a:latin typeface="Segoe UI"/>
                <a:cs typeface="Segoe UI"/>
              </a:rPr>
              <a:t> huống: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rất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đẹp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khi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xem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trên</a:t>
            </a:r>
            <a:r>
              <a:rPr sz="2200" spc="-5" dirty="0">
                <a:latin typeface="Segoe UI"/>
                <a:cs typeface="Segoe UI"/>
              </a:rPr>
              <a:t> laptop,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desktop.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Nhưng truy cập bằng </a:t>
            </a:r>
            <a:r>
              <a:rPr sz="2200" spc="5" dirty="0">
                <a:latin typeface="Segoe UI"/>
                <a:cs typeface="Segoe UI"/>
              </a:rPr>
              <a:t>smartphone </a:t>
            </a:r>
            <a:r>
              <a:rPr sz="2200" spc="-5" dirty="0">
                <a:latin typeface="Segoe UI"/>
                <a:cs typeface="Segoe UI"/>
              </a:rPr>
              <a:t>hay </a:t>
            </a:r>
            <a:r>
              <a:rPr sz="2200" dirty="0">
                <a:latin typeface="Segoe UI"/>
                <a:cs typeface="Segoe UI"/>
              </a:rPr>
              <a:t>tablet thì </a:t>
            </a:r>
            <a:r>
              <a:rPr sz="2200" spc="-10" dirty="0">
                <a:latin typeface="Segoe UI"/>
                <a:cs typeface="Segoe UI"/>
              </a:rPr>
              <a:t>website </a:t>
            </a:r>
            <a:r>
              <a:rPr sz="2200" spc="5" dirty="0">
                <a:latin typeface="Segoe UI"/>
                <a:cs typeface="Segoe UI"/>
              </a:rPr>
              <a:t>bị </a:t>
            </a:r>
            <a:r>
              <a:rPr sz="2200" spc="-5" dirty="0">
                <a:latin typeface="Segoe UI"/>
                <a:cs typeface="Segoe UI"/>
              </a:rPr>
              <a:t>vỡ </a:t>
            </a:r>
            <a:r>
              <a:rPr sz="2200" dirty="0">
                <a:latin typeface="Segoe UI"/>
                <a:cs typeface="Segoe UI"/>
              </a:rPr>
              <a:t> bố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cục.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Hình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ảnh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 </a:t>
            </a:r>
            <a:r>
              <a:rPr sz="2200" spc="-10" dirty="0">
                <a:latin typeface="Segoe UI"/>
                <a:cs typeface="Segoe UI"/>
              </a:rPr>
              <a:t>text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bị</a:t>
            </a:r>
            <a:r>
              <a:rPr sz="2200" spc="-10" dirty="0">
                <a:latin typeface="Segoe UI"/>
                <a:cs typeface="Segoe UI"/>
              </a:rPr>
              <a:t> lộn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xộn.</a:t>
            </a:r>
            <a:endParaRPr sz="22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Nguyên</a:t>
            </a:r>
            <a:r>
              <a:rPr sz="2200" spc="2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nhân:</a:t>
            </a:r>
            <a:r>
              <a:rPr sz="2200" spc="2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Lỗi</a:t>
            </a:r>
            <a:r>
              <a:rPr sz="2200" spc="254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</a:t>
            </a:r>
            <a:r>
              <a:rPr sz="2200" spc="2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kỹ</a:t>
            </a:r>
            <a:r>
              <a:rPr sz="2200" spc="25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thuật</a:t>
            </a:r>
            <a:r>
              <a:rPr sz="2200" spc="2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định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dạng</a:t>
            </a:r>
            <a:r>
              <a:rPr sz="2200" spc="2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CSS</a:t>
            </a:r>
            <a:r>
              <a:rPr sz="2200" spc="25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quá</a:t>
            </a:r>
            <a:r>
              <a:rPr sz="2200" spc="2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cứng</a:t>
            </a:r>
            <a:r>
              <a:rPr sz="2200" spc="2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nhắc,</a:t>
            </a:r>
            <a:endParaRPr sz="2200">
              <a:latin typeface="Segoe UI"/>
              <a:cs typeface="Segoe UI"/>
            </a:endParaRP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không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lập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trình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định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dạng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trang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trên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mọi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loại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thiết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bị</a:t>
            </a:r>
            <a:endParaRPr sz="22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Xử lý: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Bạn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thử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đưa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cách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xử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nhé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1796" y="3352800"/>
            <a:ext cx="1895855" cy="30662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12" y="318515"/>
            <a:ext cx="1233677" cy="6377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30490" y="391414"/>
            <a:ext cx="87693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0" dirty="0"/>
              <a:t>D</a:t>
            </a:r>
            <a:r>
              <a:rPr sz="2250" dirty="0"/>
              <a:t>E</a:t>
            </a:r>
            <a:r>
              <a:rPr sz="2250" spc="-15" dirty="0"/>
              <a:t>MO</a:t>
            </a:r>
            <a:endParaRPr sz="2250"/>
          </a:p>
        </p:txBody>
      </p:sp>
      <p:grpSp>
        <p:nvGrpSpPr>
          <p:cNvPr id="4" name="object 4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5" name="object 5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2823971"/>
              <a:ext cx="6400800" cy="3805554"/>
            </a:xfrm>
            <a:custGeom>
              <a:avLst/>
              <a:gdLst/>
              <a:ahLst/>
              <a:cxnLst/>
              <a:rect l="l" t="t" r="r" b="b"/>
              <a:pathLst>
                <a:path w="6400800" h="3805554">
                  <a:moveTo>
                    <a:pt x="6400800" y="1042416"/>
                  </a:moveTo>
                  <a:lnTo>
                    <a:pt x="0" y="1042416"/>
                  </a:lnTo>
                  <a:lnTo>
                    <a:pt x="0" y="3805428"/>
                  </a:lnTo>
                  <a:lnTo>
                    <a:pt x="6400800" y="3805428"/>
                  </a:lnTo>
                  <a:lnTo>
                    <a:pt x="6400800" y="1042416"/>
                  </a:lnTo>
                  <a:close/>
                </a:path>
                <a:path w="6400800" h="3805554">
                  <a:moveTo>
                    <a:pt x="6400800" y="0"/>
                  </a:moveTo>
                  <a:lnTo>
                    <a:pt x="4943856" y="0"/>
                  </a:lnTo>
                  <a:lnTo>
                    <a:pt x="4943856" y="1040892"/>
                  </a:lnTo>
                  <a:lnTo>
                    <a:pt x="6400800" y="104089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6794" y="3370071"/>
            <a:ext cx="4298950" cy="2028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4805" algn="ctr">
              <a:lnSpc>
                <a:spcPts val="13585"/>
              </a:lnSpc>
              <a:spcBef>
                <a:spcPts val="95"/>
              </a:spcBef>
            </a:pP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Giảng viên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demo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đăng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bài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viết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148" y="5007864"/>
              <a:ext cx="5057394" cy="6774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4195" y="5446776"/>
              <a:ext cx="4964430" cy="6774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3568" y="3825240"/>
              <a:ext cx="1482089" cy="7338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9032" y="3825240"/>
              <a:ext cx="3934967" cy="7338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1832" y="4221479"/>
              <a:ext cx="3778758" cy="7338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28694" y="3910660"/>
            <a:ext cx="4872990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0275" marR="5080" indent="-588645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BÀI</a:t>
            </a:r>
            <a:r>
              <a:rPr sz="26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7:</a:t>
            </a:r>
            <a:r>
              <a:rPr sz="26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XỬ</a:t>
            </a:r>
            <a:r>
              <a:rPr sz="2600" b="1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00AF50"/>
                </a:solidFill>
                <a:latin typeface="Arial"/>
                <a:cs typeface="Arial"/>
              </a:rPr>
              <a:t>LÝ</a:t>
            </a:r>
            <a:r>
              <a:rPr sz="26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SỰ</a:t>
            </a:r>
            <a:r>
              <a:rPr sz="26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CỐ</a:t>
            </a:r>
            <a:r>
              <a:rPr sz="26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00AF50"/>
                </a:solidFill>
                <a:latin typeface="Arial"/>
                <a:cs typeface="Arial"/>
              </a:rPr>
              <a:t>TRONG </a:t>
            </a:r>
            <a:r>
              <a:rPr sz="2600" b="1" spc="-7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VẬN</a:t>
            </a:r>
            <a:r>
              <a:rPr sz="26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HÀNH</a:t>
            </a:r>
            <a:r>
              <a:rPr sz="2600" b="1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WEBSITE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PHẦN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2: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XỬ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65" dirty="0">
                <a:solidFill>
                  <a:srgbClr val="FF5A33"/>
                </a:solidFill>
                <a:latin typeface="Segoe UI"/>
                <a:cs typeface="Segoe UI"/>
              </a:rPr>
              <a:t>LÝ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 CÁC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 SỰ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 CỐ 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LIÊN</a:t>
            </a:r>
            <a:endParaRPr sz="2400">
              <a:latin typeface="Segoe UI"/>
              <a:cs typeface="Segoe UI"/>
            </a:endParaRPr>
          </a:p>
          <a:p>
            <a:pPr marL="15240">
              <a:lnSpc>
                <a:spcPct val="100000"/>
              </a:lnSpc>
              <a:spcBef>
                <a:spcPts val="575"/>
              </a:spcBef>
            </a:pP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QUAN</a:t>
            </a:r>
            <a:r>
              <a:rPr sz="2400" b="1" spc="-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ĐẾN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CẤU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HÌNH, DỮ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LIỆU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5012" y="190500"/>
            <a:ext cx="5314949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927" y="283210"/>
            <a:ext cx="4871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DỮ</a:t>
            </a:r>
            <a:r>
              <a:rPr sz="2800" spc="-20" dirty="0"/>
              <a:t> </a:t>
            </a:r>
            <a:r>
              <a:rPr sz="2800" spc="-10" dirty="0"/>
              <a:t>LIỆU</a:t>
            </a:r>
            <a:r>
              <a:rPr sz="2800" spc="5" dirty="0"/>
              <a:t> </a:t>
            </a:r>
            <a:r>
              <a:rPr sz="2800" spc="-5" dirty="0"/>
              <a:t>KHÔNG CHÍNH</a:t>
            </a:r>
            <a:r>
              <a:rPr sz="2800" spc="10" dirty="0"/>
              <a:t> </a:t>
            </a:r>
            <a:r>
              <a:rPr sz="2800" spc="-10" dirty="0"/>
              <a:t>XÁC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5764" y="1170178"/>
            <a:ext cx="8101965" cy="384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10" dirty="0">
                <a:latin typeface="Segoe UI"/>
                <a:cs typeface="Segoe UI"/>
              </a:rPr>
              <a:t>Dữ</a:t>
            </a:r>
            <a:r>
              <a:rPr sz="2200" spc="27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liệu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không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chính</a:t>
            </a:r>
            <a:r>
              <a:rPr sz="2200" spc="2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xác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lỗi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dễ</a:t>
            </a:r>
            <a:r>
              <a:rPr sz="2200" spc="2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xảy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ra</a:t>
            </a:r>
            <a:r>
              <a:rPr sz="2200" spc="28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29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quá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trình</a:t>
            </a:r>
            <a:r>
              <a:rPr sz="2200" spc="2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vận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hành</a:t>
            </a:r>
            <a:r>
              <a:rPr sz="2200" spc="-10" dirty="0">
                <a:latin typeface="Segoe UI"/>
                <a:cs typeface="Segoe UI"/>
              </a:rPr>
              <a:t> website.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10" dirty="0">
                <a:latin typeface="Segoe UI"/>
                <a:cs typeface="Segoe UI"/>
              </a:rPr>
              <a:t>Một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vài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tình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huống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khiến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dữ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liệu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không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chính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xác:</a:t>
            </a:r>
            <a:endParaRPr sz="22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10" dirty="0">
                <a:latin typeface="Segoe UI"/>
                <a:cs typeface="Segoe UI"/>
              </a:rPr>
              <a:t>Nhập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sai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giá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bán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của</a:t>
            </a:r>
            <a:r>
              <a:rPr sz="2200" spc="-10" dirty="0">
                <a:latin typeface="Segoe UI"/>
                <a:cs typeface="Segoe UI"/>
              </a:rPr>
              <a:t> sản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phẩm.</a:t>
            </a:r>
            <a:endParaRPr sz="22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10" dirty="0">
                <a:latin typeface="Segoe UI"/>
                <a:cs typeface="Segoe UI"/>
              </a:rPr>
              <a:t>Mời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khách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hàng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đến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hội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thảo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nhưng ghi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sai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30" dirty="0">
                <a:latin typeface="Segoe UI"/>
                <a:cs typeface="Segoe UI"/>
              </a:rPr>
              <a:t>ngày.</a:t>
            </a:r>
            <a:endParaRPr sz="22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5" dirty="0">
                <a:latin typeface="Segoe UI"/>
                <a:cs typeface="Segoe UI"/>
              </a:rPr>
              <a:t>Sai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chính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tả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 </a:t>
            </a:r>
            <a:r>
              <a:rPr sz="2200" spc="-10" dirty="0">
                <a:latin typeface="Segoe UI"/>
                <a:cs typeface="Segoe UI"/>
              </a:rPr>
              <a:t>bài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viết,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sản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phẩm</a:t>
            </a:r>
            <a:endParaRPr sz="2200">
              <a:latin typeface="Segoe UI"/>
              <a:cs typeface="Segoe UI"/>
            </a:endParaRPr>
          </a:p>
          <a:p>
            <a:pPr marL="812800" lvl="1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200" spc="-15" dirty="0">
                <a:latin typeface="Segoe UI"/>
                <a:cs typeface="Segoe UI"/>
              </a:rPr>
              <a:t>Xoá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nhầm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dữ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liệu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(bài </a:t>
            </a:r>
            <a:r>
              <a:rPr sz="2200" spc="-5" dirty="0">
                <a:latin typeface="Segoe UI"/>
                <a:cs typeface="Segoe UI"/>
              </a:rPr>
              <a:t>viết,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category,</a:t>
            </a:r>
            <a:r>
              <a:rPr sz="2200" spc="-10" dirty="0">
                <a:latin typeface="Segoe UI"/>
                <a:cs typeface="Segoe UI"/>
              </a:rPr>
              <a:t> sản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phẩm…)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70" dirty="0">
                <a:latin typeface="Segoe UI"/>
                <a:cs typeface="Segoe UI"/>
              </a:rPr>
              <a:t>Tuỳ</a:t>
            </a:r>
            <a:r>
              <a:rPr sz="2200" spc="3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tình</a:t>
            </a:r>
            <a:r>
              <a:rPr sz="2200" spc="3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huống,</a:t>
            </a:r>
            <a:r>
              <a:rPr sz="2200" spc="3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dữ</a:t>
            </a:r>
            <a:r>
              <a:rPr sz="2200" spc="3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liệu</a:t>
            </a:r>
            <a:r>
              <a:rPr sz="2200" spc="3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không</a:t>
            </a:r>
            <a:r>
              <a:rPr sz="2200" spc="3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chính</a:t>
            </a:r>
            <a:r>
              <a:rPr sz="2200" spc="3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xác</a:t>
            </a:r>
            <a:r>
              <a:rPr sz="2200" spc="3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có</a:t>
            </a:r>
            <a:r>
              <a:rPr sz="2200" spc="3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thể</a:t>
            </a:r>
            <a:r>
              <a:rPr sz="2200" spc="3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ảnh</a:t>
            </a:r>
            <a:r>
              <a:rPr sz="2200" spc="39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hưởng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Segoe UI"/>
                <a:cs typeface="Segoe UI"/>
              </a:rPr>
              <a:t>đến </a:t>
            </a:r>
            <a:r>
              <a:rPr sz="2200" dirty="0">
                <a:latin typeface="Segoe UI"/>
                <a:cs typeface="Segoe UI"/>
              </a:rPr>
              <a:t>uy</a:t>
            </a:r>
            <a:r>
              <a:rPr sz="2200" spc="-5" dirty="0">
                <a:latin typeface="Segoe UI"/>
                <a:cs typeface="Segoe UI"/>
              </a:rPr>
              <a:t> tín,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tài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chính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 </a:t>
            </a:r>
            <a:r>
              <a:rPr sz="2200" spc="-50" dirty="0">
                <a:latin typeface="Segoe UI"/>
                <a:cs typeface="Segoe UI"/>
              </a:rPr>
              <a:t>ty.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6235" algn="l"/>
              </a:tabLst>
            </a:pPr>
            <a:r>
              <a:rPr sz="2200" spc="-5" dirty="0">
                <a:latin typeface="Segoe UI"/>
                <a:cs typeface="Segoe UI"/>
              </a:rPr>
              <a:t>Xử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bạn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thử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đưa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cách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giải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quyết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nhé,</a:t>
            </a:r>
            <a:endParaRPr sz="2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5678" y="4953000"/>
            <a:ext cx="2648321" cy="16809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688" y="1501138"/>
            <a:ext cx="1916669" cy="52714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8835" y="190500"/>
            <a:ext cx="215112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98385" y="283210"/>
            <a:ext cx="1708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MỤC</a:t>
            </a:r>
            <a:r>
              <a:rPr sz="2800" spc="-80" dirty="0"/>
              <a:t> </a:t>
            </a:r>
            <a:r>
              <a:rPr sz="2800" spc="-5" dirty="0"/>
              <a:t>TIÊU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002468"/>
            <a:ext cx="6423025" cy="21526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F5A33"/>
              </a:buClr>
              <a:buFont typeface="Wingdings"/>
              <a:buChar char=""/>
              <a:tabLst>
                <a:tab pos="355600" algn="l"/>
              </a:tabLst>
            </a:pPr>
            <a:r>
              <a:rPr sz="2800" spc="-5" dirty="0">
                <a:latin typeface="Segoe UI"/>
                <a:cs typeface="Segoe UI"/>
              </a:rPr>
              <a:t>Kết thúc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bài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học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này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bạn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khả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năng</a:t>
            </a:r>
            <a:endParaRPr sz="28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"/>
              <a:tabLst>
                <a:tab pos="840740" algn="l"/>
              </a:tabLst>
            </a:pPr>
            <a:r>
              <a:rPr sz="2400" dirty="0">
                <a:latin typeface="Segoe UI"/>
                <a:cs typeface="Segoe UI"/>
              </a:rPr>
              <a:t>Hiểu </a:t>
            </a:r>
            <a:r>
              <a:rPr sz="2400" spc="-5" dirty="0">
                <a:latin typeface="Segoe UI"/>
                <a:cs typeface="Segoe UI"/>
              </a:rPr>
              <a:t>nguyên </a:t>
            </a:r>
            <a:r>
              <a:rPr sz="2400" dirty="0">
                <a:latin typeface="Segoe UI"/>
                <a:cs typeface="Segoe UI"/>
              </a:rPr>
              <a:t>nhân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xử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dirty="0">
                <a:latin typeface="Segoe UI"/>
                <a:cs typeface="Segoe UI"/>
              </a:rPr>
              <a:t> các </a:t>
            </a:r>
            <a:r>
              <a:rPr sz="2400" spc="-5" dirty="0">
                <a:latin typeface="Segoe UI"/>
                <a:cs typeface="Segoe UI"/>
              </a:rPr>
              <a:t>sự </a:t>
            </a:r>
            <a:r>
              <a:rPr sz="2400" dirty="0">
                <a:latin typeface="Segoe UI"/>
                <a:cs typeface="Segoe UI"/>
              </a:rPr>
              <a:t>cố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 hệ</a:t>
            </a:r>
            <a:r>
              <a:rPr sz="2400" spc="-5" dirty="0">
                <a:latin typeface="Segoe UI"/>
                <a:cs typeface="Segoe UI"/>
              </a:rPr>
              <a:t> thống,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kỹ </a:t>
            </a:r>
            <a:r>
              <a:rPr sz="2400" dirty="0">
                <a:latin typeface="Segoe UI"/>
                <a:cs typeface="Segoe UI"/>
              </a:rPr>
              <a:t>thuật</a:t>
            </a:r>
            <a:endParaRPr sz="24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"/>
              <a:tabLst>
                <a:tab pos="840740" algn="l"/>
              </a:tabLst>
            </a:pPr>
            <a:r>
              <a:rPr sz="2400" dirty="0">
                <a:latin typeface="Segoe UI"/>
                <a:cs typeface="Segoe UI"/>
              </a:rPr>
              <a:t>Hiểu </a:t>
            </a:r>
            <a:r>
              <a:rPr sz="2400" spc="-5" dirty="0">
                <a:latin typeface="Segoe UI"/>
                <a:cs typeface="Segoe UI"/>
              </a:rPr>
              <a:t>nguyên </a:t>
            </a:r>
            <a:r>
              <a:rPr sz="2400" dirty="0">
                <a:latin typeface="Segoe UI"/>
                <a:cs typeface="Segoe UI"/>
              </a:rPr>
              <a:t>nhân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xử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dirty="0">
                <a:latin typeface="Segoe UI"/>
                <a:cs typeface="Segoe UI"/>
              </a:rPr>
              <a:t> các </a:t>
            </a:r>
            <a:r>
              <a:rPr sz="2400" spc="-5" dirty="0">
                <a:latin typeface="Segoe UI"/>
                <a:cs typeface="Segoe UI"/>
              </a:rPr>
              <a:t>sự </a:t>
            </a:r>
            <a:r>
              <a:rPr sz="2400" dirty="0">
                <a:latin typeface="Segoe UI"/>
                <a:cs typeface="Segoe UI"/>
              </a:rPr>
              <a:t>cố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hình,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liệu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0448" y="213359"/>
            <a:ext cx="6852666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91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THÔNG</a:t>
            </a:r>
            <a:r>
              <a:rPr spc="-15" dirty="0"/>
              <a:t> </a:t>
            </a:r>
            <a:r>
              <a:rPr dirty="0"/>
              <a:t>TIN</a:t>
            </a:r>
            <a:r>
              <a:rPr spc="-20" dirty="0"/>
              <a:t> </a:t>
            </a:r>
            <a:r>
              <a:rPr dirty="0"/>
              <a:t>TRÊN</a:t>
            </a:r>
            <a:r>
              <a:rPr spc="-25" dirty="0"/>
              <a:t> </a:t>
            </a:r>
            <a:r>
              <a:rPr dirty="0"/>
              <a:t>WEBSITE</a:t>
            </a:r>
            <a:r>
              <a:rPr spc="-15" dirty="0"/>
              <a:t> </a:t>
            </a:r>
            <a:r>
              <a:rPr dirty="0"/>
              <a:t>ĐÃ</a:t>
            </a:r>
            <a:r>
              <a:rPr spc="-25" dirty="0"/>
              <a:t> </a:t>
            </a:r>
            <a:r>
              <a:rPr spc="-5" dirty="0"/>
              <a:t>LỖI</a:t>
            </a:r>
            <a:r>
              <a:rPr spc="-15" dirty="0"/>
              <a:t> </a:t>
            </a:r>
            <a:r>
              <a:rPr dirty="0"/>
              <a:t>THỜI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92" y="1092453"/>
            <a:ext cx="8068309" cy="485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tình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huống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tin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đã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cũ,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không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còn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giá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trị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-5" dirty="0">
                <a:latin typeface="Segoe UI"/>
                <a:cs typeface="Segoe UI"/>
              </a:rPr>
              <a:t> dụng.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Một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tình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huống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thường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gặp:</a:t>
            </a:r>
            <a:endParaRPr sz="2400">
              <a:latin typeface="Segoe UI"/>
              <a:cs typeface="Segoe UI"/>
            </a:endParaRPr>
          </a:p>
          <a:p>
            <a:pPr marL="812165" marR="5080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165" algn="l"/>
                <a:tab pos="812800" algn="l"/>
                <a:tab pos="1396365" algn="l"/>
                <a:tab pos="1992630" algn="l"/>
                <a:tab pos="2720975" algn="l"/>
                <a:tab pos="3547110" algn="l"/>
                <a:tab pos="4156710" algn="l"/>
                <a:tab pos="4970780" algn="l"/>
                <a:tab pos="5361940" algn="l"/>
                <a:tab pos="6040755" algn="l"/>
                <a:tab pos="7200265" algn="l"/>
              </a:tabLst>
            </a:pPr>
            <a:r>
              <a:rPr sz="2400" spc="5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ị</a:t>
            </a:r>
            <a:r>
              <a:rPr sz="2400" dirty="0">
                <a:latin typeface="Segoe UI"/>
                <a:cs typeface="Segoe UI"/>
              </a:rPr>
              <a:t>a	c</a:t>
            </a:r>
            <a:r>
              <a:rPr sz="2400" spc="10" dirty="0">
                <a:latin typeface="Segoe UI"/>
                <a:cs typeface="Segoe UI"/>
              </a:rPr>
              <a:t>h</a:t>
            </a:r>
            <a:r>
              <a:rPr sz="2400" spc="-5" dirty="0">
                <a:latin typeface="Segoe UI"/>
                <a:cs typeface="Segoe UI"/>
              </a:rPr>
              <a:t>ỉ</a:t>
            </a:r>
            <a:r>
              <a:rPr sz="2400" dirty="0">
                <a:latin typeface="Segoe UI"/>
                <a:cs typeface="Segoe UI"/>
              </a:rPr>
              <a:t>,	</a:t>
            </a:r>
            <a:r>
              <a:rPr sz="2400" spc="1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spc="5" dirty="0">
                <a:latin typeface="Segoe UI"/>
                <a:cs typeface="Segoe UI"/>
              </a:rPr>
              <a:t>ệ</a:t>
            </a:r>
            <a:r>
              <a:rPr sz="2400" dirty="0">
                <a:latin typeface="Segoe UI"/>
                <a:cs typeface="Segoe UI"/>
              </a:rPr>
              <a:t>n	tho</a:t>
            </a:r>
            <a:r>
              <a:rPr sz="2400" spc="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i	của	c</a:t>
            </a:r>
            <a:r>
              <a:rPr sz="2400" spc="10" dirty="0">
                <a:latin typeface="Segoe UI"/>
                <a:cs typeface="Segoe UI"/>
              </a:rPr>
              <a:t>ô</a:t>
            </a:r>
            <a:r>
              <a:rPr sz="2400" dirty="0">
                <a:latin typeface="Segoe UI"/>
                <a:cs typeface="Segoe UI"/>
              </a:rPr>
              <a:t>ng	ty	t</a:t>
            </a:r>
            <a:r>
              <a:rPr sz="2400" spc="-25" dirty="0">
                <a:latin typeface="Segoe UI"/>
                <a:cs typeface="Segoe UI"/>
              </a:rPr>
              <a:t>r</a:t>
            </a:r>
            <a:r>
              <a:rPr sz="2400" dirty="0">
                <a:latin typeface="Segoe UI"/>
                <a:cs typeface="Segoe UI"/>
              </a:rPr>
              <a:t>ên	</a:t>
            </a:r>
            <a:r>
              <a:rPr sz="2400" spc="-10" dirty="0">
                <a:latin typeface="Segoe UI"/>
                <a:cs typeface="Segoe UI"/>
              </a:rPr>
              <a:t>w</a:t>
            </a:r>
            <a:r>
              <a:rPr sz="2400" dirty="0">
                <a:latin typeface="Segoe UI"/>
                <a:cs typeface="Segoe UI"/>
              </a:rPr>
              <a:t>eb</a:t>
            </a:r>
            <a:r>
              <a:rPr sz="2400" spc="-15" dirty="0">
                <a:latin typeface="Segoe UI"/>
                <a:cs typeface="Segoe UI"/>
              </a:rPr>
              <a:t>s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spc="-30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e	</a:t>
            </a:r>
            <a:r>
              <a:rPr sz="2400" spc="-5" dirty="0">
                <a:latin typeface="Segoe UI"/>
                <a:cs typeface="Segoe UI"/>
              </a:rPr>
              <a:t>không  còn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đúng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nữa do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công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ty đã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thay đổi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văn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phòng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dirty="0">
                <a:latin typeface="Segoe UI"/>
                <a:cs typeface="Segoe UI"/>
              </a:rPr>
              <a:t>Email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bộ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phận không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còn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chính xác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do </a:t>
            </a:r>
            <a:r>
              <a:rPr sz="2400" dirty="0">
                <a:latin typeface="Segoe UI"/>
                <a:cs typeface="Segoe UI"/>
              </a:rPr>
              <a:t>đã có thay</a:t>
            </a:r>
            <a:endParaRPr sz="2400">
              <a:latin typeface="Segoe UI"/>
              <a:cs typeface="Segoe UI"/>
            </a:endParaRPr>
          </a:p>
          <a:p>
            <a:pPr marL="812165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đổi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dirty="0">
                <a:latin typeface="Segoe UI"/>
                <a:cs typeface="Segoe UI"/>
              </a:rPr>
              <a:t>Cấu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trúc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phòng</a:t>
            </a:r>
            <a:r>
              <a:rPr sz="2400" spc="30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ban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không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đúng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đã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điều</a:t>
            </a:r>
            <a:endParaRPr sz="2400">
              <a:latin typeface="Segoe UI"/>
              <a:cs typeface="Segoe UI"/>
            </a:endParaRPr>
          </a:p>
          <a:p>
            <a:pPr marL="812165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chỉnh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quá</a:t>
            </a:r>
            <a:r>
              <a:rPr sz="2400" spc="-5" dirty="0">
                <a:latin typeface="Segoe UI"/>
                <a:cs typeface="Segoe UI"/>
              </a:rPr>
              <a:t> trình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hoạt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động.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Form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hệ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hoạt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động</a:t>
            </a:r>
            <a:r>
              <a:rPr sz="2400" spc="2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đúng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email</a:t>
            </a:r>
            <a:r>
              <a:rPr sz="2400" spc="2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nhận</a:t>
            </a:r>
            <a:endParaRPr sz="2400">
              <a:latin typeface="Segoe UI"/>
              <a:cs typeface="Segoe UI"/>
            </a:endParaRPr>
          </a:p>
          <a:p>
            <a:pPr marL="812165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hệ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đã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thay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đổi.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-5" dirty="0">
                <a:latin typeface="Segoe UI"/>
                <a:cs typeface="Segoe UI"/>
              </a:rPr>
              <a:t> lý: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thử đưa ra</a:t>
            </a:r>
            <a:r>
              <a:rPr sz="2400" spc="-5" dirty="0">
                <a:latin typeface="Segoe UI"/>
                <a:cs typeface="Segoe UI"/>
              </a:rPr>
              <a:t> cách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xử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nhé.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5588" y="190500"/>
            <a:ext cx="3754373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94757" y="283210"/>
            <a:ext cx="3309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QUÊN</a:t>
            </a:r>
            <a:r>
              <a:rPr sz="2800" spc="-25" dirty="0"/>
              <a:t> </a:t>
            </a:r>
            <a:r>
              <a:rPr sz="2800" spc="-50" dirty="0"/>
              <a:t>PASS</a:t>
            </a:r>
            <a:r>
              <a:rPr sz="2800" spc="-10" dirty="0"/>
              <a:t> ADMIN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8775" indent="-342900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359410" algn="l"/>
              </a:tabLst>
            </a:pPr>
            <a:r>
              <a:rPr dirty="0"/>
              <a:t>Quên</a:t>
            </a:r>
            <a:r>
              <a:rPr spc="-10" dirty="0"/>
              <a:t> pass</a:t>
            </a:r>
            <a:r>
              <a:rPr dirty="0"/>
              <a:t> </a:t>
            </a:r>
            <a:r>
              <a:rPr spc="-5" dirty="0"/>
              <a:t>admin</a:t>
            </a:r>
            <a:r>
              <a:rPr dirty="0"/>
              <a:t> </a:t>
            </a:r>
            <a:r>
              <a:rPr spc="-5" dirty="0"/>
              <a:t>là</a:t>
            </a:r>
            <a:r>
              <a:rPr spc="10" dirty="0"/>
              <a:t> </a:t>
            </a:r>
            <a:r>
              <a:rPr spc="-10" dirty="0"/>
              <a:t>lỗi</a:t>
            </a:r>
            <a:r>
              <a:rPr spc="30" dirty="0"/>
              <a:t> </a:t>
            </a:r>
            <a:r>
              <a:rPr spc="-5" dirty="0"/>
              <a:t>khá</a:t>
            </a:r>
            <a:r>
              <a:rPr spc="10" dirty="0"/>
              <a:t> </a:t>
            </a:r>
            <a:r>
              <a:rPr dirty="0"/>
              <a:t>phổ</a:t>
            </a:r>
            <a:r>
              <a:rPr spc="5" dirty="0"/>
              <a:t> </a:t>
            </a:r>
            <a:r>
              <a:rPr dirty="0"/>
              <a:t>biến.</a:t>
            </a:r>
          </a:p>
          <a:p>
            <a:pPr marL="358775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9410" algn="l"/>
              </a:tabLst>
            </a:pPr>
            <a:r>
              <a:rPr spc="-5" dirty="0"/>
              <a:t>Nguyên</a:t>
            </a:r>
            <a:r>
              <a:rPr spc="265" dirty="0"/>
              <a:t> </a:t>
            </a:r>
            <a:r>
              <a:rPr dirty="0"/>
              <a:t>nhân:</a:t>
            </a:r>
            <a:r>
              <a:rPr spc="254" dirty="0"/>
              <a:t> </a:t>
            </a:r>
            <a:r>
              <a:rPr spc="-5" dirty="0"/>
              <a:t>mật</a:t>
            </a:r>
            <a:r>
              <a:rPr spc="265" dirty="0"/>
              <a:t> </a:t>
            </a:r>
            <a:r>
              <a:rPr spc="-5" dirty="0"/>
              <a:t>khẩu</a:t>
            </a:r>
            <a:r>
              <a:rPr spc="260" dirty="0"/>
              <a:t> </a:t>
            </a:r>
            <a:r>
              <a:rPr dirty="0"/>
              <a:t>quá</a:t>
            </a:r>
            <a:r>
              <a:rPr spc="265" dirty="0"/>
              <a:t> </a:t>
            </a:r>
            <a:r>
              <a:rPr dirty="0"/>
              <a:t>phức</a:t>
            </a:r>
            <a:r>
              <a:rPr spc="260" dirty="0"/>
              <a:t> </a:t>
            </a:r>
            <a:r>
              <a:rPr dirty="0"/>
              <a:t>tạp</a:t>
            </a:r>
            <a:r>
              <a:rPr spc="265" dirty="0"/>
              <a:t> </a:t>
            </a:r>
            <a:r>
              <a:rPr dirty="0"/>
              <a:t>hoặc</a:t>
            </a:r>
            <a:r>
              <a:rPr spc="254" dirty="0"/>
              <a:t> </a:t>
            </a:r>
            <a:r>
              <a:rPr dirty="0"/>
              <a:t>rất</a:t>
            </a:r>
            <a:r>
              <a:rPr spc="265" dirty="0"/>
              <a:t> </a:t>
            </a:r>
            <a:r>
              <a:rPr spc="-5" dirty="0"/>
              <a:t>lâu</a:t>
            </a:r>
            <a:r>
              <a:rPr spc="260" dirty="0"/>
              <a:t> </a:t>
            </a:r>
            <a:r>
              <a:rPr dirty="0"/>
              <a:t>mới</a:t>
            </a:r>
          </a:p>
          <a:p>
            <a:pPr marL="358775">
              <a:lnSpc>
                <a:spcPct val="100000"/>
              </a:lnSpc>
            </a:pPr>
            <a:r>
              <a:rPr spc="-20" dirty="0"/>
              <a:t>vào</a:t>
            </a:r>
            <a:r>
              <a:rPr dirty="0"/>
              <a:t> </a:t>
            </a:r>
            <a:r>
              <a:rPr spc="-5" dirty="0"/>
              <a:t>lại</a:t>
            </a:r>
            <a:r>
              <a:rPr spc="10" dirty="0"/>
              <a:t> </a:t>
            </a:r>
            <a:r>
              <a:rPr dirty="0"/>
              <a:t>admin</a:t>
            </a:r>
            <a:r>
              <a:rPr spc="10" dirty="0"/>
              <a:t> </a:t>
            </a:r>
            <a:r>
              <a:rPr dirty="0"/>
              <a:t>hoặc</a:t>
            </a:r>
            <a:r>
              <a:rPr spc="10" dirty="0"/>
              <a:t> </a:t>
            </a:r>
            <a:r>
              <a:rPr dirty="0"/>
              <a:t>bất</a:t>
            </a:r>
            <a:r>
              <a:rPr spc="-5" dirty="0"/>
              <a:t> </a:t>
            </a:r>
            <a:r>
              <a:rPr dirty="0"/>
              <a:t>cẩn</a:t>
            </a:r>
            <a:r>
              <a:rPr spc="5" dirty="0"/>
              <a:t> </a:t>
            </a:r>
            <a:r>
              <a:rPr spc="-5" dirty="0"/>
              <a:t>(mới</a:t>
            </a:r>
            <a:r>
              <a:rPr spc="15" dirty="0"/>
              <a:t> </a:t>
            </a:r>
            <a:r>
              <a:rPr dirty="0"/>
              <a:t>đổi quên</a:t>
            </a:r>
            <a:r>
              <a:rPr spc="-5" dirty="0"/>
              <a:t> </a:t>
            </a:r>
            <a:r>
              <a:rPr dirty="0"/>
              <a:t>ngay)…</a:t>
            </a:r>
          </a:p>
          <a:p>
            <a:pPr marL="35877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9410" algn="l"/>
              </a:tabLst>
            </a:pPr>
            <a:r>
              <a:rPr spc="-5" dirty="0"/>
              <a:t>Xử</a:t>
            </a:r>
            <a:r>
              <a:rPr spc="-35" dirty="0"/>
              <a:t> </a:t>
            </a:r>
            <a:r>
              <a:rPr spc="-5" dirty="0"/>
              <a:t>lý:</a:t>
            </a:r>
          </a:p>
          <a:p>
            <a:pPr marL="815340" lvl="1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816610" algn="l"/>
              </a:tabLst>
            </a:pPr>
            <a:r>
              <a:rPr sz="2400" spc="-5" dirty="0">
                <a:latin typeface="Segoe UI"/>
                <a:cs typeface="Segoe UI"/>
              </a:rPr>
              <a:t>Dùng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chức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năng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Lost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Password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pass</a:t>
            </a:r>
            <a:r>
              <a:rPr sz="2400" spc="8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mới</a:t>
            </a:r>
            <a:r>
              <a:rPr sz="2400" spc="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–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nếu</a:t>
            </a:r>
            <a:endParaRPr sz="2400">
              <a:latin typeface="Segoe UI"/>
              <a:cs typeface="Segoe UI"/>
            </a:endParaRPr>
          </a:p>
          <a:p>
            <a:pPr marL="815340">
              <a:lnSpc>
                <a:spcPct val="100000"/>
              </a:lnSpc>
            </a:pPr>
            <a:r>
              <a:rPr spc="-10" dirty="0"/>
              <a:t>website </a:t>
            </a:r>
            <a:r>
              <a:rPr spc="-5" dirty="0"/>
              <a:t>có</a:t>
            </a:r>
            <a:r>
              <a:rPr dirty="0"/>
              <a:t> tính</a:t>
            </a:r>
            <a:r>
              <a:rPr spc="5" dirty="0"/>
              <a:t> </a:t>
            </a:r>
            <a:r>
              <a:rPr dirty="0"/>
              <a:t>năng</a:t>
            </a:r>
            <a:r>
              <a:rPr spc="5" dirty="0"/>
              <a:t> </a:t>
            </a:r>
            <a:r>
              <a:rPr spc="-40" dirty="0"/>
              <a:t>này.</a:t>
            </a:r>
          </a:p>
          <a:p>
            <a:pPr marL="815340" lvl="1" indent="-342900">
              <a:lnSpc>
                <a:spcPct val="100000"/>
              </a:lnSpc>
              <a:spcBef>
                <a:spcPts val="560"/>
              </a:spcBef>
              <a:buFont typeface="Wingdings"/>
              <a:buChar char=""/>
              <a:tabLst>
                <a:tab pos="816610" algn="l"/>
                <a:tab pos="1480820" algn="l"/>
                <a:tab pos="2326640" algn="l"/>
                <a:tab pos="2773680" algn="l"/>
                <a:tab pos="3948429" algn="l"/>
                <a:tab pos="4436110" algn="l"/>
                <a:tab pos="5556885" algn="l"/>
                <a:tab pos="7096125" algn="l"/>
                <a:tab pos="7583805" algn="l"/>
              </a:tabLst>
            </a:pPr>
            <a:r>
              <a:rPr sz="2400" spc="-175" dirty="0">
                <a:latin typeface="Segoe UI"/>
                <a:cs typeface="Segoe UI"/>
              </a:rPr>
              <a:t>V</a:t>
            </a:r>
            <a:r>
              <a:rPr sz="2400" dirty="0">
                <a:latin typeface="Segoe UI"/>
                <a:cs typeface="Segoe UI"/>
              </a:rPr>
              <a:t>ào	quản	trị	</a:t>
            </a:r>
            <a:r>
              <a:rPr sz="2400" spc="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osti</a:t>
            </a:r>
            <a:r>
              <a:rPr sz="2400" spc="-10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	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egoe UI"/>
                <a:cs typeface="Segoe UI"/>
              </a:rPr>
              <a:t>MySQL	</a:t>
            </a:r>
            <a:r>
              <a:rPr sz="2400" spc="-5" dirty="0">
                <a:latin typeface="Segoe UI"/>
                <a:cs typeface="Segoe UI"/>
              </a:rPr>
              <a:t>Data</a:t>
            </a:r>
            <a:r>
              <a:rPr sz="2400" spc="-35" dirty="0">
                <a:latin typeface="Segoe UI"/>
                <a:cs typeface="Segoe UI"/>
              </a:rPr>
              <a:t>b</a:t>
            </a:r>
            <a:r>
              <a:rPr sz="2400" dirty="0">
                <a:latin typeface="Segoe UI"/>
                <a:cs typeface="Segoe UI"/>
              </a:rPr>
              <a:t>ases	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egoe UI"/>
                <a:cs typeface="Segoe UI"/>
              </a:rPr>
              <a:t>v</a:t>
            </a:r>
            <a:r>
              <a:rPr sz="2400" dirty="0">
                <a:latin typeface="Segoe UI"/>
                <a:cs typeface="Segoe UI"/>
              </a:rPr>
              <a:t>ào</a:t>
            </a:r>
            <a:endParaRPr sz="2400">
              <a:latin typeface="Segoe UI"/>
              <a:cs typeface="Segoe UI"/>
            </a:endParaRPr>
          </a:p>
          <a:p>
            <a:pPr marL="815340">
              <a:lnSpc>
                <a:spcPct val="100000"/>
              </a:lnSpc>
              <a:spcBef>
                <a:spcPts val="15"/>
              </a:spcBef>
            </a:pPr>
            <a:r>
              <a:rPr dirty="0"/>
              <a:t>table</a:t>
            </a:r>
            <a:r>
              <a:rPr spc="-5" dirty="0"/>
              <a:t> </a:t>
            </a:r>
            <a:r>
              <a:rPr dirty="0"/>
              <a:t>danh </a:t>
            </a:r>
            <a:r>
              <a:rPr spc="-5" dirty="0"/>
              <a:t>sách</a:t>
            </a:r>
            <a:r>
              <a:rPr spc="5" dirty="0"/>
              <a:t> </a:t>
            </a:r>
            <a:r>
              <a:rPr dirty="0"/>
              <a:t>user</a:t>
            </a:r>
            <a:r>
              <a:rPr spc="-10" dirty="0"/>
              <a:t> </a:t>
            </a:r>
            <a:r>
              <a:rPr dirty="0"/>
              <a:t>để</a:t>
            </a:r>
            <a:r>
              <a:rPr spc="-10" dirty="0"/>
              <a:t> </a:t>
            </a:r>
            <a:r>
              <a:rPr dirty="0"/>
              <a:t>thực hiện đổi</a:t>
            </a:r>
            <a:r>
              <a:rPr spc="10" dirty="0"/>
              <a:t> </a:t>
            </a:r>
            <a:r>
              <a:rPr spc="-5" dirty="0"/>
              <a:t>mật khẩu.</a:t>
            </a:r>
          </a:p>
          <a:p>
            <a:pPr marL="815340" lvl="1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816610" algn="l"/>
              </a:tabLst>
            </a:pPr>
            <a:r>
              <a:rPr sz="2400" spc="-5" dirty="0">
                <a:latin typeface="Segoe UI"/>
                <a:cs typeface="Segoe UI"/>
              </a:rPr>
              <a:t>Dùng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lại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bản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backup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database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chứa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mật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khẩu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cũ.</a:t>
            </a:r>
            <a:endParaRPr sz="2400">
              <a:latin typeface="Segoe UI"/>
              <a:cs typeface="Segoe UI"/>
            </a:endParaRPr>
          </a:p>
          <a:p>
            <a:pPr marL="815340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816610" algn="l"/>
              </a:tabLst>
            </a:pPr>
            <a:r>
              <a:rPr sz="2400" spc="-5" dirty="0">
                <a:latin typeface="Segoe UI"/>
                <a:cs typeface="Segoe UI"/>
              </a:rPr>
              <a:t>Bạn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đề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xuất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thêm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nhé.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7220" y="190500"/>
            <a:ext cx="4514850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6134" y="283210"/>
            <a:ext cx="3973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WEBSITE</a:t>
            </a:r>
            <a:r>
              <a:rPr sz="2800" dirty="0"/>
              <a:t> </a:t>
            </a:r>
            <a:r>
              <a:rPr sz="2800" spc="-5" dirty="0"/>
              <a:t>KHÔNG</a:t>
            </a:r>
            <a:r>
              <a:rPr sz="2800" spc="-25" dirty="0"/>
              <a:t> </a:t>
            </a:r>
            <a:r>
              <a:rPr sz="2800" spc="-10" dirty="0"/>
              <a:t>CHẠY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39292" y="943479"/>
            <a:ext cx="8221980" cy="34645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40" dirty="0">
                <a:latin typeface="Segoe UI"/>
                <a:cs typeface="Segoe UI"/>
              </a:rPr>
              <a:t>Trang</a:t>
            </a:r>
            <a:r>
              <a:rPr sz="2400" spc="-5" dirty="0">
                <a:latin typeface="Segoe UI"/>
                <a:cs typeface="Segoe UI"/>
              </a:rPr>
              <a:t> chủ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hiện gì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báo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404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hoặc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500.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1022985" algn="l"/>
                <a:tab pos="1913255" algn="l"/>
                <a:tab pos="2465070" algn="l"/>
                <a:tab pos="3115310" algn="l"/>
                <a:tab pos="3501390" algn="l"/>
                <a:tab pos="4462780" algn="l"/>
                <a:tab pos="5128895" algn="l"/>
                <a:tab pos="5618480" algn="l"/>
                <a:tab pos="6778625" algn="l"/>
                <a:tab pos="7650480" algn="l"/>
              </a:tabLst>
            </a:pPr>
            <a:r>
              <a:rPr sz="2400" spc="-5" dirty="0">
                <a:latin typeface="Segoe UI"/>
                <a:cs typeface="Segoe UI"/>
              </a:rPr>
              <a:t>Giả</a:t>
            </a:r>
            <a:r>
              <a:rPr sz="2400" dirty="0">
                <a:latin typeface="Segoe UI"/>
                <a:cs typeface="Segoe UI"/>
              </a:rPr>
              <a:t>i	</a:t>
            </a:r>
            <a:r>
              <a:rPr sz="2400" spc="10" dirty="0">
                <a:latin typeface="Segoe UI"/>
                <a:cs typeface="Segoe UI"/>
              </a:rPr>
              <a:t>t</a:t>
            </a:r>
            <a:r>
              <a:rPr sz="2400" spc="5" dirty="0">
                <a:latin typeface="Segoe UI"/>
                <a:cs typeface="Segoe UI"/>
              </a:rPr>
              <a:t>h</a:t>
            </a:r>
            <a:r>
              <a:rPr sz="2400" spc="-5" dirty="0">
                <a:latin typeface="Segoe UI"/>
                <a:cs typeface="Segoe UI"/>
              </a:rPr>
              <a:t>íc</a:t>
            </a:r>
            <a:r>
              <a:rPr sz="2400" spc="1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:	</a:t>
            </a:r>
            <a:r>
              <a:rPr sz="2400" spc="-5" dirty="0">
                <a:latin typeface="Segoe UI"/>
                <a:cs typeface="Segoe UI"/>
              </a:rPr>
              <a:t>Lỗ</a:t>
            </a:r>
            <a:r>
              <a:rPr sz="2400" dirty="0">
                <a:latin typeface="Segoe UI"/>
                <a:cs typeface="Segoe UI"/>
              </a:rPr>
              <a:t>i	404	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à	thô</a:t>
            </a:r>
            <a:r>
              <a:rPr sz="2400" spc="-10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	</a:t>
            </a:r>
            <a:r>
              <a:rPr sz="2400" spc="-35" dirty="0">
                <a:latin typeface="Segoe UI"/>
                <a:cs typeface="Segoe UI"/>
              </a:rPr>
              <a:t>b</a:t>
            </a:r>
            <a:r>
              <a:rPr sz="2400" spc="10" dirty="0">
                <a:latin typeface="Segoe UI"/>
                <a:cs typeface="Segoe UI"/>
              </a:rPr>
              <a:t>á</a:t>
            </a:r>
            <a:r>
              <a:rPr sz="2400" dirty="0">
                <a:latin typeface="Segoe UI"/>
                <a:cs typeface="Segoe UI"/>
              </a:rPr>
              <a:t>o	tài	nguyên	trang	</a:t>
            </a:r>
            <a:r>
              <a:rPr sz="2400" spc="-10" dirty="0">
                <a:latin typeface="Segoe UI"/>
                <a:cs typeface="Segoe UI"/>
              </a:rPr>
              <a:t>w</a:t>
            </a:r>
            <a:r>
              <a:rPr sz="2400" dirty="0">
                <a:latin typeface="Segoe UI"/>
                <a:cs typeface="Segoe UI"/>
              </a:rPr>
              <a:t>eb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tìm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thấy.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Lỗi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500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lỗi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nội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tại</a:t>
            </a:r>
            <a:r>
              <a:rPr sz="2400" spc="-10" dirty="0">
                <a:latin typeface="Segoe UI"/>
                <a:cs typeface="Segoe UI"/>
              </a:rPr>
              <a:t> trong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server.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Đây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lỗi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</a:t>
            </a:r>
            <a:r>
              <a:rPr sz="2400" dirty="0">
                <a:latin typeface="Segoe UI"/>
                <a:cs typeface="Segoe UI"/>
              </a:rPr>
              <a:t> phức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tạp,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-5" dirty="0">
                <a:latin typeface="Segoe UI"/>
                <a:cs typeface="Segoe UI"/>
              </a:rPr>
              <a:t> nhiều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nguyên </a:t>
            </a:r>
            <a:r>
              <a:rPr sz="2400" spc="-5" dirty="0">
                <a:latin typeface="Segoe UI"/>
                <a:cs typeface="Segoe UI"/>
              </a:rPr>
              <a:t>nhân.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Nguyên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nhân: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Bạn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vừa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code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hoặc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sai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ở chỗ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nào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đó</a:t>
            </a:r>
            <a:endParaRPr sz="2400">
              <a:latin typeface="Segoe UI"/>
              <a:cs typeface="Segoe UI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80" dirty="0">
                <a:latin typeface="Segoe UI"/>
                <a:cs typeface="Segoe UI"/>
              </a:rPr>
              <a:t>Vô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tình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xóa/di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chuyển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file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trọng</a:t>
            </a:r>
            <a:r>
              <a:rPr sz="2400" spc="-5" dirty="0">
                <a:latin typeface="Segoe UI"/>
                <a:cs typeface="Segoe UI"/>
              </a:rPr>
              <a:t> của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Xử </a:t>
            </a:r>
            <a:r>
              <a:rPr sz="2400" spc="-5" dirty="0">
                <a:latin typeface="Segoe UI"/>
                <a:cs typeface="Segoe UI"/>
              </a:rPr>
              <a:t>lý: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Mời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Bạn </a:t>
            </a:r>
            <a:r>
              <a:rPr sz="2400" dirty="0">
                <a:latin typeface="Segoe UI"/>
                <a:cs typeface="Segoe UI"/>
              </a:rPr>
              <a:t>thử đưa ra </a:t>
            </a:r>
            <a:r>
              <a:rPr sz="2400" spc="-5" dirty="0">
                <a:latin typeface="Segoe UI"/>
                <a:cs typeface="Segoe UI"/>
              </a:rPr>
              <a:t>cách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xử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nhé.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93850" y="4497070"/>
            <a:ext cx="5727700" cy="2214880"/>
            <a:chOff x="1593850" y="4497070"/>
            <a:chExt cx="5727700" cy="22148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7277" y="5256659"/>
              <a:ext cx="2316891" cy="11193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97025" y="4500245"/>
              <a:ext cx="5721350" cy="2208530"/>
            </a:xfrm>
            <a:custGeom>
              <a:avLst/>
              <a:gdLst/>
              <a:ahLst/>
              <a:cxnLst/>
              <a:rect l="l" t="t" r="r" b="b"/>
              <a:pathLst>
                <a:path w="5721350" h="2208529">
                  <a:moveTo>
                    <a:pt x="0" y="2208529"/>
                  </a:moveTo>
                  <a:lnTo>
                    <a:pt x="5721350" y="2208529"/>
                  </a:lnTo>
                  <a:lnTo>
                    <a:pt x="5721350" y="0"/>
                  </a:lnTo>
                  <a:lnTo>
                    <a:pt x="0" y="0"/>
                  </a:lnTo>
                  <a:lnTo>
                    <a:pt x="0" y="220852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676" y="213359"/>
            <a:ext cx="6845046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8460">
              <a:lnSpc>
                <a:spcPct val="100000"/>
              </a:lnSpc>
              <a:spcBef>
                <a:spcPts val="100"/>
              </a:spcBef>
            </a:pPr>
            <a:r>
              <a:rPr dirty="0"/>
              <a:t>GOOGLE</a:t>
            </a:r>
            <a:r>
              <a:rPr spc="-30" dirty="0"/>
              <a:t> </a:t>
            </a:r>
            <a:r>
              <a:rPr spc="-5" dirty="0"/>
              <a:t>BÁO</a:t>
            </a:r>
            <a:r>
              <a:rPr spc="-20" dirty="0"/>
              <a:t> </a:t>
            </a:r>
            <a:r>
              <a:rPr spc="-35" dirty="0"/>
              <a:t>CÓ</a:t>
            </a:r>
            <a:r>
              <a:rPr spc="-5" dirty="0"/>
              <a:t> </a:t>
            </a:r>
            <a:r>
              <a:rPr dirty="0"/>
              <a:t>VIRUS</a:t>
            </a:r>
            <a:r>
              <a:rPr spc="-20" dirty="0"/>
              <a:t> </a:t>
            </a:r>
            <a:r>
              <a:rPr spc="-5" dirty="0"/>
              <a:t>TRONG</a:t>
            </a:r>
            <a:r>
              <a:rPr spc="-35" dirty="0"/>
              <a:t> </a:t>
            </a:r>
            <a:r>
              <a:rPr dirty="0"/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664" y="1016253"/>
            <a:ext cx="8071484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Mỗi </a:t>
            </a: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dirty="0">
                <a:latin typeface="Segoe UI"/>
                <a:cs typeface="Segoe UI"/>
              </a:rPr>
              <a:t>người </a:t>
            </a:r>
            <a:r>
              <a:rPr sz="2400" spc="-10" dirty="0">
                <a:latin typeface="Segoe UI"/>
                <a:cs typeface="Segoe UI"/>
              </a:rPr>
              <a:t>xem </a:t>
            </a:r>
            <a:r>
              <a:rPr sz="2400" dirty="0">
                <a:latin typeface="Segoe UI"/>
                <a:cs typeface="Segoe UI"/>
              </a:rPr>
              <a:t>truy cập 1 </a:t>
            </a:r>
            <a:r>
              <a:rPr sz="2400" spc="-5" dirty="0">
                <a:latin typeface="Segoe UI"/>
                <a:cs typeface="Segoe UI"/>
              </a:rPr>
              <a:t>website, Chrome </a:t>
            </a:r>
            <a:r>
              <a:rPr sz="2400" spc="-10" dirty="0">
                <a:latin typeface="Segoe UI"/>
                <a:cs typeface="Segoe UI"/>
              </a:rPr>
              <a:t>sẽ kiểm 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 địa chỉ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spc="-5" dirty="0">
                <a:latin typeface="Segoe UI"/>
                <a:cs typeface="Segoe UI"/>
              </a:rPr>
              <a:t>có </a:t>
            </a:r>
            <a:r>
              <a:rPr sz="2400" dirty="0">
                <a:latin typeface="Segoe UI"/>
                <a:cs typeface="Segoe UI"/>
              </a:rPr>
              <a:t>nằm </a:t>
            </a:r>
            <a:r>
              <a:rPr sz="2400" spc="-5" dirty="0">
                <a:latin typeface="Segoe UI"/>
                <a:cs typeface="Segoe UI"/>
              </a:rPr>
              <a:t>trong </a:t>
            </a:r>
            <a:r>
              <a:rPr sz="2400" dirty="0">
                <a:latin typeface="Segoe UI"/>
                <a:cs typeface="Segoe UI"/>
              </a:rPr>
              <a:t>danh </a:t>
            </a:r>
            <a:r>
              <a:rPr sz="2400" spc="-5" dirty="0">
                <a:latin typeface="Segoe UI"/>
                <a:cs typeface="Segoe UI"/>
              </a:rPr>
              <a:t>sách </a:t>
            </a:r>
            <a:r>
              <a:rPr sz="2400" spc="-35" dirty="0">
                <a:latin typeface="Segoe UI"/>
                <a:cs typeface="Segoe UI"/>
              </a:rPr>
              <a:t>“đen” </a:t>
            </a:r>
            <a:r>
              <a:rPr sz="2400" dirty="0">
                <a:latin typeface="Segoe UI"/>
                <a:cs typeface="Segoe UI"/>
              </a:rPr>
              <a:t>(black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list)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Google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Safe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Browsing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hay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không.</a:t>
            </a:r>
            <a:endParaRPr sz="24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Nếu</a:t>
            </a:r>
            <a:r>
              <a:rPr sz="2400" spc="1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có,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Chrome</a:t>
            </a:r>
            <a:r>
              <a:rPr sz="2400" spc="1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17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báo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ngay</a:t>
            </a:r>
            <a:r>
              <a:rPr sz="2400" spc="1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với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trang</a:t>
            </a:r>
            <a:r>
              <a:rPr sz="2400" spc="17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nền</a:t>
            </a:r>
            <a:r>
              <a:rPr sz="2400" spc="1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đỏ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như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hình.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Thật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tai hại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nếu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bạn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lỗi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40" dirty="0">
                <a:latin typeface="Segoe UI"/>
                <a:cs typeface="Segoe UI"/>
              </a:rPr>
              <a:t>này.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3611879"/>
            <a:ext cx="67056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676" y="213359"/>
            <a:ext cx="6845046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8460">
              <a:lnSpc>
                <a:spcPct val="100000"/>
              </a:lnSpc>
              <a:spcBef>
                <a:spcPts val="100"/>
              </a:spcBef>
            </a:pPr>
            <a:r>
              <a:rPr dirty="0"/>
              <a:t>GOOGLE</a:t>
            </a:r>
            <a:r>
              <a:rPr spc="-30" dirty="0"/>
              <a:t> </a:t>
            </a:r>
            <a:r>
              <a:rPr spc="-5" dirty="0"/>
              <a:t>BÁO</a:t>
            </a:r>
            <a:r>
              <a:rPr spc="-20" dirty="0"/>
              <a:t> </a:t>
            </a:r>
            <a:r>
              <a:rPr spc="-35" dirty="0"/>
              <a:t>CÓ</a:t>
            </a:r>
            <a:r>
              <a:rPr spc="-5" dirty="0"/>
              <a:t> </a:t>
            </a:r>
            <a:r>
              <a:rPr dirty="0"/>
              <a:t>VIRUS</a:t>
            </a:r>
            <a:r>
              <a:rPr spc="-20" dirty="0"/>
              <a:t> </a:t>
            </a:r>
            <a:r>
              <a:rPr spc="-5" dirty="0"/>
              <a:t>TRONG</a:t>
            </a:r>
            <a:r>
              <a:rPr spc="-35" dirty="0"/>
              <a:t> </a:t>
            </a:r>
            <a:r>
              <a:rPr dirty="0"/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4253" y="900429"/>
            <a:ext cx="8234045" cy="5525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Nguyên</a:t>
            </a:r>
            <a:r>
              <a:rPr sz="2200" spc="1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nhân:</a:t>
            </a:r>
            <a:r>
              <a:rPr sz="2200" spc="18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1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chứa</a:t>
            </a:r>
            <a:r>
              <a:rPr sz="2200" spc="1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mã</a:t>
            </a:r>
            <a:r>
              <a:rPr sz="2200" spc="1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độc</a:t>
            </a:r>
            <a:r>
              <a:rPr sz="2200" spc="1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hoặc</a:t>
            </a:r>
            <a:r>
              <a:rPr sz="2200" spc="1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chứa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nhiều</a:t>
            </a:r>
            <a:r>
              <a:rPr sz="2200" spc="1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đoạn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mã</a:t>
            </a:r>
            <a:r>
              <a:rPr sz="2200" dirty="0">
                <a:latin typeface="Segoe UI"/>
                <a:cs typeface="Segoe UI"/>
              </a:rPr>
              <a:t> phức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tạp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mà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Google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nghi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ngờ.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Xử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lý:</a:t>
            </a:r>
            <a:endParaRPr sz="2200">
              <a:latin typeface="Segoe UI"/>
              <a:cs typeface="Segoe UI"/>
            </a:endParaRPr>
          </a:p>
          <a:p>
            <a:pPr marL="812800" marR="111125" lvl="1" indent="-34290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spc="-55" dirty="0">
                <a:latin typeface="Segoe UI"/>
                <a:cs typeface="Segoe UI"/>
              </a:rPr>
              <a:t>Vào</a:t>
            </a:r>
            <a:r>
              <a:rPr sz="2200" spc="-30" dirty="0">
                <a:solidFill>
                  <a:srgbClr val="2997E2"/>
                </a:solidFill>
                <a:latin typeface="Segoe UI"/>
                <a:cs typeface="Segoe UI"/>
              </a:rPr>
              <a:t> </a:t>
            </a:r>
            <a:r>
              <a:rPr sz="20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3"/>
              </a:rPr>
              <a:t>google.com/safebrowsing/diagnostic?site=YourDomain.com </a:t>
            </a:r>
            <a:r>
              <a:rPr sz="2000" spc="-535" dirty="0">
                <a:solidFill>
                  <a:srgbClr val="2997E2"/>
                </a:solidFill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spc="-5" dirty="0">
                <a:latin typeface="Segoe UI"/>
                <a:cs typeface="Segoe UI"/>
              </a:rPr>
              <a:t> nhập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domain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vào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kiểm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tra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trình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trạng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nhiễm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mã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độc 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của website.</a:t>
            </a:r>
            <a:endParaRPr sz="2200">
              <a:latin typeface="Segoe UI"/>
              <a:cs typeface="Segoe UI"/>
            </a:endParaRPr>
          </a:p>
          <a:p>
            <a:pPr marL="812800" marR="312420" lvl="1" indent="-34290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spc="-5" dirty="0">
                <a:latin typeface="Segoe UI"/>
                <a:cs typeface="Segoe UI"/>
              </a:rPr>
              <a:t>Quét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virus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toàn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bộ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website </a:t>
            </a:r>
            <a:r>
              <a:rPr sz="2200" spc="-25" dirty="0">
                <a:latin typeface="Segoe UI"/>
                <a:cs typeface="Segoe UI"/>
              </a:rPr>
              <a:t>ngay,</a:t>
            </a:r>
            <a:r>
              <a:rPr sz="2200" dirty="0">
                <a:latin typeface="Segoe UI"/>
                <a:cs typeface="Segoe UI"/>
              </a:rPr>
              <a:t> dùng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cụ</a:t>
            </a:r>
            <a:r>
              <a:rPr sz="2200" dirty="0">
                <a:latin typeface="Segoe UI"/>
                <a:cs typeface="Segoe UI"/>
              </a:rPr>
              <a:t> của nhà 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cung </a:t>
            </a:r>
            <a:r>
              <a:rPr sz="2200" dirty="0">
                <a:latin typeface="Segoe UI"/>
                <a:cs typeface="Segoe UI"/>
              </a:rPr>
              <a:t>cấp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nếu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họ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 </a:t>
            </a:r>
            <a:r>
              <a:rPr sz="2200" spc="-5" dirty="0">
                <a:latin typeface="Segoe UI"/>
                <a:cs typeface="Segoe UI"/>
              </a:rPr>
              <a:t>.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Hoặc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down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toàn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bộ </a:t>
            </a:r>
            <a:r>
              <a:rPr sz="2200" spc="-10" dirty="0">
                <a:latin typeface="Segoe UI"/>
                <a:cs typeface="Segoe UI"/>
              </a:rPr>
              <a:t>website </a:t>
            </a:r>
            <a:r>
              <a:rPr sz="2200" spc="-5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về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máy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cá </a:t>
            </a:r>
            <a:r>
              <a:rPr sz="2200" spc="-5" dirty="0">
                <a:latin typeface="Segoe UI"/>
                <a:cs typeface="Segoe UI"/>
              </a:rPr>
              <a:t>nhân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quét.</a:t>
            </a:r>
            <a:endParaRPr sz="2200">
              <a:latin typeface="Segoe UI"/>
              <a:cs typeface="Segoe UI"/>
            </a:endParaRPr>
          </a:p>
          <a:p>
            <a:pPr marL="812800" lvl="1" indent="-34290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spc="-10" dirty="0">
                <a:latin typeface="Segoe UI"/>
                <a:cs typeface="Segoe UI"/>
              </a:rPr>
              <a:t>Đổi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ngay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username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password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của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toàn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bộ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tài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khoản</a:t>
            </a:r>
            <a:endParaRPr sz="2200">
              <a:latin typeface="Segoe UI"/>
              <a:cs typeface="Segoe UI"/>
            </a:endParaRPr>
          </a:p>
          <a:p>
            <a:pPr marL="812800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admin.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Mật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khẩu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mới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phải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dài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phức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tạp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hơn.</a:t>
            </a:r>
            <a:endParaRPr sz="2200">
              <a:latin typeface="Segoe UI"/>
              <a:cs typeface="Segoe UI"/>
            </a:endParaRPr>
          </a:p>
          <a:p>
            <a:pPr marL="812800" lvl="1" indent="-34290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spc="-10" dirty="0">
                <a:latin typeface="Segoe UI"/>
                <a:cs typeface="Segoe UI"/>
              </a:rPr>
              <a:t>Kiểm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tra </a:t>
            </a:r>
            <a:r>
              <a:rPr sz="2200" spc="-5" dirty="0">
                <a:latin typeface="Segoe UI"/>
                <a:cs typeface="Segoe UI"/>
              </a:rPr>
              <a:t>kỹ các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có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tên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index.*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,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default.*,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.htaccess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trên</a:t>
            </a:r>
            <a:endParaRPr sz="2200">
              <a:latin typeface="Segoe UI"/>
              <a:cs typeface="Segoe UI"/>
            </a:endParaRPr>
          </a:p>
          <a:p>
            <a:pPr marL="812800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host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spc="-5" dirty="0">
                <a:latin typeface="Segoe UI"/>
                <a:cs typeface="Segoe UI"/>
              </a:rPr>
              <a:t> gỡ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bỏ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đoạn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iframe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nếu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có.</a:t>
            </a:r>
            <a:endParaRPr sz="2200">
              <a:latin typeface="Segoe UI"/>
              <a:cs typeface="Segoe UI"/>
            </a:endParaRPr>
          </a:p>
          <a:p>
            <a:pPr marL="812800" lvl="1" indent="-34290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spc="-5" dirty="0">
                <a:latin typeface="Segoe UI"/>
                <a:cs typeface="Segoe UI"/>
              </a:rPr>
              <a:t>Nếu </a:t>
            </a:r>
            <a:r>
              <a:rPr sz="2200" dirty="0">
                <a:latin typeface="Segoe UI"/>
                <a:cs typeface="Segoe UI"/>
              </a:rPr>
              <a:t>cần,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có thể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dùng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lại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bản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backup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mã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nguồn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trước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đó.</a:t>
            </a:r>
            <a:endParaRPr sz="2200">
              <a:latin typeface="Segoe UI"/>
              <a:cs typeface="Segoe UI"/>
            </a:endParaRPr>
          </a:p>
          <a:p>
            <a:pPr marL="812800" lvl="1" indent="-34290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200" spc="-10" dirty="0">
                <a:latin typeface="Segoe UI"/>
                <a:cs typeface="Segoe UI"/>
              </a:rPr>
              <a:t>Báo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cho Google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sau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khi xử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gỡ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bỏ (slide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sau)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676" y="213359"/>
            <a:ext cx="6845046" cy="733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8460">
              <a:lnSpc>
                <a:spcPct val="100000"/>
              </a:lnSpc>
              <a:spcBef>
                <a:spcPts val="100"/>
              </a:spcBef>
            </a:pPr>
            <a:r>
              <a:rPr dirty="0"/>
              <a:t>GOOGLE</a:t>
            </a:r>
            <a:r>
              <a:rPr spc="-30" dirty="0"/>
              <a:t> </a:t>
            </a:r>
            <a:r>
              <a:rPr spc="-5" dirty="0"/>
              <a:t>BÁO</a:t>
            </a:r>
            <a:r>
              <a:rPr spc="-20" dirty="0"/>
              <a:t> </a:t>
            </a:r>
            <a:r>
              <a:rPr spc="-35" dirty="0"/>
              <a:t>CÓ</a:t>
            </a:r>
            <a:r>
              <a:rPr spc="-5" dirty="0"/>
              <a:t> </a:t>
            </a:r>
            <a:r>
              <a:rPr dirty="0"/>
              <a:t>VIRUS</a:t>
            </a:r>
            <a:r>
              <a:rPr spc="-20" dirty="0"/>
              <a:t> </a:t>
            </a:r>
            <a:r>
              <a:rPr spc="-5" dirty="0"/>
              <a:t>TRONG</a:t>
            </a:r>
            <a:r>
              <a:rPr spc="-35" dirty="0"/>
              <a:t> </a:t>
            </a:r>
            <a:r>
              <a:rPr dirty="0"/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4266" y="950490"/>
            <a:ext cx="8369934" cy="52571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2200" spc="-10" dirty="0">
                <a:latin typeface="Segoe UI"/>
                <a:cs typeface="Segoe UI"/>
              </a:rPr>
              <a:t>Sau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khi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xử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có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source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sạch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,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bạn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thực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hiện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gỡ </a:t>
            </a:r>
            <a:r>
              <a:rPr sz="2200" dirty="0">
                <a:latin typeface="Segoe UI"/>
                <a:cs typeface="Segoe UI"/>
              </a:rPr>
              <a:t>bỏ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cảnh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báo:</a:t>
            </a:r>
            <a:endParaRPr sz="220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469900" algn="l"/>
              </a:tabLst>
            </a:pPr>
            <a:r>
              <a:rPr sz="2200" spc="-55" dirty="0">
                <a:latin typeface="Segoe UI"/>
                <a:cs typeface="Segoe UI"/>
              </a:rPr>
              <a:t>Vào</a:t>
            </a:r>
            <a:r>
              <a:rPr sz="2200" spc="310" dirty="0">
                <a:solidFill>
                  <a:srgbClr val="2997E2"/>
                </a:solidFill>
                <a:latin typeface="Segoe UI"/>
                <a:cs typeface="Segoe UI"/>
              </a:rPr>
              <a:t> </a:t>
            </a:r>
            <a:r>
              <a:rPr sz="22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Segoe UI"/>
                <a:cs typeface="Segoe UI"/>
                <a:hlinkClick r:id="rId3"/>
              </a:rPr>
              <a:t>https://google.com/webmasters/tools</a:t>
            </a:r>
            <a:r>
              <a:rPr sz="2200" spc="330" dirty="0">
                <a:solidFill>
                  <a:srgbClr val="2997E2"/>
                </a:solidFill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spc="3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thêm</a:t>
            </a:r>
            <a:r>
              <a:rPr sz="2200" spc="3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url</a:t>
            </a:r>
            <a:r>
              <a:rPr sz="2200" spc="3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website</a:t>
            </a:r>
            <a:endParaRPr sz="2200">
              <a:latin typeface="Segoe UI"/>
              <a:cs typeface="Segoe UI"/>
            </a:endParaRPr>
          </a:p>
          <a:p>
            <a:pPr marL="469265" algn="just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Segoe UI"/>
                <a:cs typeface="Segoe UI"/>
              </a:rPr>
              <a:t>của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bạn.</a:t>
            </a:r>
            <a:endParaRPr sz="220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469900" algn="l"/>
              </a:tabLst>
            </a:pPr>
            <a:r>
              <a:rPr sz="2200" spc="-5" dirty="0">
                <a:latin typeface="Segoe UI"/>
                <a:cs typeface="Segoe UI"/>
              </a:rPr>
              <a:t>Tải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1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tĩnh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google……html</a:t>
            </a:r>
            <a:r>
              <a:rPr sz="2200" spc="5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do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google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tạo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ra</a:t>
            </a:r>
            <a:endParaRPr sz="220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469900" algn="l"/>
              </a:tabLst>
            </a:pPr>
            <a:r>
              <a:rPr sz="2200" spc="-10" dirty="0">
                <a:latin typeface="Segoe UI"/>
                <a:cs typeface="Segoe UI"/>
              </a:rPr>
              <a:t>Upload</a:t>
            </a:r>
            <a:r>
              <a:rPr sz="2200" spc="2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file</a:t>
            </a:r>
            <a:r>
              <a:rPr sz="2200" spc="2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HTML</a:t>
            </a:r>
            <a:r>
              <a:rPr sz="2200" spc="229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vừa</a:t>
            </a:r>
            <a:r>
              <a:rPr sz="2200" spc="2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tải</a:t>
            </a:r>
            <a:r>
              <a:rPr sz="2200" spc="229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lên</a:t>
            </a:r>
            <a:r>
              <a:rPr sz="2200" spc="2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hosting,</a:t>
            </a:r>
            <a:r>
              <a:rPr sz="2200" spc="25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2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folder</a:t>
            </a:r>
            <a:r>
              <a:rPr sz="2200" spc="2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public_html</a:t>
            </a:r>
            <a:endParaRPr sz="2200">
              <a:latin typeface="Segoe UI"/>
              <a:cs typeface="Segoe UI"/>
            </a:endParaRPr>
          </a:p>
          <a:p>
            <a:pPr marL="469265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Segoe UI"/>
                <a:cs typeface="Segoe UI"/>
              </a:rPr>
              <a:t>hoặc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htdocs</a:t>
            </a:r>
            <a:endParaRPr sz="220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469900" algn="l"/>
              </a:tabLst>
            </a:pPr>
            <a:r>
              <a:rPr sz="2200" spc="-5" dirty="0">
                <a:latin typeface="Segoe UI"/>
                <a:cs typeface="Segoe UI"/>
              </a:rPr>
              <a:t>Nhấn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nút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Verify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xác mình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</a:t>
            </a:r>
            <a:r>
              <a:rPr sz="2200" dirty="0">
                <a:latin typeface="Segoe UI"/>
                <a:cs typeface="Segoe UI"/>
              </a:rPr>
              <a:t> của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mình</a:t>
            </a:r>
            <a:endParaRPr sz="220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515"/>
              </a:spcBef>
              <a:buFont typeface="Wingdings"/>
              <a:buChar char=""/>
              <a:tabLst>
                <a:tab pos="469900" algn="l"/>
              </a:tabLst>
            </a:pPr>
            <a:r>
              <a:rPr sz="2200" spc="-55" dirty="0">
                <a:latin typeface="Segoe UI"/>
                <a:cs typeface="Segoe UI"/>
              </a:rPr>
              <a:t>Vào</a:t>
            </a:r>
            <a:r>
              <a:rPr sz="2200" spc="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mục</a:t>
            </a:r>
            <a:r>
              <a:rPr sz="2200" spc="10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Health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egoe UI"/>
                <a:cs typeface="Segoe UI"/>
              </a:rPr>
              <a:t>Malware</a:t>
            </a:r>
            <a:r>
              <a:rPr sz="2200" spc="105" dirty="0">
                <a:latin typeface="Segoe UI"/>
                <a:cs typeface="Segoe U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egoe UI"/>
                <a:cs typeface="Segoe UI"/>
              </a:rPr>
              <a:t>chọn</a:t>
            </a:r>
            <a:r>
              <a:rPr sz="2200" spc="10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"Request</a:t>
            </a:r>
            <a:r>
              <a:rPr sz="2200" spc="1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</a:t>
            </a:r>
            <a:r>
              <a:rPr sz="2200" spc="1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review"</a:t>
            </a:r>
            <a:r>
              <a:rPr sz="2200" spc="10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10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gửi</a:t>
            </a:r>
            <a:endParaRPr sz="2200">
              <a:latin typeface="Segoe UI"/>
              <a:cs typeface="Segoe UI"/>
            </a:endParaRPr>
          </a:p>
          <a:p>
            <a:pPr marL="469265" algn="just">
              <a:lnSpc>
                <a:spcPct val="100000"/>
              </a:lnSpc>
              <a:spcBef>
                <a:spcPts val="15"/>
              </a:spcBef>
            </a:pPr>
            <a:r>
              <a:rPr sz="2200" spc="-10" dirty="0">
                <a:latin typeface="Segoe UI"/>
                <a:cs typeface="Segoe UI"/>
              </a:rPr>
              <a:t>yêu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cầu </a:t>
            </a:r>
            <a:r>
              <a:rPr sz="2200" spc="-10" dirty="0">
                <a:latin typeface="Segoe UI"/>
                <a:cs typeface="Segoe UI"/>
              </a:rPr>
              <a:t>Google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xem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xét </a:t>
            </a:r>
            <a:r>
              <a:rPr sz="2200" spc="-5" dirty="0"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469900" algn="l"/>
              </a:tabLst>
            </a:pPr>
            <a:r>
              <a:rPr sz="2200" spc="-5" dirty="0">
                <a:latin typeface="Segoe UI"/>
                <a:cs typeface="Segoe UI"/>
              </a:rPr>
              <a:t>Thời gian thường khoảng 72h. </a:t>
            </a:r>
            <a:r>
              <a:rPr sz="2200" dirty="0">
                <a:latin typeface="Segoe UI"/>
                <a:cs typeface="Segoe UI"/>
              </a:rPr>
              <a:t>Nếu </a:t>
            </a:r>
            <a:r>
              <a:rPr sz="2200" spc="-5" dirty="0">
                <a:latin typeface="Segoe UI"/>
                <a:cs typeface="Segoe UI"/>
              </a:rPr>
              <a:t>Google</a:t>
            </a:r>
            <a:r>
              <a:rPr sz="2200" dirty="0">
                <a:latin typeface="Segoe UI"/>
                <a:cs typeface="Segoe UI"/>
              </a:rPr>
              <a:t> thấy </a:t>
            </a:r>
            <a:r>
              <a:rPr sz="2200" spc="-5" dirty="0">
                <a:latin typeface="Segoe UI"/>
                <a:cs typeface="Segoe UI"/>
              </a:rPr>
              <a:t>vẫn còn</a:t>
            </a:r>
            <a:r>
              <a:rPr sz="2200" spc="590" dirty="0">
                <a:latin typeface="Segoe UI"/>
                <a:cs typeface="Segoe UI"/>
              </a:rPr>
              <a:t> </a:t>
            </a:r>
            <a:r>
              <a:rPr sz="2200" spc="10" dirty="0">
                <a:latin typeface="Segoe UI"/>
                <a:cs typeface="Segoe UI"/>
              </a:rPr>
              <a:t>mã 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độc </a:t>
            </a:r>
            <a:r>
              <a:rPr sz="2200" dirty="0">
                <a:latin typeface="Segoe UI"/>
                <a:cs typeface="Segoe UI"/>
              </a:rPr>
              <a:t>sẽ </a:t>
            </a:r>
            <a:r>
              <a:rPr sz="2200" spc="-5" dirty="0">
                <a:latin typeface="Segoe UI"/>
                <a:cs typeface="Segoe UI"/>
              </a:rPr>
              <a:t>gửi </a:t>
            </a:r>
            <a:r>
              <a:rPr sz="2200" spc="-10" dirty="0">
                <a:latin typeface="Segoe UI"/>
                <a:cs typeface="Segoe UI"/>
              </a:rPr>
              <a:t>báo </a:t>
            </a:r>
            <a:r>
              <a:rPr sz="2200" dirty="0">
                <a:latin typeface="Segoe UI"/>
                <a:cs typeface="Segoe UI"/>
              </a:rPr>
              <a:t>cáo </a:t>
            </a:r>
            <a:r>
              <a:rPr sz="2200" spc="-20" dirty="0">
                <a:latin typeface="Segoe UI"/>
                <a:cs typeface="Segoe UI"/>
              </a:rPr>
              <a:t>và </a:t>
            </a:r>
            <a:r>
              <a:rPr sz="2200" dirty="0">
                <a:latin typeface="Segoe UI"/>
                <a:cs typeface="Segoe UI"/>
              </a:rPr>
              <a:t>cho </a:t>
            </a:r>
            <a:r>
              <a:rPr sz="2200" spc="-5" dirty="0">
                <a:latin typeface="Segoe UI"/>
                <a:cs typeface="Segoe UI"/>
              </a:rPr>
              <a:t>biết </a:t>
            </a:r>
            <a:r>
              <a:rPr sz="2200" dirty="0">
                <a:latin typeface="Segoe UI"/>
                <a:cs typeface="Segoe UI"/>
              </a:rPr>
              <a:t>các </a:t>
            </a:r>
            <a:r>
              <a:rPr sz="2200" spc="-5" dirty="0">
                <a:latin typeface="Segoe UI"/>
                <a:cs typeface="Segoe UI"/>
              </a:rPr>
              <a:t>đường </a:t>
            </a:r>
            <a:r>
              <a:rPr sz="2200" dirty="0">
                <a:latin typeface="Segoe UI"/>
                <a:cs typeface="Segoe UI"/>
              </a:rPr>
              <a:t>dẫn bị </a:t>
            </a:r>
            <a:r>
              <a:rPr sz="2200" spc="-5" dirty="0">
                <a:latin typeface="Segoe UI"/>
                <a:cs typeface="Segoe UI"/>
              </a:rPr>
              <a:t>nhiễm </a:t>
            </a:r>
            <a:r>
              <a:rPr sz="2200" spc="-20" dirty="0">
                <a:latin typeface="Segoe UI"/>
                <a:cs typeface="Segoe UI"/>
              </a:rPr>
              <a:t>và </a:t>
            </a:r>
            <a:r>
              <a:rPr sz="2200" spc="-5" dirty="0">
                <a:latin typeface="Segoe UI"/>
                <a:cs typeface="Segoe UI"/>
              </a:rPr>
              <a:t>loại 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mã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đang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tồn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tại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trên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website.</a:t>
            </a:r>
            <a:endParaRPr sz="2200">
              <a:latin typeface="Segoe UI"/>
              <a:cs typeface="Segoe UI"/>
            </a:endParaRPr>
          </a:p>
          <a:p>
            <a:pPr marL="469900" indent="-4572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469900" algn="l"/>
              </a:tabLst>
            </a:pPr>
            <a:r>
              <a:rPr sz="2200" spc="-5" dirty="0">
                <a:latin typeface="Segoe UI"/>
                <a:cs typeface="Segoe UI"/>
              </a:rPr>
              <a:t>Bạn</a:t>
            </a:r>
            <a:r>
              <a:rPr sz="2200" spc="1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tiếp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tục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xử</a:t>
            </a:r>
            <a:r>
              <a:rPr sz="2200" spc="1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lý</a:t>
            </a:r>
            <a:r>
              <a:rPr sz="2200" spc="1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theo</a:t>
            </a:r>
            <a:r>
              <a:rPr sz="2200" spc="1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cảnh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báo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1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loại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bỏ</a:t>
            </a:r>
            <a:r>
              <a:rPr sz="2200" spc="1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toàn</a:t>
            </a:r>
            <a:r>
              <a:rPr sz="2200" spc="1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bộ</a:t>
            </a:r>
            <a:r>
              <a:rPr sz="2200" spc="114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mã</a:t>
            </a:r>
            <a:r>
              <a:rPr sz="2200" spc="1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độc</a:t>
            </a:r>
            <a:r>
              <a:rPr sz="2200" spc="130" dirty="0">
                <a:latin typeface="Segoe UI"/>
                <a:cs typeface="Segoe UI"/>
              </a:rPr>
              <a:t> </a:t>
            </a:r>
            <a:r>
              <a:rPr sz="2200" spc="-40" dirty="0">
                <a:latin typeface="Segoe UI"/>
                <a:cs typeface="Segoe UI"/>
              </a:rPr>
              <a:t>và</a:t>
            </a:r>
            <a:endParaRPr sz="2200">
              <a:latin typeface="Segoe UI"/>
              <a:cs typeface="Segoe UI"/>
            </a:endParaRPr>
          </a:p>
          <a:p>
            <a:pPr marL="469265" algn="just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thực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hiện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lại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"Request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review"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416" y="190500"/>
            <a:ext cx="6273546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4950" y="283210"/>
            <a:ext cx="5835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WEBSITE</a:t>
            </a:r>
            <a:r>
              <a:rPr sz="2800" spc="10" dirty="0"/>
              <a:t> </a:t>
            </a:r>
            <a:r>
              <a:rPr sz="2800" spc="-5" dirty="0"/>
              <a:t>HOẠT</a:t>
            </a:r>
            <a:r>
              <a:rPr sz="2800" spc="-15" dirty="0"/>
              <a:t> </a:t>
            </a:r>
            <a:r>
              <a:rPr sz="2800" spc="-5" dirty="0"/>
              <a:t>ĐỘNG</a:t>
            </a:r>
            <a:r>
              <a:rPr sz="2800" dirty="0"/>
              <a:t> </a:t>
            </a:r>
            <a:r>
              <a:rPr sz="2800" spc="-10" dirty="0"/>
              <a:t>QUÁ</a:t>
            </a:r>
            <a:r>
              <a:rPr sz="2800" spc="10" dirty="0"/>
              <a:t> </a:t>
            </a:r>
            <a:r>
              <a:rPr sz="2800" spc="-5" dirty="0"/>
              <a:t>CHẬM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39292" y="1017778"/>
            <a:ext cx="8068945" cy="5256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thường</a:t>
            </a:r>
            <a:r>
              <a:rPr sz="2200" spc="16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xuyên</a:t>
            </a:r>
            <a:r>
              <a:rPr sz="2200" spc="1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hoạt</a:t>
            </a:r>
            <a:r>
              <a:rPr sz="2200" spc="16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động</a:t>
            </a:r>
            <a:r>
              <a:rPr sz="2200" spc="1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chậm</a:t>
            </a:r>
            <a:r>
              <a:rPr sz="2200" spc="1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sẽ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làm</a:t>
            </a:r>
            <a:r>
              <a:rPr sz="2200" spc="1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mất</a:t>
            </a:r>
            <a:r>
              <a:rPr sz="2200" spc="1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thời</a:t>
            </a:r>
            <a:r>
              <a:rPr sz="2200" spc="1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gian</a:t>
            </a:r>
            <a:endParaRPr sz="2200">
              <a:latin typeface="Segoe UI"/>
              <a:cs typeface="Segoe UI"/>
            </a:endParaRP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latin typeface="Segoe UI"/>
                <a:cs typeface="Segoe UI"/>
              </a:rPr>
              <a:t>của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mọi</a:t>
            </a:r>
            <a:r>
              <a:rPr sz="2200" dirty="0">
                <a:latin typeface="Segoe UI"/>
                <a:cs typeface="Segoe UI"/>
              </a:rPr>
              <a:t> người,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mất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khách </a:t>
            </a:r>
            <a:r>
              <a:rPr sz="2200" dirty="0">
                <a:latin typeface="Segoe UI"/>
                <a:cs typeface="Segoe UI"/>
              </a:rPr>
              <a:t>hàng.</a:t>
            </a:r>
            <a:endParaRPr sz="22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Nguyên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nhân:</a:t>
            </a:r>
            <a:endParaRPr sz="2200">
              <a:latin typeface="Segoe UI"/>
              <a:cs typeface="Segoe UI"/>
            </a:endParaRPr>
          </a:p>
          <a:p>
            <a:pPr marL="926465" lvl="1" indent="-457200" algn="just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927100" algn="l"/>
              </a:tabLst>
            </a:pPr>
            <a:r>
              <a:rPr sz="2200" spc="-10" dirty="0">
                <a:latin typeface="Segoe UI"/>
                <a:cs typeface="Segoe UI"/>
              </a:rPr>
              <a:t>Bạn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mua </a:t>
            </a:r>
            <a:r>
              <a:rPr sz="2200" spc="-5" dirty="0">
                <a:latin typeface="Segoe UI"/>
                <a:cs typeface="Segoe UI"/>
              </a:rPr>
              <a:t>gói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rẻ,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10" dirty="0">
                <a:latin typeface="Segoe UI"/>
                <a:cs typeface="Segoe UI"/>
              </a:rPr>
              <a:t>server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cũ.</a:t>
            </a:r>
            <a:endParaRPr sz="2200">
              <a:latin typeface="Segoe UI"/>
              <a:cs typeface="Segoe UI"/>
            </a:endParaRPr>
          </a:p>
          <a:p>
            <a:pPr marL="926465" lvl="1" indent="-457200" algn="just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927100" algn="l"/>
              </a:tabLst>
            </a:pPr>
            <a:r>
              <a:rPr sz="2200" spc="5" dirty="0">
                <a:latin typeface="Segoe UI"/>
                <a:cs typeface="Segoe UI"/>
              </a:rPr>
              <a:t>Server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ở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quá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xa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người</a:t>
            </a:r>
            <a:r>
              <a:rPr sz="2200" dirty="0">
                <a:latin typeface="Segoe UI"/>
                <a:cs typeface="Segoe UI"/>
              </a:rPr>
              <a:t> dùng.</a:t>
            </a:r>
            <a:endParaRPr sz="2200">
              <a:latin typeface="Segoe UI"/>
              <a:cs typeface="Segoe UI"/>
            </a:endParaRPr>
          </a:p>
          <a:p>
            <a:pPr marL="926465" marR="6350" lvl="1" indent="-457200" algn="just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927100" algn="l"/>
              </a:tabLst>
            </a:pPr>
            <a:r>
              <a:rPr sz="2200" spc="-5" dirty="0">
                <a:latin typeface="Segoe UI"/>
                <a:cs typeface="Segoe UI"/>
              </a:rPr>
              <a:t>Nội</a:t>
            </a:r>
            <a:r>
              <a:rPr sz="2200" dirty="0">
                <a:latin typeface="Segoe UI"/>
                <a:cs typeface="Segoe UI"/>
              </a:rPr>
              <a:t> dung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trang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</a:t>
            </a:r>
            <a:r>
              <a:rPr sz="2200" spc="-5" dirty="0">
                <a:latin typeface="Segoe UI"/>
                <a:cs typeface="Segoe UI"/>
              </a:rPr>
              <a:t> quá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lớn: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chứa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nhiều</a:t>
            </a:r>
            <a:r>
              <a:rPr sz="2200" spc="5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hình,</a:t>
            </a:r>
            <a:r>
              <a:rPr sz="2200" spc="60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video </a:t>
            </a:r>
            <a:r>
              <a:rPr sz="2200" spc="-59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dung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lượng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lớn.</a:t>
            </a:r>
            <a:endParaRPr sz="22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Xử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lý</a:t>
            </a:r>
            <a:endParaRPr sz="2200">
              <a:latin typeface="Segoe UI"/>
              <a:cs typeface="Segoe UI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812800" algn="l"/>
              </a:tabLst>
            </a:pPr>
            <a:r>
              <a:rPr sz="2200" spc="-10" dirty="0">
                <a:latin typeface="Segoe UI"/>
                <a:cs typeface="Segoe UI"/>
              </a:rPr>
              <a:t>Nếu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</a:t>
            </a:r>
            <a:r>
              <a:rPr sz="2200" spc="3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rẻ,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10" dirty="0">
                <a:latin typeface="Segoe UI"/>
                <a:cs typeface="Segoe UI"/>
              </a:rPr>
              <a:t>server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cũ </a:t>
            </a:r>
            <a:r>
              <a:rPr sz="2200" spc="-5" dirty="0">
                <a:latin typeface="Wingdings"/>
                <a:cs typeface="Wingdings"/>
              </a:rPr>
              <a:t>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egoe UI"/>
                <a:cs typeface="Segoe UI"/>
              </a:rPr>
              <a:t>thực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hiện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nâng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cấp.</a:t>
            </a:r>
            <a:endParaRPr sz="2200">
              <a:latin typeface="Segoe UI"/>
              <a:cs typeface="Segoe UI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812800" algn="l"/>
              </a:tabLst>
            </a:pPr>
            <a:r>
              <a:rPr sz="2200" spc="5" dirty="0">
                <a:latin typeface="Segoe UI"/>
                <a:cs typeface="Segoe UI"/>
              </a:rPr>
              <a:t>Server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ở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quá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xa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=&gt;</a:t>
            </a:r>
            <a:r>
              <a:rPr sz="2200" spc="-5" dirty="0">
                <a:latin typeface="Segoe UI"/>
                <a:cs typeface="Segoe UI"/>
              </a:rPr>
              <a:t> chuyển</a:t>
            </a:r>
            <a:r>
              <a:rPr sz="2200" dirty="0">
                <a:latin typeface="Segoe UI"/>
                <a:cs typeface="Segoe UI"/>
              </a:rPr>
              <a:t> nhà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cung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cấp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hosting.</a:t>
            </a:r>
            <a:endParaRPr sz="2200">
              <a:latin typeface="Segoe UI"/>
              <a:cs typeface="Segoe UI"/>
            </a:endParaRPr>
          </a:p>
          <a:p>
            <a:pPr marL="812165" marR="5080" lvl="1" indent="-342900" algn="just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812800" algn="l"/>
              </a:tabLst>
            </a:pPr>
            <a:r>
              <a:rPr sz="2200" spc="-5" dirty="0">
                <a:latin typeface="Segoe UI"/>
                <a:cs typeface="Segoe UI"/>
              </a:rPr>
              <a:t>Nội </a:t>
            </a:r>
            <a:r>
              <a:rPr sz="2200" dirty="0">
                <a:latin typeface="Segoe UI"/>
                <a:cs typeface="Segoe UI"/>
              </a:rPr>
              <a:t>dung trang </a:t>
            </a:r>
            <a:r>
              <a:rPr sz="2200" spc="-10" dirty="0">
                <a:latin typeface="Segoe UI"/>
                <a:cs typeface="Segoe UI"/>
              </a:rPr>
              <a:t>web </a:t>
            </a:r>
            <a:r>
              <a:rPr sz="2200" spc="-5" dirty="0">
                <a:latin typeface="Segoe UI"/>
                <a:cs typeface="Segoe UI"/>
              </a:rPr>
              <a:t>lớn: Dùng công </a:t>
            </a:r>
            <a:r>
              <a:rPr sz="2200" dirty="0">
                <a:latin typeface="Segoe UI"/>
                <a:cs typeface="Segoe UI"/>
              </a:rPr>
              <a:t>cụ </a:t>
            </a:r>
            <a:r>
              <a:rPr sz="2200" spc="-10" dirty="0">
                <a:latin typeface="Segoe UI"/>
                <a:cs typeface="Segoe UI"/>
              </a:rPr>
              <a:t>Developer </a:t>
            </a:r>
            <a:r>
              <a:rPr sz="2200" spc="-60" dirty="0">
                <a:latin typeface="Segoe UI"/>
                <a:cs typeface="Segoe UI"/>
              </a:rPr>
              <a:t>Tool </a:t>
            </a:r>
            <a:r>
              <a:rPr sz="2200" spc="-5" dirty="0">
                <a:latin typeface="Segoe UI"/>
                <a:cs typeface="Segoe UI"/>
              </a:rPr>
              <a:t>để 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phân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tích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kích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thước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dirty="0">
                <a:latin typeface="Segoe UI"/>
                <a:cs typeface="Segoe UI"/>
              </a:rPr>
              <a:t> tài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nguyên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(hình,</a:t>
            </a:r>
            <a:r>
              <a:rPr sz="2000" spc="5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nhạc,</a:t>
            </a:r>
            <a:r>
              <a:rPr sz="2000" spc="5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video) 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 </a:t>
            </a:r>
            <a:r>
              <a:rPr sz="2200" dirty="0">
                <a:latin typeface="Segoe UI"/>
                <a:cs typeface="Segoe UI"/>
              </a:rPr>
              <a:t>trang, </a:t>
            </a:r>
            <a:r>
              <a:rPr sz="2200" spc="-5" dirty="0">
                <a:latin typeface="Segoe UI"/>
                <a:cs typeface="Segoe UI"/>
              </a:rPr>
              <a:t>loại </a:t>
            </a:r>
            <a:r>
              <a:rPr sz="2200" dirty="0">
                <a:latin typeface="Segoe UI"/>
                <a:cs typeface="Segoe UI"/>
              </a:rPr>
              <a:t>bỏ những </a:t>
            </a:r>
            <a:r>
              <a:rPr sz="2200" spc="-5" dirty="0">
                <a:latin typeface="Segoe UI"/>
                <a:cs typeface="Segoe UI"/>
              </a:rPr>
              <a:t>cái </a:t>
            </a:r>
            <a:r>
              <a:rPr sz="2200" dirty="0">
                <a:latin typeface="Segoe UI"/>
                <a:cs typeface="Segoe UI"/>
              </a:rPr>
              <a:t>có size </a:t>
            </a:r>
            <a:r>
              <a:rPr sz="2200" spc="-5" dirty="0">
                <a:latin typeface="Segoe UI"/>
                <a:cs typeface="Segoe UI"/>
              </a:rPr>
              <a:t>lớn. Thường size các 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file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hình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chỉ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nên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&lt;=1MB</a:t>
            </a:r>
            <a:r>
              <a:rPr sz="2200" spc="-5" dirty="0">
                <a:latin typeface="Segoe UI"/>
                <a:cs typeface="Segoe UI"/>
              </a:rPr>
              <a:t> là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tốt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416" y="190500"/>
            <a:ext cx="6273546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4950" y="283210"/>
            <a:ext cx="5835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WEBSITE</a:t>
            </a:r>
            <a:r>
              <a:rPr sz="2800" spc="10" dirty="0"/>
              <a:t> </a:t>
            </a:r>
            <a:r>
              <a:rPr sz="2800" spc="-5" dirty="0"/>
              <a:t>HOẠT</a:t>
            </a:r>
            <a:r>
              <a:rPr sz="2800" spc="-15" dirty="0"/>
              <a:t> </a:t>
            </a:r>
            <a:r>
              <a:rPr sz="2800" spc="-5" dirty="0"/>
              <a:t>ĐỘNG</a:t>
            </a:r>
            <a:r>
              <a:rPr sz="2800" dirty="0"/>
              <a:t> </a:t>
            </a:r>
            <a:r>
              <a:rPr sz="2800" spc="-10" dirty="0"/>
              <a:t>QUÁ</a:t>
            </a:r>
            <a:r>
              <a:rPr sz="2800" spc="10" dirty="0"/>
              <a:t> </a:t>
            </a:r>
            <a:r>
              <a:rPr sz="2800" spc="-5" dirty="0"/>
              <a:t>CHẬM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39292" y="836190"/>
            <a:ext cx="8219440" cy="19704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spc="-10" dirty="0">
                <a:latin typeface="Segoe UI"/>
                <a:cs typeface="Segoe UI"/>
              </a:rPr>
              <a:t>Phân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tích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kích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thước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tài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nguyên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trang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web: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B1: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Mở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Chrome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spc="-5" dirty="0">
                <a:latin typeface="Segoe UI"/>
                <a:cs typeface="Segoe UI"/>
              </a:rPr>
              <a:t> nhập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địa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chỉ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của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trang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" dirty="0">
                <a:latin typeface="Segoe UI"/>
                <a:cs typeface="Segoe UI"/>
              </a:rPr>
              <a:t>B2:</a:t>
            </a:r>
            <a:r>
              <a:rPr sz="2200" dirty="0">
                <a:latin typeface="Segoe UI"/>
                <a:cs typeface="Segoe UI"/>
              </a:rPr>
              <a:t> Gõ</a:t>
            </a:r>
            <a:r>
              <a:rPr sz="2200" spc="-5" dirty="0">
                <a:latin typeface="Segoe UI"/>
                <a:cs typeface="Segoe UI"/>
              </a:rPr>
              <a:t> phím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F12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để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mở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Developer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50" dirty="0">
                <a:latin typeface="Segoe UI"/>
                <a:cs typeface="Segoe UI"/>
              </a:rPr>
              <a:t>Tool,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rồi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nhắp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tab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Network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Gõ</a:t>
            </a:r>
            <a:r>
              <a:rPr sz="2200" spc="7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phím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Ctrl-F5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nạp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lại</a:t>
            </a:r>
            <a:r>
              <a:rPr sz="2200" spc="9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toàn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trang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và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quan</a:t>
            </a:r>
            <a:r>
              <a:rPr sz="2200" spc="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sát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cột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b="1" spc="-5" dirty="0">
                <a:latin typeface="Segoe UI"/>
                <a:cs typeface="Segoe UI"/>
              </a:rPr>
              <a:t>Size</a:t>
            </a:r>
            <a:r>
              <a:rPr sz="2200" b="1" spc="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để</a:t>
            </a:r>
            <a:r>
              <a:rPr sz="2200" spc="8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biết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Segoe UI"/>
                <a:cs typeface="Segoe UI"/>
              </a:rPr>
              <a:t>kích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thước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từng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tài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nguyên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trong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trang</a:t>
            </a:r>
            <a:endParaRPr sz="22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0098" y="2889250"/>
            <a:ext cx="8239759" cy="3289300"/>
            <a:chOff x="530098" y="2889250"/>
            <a:chExt cx="8239759" cy="32893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48" y="2895600"/>
              <a:ext cx="8226552" cy="3276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3273" y="2892425"/>
              <a:ext cx="8233409" cy="3282950"/>
            </a:xfrm>
            <a:custGeom>
              <a:avLst/>
              <a:gdLst/>
              <a:ahLst/>
              <a:cxnLst/>
              <a:rect l="l" t="t" r="r" b="b"/>
              <a:pathLst>
                <a:path w="8233409" h="3282950">
                  <a:moveTo>
                    <a:pt x="0" y="3282950"/>
                  </a:moveTo>
                  <a:lnTo>
                    <a:pt x="8232902" y="3282950"/>
                  </a:lnTo>
                  <a:lnTo>
                    <a:pt x="8232902" y="0"/>
                  </a:lnTo>
                  <a:lnTo>
                    <a:pt x="0" y="0"/>
                  </a:lnTo>
                  <a:lnTo>
                    <a:pt x="0" y="32829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612" y="318515"/>
            <a:ext cx="1233677" cy="6377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30490" y="391414"/>
            <a:ext cx="87693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10" dirty="0"/>
              <a:t>D</a:t>
            </a:r>
            <a:r>
              <a:rPr sz="2250" dirty="0"/>
              <a:t>E</a:t>
            </a:r>
            <a:r>
              <a:rPr sz="2250" spc="-15" dirty="0"/>
              <a:t>MO</a:t>
            </a:r>
            <a:endParaRPr sz="2250"/>
          </a:p>
        </p:txBody>
      </p:sp>
      <p:grpSp>
        <p:nvGrpSpPr>
          <p:cNvPr id="4" name="object 4"/>
          <p:cNvGrpSpPr/>
          <p:nvPr/>
        </p:nvGrpSpPr>
        <p:grpSpPr>
          <a:xfrm>
            <a:off x="1447800" y="867155"/>
            <a:ext cx="6400800" cy="5762625"/>
            <a:chOff x="1447800" y="867155"/>
            <a:chExt cx="6400800" cy="5762625"/>
          </a:xfrm>
        </p:grpSpPr>
        <p:sp>
          <p:nvSpPr>
            <p:cNvPr id="5" name="object 5"/>
            <p:cNvSpPr/>
            <p:nvPr/>
          </p:nvSpPr>
          <p:spPr>
            <a:xfrm>
              <a:off x="1447800" y="2822448"/>
              <a:ext cx="4944110" cy="1042669"/>
            </a:xfrm>
            <a:custGeom>
              <a:avLst/>
              <a:gdLst/>
              <a:ahLst/>
              <a:cxnLst/>
              <a:rect l="l" t="t" r="r" b="b"/>
              <a:pathLst>
                <a:path w="4944110" h="1042670">
                  <a:moveTo>
                    <a:pt x="4943856" y="0"/>
                  </a:moveTo>
                  <a:lnTo>
                    <a:pt x="0" y="0"/>
                  </a:lnTo>
                  <a:lnTo>
                    <a:pt x="0" y="1042415"/>
                  </a:lnTo>
                  <a:lnTo>
                    <a:pt x="4943856" y="1042415"/>
                  </a:lnTo>
                  <a:lnTo>
                    <a:pt x="4943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6" y="867155"/>
              <a:ext cx="5443727" cy="57622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7800" y="2823971"/>
              <a:ext cx="6400800" cy="3805554"/>
            </a:xfrm>
            <a:custGeom>
              <a:avLst/>
              <a:gdLst/>
              <a:ahLst/>
              <a:cxnLst/>
              <a:rect l="l" t="t" r="r" b="b"/>
              <a:pathLst>
                <a:path w="6400800" h="3805554">
                  <a:moveTo>
                    <a:pt x="6400800" y="1042416"/>
                  </a:moveTo>
                  <a:lnTo>
                    <a:pt x="0" y="1042416"/>
                  </a:lnTo>
                  <a:lnTo>
                    <a:pt x="0" y="3805428"/>
                  </a:lnTo>
                  <a:lnTo>
                    <a:pt x="6400800" y="3805428"/>
                  </a:lnTo>
                  <a:lnTo>
                    <a:pt x="6400800" y="1042416"/>
                  </a:lnTo>
                  <a:close/>
                </a:path>
                <a:path w="6400800" h="3805554">
                  <a:moveTo>
                    <a:pt x="6400800" y="0"/>
                  </a:moveTo>
                  <a:lnTo>
                    <a:pt x="4943856" y="0"/>
                  </a:lnTo>
                  <a:lnTo>
                    <a:pt x="4943856" y="1040892"/>
                  </a:lnTo>
                  <a:lnTo>
                    <a:pt x="6400800" y="1040892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6794" y="3370071"/>
            <a:ext cx="4298950" cy="2028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4805" algn="ctr">
              <a:lnSpc>
                <a:spcPts val="13585"/>
              </a:lnSpc>
              <a:spcBef>
                <a:spcPts val="95"/>
              </a:spcBef>
            </a:pPr>
            <a:r>
              <a:rPr sz="66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-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Giảng viên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demo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năng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35479" y="867155"/>
            <a:ext cx="5796280" cy="2828925"/>
            <a:chOff x="1935479" y="867155"/>
            <a:chExt cx="5796280" cy="28289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300" y="2950463"/>
              <a:ext cx="3425952" cy="2834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79" y="867155"/>
              <a:ext cx="5443728" cy="282854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36364" y="3866388"/>
            <a:ext cx="2616708" cy="261670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647" y="1501138"/>
            <a:ext cx="1914144" cy="52714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5495" y="190500"/>
            <a:ext cx="22044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5045" y="283210"/>
            <a:ext cx="1762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TỔNG</a:t>
            </a:r>
            <a:r>
              <a:rPr sz="2800" spc="-90" dirty="0"/>
              <a:t> </a:t>
            </a:r>
            <a:r>
              <a:rPr sz="2800" spc="-5" dirty="0"/>
              <a:t>KẾT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009064"/>
            <a:ext cx="6695440" cy="52959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596265" algn="l"/>
              </a:tabLst>
            </a:pPr>
            <a:r>
              <a:rPr sz="26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600" dirty="0">
                <a:solidFill>
                  <a:srgbClr val="FF5A33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lý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sự </a:t>
            </a:r>
            <a:r>
              <a:rPr sz="2400" dirty="0">
                <a:latin typeface="Segoe UI"/>
                <a:cs typeface="Segoe UI"/>
              </a:rPr>
              <a:t>cố </a:t>
            </a: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hệ</a:t>
            </a:r>
            <a:r>
              <a:rPr sz="2400" spc="-5" dirty="0">
                <a:latin typeface="Segoe UI"/>
                <a:cs typeface="Segoe UI"/>
              </a:rPr>
              <a:t> thống,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kỹ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thuật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Quên gia hạn domain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Quên gia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hạn hosting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bị </a:t>
            </a:r>
            <a:r>
              <a:rPr sz="2200" spc="-10" dirty="0">
                <a:latin typeface="Segoe UI"/>
                <a:cs typeface="Segoe UI"/>
              </a:rPr>
              <a:t>lỗi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vượt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quá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băng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thông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bị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tấn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 </a:t>
            </a:r>
            <a:r>
              <a:rPr sz="2200" spc="-10" dirty="0">
                <a:latin typeface="Segoe UI"/>
                <a:cs typeface="Segoe UI"/>
              </a:rPr>
              <a:t>DdoS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bị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hack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 </a:t>
            </a:r>
            <a:r>
              <a:rPr sz="2200" spc="-5" dirty="0">
                <a:latin typeface="Segoe UI"/>
                <a:cs typeface="Segoe UI"/>
              </a:rPr>
              <a:t>hiện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không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tốt </a:t>
            </a:r>
            <a:r>
              <a:rPr sz="2200" spc="-10" dirty="0">
                <a:latin typeface="Segoe UI"/>
                <a:cs typeface="Segoe UI"/>
              </a:rPr>
              <a:t>trên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-10" dirty="0">
                <a:latin typeface="Segoe UI"/>
                <a:cs typeface="Segoe UI"/>
              </a:rPr>
              <a:t> loại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thiết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bị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400" spc="60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-5" dirty="0">
                <a:latin typeface="Segoe UI"/>
                <a:cs typeface="Segoe UI"/>
              </a:rPr>
              <a:t> lý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sự </a:t>
            </a:r>
            <a:r>
              <a:rPr sz="2400" spc="-10" dirty="0">
                <a:latin typeface="Segoe UI"/>
                <a:cs typeface="Segoe UI"/>
              </a:rPr>
              <a:t>cố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cấu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hình,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 </a:t>
            </a:r>
            <a:r>
              <a:rPr sz="2400" spc="-5" dirty="0">
                <a:latin typeface="Segoe UI"/>
                <a:cs typeface="Segoe UI"/>
              </a:rPr>
              <a:t>liệu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7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Dữ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liệu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không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chính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xác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Thông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tin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trên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 </a:t>
            </a:r>
            <a:r>
              <a:rPr sz="2200" spc="-5" dirty="0">
                <a:latin typeface="Segoe UI"/>
                <a:cs typeface="Segoe UI"/>
              </a:rPr>
              <a:t>đã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lỗi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thời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Quên</a:t>
            </a:r>
            <a:r>
              <a:rPr sz="2200" spc="-10" dirty="0">
                <a:latin typeface="Segoe UI"/>
                <a:cs typeface="Segoe UI"/>
              </a:rPr>
              <a:t> pass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admin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không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chạy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7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google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báo </a:t>
            </a:r>
            <a:r>
              <a:rPr sz="2200" spc="-5" dirty="0">
                <a:latin typeface="Segoe UI"/>
                <a:cs typeface="Segoe UI"/>
              </a:rPr>
              <a:t>có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virus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hoạt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quá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chậm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647" y="1501138"/>
            <a:ext cx="1914144" cy="52714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9295" y="190500"/>
            <a:ext cx="2280666" cy="7871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68465" y="283210"/>
            <a:ext cx="1839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NỘI</a:t>
            </a:r>
            <a:r>
              <a:rPr sz="2800" spc="-75" dirty="0"/>
              <a:t> </a:t>
            </a:r>
            <a:r>
              <a:rPr sz="2800" spc="-10" dirty="0"/>
              <a:t>DUNG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35940" y="1009064"/>
            <a:ext cx="6695440" cy="52959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596265" algn="l"/>
              </a:tabLst>
            </a:pPr>
            <a:r>
              <a:rPr sz="26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600" dirty="0">
                <a:solidFill>
                  <a:srgbClr val="FF5A33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lý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sự </a:t>
            </a:r>
            <a:r>
              <a:rPr sz="2400" dirty="0">
                <a:latin typeface="Segoe UI"/>
                <a:cs typeface="Segoe UI"/>
              </a:rPr>
              <a:t>cố </a:t>
            </a: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hệ</a:t>
            </a:r>
            <a:r>
              <a:rPr sz="2400" spc="-5" dirty="0">
                <a:latin typeface="Segoe UI"/>
                <a:cs typeface="Segoe UI"/>
              </a:rPr>
              <a:t> thống,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kỹ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thuật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8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Quên gia hạn domain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Quên gia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hạn hosting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bị </a:t>
            </a:r>
            <a:r>
              <a:rPr sz="2200" spc="-10" dirty="0">
                <a:latin typeface="Segoe UI"/>
                <a:cs typeface="Segoe UI"/>
              </a:rPr>
              <a:t>lỗi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vượt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quá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băng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thông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bị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tấn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công </a:t>
            </a:r>
            <a:r>
              <a:rPr sz="2200" spc="-10" dirty="0">
                <a:latin typeface="Segoe UI"/>
                <a:cs typeface="Segoe UI"/>
              </a:rPr>
              <a:t>DdoS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bị</a:t>
            </a:r>
            <a:r>
              <a:rPr sz="2200" spc="-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hack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 </a:t>
            </a:r>
            <a:r>
              <a:rPr sz="2200" spc="-5" dirty="0">
                <a:latin typeface="Segoe UI"/>
                <a:cs typeface="Segoe UI"/>
              </a:rPr>
              <a:t>hiện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không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tốt </a:t>
            </a:r>
            <a:r>
              <a:rPr sz="2200" spc="-10" dirty="0">
                <a:latin typeface="Segoe UI"/>
                <a:cs typeface="Segoe UI"/>
              </a:rPr>
              <a:t>trên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các</a:t>
            </a:r>
            <a:r>
              <a:rPr sz="2200" spc="-10" dirty="0">
                <a:latin typeface="Segoe UI"/>
                <a:cs typeface="Segoe UI"/>
              </a:rPr>
              <a:t> loại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thiết</a:t>
            </a:r>
            <a:r>
              <a:rPr sz="2200" spc="2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bị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FF5A33"/>
                </a:solidFill>
                <a:latin typeface="Wingdings"/>
                <a:cs typeface="Wingdings"/>
              </a:rPr>
              <a:t></a:t>
            </a:r>
            <a:r>
              <a:rPr sz="2400" spc="60" dirty="0">
                <a:solidFill>
                  <a:srgbClr val="FF5A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-5" dirty="0">
                <a:latin typeface="Segoe UI"/>
                <a:cs typeface="Segoe UI"/>
              </a:rPr>
              <a:t> lý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sự </a:t>
            </a:r>
            <a:r>
              <a:rPr sz="2400" spc="-10" dirty="0">
                <a:latin typeface="Segoe UI"/>
                <a:cs typeface="Segoe UI"/>
              </a:rPr>
              <a:t>cố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cấu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hình,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 </a:t>
            </a:r>
            <a:r>
              <a:rPr sz="2400" spc="-5" dirty="0">
                <a:latin typeface="Segoe UI"/>
                <a:cs typeface="Segoe UI"/>
              </a:rPr>
              <a:t>liệu</a:t>
            </a:r>
            <a:endParaRPr sz="24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7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0" dirty="0">
                <a:latin typeface="Segoe UI"/>
                <a:cs typeface="Segoe UI"/>
              </a:rPr>
              <a:t>Dữ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liệu</a:t>
            </a:r>
            <a:r>
              <a:rPr sz="2200" spc="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không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chính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xác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Thông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tin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trên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website </a:t>
            </a:r>
            <a:r>
              <a:rPr sz="2200" spc="-5" dirty="0">
                <a:latin typeface="Segoe UI"/>
                <a:cs typeface="Segoe UI"/>
              </a:rPr>
              <a:t>đã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lỗi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thời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5" dirty="0">
                <a:latin typeface="Segoe UI"/>
                <a:cs typeface="Segoe UI"/>
              </a:rPr>
              <a:t>Quên</a:t>
            </a:r>
            <a:r>
              <a:rPr sz="2200" spc="-10" dirty="0">
                <a:latin typeface="Segoe UI"/>
                <a:cs typeface="Segoe UI"/>
              </a:rPr>
              <a:t> pass</a:t>
            </a:r>
            <a:r>
              <a:rPr sz="2200" spc="-1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admin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không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chạy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7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google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báo </a:t>
            </a:r>
            <a:r>
              <a:rPr sz="2200" spc="-5" dirty="0">
                <a:latin typeface="Segoe UI"/>
                <a:cs typeface="Segoe UI"/>
              </a:rPr>
              <a:t>có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virus</a:t>
            </a:r>
            <a:endParaRPr sz="2200">
              <a:latin typeface="Segoe UI"/>
              <a:cs typeface="Segoe UI"/>
            </a:endParaRPr>
          </a:p>
          <a:p>
            <a:pPr marL="756285" indent="-457834">
              <a:lnSpc>
                <a:spcPct val="100000"/>
              </a:lnSpc>
              <a:spcBef>
                <a:spcPts val="260"/>
              </a:spcBef>
              <a:buClr>
                <a:srgbClr val="FF5A33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200" spc="-15" dirty="0">
                <a:latin typeface="Segoe UI"/>
                <a:cs typeface="Segoe UI"/>
              </a:rPr>
              <a:t>Website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hoạt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động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quá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chậm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457962" y="838961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2927" cy="68458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27" y="12190"/>
              <a:ext cx="8500872" cy="68336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540" y="4933187"/>
              <a:ext cx="5017770" cy="19225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5300" y="2898647"/>
              <a:ext cx="2653665" cy="1995170"/>
            </a:xfrm>
            <a:custGeom>
              <a:avLst/>
              <a:gdLst/>
              <a:ahLst/>
              <a:cxnLst/>
              <a:rect l="l" t="t" r="r" b="b"/>
              <a:pathLst>
                <a:path w="2653665" h="1995170">
                  <a:moveTo>
                    <a:pt x="169100" y="1136650"/>
                  </a:moveTo>
                  <a:lnTo>
                    <a:pt x="166192" y="1060767"/>
                  </a:lnTo>
                  <a:lnTo>
                    <a:pt x="163322" y="1014831"/>
                  </a:lnTo>
                  <a:lnTo>
                    <a:pt x="159626" y="964438"/>
                  </a:lnTo>
                  <a:lnTo>
                    <a:pt x="155232" y="910247"/>
                  </a:lnTo>
                  <a:lnTo>
                    <a:pt x="150215" y="852906"/>
                  </a:lnTo>
                  <a:lnTo>
                    <a:pt x="144691" y="793064"/>
                  </a:lnTo>
                  <a:lnTo>
                    <a:pt x="138734" y="731367"/>
                  </a:lnTo>
                  <a:lnTo>
                    <a:pt x="132473" y="668477"/>
                  </a:lnTo>
                  <a:lnTo>
                    <a:pt x="125984" y="605053"/>
                  </a:lnTo>
                  <a:lnTo>
                    <a:pt x="119380" y="541718"/>
                  </a:lnTo>
                  <a:lnTo>
                    <a:pt x="112763" y="479158"/>
                  </a:lnTo>
                  <a:lnTo>
                    <a:pt x="106210" y="418007"/>
                  </a:lnTo>
                  <a:lnTo>
                    <a:pt x="88036" y="249555"/>
                  </a:lnTo>
                  <a:lnTo>
                    <a:pt x="82804" y="200583"/>
                  </a:lnTo>
                  <a:lnTo>
                    <a:pt x="78143" y="156273"/>
                  </a:lnTo>
                  <a:lnTo>
                    <a:pt x="74142" y="117297"/>
                  </a:lnTo>
                  <a:lnTo>
                    <a:pt x="70929" y="84289"/>
                  </a:lnTo>
                  <a:lnTo>
                    <a:pt x="68592" y="57912"/>
                  </a:lnTo>
                  <a:lnTo>
                    <a:pt x="0" y="0"/>
                  </a:lnTo>
                  <a:lnTo>
                    <a:pt x="85750" y="1400556"/>
                  </a:lnTo>
                  <a:lnTo>
                    <a:pt x="89103" y="1377327"/>
                  </a:lnTo>
                  <a:lnTo>
                    <a:pt x="98679" y="1359827"/>
                  </a:lnTo>
                  <a:lnTo>
                    <a:pt x="128054" y="1324991"/>
                  </a:lnTo>
                  <a:lnTo>
                    <a:pt x="157111" y="1261973"/>
                  </a:lnTo>
                  <a:lnTo>
                    <a:pt x="166281" y="1209230"/>
                  </a:lnTo>
                  <a:lnTo>
                    <a:pt x="169100" y="1136650"/>
                  </a:lnTo>
                  <a:close/>
                </a:path>
                <a:path w="2653665" h="1995170">
                  <a:moveTo>
                    <a:pt x="2653284" y="1903476"/>
                  </a:moveTo>
                  <a:lnTo>
                    <a:pt x="2607945" y="1735836"/>
                  </a:lnTo>
                  <a:lnTo>
                    <a:pt x="2607945" y="1293876"/>
                  </a:lnTo>
                  <a:lnTo>
                    <a:pt x="2290699" y="958596"/>
                  </a:lnTo>
                  <a:lnTo>
                    <a:pt x="1610995" y="760476"/>
                  </a:lnTo>
                  <a:lnTo>
                    <a:pt x="591273" y="318516"/>
                  </a:lnTo>
                  <a:lnTo>
                    <a:pt x="70104" y="59436"/>
                  </a:lnTo>
                  <a:lnTo>
                    <a:pt x="409994" y="1217676"/>
                  </a:lnTo>
                  <a:lnTo>
                    <a:pt x="1112393" y="1583436"/>
                  </a:lnTo>
                  <a:lnTo>
                    <a:pt x="2200148" y="1994916"/>
                  </a:lnTo>
                  <a:lnTo>
                    <a:pt x="2653284" y="1903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" y="2542032"/>
              <a:ext cx="3326891" cy="39730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99" y="4981954"/>
              <a:ext cx="1711452" cy="18760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0" y="5007864"/>
              <a:ext cx="5333999" cy="6774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0248" y="5446776"/>
              <a:ext cx="4359402" cy="6774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3568" y="3672840"/>
              <a:ext cx="1482089" cy="7338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9032" y="3672840"/>
              <a:ext cx="3934967" cy="7338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1832" y="4069079"/>
              <a:ext cx="3778758" cy="7338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987546" y="3758260"/>
            <a:ext cx="49142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1550" marR="5080" indent="-588645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BÀI</a:t>
            </a:r>
            <a:r>
              <a:rPr sz="26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7:</a:t>
            </a:r>
            <a:r>
              <a:rPr sz="26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XỬ</a:t>
            </a:r>
            <a:r>
              <a:rPr sz="2600" b="1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00AF50"/>
                </a:solidFill>
                <a:latin typeface="Arial"/>
                <a:cs typeface="Arial"/>
              </a:rPr>
              <a:t>LÝ</a:t>
            </a:r>
            <a:r>
              <a:rPr sz="2600" b="1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SỰ</a:t>
            </a:r>
            <a:r>
              <a:rPr sz="26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CỐ</a:t>
            </a:r>
            <a:r>
              <a:rPr sz="26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00AF50"/>
                </a:solidFill>
                <a:latin typeface="Arial"/>
                <a:cs typeface="Arial"/>
              </a:rPr>
              <a:t>TRONG </a:t>
            </a:r>
            <a:r>
              <a:rPr sz="2600" b="1" spc="-7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VẬN</a:t>
            </a:r>
            <a:r>
              <a:rPr sz="26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HÀNH</a:t>
            </a:r>
            <a:r>
              <a:rPr sz="2600" b="1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AF50"/>
                </a:solidFill>
                <a:latin typeface="Arial"/>
                <a:cs typeface="Arial"/>
              </a:rPr>
              <a:t>WEBSITE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Arial"/>
              <a:cs typeface="Arial"/>
            </a:endParaRPr>
          </a:p>
          <a:p>
            <a:pPr marR="3810" algn="ctr">
              <a:lnSpc>
                <a:spcPct val="100000"/>
              </a:lnSpc>
            </a:pP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PHẦN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1: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XỬ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65" dirty="0">
                <a:solidFill>
                  <a:srgbClr val="FF5A33"/>
                </a:solidFill>
                <a:latin typeface="Segoe UI"/>
                <a:cs typeface="Segoe UI"/>
              </a:rPr>
              <a:t>LÝ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SỰ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 CỐ</a:t>
            </a:r>
            <a:r>
              <a:rPr sz="2400" b="1" spc="-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LIÊN</a:t>
            </a:r>
            <a:r>
              <a:rPr sz="24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QUAN</a:t>
            </a:r>
            <a:endParaRPr sz="24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ĐẾN HỆ</a:t>
            </a:r>
            <a:r>
              <a:rPr sz="2400" b="1" spc="-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THỐNG,</a:t>
            </a:r>
            <a:r>
              <a:rPr sz="2400" b="1" spc="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KỸ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THUẬT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279" y="190500"/>
            <a:ext cx="4694682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4195" y="283210"/>
            <a:ext cx="4250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QUÊN</a:t>
            </a:r>
            <a:r>
              <a:rPr sz="2800" spc="-15" dirty="0"/>
              <a:t> </a:t>
            </a:r>
            <a:r>
              <a:rPr sz="2800" spc="-5" dirty="0"/>
              <a:t>GIA</a:t>
            </a:r>
            <a:r>
              <a:rPr sz="2800" spc="-15" dirty="0"/>
              <a:t> </a:t>
            </a:r>
            <a:r>
              <a:rPr sz="2800" spc="-5" dirty="0"/>
              <a:t>HẠN</a:t>
            </a:r>
            <a:r>
              <a:rPr sz="2800" spc="-25" dirty="0"/>
              <a:t> </a:t>
            </a:r>
            <a:r>
              <a:rPr sz="2800" spc="-5" dirty="0"/>
              <a:t>DOMAIN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37768" y="867279"/>
            <a:ext cx="8068309" cy="33178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60" dirty="0">
                <a:latin typeface="Segoe UI"/>
                <a:cs typeface="Segoe UI"/>
              </a:rPr>
              <a:t>Vai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trò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với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doanh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nghiệp:</a:t>
            </a:r>
            <a:endParaRPr sz="2400">
              <a:latin typeface="Segoe UI"/>
              <a:cs typeface="Segoe UI"/>
            </a:endParaRPr>
          </a:p>
          <a:p>
            <a:pPr marL="812165" lvl="1" indent="-34353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165" algn="l"/>
                <a:tab pos="812800" algn="l"/>
                <a:tab pos="1402080" algn="l"/>
                <a:tab pos="2200910" algn="l"/>
                <a:tab pos="2650490" algn="l"/>
                <a:tab pos="3216275" algn="l"/>
                <a:tab pos="3905250" algn="l"/>
                <a:tab pos="4264660" algn="l"/>
                <a:tab pos="4805680" algn="l"/>
                <a:tab pos="5325745" algn="l"/>
                <a:tab pos="6569709" algn="l"/>
                <a:tab pos="6929120" algn="l"/>
                <a:tab pos="7468870" algn="l"/>
              </a:tabLst>
            </a:pPr>
            <a:r>
              <a:rPr sz="2400" spc="-250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ên	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spc="-1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ền	</a:t>
            </a:r>
            <a:r>
              <a:rPr sz="2400" spc="5" dirty="0">
                <a:latin typeface="Segoe UI"/>
                <a:cs typeface="Segoe UI"/>
              </a:rPr>
              <a:t>c</a:t>
            </a:r>
            <a:r>
              <a:rPr sz="2400" dirty="0">
                <a:latin typeface="Segoe UI"/>
                <a:cs typeface="Segoe UI"/>
              </a:rPr>
              <a:t>ó	thể	</a:t>
            </a:r>
            <a:r>
              <a:rPr sz="2400" spc="-25" dirty="0">
                <a:latin typeface="Segoe UI"/>
                <a:cs typeface="Segoe UI"/>
              </a:rPr>
              <a:t>x</a:t>
            </a:r>
            <a:r>
              <a:rPr sz="2400" dirty="0">
                <a:latin typeface="Segoe UI"/>
                <a:cs typeface="Segoe UI"/>
              </a:rPr>
              <a:t>em	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à	</a:t>
            </a:r>
            <a:r>
              <a:rPr sz="2400" spc="5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ị</a:t>
            </a:r>
            <a:r>
              <a:rPr sz="2400" dirty="0">
                <a:latin typeface="Segoe UI"/>
                <a:cs typeface="Segoe UI"/>
              </a:rPr>
              <a:t>a	chỉ	“</a:t>
            </a:r>
            <a:r>
              <a:rPr sz="2400" spc="-10" dirty="0">
                <a:latin typeface="Segoe UI"/>
                <a:cs typeface="Segoe UI"/>
              </a:rPr>
              <a:t>o</a:t>
            </a:r>
            <a:r>
              <a:rPr sz="2400" spc="5" dirty="0">
                <a:latin typeface="Segoe UI"/>
                <a:cs typeface="Segoe UI"/>
              </a:rPr>
              <a:t>n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spc="10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ne</a:t>
            </a:r>
            <a:r>
              <a:rPr sz="2400" spc="-120" dirty="0">
                <a:latin typeface="Segoe UI"/>
                <a:cs typeface="Segoe UI"/>
              </a:rPr>
              <a:t>”</a:t>
            </a:r>
            <a:r>
              <a:rPr sz="2400" dirty="0">
                <a:latin typeface="Segoe UI"/>
                <a:cs typeface="Segoe UI"/>
              </a:rPr>
              <a:t>,	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à	đại	diện</a:t>
            </a:r>
            <a:endParaRPr sz="2400">
              <a:latin typeface="Segoe UI"/>
              <a:cs typeface="Segoe UI"/>
            </a:endParaRPr>
          </a:p>
          <a:p>
            <a:pPr marL="812165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thương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doanh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nghiệp.</a:t>
            </a:r>
            <a:endParaRPr sz="2400">
              <a:latin typeface="Segoe UI"/>
              <a:cs typeface="Segoe UI"/>
            </a:endParaRPr>
          </a:p>
          <a:p>
            <a:pPr marL="812165" lvl="1" indent="-34353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85" dirty="0">
                <a:latin typeface="Segoe UI"/>
                <a:cs typeface="Segoe UI"/>
              </a:rPr>
              <a:t>Tên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duy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nhất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và</a:t>
            </a:r>
            <a:r>
              <a:rPr sz="2400" spc="11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chỉ</a:t>
            </a:r>
            <a:r>
              <a:rPr sz="2400" spc="114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một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chủ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sở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hữu</a:t>
            </a:r>
            <a:r>
              <a:rPr sz="2400" spc="114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endParaRPr sz="2400">
              <a:latin typeface="Segoe UI"/>
              <a:cs typeface="Segoe UI"/>
            </a:endParaRPr>
          </a:p>
          <a:p>
            <a:pPr marL="812165">
              <a:lnSpc>
                <a:spcPct val="100000"/>
              </a:lnSpc>
            </a:pPr>
            <a:r>
              <a:rPr sz="2400" spc="-10" dirty="0">
                <a:latin typeface="Segoe UI"/>
                <a:cs typeface="Segoe UI"/>
              </a:rPr>
              <a:t>một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thời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điểm.</a:t>
            </a:r>
            <a:endParaRPr sz="2400">
              <a:latin typeface="Segoe UI"/>
              <a:cs typeface="Segoe UI"/>
            </a:endParaRPr>
          </a:p>
          <a:p>
            <a:pPr marL="812165" marR="5080" lvl="1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Rất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nhiều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dịch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vụ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hoạt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động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phụ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thuộc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vào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tên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miền,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như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web,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mail,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fpt,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chat…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Quên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hạn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</a:t>
            </a:r>
            <a:r>
              <a:rPr sz="2400" spc="-5" dirty="0">
                <a:latin typeface="Segoe UI"/>
                <a:cs typeface="Segoe UI"/>
              </a:rPr>
              <a:t> miền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1 </a:t>
            </a:r>
            <a:r>
              <a:rPr sz="2400" spc="-10" dirty="0">
                <a:latin typeface="Segoe UI"/>
                <a:cs typeface="Segoe UI"/>
              </a:rPr>
              <a:t>lỗi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trầm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trọng.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6755" y="4340352"/>
            <a:ext cx="5885688" cy="22052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279" y="190500"/>
            <a:ext cx="4694682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4195" y="283210"/>
            <a:ext cx="4250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QUÊN</a:t>
            </a:r>
            <a:r>
              <a:rPr sz="2800" spc="-15" dirty="0"/>
              <a:t> </a:t>
            </a:r>
            <a:r>
              <a:rPr sz="2800" spc="-5" dirty="0"/>
              <a:t>GIA</a:t>
            </a:r>
            <a:r>
              <a:rPr sz="2800" spc="-15" dirty="0"/>
              <a:t> </a:t>
            </a:r>
            <a:r>
              <a:rPr sz="2800" spc="-5" dirty="0"/>
              <a:t>HẠN</a:t>
            </a:r>
            <a:r>
              <a:rPr sz="2800" spc="-25" dirty="0"/>
              <a:t> </a:t>
            </a:r>
            <a:r>
              <a:rPr sz="2800" spc="-5" dirty="0"/>
              <a:t>DOMAIN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63092" y="1016253"/>
            <a:ext cx="8144509" cy="317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Nguyên </a:t>
            </a:r>
            <a:r>
              <a:rPr sz="2400" dirty="0">
                <a:latin typeface="Segoe UI"/>
                <a:cs typeface="Segoe UI"/>
              </a:rPr>
              <a:t>nhân: </a:t>
            </a:r>
            <a:r>
              <a:rPr sz="2400" spc="-40" dirty="0">
                <a:latin typeface="Segoe UI"/>
                <a:cs typeface="Segoe UI"/>
              </a:rPr>
              <a:t>Trước </a:t>
            </a: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dirty="0">
                <a:latin typeface="Segoe UI"/>
                <a:cs typeface="Segoe UI"/>
              </a:rPr>
              <a:t>hết hạn, nhà cung cấp luôn gửi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mail/sms </a:t>
            </a:r>
            <a:r>
              <a:rPr sz="2400" dirty="0">
                <a:latin typeface="Segoe UI"/>
                <a:cs typeface="Segoe UI"/>
              </a:rPr>
              <a:t>cho chủ thể. Nếu thông tin về chủ thể (email,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phone) không đúng, sẽ dẫn đến </a:t>
            </a:r>
            <a:r>
              <a:rPr sz="2400" spc="-5" dirty="0">
                <a:latin typeface="Segoe UI"/>
                <a:cs typeface="Segoe UI"/>
              </a:rPr>
              <a:t>không </a:t>
            </a:r>
            <a:r>
              <a:rPr sz="2400" dirty="0">
                <a:latin typeface="Segoe UI"/>
                <a:cs typeface="Segoe UI"/>
              </a:rPr>
              <a:t>nhận được thông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báo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nhà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cấp.</a:t>
            </a:r>
            <a:endParaRPr sz="24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Xử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lý:</a:t>
            </a:r>
            <a:endParaRPr sz="2400">
              <a:latin typeface="Segoe UI"/>
              <a:cs typeface="Segoe UI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dirty="0">
                <a:latin typeface="Segoe UI"/>
                <a:cs typeface="Segoe UI"/>
              </a:rPr>
              <a:t>nhận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báo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 hạn,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cần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ngay.</a:t>
            </a:r>
            <a:endParaRPr sz="2400">
              <a:latin typeface="Segoe UI"/>
              <a:cs typeface="Segoe UI"/>
            </a:endParaRPr>
          </a:p>
          <a:p>
            <a:pPr marL="812165" marR="6350" lvl="1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2800" algn="l"/>
              </a:tabLst>
            </a:pP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dirty="0">
                <a:latin typeface="Segoe UI"/>
                <a:cs typeface="Segoe UI"/>
              </a:rPr>
              <a:t>(email, phone) </a:t>
            </a:r>
            <a:r>
              <a:rPr sz="2400" spc="-10" dirty="0">
                <a:latin typeface="Segoe UI"/>
                <a:cs typeface="Segoe UI"/>
              </a:rPr>
              <a:t>trên tên </a:t>
            </a:r>
            <a:r>
              <a:rPr sz="2400" spc="-5" dirty="0">
                <a:latin typeface="Segoe UI"/>
                <a:cs typeface="Segoe UI"/>
              </a:rPr>
              <a:t>miền có </a:t>
            </a:r>
            <a:r>
              <a:rPr sz="2400" dirty="0">
                <a:latin typeface="Segoe UI"/>
                <a:cs typeface="Segoe UI"/>
              </a:rPr>
              <a:t>sự thay đổi (thông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nhân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viên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cũ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chẳng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hạn…)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cập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nhật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ngay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9111" y="4160520"/>
            <a:ext cx="4076700" cy="2446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983" y="190500"/>
            <a:ext cx="4776977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898" y="283210"/>
            <a:ext cx="4332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QUÊN </a:t>
            </a:r>
            <a:r>
              <a:rPr sz="2800" spc="-5" dirty="0"/>
              <a:t>GIA HẠN</a:t>
            </a:r>
            <a:r>
              <a:rPr sz="2800" spc="-20" dirty="0"/>
              <a:t> </a:t>
            </a:r>
            <a:r>
              <a:rPr sz="2800" spc="-5" dirty="0"/>
              <a:t>HOSTING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22554" y="1018920"/>
            <a:ext cx="8298815" cy="32454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60" dirty="0">
                <a:latin typeface="Segoe UI"/>
                <a:cs typeface="Segoe UI"/>
              </a:rPr>
              <a:t>Vai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trò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hosting:</a:t>
            </a:r>
            <a:endParaRPr sz="2400">
              <a:latin typeface="Segoe UI"/>
              <a:cs typeface="Segoe UI"/>
            </a:endParaRPr>
          </a:p>
          <a:p>
            <a:pPr marL="812800" lvl="1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800" algn="l"/>
              </a:tabLst>
            </a:pP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toàn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bộ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mã</a:t>
            </a:r>
            <a:r>
              <a:rPr sz="2400" dirty="0">
                <a:latin typeface="Segoe UI"/>
                <a:cs typeface="Segoe UI"/>
              </a:rPr>
              <a:t> nguồn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lập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trình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website.</a:t>
            </a:r>
            <a:endParaRPr sz="2400">
              <a:latin typeface="Segoe UI"/>
              <a:cs typeface="Segoe UI"/>
            </a:endParaRPr>
          </a:p>
          <a:p>
            <a:pPr marL="812800" marR="5080" lvl="1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2800" algn="l"/>
              </a:tabLst>
            </a:pPr>
            <a:r>
              <a:rPr sz="2400" dirty="0">
                <a:latin typeface="Segoe UI"/>
                <a:cs typeface="Segoe UI"/>
              </a:rPr>
              <a:t>Hosting chứa </a:t>
            </a:r>
            <a:r>
              <a:rPr sz="2400" spc="-15" dirty="0">
                <a:latin typeface="Segoe UI"/>
                <a:cs typeface="Segoe UI"/>
              </a:rPr>
              <a:t>toàn </a:t>
            </a:r>
            <a:r>
              <a:rPr sz="2400" dirty="0">
                <a:latin typeface="Segoe UI"/>
                <a:cs typeface="Segoe UI"/>
              </a:rPr>
              <a:t>bộ dữ </a:t>
            </a:r>
            <a:r>
              <a:rPr sz="2400" spc="-5" dirty="0">
                <a:latin typeface="Segoe UI"/>
                <a:cs typeface="Segoe UI"/>
              </a:rPr>
              <a:t>liệu </a:t>
            </a:r>
            <a:r>
              <a:rPr sz="2400" dirty="0">
                <a:latin typeface="Segoe UI"/>
                <a:cs typeface="Segoe UI"/>
              </a:rPr>
              <a:t>tạo ra </a:t>
            </a: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spc="-10" dirty="0">
                <a:latin typeface="Segoe UI"/>
                <a:cs typeface="Segoe UI"/>
              </a:rPr>
              <a:t>website </a:t>
            </a:r>
            <a:r>
              <a:rPr sz="2400" spc="-5" dirty="0">
                <a:latin typeface="Segoe UI"/>
                <a:cs typeface="Segoe UI"/>
              </a:rPr>
              <a:t>vận </a:t>
            </a:r>
            <a:r>
              <a:rPr sz="2400" dirty="0">
                <a:latin typeface="Segoe UI"/>
                <a:cs typeface="Segoe UI"/>
              </a:rPr>
              <a:t> hành, như: danh </a:t>
            </a:r>
            <a:r>
              <a:rPr sz="2400" spc="-5" dirty="0">
                <a:latin typeface="Segoe UI"/>
                <a:cs typeface="Segoe UI"/>
              </a:rPr>
              <a:t>sách </a:t>
            </a:r>
            <a:r>
              <a:rPr sz="2400" spc="-10" dirty="0">
                <a:latin typeface="Segoe UI"/>
                <a:cs typeface="Segoe UI"/>
              </a:rPr>
              <a:t>bài </a:t>
            </a:r>
            <a:r>
              <a:rPr sz="2400" spc="-5" dirty="0">
                <a:latin typeface="Segoe UI"/>
                <a:cs typeface="Segoe UI"/>
              </a:rPr>
              <a:t>viết, </a:t>
            </a:r>
            <a:r>
              <a:rPr sz="2400" dirty="0">
                <a:latin typeface="Segoe UI"/>
                <a:cs typeface="Segoe UI"/>
              </a:rPr>
              <a:t>danh </a:t>
            </a:r>
            <a:r>
              <a:rPr sz="2400" spc="-5" dirty="0">
                <a:latin typeface="Segoe UI"/>
                <a:cs typeface="Segoe UI"/>
              </a:rPr>
              <a:t>sách </a:t>
            </a:r>
            <a:r>
              <a:rPr sz="2400" dirty="0">
                <a:latin typeface="Segoe UI"/>
                <a:cs typeface="Segoe UI"/>
              </a:rPr>
              <a:t>sản phẩm,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danh</a:t>
            </a:r>
            <a:r>
              <a:rPr sz="2400" spc="1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sách</a:t>
            </a:r>
            <a:r>
              <a:rPr sz="2400" spc="204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khách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hàng,</a:t>
            </a:r>
            <a:r>
              <a:rPr sz="2400" spc="1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ảnh,</a:t>
            </a:r>
            <a:r>
              <a:rPr sz="2400" spc="1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media,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bình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luận</a:t>
            </a:r>
            <a:endParaRPr sz="2400">
              <a:latin typeface="Segoe UI"/>
              <a:cs typeface="Segoe UI"/>
            </a:endParaRPr>
          </a:p>
          <a:p>
            <a:pPr marL="8128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…</a:t>
            </a:r>
            <a:endParaRPr sz="24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Quên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</a:t>
            </a:r>
            <a:r>
              <a:rPr sz="2400" spc="2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hạn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22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dẫn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lỗi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trầm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trọng,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dẫn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mất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20" dirty="0">
                <a:latin typeface="Segoe UI"/>
                <a:cs typeface="Segoe UI"/>
              </a:rPr>
              <a:t>toàn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bộ dữ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liệu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website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0" y="4325111"/>
            <a:ext cx="4724400" cy="22585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983" y="190500"/>
            <a:ext cx="4776977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898" y="283210"/>
            <a:ext cx="4332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QUÊN </a:t>
            </a:r>
            <a:r>
              <a:rPr sz="2800" spc="-5" dirty="0"/>
              <a:t>GIA HẠN</a:t>
            </a:r>
            <a:r>
              <a:rPr sz="2800" spc="-20" dirty="0"/>
              <a:t> </a:t>
            </a:r>
            <a:r>
              <a:rPr sz="2800" spc="-5" dirty="0"/>
              <a:t>HOSTING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99363" y="979373"/>
            <a:ext cx="8145780" cy="280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5" dirty="0">
                <a:latin typeface="Segoe UI"/>
                <a:cs typeface="Segoe UI"/>
              </a:rPr>
              <a:t>Nguyên </a:t>
            </a:r>
            <a:r>
              <a:rPr sz="2400" dirty="0">
                <a:latin typeface="Segoe UI"/>
                <a:cs typeface="Segoe UI"/>
              </a:rPr>
              <a:t>nhân: </a:t>
            </a:r>
            <a:r>
              <a:rPr sz="2400" spc="-40" dirty="0">
                <a:latin typeface="Segoe UI"/>
                <a:cs typeface="Segoe UI"/>
              </a:rPr>
              <a:t>Trước </a:t>
            </a: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dirty="0">
                <a:latin typeface="Segoe UI"/>
                <a:cs typeface="Segoe UI"/>
              </a:rPr>
              <a:t>hết hạn, nhà cung cấp </a:t>
            </a:r>
            <a:r>
              <a:rPr sz="2400" spc="-5" dirty="0">
                <a:latin typeface="Segoe UI"/>
                <a:cs typeface="Segoe UI"/>
              </a:rPr>
              <a:t>luôn </a:t>
            </a:r>
            <a:r>
              <a:rPr sz="2400" dirty="0">
                <a:latin typeface="Segoe UI"/>
                <a:cs typeface="Segoe UI"/>
              </a:rPr>
              <a:t>gửi 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 </a:t>
            </a:r>
            <a:r>
              <a:rPr sz="2400" spc="-5" dirty="0">
                <a:latin typeface="Segoe UI"/>
                <a:cs typeface="Segoe UI"/>
              </a:rPr>
              <a:t>báo. </a:t>
            </a:r>
            <a:r>
              <a:rPr sz="2400" dirty="0">
                <a:latin typeface="Segoe UI"/>
                <a:cs typeface="Segoe UI"/>
              </a:rPr>
              <a:t>Nếu thông tin (email, phone) </a:t>
            </a:r>
            <a:r>
              <a:rPr sz="2400" spc="-5" dirty="0">
                <a:latin typeface="Segoe UI"/>
                <a:cs typeface="Segoe UI"/>
              </a:rPr>
              <a:t>không </a:t>
            </a:r>
            <a:r>
              <a:rPr sz="2400" dirty="0">
                <a:latin typeface="Segoe UI"/>
                <a:cs typeface="Segoe UI"/>
              </a:rPr>
              <a:t>đúng, </a:t>
            </a:r>
            <a:r>
              <a:rPr sz="2400" spc="-10" dirty="0">
                <a:latin typeface="Segoe UI"/>
                <a:cs typeface="Segoe UI"/>
              </a:rPr>
              <a:t>sẽ 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dẫn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nhận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 thông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báo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 nhà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cung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cấp.</a:t>
            </a:r>
            <a:endParaRPr sz="2400">
              <a:latin typeface="Segoe UI"/>
              <a:cs typeface="Segoe UI"/>
            </a:endParaRPr>
          </a:p>
          <a:p>
            <a:pPr marL="355600" indent="-343535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lý:</a:t>
            </a:r>
            <a:endParaRPr sz="2400">
              <a:latin typeface="Segoe UI"/>
              <a:cs typeface="Segoe UI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13435" algn="l"/>
              </a:tabLst>
            </a:pP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dirty="0">
                <a:latin typeface="Segoe UI"/>
                <a:cs typeface="Segoe UI"/>
              </a:rPr>
              <a:t>nhận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báo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gia hạn,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cần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ngay.</a:t>
            </a:r>
            <a:endParaRPr sz="2400">
              <a:latin typeface="Segoe UI"/>
              <a:cs typeface="Segoe UI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13435" algn="l"/>
              </a:tabLst>
            </a:pP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4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(email,</a:t>
            </a:r>
            <a:r>
              <a:rPr sz="2400" spc="48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phone)</a:t>
            </a:r>
            <a:r>
              <a:rPr sz="2400" spc="47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trên</a:t>
            </a:r>
            <a:r>
              <a:rPr sz="2400" spc="484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</a:t>
            </a:r>
            <a:r>
              <a:rPr sz="2400" spc="484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4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sự</a:t>
            </a:r>
            <a:r>
              <a:rPr sz="2400" spc="4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thay</a:t>
            </a:r>
            <a:r>
              <a:rPr sz="2400" spc="48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đổi</a:t>
            </a:r>
            <a:r>
              <a:rPr sz="2400" spc="4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(của</a:t>
            </a:r>
            <a:endParaRPr sz="2400">
              <a:latin typeface="Segoe UI"/>
              <a:cs typeface="Segoe UI"/>
            </a:endParaRPr>
          </a:p>
          <a:p>
            <a:pPr marL="812800" algn="just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nhân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viên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cũ…)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cập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nhật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ngay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hosting.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9572" y="4062984"/>
            <a:ext cx="5324856" cy="22280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9456"/>
            <a:ext cx="1524000" cy="4617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962" y="236220"/>
            <a:ext cx="8348980" cy="677545"/>
            <a:chOff x="457962" y="236220"/>
            <a:chExt cx="8348980" cy="677545"/>
          </a:xfrm>
        </p:grpSpPr>
        <p:sp>
          <p:nvSpPr>
            <p:cNvPr id="4" name="object 4"/>
            <p:cNvSpPr/>
            <p:nvPr/>
          </p:nvSpPr>
          <p:spPr>
            <a:xfrm>
              <a:off x="457962" y="838961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6104" y="236220"/>
              <a:ext cx="6450330" cy="67741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96316" y="315214"/>
            <a:ext cx="8109584" cy="3357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041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WEBSITE</a:t>
            </a:r>
            <a:r>
              <a:rPr sz="2400" b="1" spc="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BỊ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LỖI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VƯỢT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QUÁ</a:t>
            </a:r>
            <a:r>
              <a:rPr sz="2400" b="1" spc="-1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5A33"/>
                </a:solidFill>
                <a:latin typeface="Segoe UI"/>
                <a:cs typeface="Segoe UI"/>
              </a:rPr>
              <a:t>BĂNG </a:t>
            </a:r>
            <a:r>
              <a:rPr sz="2400" b="1" dirty="0">
                <a:solidFill>
                  <a:srgbClr val="FF5A33"/>
                </a:solidFill>
                <a:latin typeface="Segoe UI"/>
                <a:cs typeface="Segoe UI"/>
              </a:rPr>
              <a:t>THÔNG</a:t>
            </a:r>
            <a:endParaRPr sz="2400" dirty="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20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Băng</a:t>
            </a:r>
            <a:r>
              <a:rPr sz="2400" spc="3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3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3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tổng</a:t>
            </a:r>
            <a:r>
              <a:rPr sz="2400" spc="4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lưu</a:t>
            </a:r>
            <a:r>
              <a:rPr sz="2400" spc="38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lượng</a:t>
            </a:r>
            <a:r>
              <a:rPr sz="2400" spc="3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39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liệu</a:t>
            </a:r>
            <a:r>
              <a:rPr sz="2400" spc="3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truyền</a:t>
            </a:r>
            <a:r>
              <a:rPr sz="2400" spc="3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385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server</a:t>
            </a:r>
            <a:endParaRPr sz="2400" dirty="0">
              <a:latin typeface="Segoe UI"/>
              <a:cs typeface="Segoe UI"/>
            </a:endParaRPr>
          </a:p>
          <a:p>
            <a:pPr marL="355600" algn="just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đến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người dùng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dirty="0">
                <a:latin typeface="Segoe UI"/>
                <a:cs typeface="Segoe UI"/>
              </a:rPr>
              <a:t> 1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tháng.</a:t>
            </a: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Nguyên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nhân:</a:t>
            </a:r>
            <a:r>
              <a:rPr sz="2400" spc="77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Lỗi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xảy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ra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khi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bạn</a:t>
            </a:r>
            <a:r>
              <a:rPr sz="2400" spc="7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mua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spc="5" dirty="0">
                <a:latin typeface="Segoe UI"/>
                <a:cs typeface="Segoe UI"/>
              </a:rPr>
              <a:t>gói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hosting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endParaRPr sz="2400" dirty="0">
              <a:latin typeface="Segoe UI"/>
              <a:cs typeface="Segoe UI"/>
            </a:endParaRPr>
          </a:p>
          <a:p>
            <a:pPr marL="355600" algn="just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giới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hạn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băng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chưa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hết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tháng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đã đủ</a:t>
            </a:r>
            <a:r>
              <a:rPr sz="2400" spc="-10" dirty="0">
                <a:latin typeface="Segoe UI"/>
                <a:cs typeface="Segoe UI"/>
              </a:rPr>
              <a:t> băng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</a:p>
          <a:p>
            <a:pPr marL="355600" marR="4445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Tình trạng: </a:t>
            </a:r>
            <a:r>
              <a:rPr sz="2400" spc="-5" dirty="0">
                <a:latin typeface="Segoe UI"/>
                <a:cs typeface="Segoe UI"/>
              </a:rPr>
              <a:t>khi </a:t>
            </a:r>
            <a:r>
              <a:rPr sz="2400" dirty="0">
                <a:latin typeface="Segoe UI"/>
                <a:cs typeface="Segoe UI"/>
              </a:rPr>
              <a:t>lỗi xảy ra, </a:t>
            </a:r>
            <a:r>
              <a:rPr sz="2400" spc="-5" dirty="0">
                <a:latin typeface="Segoe UI"/>
                <a:cs typeface="Segoe UI"/>
              </a:rPr>
              <a:t>không </a:t>
            </a:r>
            <a:r>
              <a:rPr sz="2400" dirty="0">
                <a:latin typeface="Segoe UI"/>
                <a:cs typeface="Segoe UI"/>
              </a:rPr>
              <a:t>ai </a:t>
            </a:r>
            <a:r>
              <a:rPr sz="2400" spc="-5" dirty="0">
                <a:latin typeface="Segoe UI"/>
                <a:cs typeface="Segoe UI"/>
              </a:rPr>
              <a:t>có </a:t>
            </a:r>
            <a:r>
              <a:rPr sz="2400" dirty="0">
                <a:latin typeface="Segoe UI"/>
                <a:cs typeface="Segoe UI"/>
              </a:rPr>
              <a:t>thể </a:t>
            </a:r>
            <a:r>
              <a:rPr sz="2400" spc="-10" dirty="0">
                <a:latin typeface="Segoe UI"/>
                <a:cs typeface="Segoe UI"/>
              </a:rPr>
              <a:t>xem website 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được.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Tất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cả</a:t>
            </a:r>
            <a:r>
              <a:rPr sz="2400" dirty="0">
                <a:latin typeface="Segoe UI"/>
                <a:cs typeface="Segoe UI"/>
              </a:rPr>
              <a:t> đều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thấy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thông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báo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Bandwidth</a:t>
            </a:r>
            <a:r>
              <a:rPr sz="2400" b="1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Limit </a:t>
            </a:r>
            <a:r>
              <a:rPr sz="2400" b="1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Exceeded.</a:t>
            </a:r>
            <a:endParaRPr sz="2400" dirty="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89989" y="3956050"/>
            <a:ext cx="6680200" cy="2532380"/>
            <a:chOff x="1189989" y="3956050"/>
            <a:chExt cx="6680200" cy="25323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6339" y="3962400"/>
              <a:ext cx="6667500" cy="24806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93164" y="3959225"/>
              <a:ext cx="6673850" cy="2526030"/>
            </a:xfrm>
            <a:custGeom>
              <a:avLst/>
              <a:gdLst/>
              <a:ahLst/>
              <a:cxnLst/>
              <a:rect l="l" t="t" r="r" b="b"/>
              <a:pathLst>
                <a:path w="6673850" h="2526029">
                  <a:moveTo>
                    <a:pt x="0" y="2525522"/>
                  </a:moveTo>
                  <a:lnTo>
                    <a:pt x="6673850" y="2525522"/>
                  </a:lnTo>
                  <a:lnTo>
                    <a:pt x="6673850" y="0"/>
                  </a:lnTo>
                  <a:lnTo>
                    <a:pt x="0" y="0"/>
                  </a:lnTo>
                  <a:lnTo>
                    <a:pt x="0" y="252552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1780</Words>
  <Application>Microsoft Office PowerPoint</Application>
  <PresentationFormat>On-screen Show (4:3)</PresentationFormat>
  <Paragraphs>228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MT</vt:lpstr>
      <vt:lpstr>Calibri</vt:lpstr>
      <vt:lpstr>Segoe UI</vt:lpstr>
      <vt:lpstr>Times New Roman</vt:lpstr>
      <vt:lpstr>Wingdings</vt:lpstr>
      <vt:lpstr>Office Theme</vt:lpstr>
      <vt:lpstr>PowerPoint Presentation</vt:lpstr>
      <vt:lpstr>MỤC TIÊU</vt:lpstr>
      <vt:lpstr>NỘI DUNG</vt:lpstr>
      <vt:lpstr>PowerPoint Presentation</vt:lpstr>
      <vt:lpstr>QUÊN GIA HẠN DOMAIN</vt:lpstr>
      <vt:lpstr>QUÊN GIA HẠN DOMAIN</vt:lpstr>
      <vt:lpstr>QUÊN GIA HẠN HOSTING</vt:lpstr>
      <vt:lpstr>QUÊN GIA HẠN HOSTING</vt:lpstr>
      <vt:lpstr>PowerPoint Presentation</vt:lpstr>
      <vt:lpstr>WEBSITE BỊ LỖI VƯỢT QUÁ BĂNG THÔNG</vt:lpstr>
      <vt:lpstr>WEBSITE BỊ TẤN CÔNG DDOS</vt:lpstr>
      <vt:lpstr>WEBSITE BỊ TẤN CÔNG DDOS</vt:lpstr>
      <vt:lpstr>WEBSITE BỊ HACK</vt:lpstr>
      <vt:lpstr>WEBSITE BỊ HACK</vt:lpstr>
      <vt:lpstr>WEBSITE BỊ HACK</vt:lpstr>
      <vt:lpstr>PowerPoint Presentation</vt:lpstr>
      <vt:lpstr>DEMO</vt:lpstr>
      <vt:lpstr>PowerPoint Presentation</vt:lpstr>
      <vt:lpstr>DỮ LIỆU KHÔNG CHÍNH XÁC</vt:lpstr>
      <vt:lpstr>THÔNG TIN TRÊN WEBSITE ĐÃ LỖI THỜI</vt:lpstr>
      <vt:lpstr>QUÊN PASS ADMIN</vt:lpstr>
      <vt:lpstr>WEBSITE KHÔNG CHẠY</vt:lpstr>
      <vt:lpstr>GOOGLE BÁO CÓ VIRUS TRONG WEBSITE</vt:lpstr>
      <vt:lpstr>GOOGLE BÁO CÓ VIRUS TRONG WEBSITE</vt:lpstr>
      <vt:lpstr>GOOGLE BÁO CÓ VIRUS TRONG WEBSITE</vt:lpstr>
      <vt:lpstr>WEBSITE HOẠT ĐỘNG QUÁ CHẬM</vt:lpstr>
      <vt:lpstr>WEBSITE HOẠT ĐỘNG QUÁ CHẬM</vt:lpstr>
      <vt:lpstr>DEMO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BENH VIEN CONG NGHE</cp:lastModifiedBy>
  <cp:revision>2</cp:revision>
  <dcterms:created xsi:type="dcterms:W3CDTF">2023-09-10T01:34:20Z</dcterms:created>
  <dcterms:modified xsi:type="dcterms:W3CDTF">2023-10-08T14:00:44Z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2023-09-10T00:00:00Z</vt:filetime>
  </property>
</Properties>
</file>