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664" y="2286000"/>
            <a:ext cx="3395472" cy="20116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4444" y="557783"/>
            <a:ext cx="3505200" cy="1295400"/>
          </a:xfrm>
          <a:custGeom>
            <a:avLst/>
            <a:gdLst/>
            <a:ahLst/>
            <a:cxnLst/>
            <a:rect l="l" t="t" r="r" b="b"/>
            <a:pathLst>
              <a:path w="3505200" h="1295400">
                <a:moveTo>
                  <a:pt x="3505200" y="0"/>
                </a:moveTo>
                <a:lnTo>
                  <a:pt x="0" y="0"/>
                </a:lnTo>
                <a:lnTo>
                  <a:pt x="0" y="1295400"/>
                </a:lnTo>
                <a:lnTo>
                  <a:pt x="3505200" y="1295400"/>
                </a:lnTo>
                <a:lnTo>
                  <a:pt x="3505200" y="0"/>
                </a:lnTo>
                <a:close/>
              </a:path>
            </a:pathLst>
          </a:custGeom>
          <a:solidFill>
            <a:srgbClr val="F1642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664" y="452627"/>
            <a:ext cx="3116580" cy="1362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962" y="8389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194" y="283210"/>
            <a:ext cx="807161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492" y="1168653"/>
            <a:ext cx="8075015" cy="3171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hyperlink" Target="https://vpsserver.com/" TargetMode="External"/><Relationship Id="rId4" Type="http://schemas.openxmlformats.org/officeDocument/2006/relationships/hyperlink" Target="https://hostinger.com/vps-hosting" TargetMode="External"/><Relationship Id="rId5" Type="http://schemas.openxmlformats.org/officeDocument/2006/relationships/image" Target="../media/image2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hyperlink" Target="https://vnso.vn/" TargetMode="External"/><Relationship Id="rId4" Type="http://schemas.openxmlformats.org/officeDocument/2006/relationships/hyperlink" Target="https://pavietnam.vn/" TargetMode="External"/><Relationship Id="rId5" Type="http://schemas.openxmlformats.org/officeDocument/2006/relationships/hyperlink" Target="https://hostvn.net/" TargetMode="External"/><Relationship Id="rId6" Type="http://schemas.openxmlformats.org/officeDocument/2006/relationships/image" Target="../media/image3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Relationship Id="rId3" Type="http://schemas.openxmlformats.org/officeDocument/2006/relationships/image" Target="../media/image46.png"/><Relationship Id="rId4" Type="http://schemas.openxmlformats.org/officeDocument/2006/relationships/image" Target="../media/image4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jp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jpg"/><Relationship Id="rId4" Type="http://schemas.openxmlformats.org/officeDocument/2006/relationships/image" Target="../media/image58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hyperlink" Target="https://nhanhoa.com/tin-tuc/chuyen-nhuong-ten-mien.html" TargetMode="External"/><Relationship Id="rId4" Type="http://schemas.openxmlformats.org/officeDocument/2006/relationships/image" Target="../media/image6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jp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0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71.jpg"/><Relationship Id="rId4" Type="http://schemas.openxmlformats.org/officeDocument/2006/relationships/image" Target="../media/image72.jp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5" y="3582923"/>
              <a:ext cx="1957577" cy="10096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4875" y="3582923"/>
              <a:ext cx="1309877" cy="10096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551" y="3582923"/>
              <a:ext cx="2506218" cy="10096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1459" y="4846320"/>
              <a:ext cx="1594865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9219" y="4846320"/>
              <a:ext cx="3678174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7095" y="5358384"/>
              <a:ext cx="4434078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69485" y="3705555"/>
            <a:ext cx="4264025" cy="2198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FF5A33"/>
                </a:solidFill>
                <a:latin typeface="Segoe UI"/>
                <a:cs typeface="Segoe UI"/>
              </a:rPr>
              <a:t>QUẢN</a:t>
            </a:r>
            <a:r>
              <a:rPr dirty="0" sz="3600" spc="-45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3600" b="1">
                <a:solidFill>
                  <a:srgbClr val="FF5A33"/>
                </a:solidFill>
                <a:latin typeface="Segoe UI"/>
                <a:cs typeface="Segoe UI"/>
              </a:rPr>
              <a:t>TRỊ</a:t>
            </a:r>
            <a:r>
              <a:rPr dirty="0" sz="3600" spc="-45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3600" b="1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3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500">
              <a:latin typeface="Segoe UI"/>
              <a:cs typeface="Segoe UI"/>
            </a:endParaRPr>
          </a:p>
          <a:p>
            <a:pPr marL="147955" marR="5080" indent="-135890">
              <a:lnSpc>
                <a:spcPct val="120100"/>
              </a:lnSpc>
            </a:pP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BÀI 8: THUÊ </a:t>
            </a:r>
            <a:r>
              <a:rPr dirty="0" sz="2800" spc="-20" b="1">
                <a:solidFill>
                  <a:srgbClr val="00AF50"/>
                </a:solidFill>
                <a:latin typeface="Arial"/>
                <a:cs typeface="Arial"/>
              </a:rPr>
              <a:t>SERVER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 VÀ </a:t>
            </a:r>
            <a:r>
              <a:rPr dirty="0" sz="2800" spc="-76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CÁC</a:t>
            </a:r>
            <a:r>
              <a:rPr dirty="0" sz="280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VẤN</a:t>
            </a:r>
            <a:r>
              <a:rPr dirty="0" sz="2800" spc="-1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ĐỀ</a:t>
            </a:r>
            <a:r>
              <a:rPr dirty="0" sz="2800" spc="-1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BỔ</a:t>
            </a:r>
            <a:r>
              <a:rPr dirty="0" sz="2800" spc="-1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SUNG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0363" y="213359"/>
            <a:ext cx="6750558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3657" y="298450"/>
            <a:ext cx="634047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/>
              <a:t>CÁC</a:t>
            </a:r>
            <a:r>
              <a:rPr dirty="0" sz="2600" spc="-25"/>
              <a:t> </a:t>
            </a:r>
            <a:r>
              <a:rPr dirty="0" sz="2600" spc="-5"/>
              <a:t>THÔNG</a:t>
            </a:r>
            <a:r>
              <a:rPr dirty="0" sz="2600" spc="-15"/>
              <a:t> </a:t>
            </a:r>
            <a:r>
              <a:rPr dirty="0" sz="2600"/>
              <a:t>SỐ</a:t>
            </a:r>
            <a:r>
              <a:rPr dirty="0" sz="2600" spc="-5"/>
              <a:t> </a:t>
            </a:r>
            <a:r>
              <a:rPr dirty="0" sz="2600"/>
              <a:t>TRÊN</a:t>
            </a:r>
            <a:r>
              <a:rPr dirty="0" sz="2600" spc="-25"/>
              <a:t> DEDICATE </a:t>
            </a:r>
            <a:r>
              <a:rPr dirty="0" sz="2600"/>
              <a:t>SERVER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234492" y="865378"/>
            <a:ext cx="8453755" cy="5114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 b="1">
                <a:latin typeface="Segoe UI"/>
                <a:cs typeface="Segoe UI"/>
              </a:rPr>
              <a:t>Băng</a:t>
            </a:r>
            <a:r>
              <a:rPr dirty="0" sz="2200" spc="155" b="1">
                <a:latin typeface="Segoe UI"/>
                <a:cs typeface="Segoe UI"/>
              </a:rPr>
              <a:t> </a:t>
            </a:r>
            <a:r>
              <a:rPr dirty="0" sz="2200" b="1">
                <a:latin typeface="Segoe UI"/>
                <a:cs typeface="Segoe UI"/>
              </a:rPr>
              <a:t>thông</a:t>
            </a:r>
            <a:r>
              <a:rPr dirty="0" sz="2200">
                <a:latin typeface="Segoe UI"/>
                <a:cs typeface="Segoe UI"/>
              </a:rPr>
              <a:t>:</a:t>
            </a:r>
            <a:r>
              <a:rPr dirty="0" sz="2200" spc="16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là</a:t>
            </a:r>
            <a:r>
              <a:rPr dirty="0" sz="2200" spc="17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lượng</a:t>
            </a:r>
            <a:r>
              <a:rPr dirty="0" sz="2200" spc="17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trao</a:t>
            </a:r>
            <a:r>
              <a:rPr dirty="0" sz="2200" spc="17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đổi</a:t>
            </a:r>
            <a:r>
              <a:rPr dirty="0" sz="2200" spc="16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thông</a:t>
            </a:r>
            <a:r>
              <a:rPr dirty="0" sz="2200" spc="1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 spc="17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của</a:t>
            </a:r>
            <a:r>
              <a:rPr dirty="0" sz="2200" spc="165">
                <a:latin typeface="Segoe UI"/>
                <a:cs typeface="Segoe UI"/>
              </a:rPr>
              <a:t> </a:t>
            </a:r>
            <a:r>
              <a:rPr dirty="0" sz="2200" spc="10">
                <a:latin typeface="Segoe UI"/>
                <a:cs typeface="Segoe UI"/>
              </a:rPr>
              <a:t>server</a:t>
            </a:r>
            <a:r>
              <a:rPr dirty="0" sz="2200" spc="18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trong</a:t>
            </a:r>
            <a:r>
              <a:rPr dirty="0" sz="2200" spc="1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1</a:t>
            </a:r>
            <a:r>
              <a:rPr dirty="0" sz="2200" spc="17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đơn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vị</a:t>
            </a:r>
            <a:r>
              <a:rPr dirty="0" sz="2200" spc="12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thời</a:t>
            </a:r>
            <a:r>
              <a:rPr dirty="0" sz="2200" spc="1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gian</a:t>
            </a:r>
            <a:r>
              <a:rPr dirty="0" sz="2200" spc="16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(thường</a:t>
            </a:r>
            <a:r>
              <a:rPr dirty="0" sz="2200" spc="14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là</a:t>
            </a:r>
            <a:r>
              <a:rPr dirty="0" sz="2200" spc="13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1s).</a:t>
            </a:r>
            <a:r>
              <a:rPr dirty="0" sz="2200" spc="13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Đơn</a:t>
            </a:r>
            <a:r>
              <a:rPr dirty="0" sz="2200" spc="1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vị</a:t>
            </a:r>
            <a:r>
              <a:rPr dirty="0" sz="2200" spc="14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đo</a:t>
            </a:r>
            <a:r>
              <a:rPr dirty="0" sz="2200" spc="1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bằng</a:t>
            </a:r>
            <a:r>
              <a:rPr dirty="0" sz="2200" spc="15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thông</a:t>
            </a:r>
            <a:r>
              <a:rPr dirty="0" sz="2200" spc="13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là</a:t>
            </a:r>
            <a:r>
              <a:rPr dirty="0" sz="2200" spc="1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Mbps,</a:t>
            </a:r>
            <a:r>
              <a:rPr dirty="0" sz="2200" spc="1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Gbps</a:t>
            </a:r>
            <a:endParaRPr sz="2200">
              <a:latin typeface="Segoe UI"/>
              <a:cs typeface="Segoe UI"/>
            </a:endParaRPr>
          </a:p>
          <a:p>
            <a:pPr marL="355600" marR="635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…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Băng</a:t>
            </a:r>
            <a:r>
              <a:rPr dirty="0" sz="2200" spc="7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thông</a:t>
            </a:r>
            <a:r>
              <a:rPr dirty="0" sz="2200" spc="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càng</a:t>
            </a:r>
            <a:r>
              <a:rPr dirty="0" sz="2200" spc="7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lớn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thì</a:t>
            </a:r>
            <a:r>
              <a:rPr dirty="0" sz="2200" spc="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tốc</a:t>
            </a:r>
            <a:r>
              <a:rPr dirty="0" sz="2200" spc="6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độ</a:t>
            </a:r>
            <a:r>
              <a:rPr dirty="0" sz="2200" spc="6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trao</a:t>
            </a:r>
            <a:r>
              <a:rPr dirty="0" sz="2200" spc="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đổi</a:t>
            </a:r>
            <a:r>
              <a:rPr dirty="0" sz="2200" spc="7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thông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 spc="6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càng</a:t>
            </a:r>
            <a:r>
              <a:rPr dirty="0" sz="2200" spc="6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nhanh. </a:t>
            </a:r>
            <a:r>
              <a:rPr dirty="0" sz="2200" spc="-5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Ví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dụ: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100Mbps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 b="1">
                <a:latin typeface="Segoe UI"/>
                <a:cs typeface="Segoe UI"/>
              </a:rPr>
              <a:t>Băng</a:t>
            </a:r>
            <a:r>
              <a:rPr dirty="0" sz="2200" spc="355" b="1">
                <a:latin typeface="Segoe UI"/>
                <a:cs typeface="Segoe UI"/>
              </a:rPr>
              <a:t> </a:t>
            </a:r>
            <a:r>
              <a:rPr dirty="0" sz="2200" spc="-5" b="1">
                <a:latin typeface="Segoe UI"/>
                <a:cs typeface="Segoe UI"/>
              </a:rPr>
              <a:t>thông</a:t>
            </a:r>
            <a:r>
              <a:rPr dirty="0" sz="2200" spc="370" b="1">
                <a:latin typeface="Segoe UI"/>
                <a:cs typeface="Segoe UI"/>
              </a:rPr>
              <a:t> </a:t>
            </a:r>
            <a:r>
              <a:rPr dirty="0" sz="2200" spc="-10" b="1">
                <a:latin typeface="Segoe UI"/>
                <a:cs typeface="Segoe UI"/>
              </a:rPr>
              <a:t>trong</a:t>
            </a:r>
            <a:r>
              <a:rPr dirty="0" sz="2200" spc="370" b="1">
                <a:latin typeface="Segoe UI"/>
                <a:cs typeface="Segoe UI"/>
              </a:rPr>
              <a:t> </a:t>
            </a:r>
            <a:r>
              <a:rPr dirty="0" sz="2200" spc="-5" b="1">
                <a:latin typeface="Segoe UI"/>
                <a:cs typeface="Segoe UI"/>
              </a:rPr>
              <a:t>nước</a:t>
            </a:r>
            <a:r>
              <a:rPr dirty="0" sz="2200" spc="-5">
                <a:latin typeface="Segoe UI"/>
                <a:cs typeface="Segoe UI"/>
              </a:rPr>
              <a:t>:</a:t>
            </a:r>
            <a:r>
              <a:rPr dirty="0" sz="2200" spc="37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là</a:t>
            </a:r>
            <a:r>
              <a:rPr dirty="0" sz="2200" spc="37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băng</a:t>
            </a:r>
            <a:r>
              <a:rPr dirty="0" sz="2200" spc="3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thông</a:t>
            </a:r>
            <a:r>
              <a:rPr dirty="0" sz="2200" spc="38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trao</a:t>
            </a:r>
            <a:r>
              <a:rPr dirty="0" sz="2200" spc="3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đổi</a:t>
            </a:r>
            <a:r>
              <a:rPr dirty="0" sz="2200" spc="37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với</a:t>
            </a:r>
            <a:r>
              <a:rPr dirty="0" sz="2200" spc="3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máy</a:t>
            </a:r>
            <a:r>
              <a:rPr dirty="0" sz="2200" spc="38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chủ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qua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trong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phạm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vi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VN.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Ví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dụ: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100</a:t>
            </a:r>
            <a:r>
              <a:rPr dirty="0" sz="2200" spc="-15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Mpbs</a:t>
            </a:r>
            <a:endParaRPr sz="2200">
              <a:latin typeface="Segoe UI"/>
              <a:cs typeface="Segoe UI"/>
            </a:endParaRPr>
          </a:p>
          <a:p>
            <a:pPr marL="355600" marR="6985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 b="1">
                <a:latin typeface="Segoe UI"/>
                <a:cs typeface="Segoe UI"/>
              </a:rPr>
              <a:t>Băng</a:t>
            </a:r>
            <a:r>
              <a:rPr dirty="0" sz="2200" spc="35" b="1">
                <a:latin typeface="Segoe UI"/>
                <a:cs typeface="Segoe UI"/>
              </a:rPr>
              <a:t> </a:t>
            </a:r>
            <a:r>
              <a:rPr dirty="0" sz="2200" spc="-5" b="1">
                <a:latin typeface="Segoe UI"/>
                <a:cs typeface="Segoe UI"/>
              </a:rPr>
              <a:t>thông</a:t>
            </a:r>
            <a:r>
              <a:rPr dirty="0" sz="2200" spc="60" b="1">
                <a:latin typeface="Segoe UI"/>
                <a:cs typeface="Segoe UI"/>
              </a:rPr>
              <a:t> </a:t>
            </a:r>
            <a:r>
              <a:rPr dirty="0" sz="2200" spc="-10" b="1">
                <a:latin typeface="Segoe UI"/>
                <a:cs typeface="Segoe UI"/>
              </a:rPr>
              <a:t>quốc</a:t>
            </a:r>
            <a:r>
              <a:rPr dirty="0" sz="2200" spc="45" b="1">
                <a:latin typeface="Segoe UI"/>
                <a:cs typeface="Segoe UI"/>
              </a:rPr>
              <a:t> </a:t>
            </a:r>
            <a:r>
              <a:rPr dirty="0" sz="2200" spc="-5" b="1">
                <a:latin typeface="Segoe UI"/>
                <a:cs typeface="Segoe UI"/>
              </a:rPr>
              <a:t>tế</a:t>
            </a:r>
            <a:r>
              <a:rPr dirty="0" sz="2200" spc="-5">
                <a:latin typeface="Segoe UI"/>
                <a:cs typeface="Segoe UI"/>
              </a:rPr>
              <a:t>:</a:t>
            </a:r>
            <a:r>
              <a:rPr dirty="0" sz="2200" spc="5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là</a:t>
            </a:r>
            <a:r>
              <a:rPr dirty="0" sz="2200" spc="6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băng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thông</a:t>
            </a:r>
            <a:r>
              <a:rPr dirty="0" sz="2200" spc="6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trao</a:t>
            </a:r>
            <a:r>
              <a:rPr dirty="0" sz="2200" spc="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đổi</a:t>
            </a:r>
            <a:r>
              <a:rPr dirty="0" sz="2200" spc="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với</a:t>
            </a:r>
            <a:r>
              <a:rPr dirty="0" sz="2200" spc="6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máy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chủ</a:t>
            </a:r>
            <a:r>
              <a:rPr dirty="0" sz="2200" spc="6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qua</a:t>
            </a:r>
            <a:r>
              <a:rPr dirty="0" sz="2200" spc="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hệ </a:t>
            </a:r>
            <a:r>
              <a:rPr dirty="0" sz="2200" spc="-5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thống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mạng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quốc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tế.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Ví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dụ: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10Mbps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 b="1">
                <a:latin typeface="Segoe UI"/>
                <a:cs typeface="Segoe UI"/>
              </a:rPr>
              <a:t>CPU</a:t>
            </a:r>
            <a:r>
              <a:rPr dirty="0" sz="2200" spc="-10">
                <a:latin typeface="Segoe UI"/>
                <a:cs typeface="Segoe UI"/>
              </a:rPr>
              <a:t>:</a:t>
            </a:r>
            <a:r>
              <a:rPr dirty="0" sz="2200" spc="15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gồm</a:t>
            </a:r>
            <a:r>
              <a:rPr dirty="0" sz="2200" spc="15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tốc</a:t>
            </a:r>
            <a:r>
              <a:rPr dirty="0" sz="2200" spc="1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độ,</a:t>
            </a:r>
            <a:r>
              <a:rPr dirty="0" sz="2200" spc="1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công</a:t>
            </a:r>
            <a:r>
              <a:rPr dirty="0" sz="2200" spc="16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nghệ</a:t>
            </a:r>
            <a:r>
              <a:rPr dirty="0" sz="2200" spc="1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,</a:t>
            </a:r>
            <a:r>
              <a:rPr dirty="0" sz="2200" spc="15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số</a:t>
            </a:r>
            <a:r>
              <a:rPr dirty="0" sz="2200" spc="15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core.</a:t>
            </a:r>
            <a:r>
              <a:rPr dirty="0" sz="2200" spc="14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Ví</a:t>
            </a:r>
            <a:r>
              <a:rPr dirty="0" sz="2200" spc="14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dụ:</a:t>
            </a:r>
            <a:r>
              <a:rPr dirty="0" sz="2200" spc="160"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Intel®</a:t>
            </a:r>
            <a:r>
              <a:rPr dirty="0" sz="2200" spc="165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200">
                <a:solidFill>
                  <a:srgbClr val="FF0000"/>
                </a:solidFill>
                <a:latin typeface="Segoe UI"/>
                <a:cs typeface="Segoe UI"/>
              </a:rPr>
              <a:t>Xeon®</a:t>
            </a:r>
            <a:r>
              <a:rPr dirty="0" sz="2200" spc="155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E5-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26xx</a:t>
            </a:r>
            <a:r>
              <a:rPr dirty="0" sz="2200" spc="-2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V1-8</a:t>
            </a:r>
            <a:r>
              <a:rPr dirty="0" sz="2200" spc="-35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Segoe UI"/>
                <a:cs typeface="Segoe UI"/>
              </a:rPr>
              <a:t>core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 b="1">
                <a:latin typeface="Segoe UI"/>
                <a:cs typeface="Segoe UI"/>
              </a:rPr>
              <a:t>Đĩa</a:t>
            </a:r>
            <a:r>
              <a:rPr dirty="0" sz="2200" spc="70" b="1">
                <a:latin typeface="Segoe UI"/>
                <a:cs typeface="Segoe UI"/>
              </a:rPr>
              <a:t> </a:t>
            </a:r>
            <a:r>
              <a:rPr dirty="0" sz="2200" spc="-5" b="1">
                <a:latin typeface="Segoe UI"/>
                <a:cs typeface="Segoe UI"/>
              </a:rPr>
              <a:t>cứng</a:t>
            </a:r>
            <a:r>
              <a:rPr dirty="0" sz="2200" spc="-5">
                <a:latin typeface="Segoe UI"/>
                <a:cs typeface="Segoe UI"/>
              </a:rPr>
              <a:t>: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Độ</a:t>
            </a:r>
            <a:r>
              <a:rPr dirty="0" sz="2200" spc="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lớn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đĩa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cứng.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Ví</a:t>
            </a:r>
            <a:r>
              <a:rPr dirty="0" sz="2200" spc="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dụ:</a:t>
            </a:r>
            <a:r>
              <a:rPr dirty="0" sz="2200" spc="95"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SSD:</a:t>
            </a:r>
            <a:r>
              <a:rPr dirty="0" sz="2200" spc="9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2</a:t>
            </a:r>
            <a:r>
              <a:rPr dirty="0" sz="2200" spc="85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x</a:t>
            </a:r>
            <a:r>
              <a:rPr dirty="0" sz="2200" spc="85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200">
                <a:solidFill>
                  <a:srgbClr val="FF0000"/>
                </a:solidFill>
                <a:latin typeface="Segoe UI"/>
                <a:cs typeface="Segoe UI"/>
              </a:rPr>
              <a:t>480GB</a:t>
            </a:r>
            <a:r>
              <a:rPr dirty="0" sz="2200" spc="8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SSD</a:t>
            </a:r>
            <a:r>
              <a:rPr dirty="0" sz="2200" spc="85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Enterprise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hoặc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2</a:t>
            </a:r>
            <a:r>
              <a:rPr dirty="0" sz="220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x</a:t>
            </a:r>
            <a:r>
              <a:rPr dirty="0" sz="220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Segoe UI"/>
                <a:cs typeface="Segoe UI"/>
              </a:rPr>
              <a:t>300GB </a:t>
            </a:r>
            <a:r>
              <a:rPr dirty="0" sz="2200" spc="-10">
                <a:solidFill>
                  <a:srgbClr val="FF0000"/>
                </a:solidFill>
                <a:latin typeface="Segoe UI"/>
                <a:cs typeface="Segoe UI"/>
              </a:rPr>
              <a:t>SAS</a:t>
            </a:r>
            <a:r>
              <a:rPr dirty="0" sz="2200" spc="3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Có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loại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đĩa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cứng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SAS,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45">
                <a:latin typeface="Segoe UI"/>
                <a:cs typeface="Segoe UI"/>
              </a:rPr>
              <a:t>SSD.</a:t>
            </a:r>
            <a:endParaRPr sz="2200">
              <a:latin typeface="Segoe UI"/>
              <a:cs typeface="Segoe UI"/>
            </a:endParaRPr>
          </a:p>
          <a:p>
            <a:pPr marL="355600" marR="6985" indent="-342900">
              <a:lnSpc>
                <a:spcPct val="100800"/>
              </a:lnSpc>
              <a:spcBef>
                <a:spcPts val="459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 b="1">
                <a:latin typeface="Segoe UI"/>
                <a:cs typeface="Segoe UI"/>
              </a:rPr>
              <a:t>RAM</a:t>
            </a:r>
            <a:r>
              <a:rPr dirty="0" sz="2200" spc="-5">
                <a:latin typeface="Segoe UI"/>
                <a:cs typeface="Segoe UI"/>
              </a:rPr>
              <a:t>:</a:t>
            </a:r>
            <a:r>
              <a:rPr dirty="0" sz="2200" spc="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độ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lớn</a:t>
            </a:r>
            <a:r>
              <a:rPr dirty="0" sz="2200" spc="4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RAM.</a:t>
            </a:r>
            <a:r>
              <a:rPr dirty="0" sz="2200" spc="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RAM</a:t>
            </a:r>
            <a:r>
              <a:rPr dirty="0" sz="2200" spc="35">
                <a:latin typeface="Segoe UI"/>
                <a:cs typeface="Segoe UI"/>
              </a:rPr>
              <a:t> </a:t>
            </a:r>
            <a:r>
              <a:rPr dirty="0" sz="2200" spc="10">
                <a:latin typeface="Segoe UI"/>
                <a:cs typeface="Segoe UI"/>
              </a:rPr>
              <a:t>server</a:t>
            </a:r>
            <a:r>
              <a:rPr dirty="0" sz="2200" spc="3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4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loại</a:t>
            </a:r>
            <a:r>
              <a:rPr dirty="0" sz="2200" spc="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EEC,</a:t>
            </a:r>
            <a:r>
              <a:rPr dirty="0" sz="2200" spc="35">
                <a:latin typeface="Segoe UI"/>
                <a:cs typeface="Segoe UI"/>
              </a:rPr>
              <a:t> </a:t>
            </a:r>
            <a:r>
              <a:rPr dirty="0" sz="2400" spc="40">
                <a:solidFill>
                  <a:srgbClr val="494949"/>
                </a:solidFill>
                <a:latin typeface="Tahoma"/>
                <a:cs typeface="Tahoma"/>
              </a:rPr>
              <a:t>DDR3.</a:t>
            </a:r>
            <a:r>
              <a:rPr dirty="0" sz="2400" spc="-25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494949"/>
                </a:solidFill>
                <a:latin typeface="Tahoma"/>
                <a:cs typeface="Tahoma"/>
              </a:rPr>
              <a:t>Loại</a:t>
            </a:r>
            <a:r>
              <a:rPr dirty="0" sz="2400" spc="-5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494949"/>
                </a:solidFill>
                <a:latin typeface="Tahoma"/>
                <a:cs typeface="Tahoma"/>
              </a:rPr>
              <a:t>EEC </a:t>
            </a:r>
            <a:r>
              <a:rPr dirty="0" sz="2400" spc="-735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494949"/>
                </a:solidFill>
                <a:latin typeface="Tahoma"/>
                <a:cs typeface="Tahoma"/>
              </a:rPr>
              <a:t>(</a:t>
            </a:r>
            <a:r>
              <a:rPr dirty="0" sz="2000" spc="20">
                <a:solidFill>
                  <a:srgbClr val="494949"/>
                </a:solidFill>
                <a:latin typeface="Tahoma"/>
                <a:cs typeface="Tahoma"/>
              </a:rPr>
              <a:t>Error</a:t>
            </a:r>
            <a:r>
              <a:rPr dirty="0" sz="2000" spc="-11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000" spc="60">
                <a:solidFill>
                  <a:srgbClr val="494949"/>
                </a:solidFill>
                <a:latin typeface="Tahoma"/>
                <a:cs typeface="Tahoma"/>
              </a:rPr>
              <a:t>Checking</a:t>
            </a:r>
            <a:r>
              <a:rPr dirty="0" sz="2000" spc="-12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000" spc="95">
                <a:solidFill>
                  <a:srgbClr val="494949"/>
                </a:solidFill>
                <a:latin typeface="Tahoma"/>
                <a:cs typeface="Tahoma"/>
              </a:rPr>
              <a:t>and</a:t>
            </a:r>
            <a:r>
              <a:rPr dirty="0" sz="2000" spc="-12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000" spc="45">
                <a:solidFill>
                  <a:srgbClr val="494949"/>
                </a:solidFill>
                <a:latin typeface="Tahoma"/>
                <a:cs typeface="Tahoma"/>
              </a:rPr>
              <a:t>Correction</a:t>
            </a:r>
            <a:r>
              <a:rPr dirty="0" sz="2400" spc="45">
                <a:solidFill>
                  <a:srgbClr val="494949"/>
                </a:solidFill>
                <a:latin typeface="Tahoma"/>
                <a:cs typeface="Tahoma"/>
              </a:rPr>
              <a:t>)</a:t>
            </a:r>
            <a:r>
              <a:rPr dirty="0" sz="2400" spc="-155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494949"/>
                </a:solidFill>
                <a:latin typeface="Tahoma"/>
                <a:cs typeface="Tahoma"/>
              </a:rPr>
              <a:t>tốt</a:t>
            </a:r>
            <a:r>
              <a:rPr dirty="0" sz="2400" spc="-114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494949"/>
                </a:solidFill>
                <a:latin typeface="Tahoma"/>
                <a:cs typeface="Tahoma"/>
              </a:rPr>
              <a:t>hơn,</a:t>
            </a:r>
            <a:r>
              <a:rPr dirty="0" sz="2400" spc="-14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400" spc="85">
                <a:solidFill>
                  <a:srgbClr val="494949"/>
                </a:solidFill>
                <a:latin typeface="Tahoma"/>
                <a:cs typeface="Tahoma"/>
              </a:rPr>
              <a:t>có</a:t>
            </a:r>
            <a:r>
              <a:rPr dirty="0" sz="2400" spc="-125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400" spc="120">
                <a:solidFill>
                  <a:srgbClr val="494949"/>
                </a:solidFill>
                <a:latin typeface="Tahoma"/>
                <a:cs typeface="Tahoma"/>
              </a:rPr>
              <a:t>độ</a:t>
            </a:r>
            <a:r>
              <a:rPr dirty="0" sz="2400" spc="-12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400" spc="140">
                <a:solidFill>
                  <a:srgbClr val="494949"/>
                </a:solidFill>
                <a:latin typeface="Tahoma"/>
                <a:cs typeface="Tahoma"/>
              </a:rPr>
              <a:t>ổn</a:t>
            </a:r>
            <a:r>
              <a:rPr dirty="0" sz="2400" spc="-125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400" spc="105">
                <a:solidFill>
                  <a:srgbClr val="494949"/>
                </a:solidFill>
                <a:latin typeface="Tahoma"/>
                <a:cs typeface="Tahoma"/>
              </a:rPr>
              <a:t>định</a:t>
            </a:r>
            <a:r>
              <a:rPr dirty="0" sz="2400" spc="-12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494949"/>
                </a:solidFill>
                <a:latin typeface="Tahoma"/>
                <a:cs typeface="Tahoma"/>
              </a:rPr>
              <a:t>rất</a:t>
            </a:r>
            <a:r>
              <a:rPr dirty="0" sz="2400" spc="-13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494949"/>
                </a:solidFill>
                <a:latin typeface="Tahoma"/>
                <a:cs typeface="Tahoma"/>
              </a:rPr>
              <a:t>cao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2059" y="236220"/>
            <a:ext cx="3842766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70662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DỊCH</a:t>
            </a:r>
            <a:r>
              <a:rPr dirty="0" sz="2400" spc="-15"/>
              <a:t> </a:t>
            </a:r>
            <a:r>
              <a:rPr dirty="0" sz="2400"/>
              <a:t>VỤ</a:t>
            </a:r>
            <a:r>
              <a:rPr dirty="0" sz="2400" spc="-30"/>
              <a:t> </a:t>
            </a:r>
            <a:r>
              <a:rPr dirty="0" sz="2400" spc="-5"/>
              <a:t>VPS</a:t>
            </a:r>
            <a:r>
              <a:rPr dirty="0" sz="2400" spc="-20"/>
              <a:t> </a:t>
            </a:r>
            <a:r>
              <a:rPr dirty="0" sz="2400" spc="-5"/>
              <a:t>HOSTING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86892" y="898295"/>
            <a:ext cx="8224520" cy="311086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VPS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5">
                <a:latin typeface="Segoe UI"/>
                <a:cs typeface="Segoe UI"/>
              </a:rPr>
              <a:t>(Virtual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Private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5">
                <a:latin typeface="Segoe UI"/>
                <a:cs typeface="Segoe UI"/>
              </a:rPr>
              <a:t>Server)</a:t>
            </a:r>
            <a:r>
              <a:rPr dirty="0" sz="2200" spc="-5">
                <a:latin typeface="Segoe UI"/>
                <a:cs typeface="Segoe UI"/>
              </a:rPr>
              <a:t> Hosting: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là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dịch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vụ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thuê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máy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chủ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ảo.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Bên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thuê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 spc="10">
                <a:latin typeface="Segoe UI"/>
                <a:cs typeface="Segoe UI"/>
              </a:rPr>
              <a:t>server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riêng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để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dùng,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nhưng </a:t>
            </a:r>
            <a:r>
              <a:rPr dirty="0" sz="2200" spc="-5">
                <a:latin typeface="Segoe UI"/>
                <a:cs typeface="Segoe UI"/>
              </a:rPr>
              <a:t>giá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rẻ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hơn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dedicated.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VPS</a:t>
            </a:r>
            <a:r>
              <a:rPr dirty="0" sz="2200" spc="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được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tạo</a:t>
            </a:r>
            <a:r>
              <a:rPr dirty="0" sz="2200" spc="1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ra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bằng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cách</a:t>
            </a:r>
            <a:r>
              <a:rPr dirty="0" sz="2200" spc="2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chia</a:t>
            </a:r>
            <a:r>
              <a:rPr dirty="0" sz="2200" spc="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1</a:t>
            </a:r>
            <a:r>
              <a:rPr dirty="0" sz="2200" spc="21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máy</a:t>
            </a:r>
            <a:r>
              <a:rPr dirty="0" sz="2200" spc="2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chủ</a:t>
            </a:r>
            <a:r>
              <a:rPr dirty="0" sz="2200" spc="2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vật</a:t>
            </a:r>
            <a:r>
              <a:rPr dirty="0" sz="2200" spc="2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lý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thành</a:t>
            </a:r>
            <a:r>
              <a:rPr dirty="0" sz="2200" spc="2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nhiều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200" spc="-10">
                <a:latin typeface="Segoe UI"/>
                <a:cs typeface="Segoe UI"/>
              </a:rPr>
              <a:t>máy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ảo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tính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năng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tương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tự</a:t>
            </a:r>
            <a:r>
              <a:rPr dirty="0" sz="2200">
                <a:latin typeface="Segoe UI"/>
                <a:cs typeface="Segoe UI"/>
              </a:rPr>
              <a:t> như</a:t>
            </a:r>
            <a:r>
              <a:rPr dirty="0" sz="2200" spc="-10">
                <a:latin typeface="Segoe UI"/>
                <a:cs typeface="Segoe UI"/>
              </a:rPr>
              <a:t> máy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thật.</a:t>
            </a:r>
            <a:endParaRPr sz="2200">
              <a:latin typeface="Segoe UI"/>
              <a:cs typeface="Segoe UI"/>
            </a:endParaRPr>
          </a:p>
          <a:p>
            <a:pPr marL="355600" indent="-355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Mỗi</a:t>
            </a:r>
            <a:r>
              <a:rPr dirty="0" sz="2200" spc="4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VPS</a:t>
            </a:r>
            <a:r>
              <a:rPr dirty="0" sz="2200" spc="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là</a:t>
            </a:r>
            <a:r>
              <a:rPr dirty="0" sz="2200" spc="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1</a:t>
            </a:r>
            <a:r>
              <a:rPr dirty="0" sz="2200" spc="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hệ</a:t>
            </a:r>
            <a:r>
              <a:rPr dirty="0" sz="2200" spc="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thống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riêng:</a:t>
            </a:r>
            <a:r>
              <a:rPr dirty="0" sz="2200" spc="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CPU</a:t>
            </a:r>
            <a:r>
              <a:rPr dirty="0" sz="2200" spc="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riêng,</a:t>
            </a:r>
            <a:r>
              <a:rPr dirty="0" sz="2200" spc="5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RAM</a:t>
            </a:r>
            <a:r>
              <a:rPr dirty="0" sz="2200" spc="5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riêng,</a:t>
            </a:r>
            <a:r>
              <a:rPr dirty="0" sz="2200" spc="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HDD</a:t>
            </a:r>
            <a:r>
              <a:rPr dirty="0" sz="2200" spc="3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riêng,</a:t>
            </a:r>
            <a:endParaRPr sz="22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IP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riêng,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hệ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điều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hành</a:t>
            </a:r>
            <a:r>
              <a:rPr dirty="0" sz="2200" spc="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riêng,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bên thuê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có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toàn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quyền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0">
                <a:latin typeface="Segoe UI"/>
                <a:cs typeface="Segoe UI"/>
              </a:rPr>
              <a:t>lý.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Một</a:t>
            </a:r>
            <a:r>
              <a:rPr dirty="0" sz="2200" spc="-5">
                <a:latin typeface="Segoe UI"/>
                <a:cs typeface="Segoe UI"/>
              </a:rPr>
              <a:t> số </a:t>
            </a:r>
            <a:r>
              <a:rPr dirty="0" sz="2200">
                <a:latin typeface="Segoe UI"/>
                <a:cs typeface="Segoe UI"/>
              </a:rPr>
              <a:t>nhà cung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cấp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:</a:t>
            </a:r>
            <a:endParaRPr sz="22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700645" algn="l"/>
              </a:tabLst>
            </a:pPr>
            <a:r>
              <a:rPr dirty="0" u="heavy" sz="2200" spc="-1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3"/>
              </a:rPr>
              <a:t>https://vpsserver.com</a:t>
            </a:r>
            <a:r>
              <a:rPr dirty="0" sz="2200" spc="35">
                <a:solidFill>
                  <a:srgbClr val="2997E2"/>
                </a:solidFill>
                <a:latin typeface="Segoe UI"/>
                <a:cs typeface="Segoe UI"/>
                <a:hlinkClick r:id="rId3"/>
              </a:rPr>
              <a:t> </a:t>
            </a:r>
            <a:r>
              <a:rPr dirty="0" sz="2200" spc="-5">
                <a:latin typeface="Segoe UI"/>
                <a:cs typeface="Segoe UI"/>
              </a:rPr>
              <a:t>,</a:t>
            </a:r>
            <a:r>
              <a:rPr dirty="0" sz="2200" spc="35">
                <a:latin typeface="Segoe UI"/>
                <a:cs typeface="Segoe UI"/>
              </a:rPr>
              <a:t> </a:t>
            </a:r>
            <a:r>
              <a:rPr dirty="0" u="heavy" sz="2200" spc="-1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4"/>
              </a:rPr>
              <a:t>https://hostinger.com/vps-hosting</a:t>
            </a:r>
            <a:r>
              <a:rPr dirty="0" sz="2200" spc="-10">
                <a:solidFill>
                  <a:srgbClr val="2997E2"/>
                </a:solidFill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,…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023" y="4373879"/>
            <a:ext cx="7997952" cy="182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97482" y="6192723"/>
            <a:ext cx="5450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Segoe UI"/>
                <a:cs typeface="Segoe UI"/>
              </a:rPr>
              <a:t>VPS</a:t>
            </a:r>
            <a:r>
              <a:rPr dirty="0" sz="1800" spc="5" i="1">
                <a:latin typeface="Segoe UI"/>
                <a:cs typeface="Segoe UI"/>
              </a:rPr>
              <a:t> </a:t>
            </a:r>
            <a:r>
              <a:rPr dirty="0" sz="1800" spc="-5" i="1">
                <a:latin typeface="Segoe UI"/>
                <a:cs typeface="Segoe UI"/>
              </a:rPr>
              <a:t>Hosting</a:t>
            </a:r>
            <a:r>
              <a:rPr dirty="0" sz="1800" spc="10" i="1">
                <a:latin typeface="Segoe UI"/>
                <a:cs typeface="Segoe UI"/>
              </a:rPr>
              <a:t> </a:t>
            </a:r>
            <a:r>
              <a:rPr dirty="0" sz="1800" i="1">
                <a:latin typeface="Segoe UI"/>
                <a:cs typeface="Segoe UI"/>
              </a:rPr>
              <a:t>– nhiều</a:t>
            </a:r>
            <a:r>
              <a:rPr dirty="0" sz="1800" spc="-15" i="1">
                <a:latin typeface="Segoe UI"/>
                <a:cs typeface="Segoe UI"/>
              </a:rPr>
              <a:t> </a:t>
            </a:r>
            <a:r>
              <a:rPr dirty="0" sz="1800" i="1">
                <a:latin typeface="Segoe UI"/>
                <a:cs typeface="Segoe UI"/>
              </a:rPr>
              <a:t>máy</a:t>
            </a:r>
            <a:r>
              <a:rPr dirty="0" sz="1800" spc="5" i="1">
                <a:latin typeface="Segoe UI"/>
                <a:cs typeface="Segoe UI"/>
              </a:rPr>
              <a:t> </a:t>
            </a:r>
            <a:r>
              <a:rPr dirty="0" sz="1800" i="1">
                <a:latin typeface="Segoe UI"/>
                <a:cs typeface="Segoe UI"/>
              </a:rPr>
              <a:t>ảo</a:t>
            </a:r>
            <a:r>
              <a:rPr dirty="0" sz="1800" spc="-5" i="1">
                <a:latin typeface="Segoe UI"/>
                <a:cs typeface="Segoe UI"/>
              </a:rPr>
              <a:t> </a:t>
            </a:r>
            <a:r>
              <a:rPr dirty="0" sz="1800" i="1">
                <a:latin typeface="Segoe UI"/>
                <a:cs typeface="Segoe UI"/>
              </a:rPr>
              <a:t>được</a:t>
            </a:r>
            <a:r>
              <a:rPr dirty="0" sz="1800" spc="10" i="1">
                <a:latin typeface="Segoe UI"/>
                <a:cs typeface="Segoe UI"/>
              </a:rPr>
              <a:t> </a:t>
            </a:r>
            <a:r>
              <a:rPr dirty="0" sz="1800" spc="-5" i="1">
                <a:latin typeface="Segoe UI"/>
                <a:cs typeface="Segoe UI"/>
              </a:rPr>
              <a:t>tạo</a:t>
            </a:r>
            <a:r>
              <a:rPr dirty="0" sz="1800" spc="5" i="1">
                <a:latin typeface="Segoe UI"/>
                <a:cs typeface="Segoe UI"/>
              </a:rPr>
              <a:t> </a:t>
            </a:r>
            <a:r>
              <a:rPr dirty="0" sz="1800" spc="-10" i="1">
                <a:latin typeface="Segoe UI"/>
                <a:cs typeface="Segoe UI"/>
              </a:rPr>
              <a:t>ra</a:t>
            </a:r>
            <a:r>
              <a:rPr dirty="0" sz="1800" spc="-5" i="1">
                <a:latin typeface="Segoe UI"/>
                <a:cs typeface="Segoe UI"/>
              </a:rPr>
              <a:t> từ</a:t>
            </a:r>
            <a:r>
              <a:rPr dirty="0" sz="1800" spc="10" i="1">
                <a:latin typeface="Segoe UI"/>
                <a:cs typeface="Segoe UI"/>
              </a:rPr>
              <a:t> </a:t>
            </a:r>
            <a:r>
              <a:rPr dirty="0" sz="1800" i="1">
                <a:latin typeface="Segoe UI"/>
                <a:cs typeface="Segoe UI"/>
              </a:rPr>
              <a:t>1 máy</a:t>
            </a:r>
            <a:r>
              <a:rPr dirty="0" sz="1800" spc="5" i="1">
                <a:latin typeface="Segoe UI"/>
                <a:cs typeface="Segoe UI"/>
              </a:rPr>
              <a:t> </a:t>
            </a:r>
            <a:r>
              <a:rPr dirty="0" sz="1800" spc="-5" i="1">
                <a:latin typeface="Segoe UI"/>
                <a:cs typeface="Segoe UI"/>
              </a:rPr>
              <a:t>thật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190500"/>
            <a:ext cx="8382000" cy="787400"/>
            <a:chOff x="457962" y="190500"/>
            <a:chExt cx="838200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8540" y="190500"/>
              <a:ext cx="3585210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5703" y="190500"/>
              <a:ext cx="2064257" cy="7871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67454" y="283210"/>
            <a:ext cx="48393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ƯU ĐIỂM</a:t>
            </a:r>
            <a:r>
              <a:rPr dirty="0" spc="-15"/>
              <a:t> </a:t>
            </a:r>
            <a:r>
              <a:rPr dirty="0" spc="-10"/>
              <a:t>CỦA</a:t>
            </a:r>
            <a:r>
              <a:rPr dirty="0" spc="10"/>
              <a:t> </a:t>
            </a:r>
            <a:r>
              <a:rPr dirty="0" spc="-5"/>
              <a:t>VPS</a:t>
            </a:r>
            <a:r>
              <a:rPr dirty="0" spc="15"/>
              <a:t> </a:t>
            </a:r>
            <a:r>
              <a:rPr dirty="0" spc="-5"/>
              <a:t>HOSTING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9292" y="1168653"/>
            <a:ext cx="8071484" cy="309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6985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Segoe UI"/>
                <a:cs typeface="Segoe UI"/>
              </a:rPr>
              <a:t>Tiết </a:t>
            </a:r>
            <a:r>
              <a:rPr dirty="0" sz="2400" spc="-5">
                <a:latin typeface="Segoe UI"/>
                <a:cs typeface="Segoe UI"/>
              </a:rPr>
              <a:t>kiệm </a:t>
            </a:r>
            <a:r>
              <a:rPr dirty="0" sz="2400">
                <a:latin typeface="Segoe UI"/>
                <a:cs typeface="Segoe UI"/>
              </a:rPr>
              <a:t>tiền đầu tư phần cứng, tiền điện vận hành máy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chủ, </a:t>
            </a:r>
            <a:r>
              <a:rPr dirty="0" sz="2400" spc="-5">
                <a:latin typeface="Segoe UI"/>
                <a:cs typeface="Segoe UI"/>
              </a:rPr>
              <a:t>không </a:t>
            </a:r>
            <a:r>
              <a:rPr dirty="0" sz="2400">
                <a:latin typeface="Segoe UI"/>
                <a:cs typeface="Segoe UI"/>
              </a:rPr>
              <a:t>gian </a:t>
            </a:r>
            <a:r>
              <a:rPr dirty="0" sz="2400" spc="-5">
                <a:latin typeface="Segoe UI"/>
                <a:cs typeface="Segoe UI"/>
              </a:rPr>
              <a:t>lắp </a:t>
            </a:r>
            <a:r>
              <a:rPr dirty="0" sz="2400">
                <a:latin typeface="Segoe UI"/>
                <a:cs typeface="Segoe UI"/>
              </a:rPr>
              <a:t>đặt…Vì nhiều </a:t>
            </a:r>
            <a:r>
              <a:rPr dirty="0" sz="2400" spc="-5">
                <a:latin typeface="Segoe UI"/>
                <a:cs typeface="Segoe UI"/>
              </a:rPr>
              <a:t>VPS </a:t>
            </a:r>
            <a:r>
              <a:rPr dirty="0" sz="2400">
                <a:latin typeface="Segoe UI"/>
                <a:cs typeface="Segoe UI"/>
              </a:rPr>
              <a:t>cùng </a:t>
            </a:r>
            <a:r>
              <a:rPr dirty="0" sz="2400" spc="-5">
                <a:latin typeface="Segoe UI"/>
                <a:cs typeface="Segoe UI"/>
              </a:rPr>
              <a:t>chạy </a:t>
            </a:r>
            <a:r>
              <a:rPr dirty="0" sz="2400" spc="-10">
                <a:latin typeface="Segoe UI"/>
                <a:cs typeface="Segoe UI"/>
              </a:rPr>
              <a:t>trên </a:t>
            </a:r>
            <a:r>
              <a:rPr dirty="0" sz="2400">
                <a:latin typeface="Segoe UI"/>
                <a:cs typeface="Segoe UI"/>
              </a:rPr>
              <a:t>1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máy</a:t>
            </a:r>
            <a:r>
              <a:rPr dirty="0" sz="2400">
                <a:latin typeface="Segoe UI"/>
                <a:cs typeface="Segoe UI"/>
              </a:rPr>
              <a:t> vật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0">
                <a:latin typeface="Segoe UI"/>
                <a:cs typeface="Segoe UI"/>
              </a:rPr>
              <a:t>lý.</a:t>
            </a:r>
            <a:endParaRPr sz="2400">
              <a:latin typeface="Segoe UI"/>
              <a:cs typeface="Segoe UI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Segoe UI"/>
                <a:cs typeface="Segoe UI"/>
              </a:rPr>
              <a:t>Thay</a:t>
            </a:r>
            <a:r>
              <a:rPr dirty="0" sz="2400" spc="575">
                <a:latin typeface="Segoe UI"/>
                <a:cs typeface="Segoe UI"/>
              </a:rPr>
              <a:t> </a:t>
            </a:r>
            <a:r>
              <a:rPr dirty="0" sz="2400" spc="5">
                <a:latin typeface="Segoe UI"/>
                <a:cs typeface="Segoe UI"/>
              </a:rPr>
              <a:t>đổi</a:t>
            </a:r>
            <a:r>
              <a:rPr dirty="0" sz="2400" spc="57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tài</a:t>
            </a:r>
            <a:r>
              <a:rPr dirty="0" sz="2400" spc="58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nguyên</a:t>
            </a:r>
            <a:r>
              <a:rPr dirty="0" sz="2400" spc="58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máy</a:t>
            </a:r>
            <a:r>
              <a:rPr dirty="0" sz="2400" spc="57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chủ</a:t>
            </a:r>
            <a:r>
              <a:rPr dirty="0" sz="2400" spc="575">
                <a:latin typeface="Segoe UI"/>
                <a:cs typeface="Segoe UI"/>
              </a:rPr>
              <a:t> </a:t>
            </a:r>
            <a:r>
              <a:rPr dirty="0" sz="2400" spc="5">
                <a:latin typeface="Segoe UI"/>
                <a:cs typeface="Segoe UI"/>
              </a:rPr>
              <a:t>rất</a:t>
            </a:r>
            <a:r>
              <a:rPr dirty="0" sz="2400" spc="57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linh</a:t>
            </a:r>
            <a:r>
              <a:rPr dirty="0" sz="2400" spc="58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động,</a:t>
            </a:r>
            <a:r>
              <a:rPr dirty="0" sz="2400" spc="56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dễ</a:t>
            </a:r>
            <a:r>
              <a:rPr dirty="0" sz="2400" spc="57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dàng </a:t>
            </a:r>
            <a:r>
              <a:rPr dirty="0" sz="2400" spc="-6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bằng cách </a:t>
            </a:r>
            <a:r>
              <a:rPr dirty="0" sz="2400" spc="-5">
                <a:latin typeface="Segoe UI"/>
                <a:cs typeface="Segoe UI"/>
              </a:rPr>
              <a:t>click </a:t>
            </a:r>
            <a:r>
              <a:rPr dirty="0" sz="2400">
                <a:latin typeface="Segoe UI"/>
                <a:cs typeface="Segoe UI"/>
              </a:rPr>
              <a:t>chuột. </a:t>
            </a:r>
            <a:r>
              <a:rPr dirty="0" sz="2400" spc="-5">
                <a:latin typeface="Segoe UI"/>
                <a:cs typeface="Segoe UI"/>
              </a:rPr>
              <a:t>Ví </a:t>
            </a:r>
            <a:r>
              <a:rPr dirty="0" sz="2400">
                <a:latin typeface="Segoe UI"/>
                <a:cs typeface="Segoe UI"/>
              </a:rPr>
              <a:t>dụ </a:t>
            </a:r>
            <a:r>
              <a:rPr dirty="0" sz="2400" spc="5">
                <a:latin typeface="Segoe UI"/>
                <a:cs typeface="Segoe UI"/>
              </a:rPr>
              <a:t>tăng </a:t>
            </a:r>
            <a:r>
              <a:rPr dirty="0" sz="2400">
                <a:latin typeface="Segoe UI"/>
                <a:cs typeface="Segoe UI"/>
              </a:rPr>
              <a:t>giảm CPU, tăng giảm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RAM, </a:t>
            </a:r>
            <a:r>
              <a:rPr dirty="0" sz="2400">
                <a:latin typeface="Segoe UI"/>
                <a:cs typeface="Segoe UI"/>
              </a:rPr>
              <a:t>tăng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giảm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đĩa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cứng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…</a:t>
            </a:r>
            <a:endParaRPr sz="24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Do</a:t>
            </a:r>
            <a:r>
              <a:rPr dirty="0" sz="2400" spc="3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nhiều</a:t>
            </a:r>
            <a:r>
              <a:rPr dirty="0" sz="2400" spc="33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VPS</a:t>
            </a:r>
            <a:r>
              <a:rPr dirty="0" sz="2400" spc="3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nằm</a:t>
            </a:r>
            <a:r>
              <a:rPr dirty="0" sz="2400" spc="3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trong</a:t>
            </a:r>
            <a:r>
              <a:rPr dirty="0" sz="2400" spc="3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1</a:t>
            </a:r>
            <a:r>
              <a:rPr dirty="0" sz="2400" spc="3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máy</a:t>
            </a:r>
            <a:r>
              <a:rPr dirty="0" sz="2400" spc="3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chủ</a:t>
            </a:r>
            <a:r>
              <a:rPr dirty="0" sz="2400" spc="3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nên</a:t>
            </a:r>
            <a:r>
              <a:rPr dirty="0" sz="2400" spc="3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việc</a:t>
            </a:r>
            <a:r>
              <a:rPr dirty="0" sz="2400" spc="3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kiểm</a:t>
            </a:r>
            <a:r>
              <a:rPr dirty="0" sz="2400" spc="3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tra,</a:t>
            </a:r>
            <a:endParaRPr sz="24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</a:pPr>
            <a:r>
              <a:rPr dirty="0" sz="2400">
                <a:latin typeface="Segoe UI"/>
                <a:cs typeface="Segoe UI"/>
              </a:rPr>
              <a:t>vận </a:t>
            </a:r>
            <a:r>
              <a:rPr dirty="0" sz="2400" spc="-5">
                <a:latin typeface="Segoe UI"/>
                <a:cs typeface="Segoe UI"/>
              </a:rPr>
              <a:t>hành,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trị,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dễ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dàng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hơn.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190500"/>
            <a:ext cx="8382000" cy="787400"/>
            <a:chOff x="457962" y="190500"/>
            <a:chExt cx="838200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3012" y="190500"/>
              <a:ext cx="1794510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0" y="190500"/>
              <a:ext cx="2952750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5703" y="190500"/>
              <a:ext cx="2064257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1926" y="283210"/>
            <a:ext cx="56349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NHƯỢC</a:t>
            </a:r>
            <a:r>
              <a:rPr dirty="0"/>
              <a:t> </a:t>
            </a:r>
            <a:r>
              <a:rPr dirty="0" spc="-10"/>
              <a:t>ĐIỂM</a:t>
            </a:r>
            <a:r>
              <a:rPr dirty="0" spc="-5"/>
              <a:t> </a:t>
            </a:r>
            <a:r>
              <a:rPr dirty="0" spc="-10"/>
              <a:t>CỦA</a:t>
            </a:r>
            <a:r>
              <a:rPr dirty="0" spc="15"/>
              <a:t> </a:t>
            </a:r>
            <a:r>
              <a:rPr dirty="0" spc="-5"/>
              <a:t>VPS</a:t>
            </a:r>
            <a:r>
              <a:rPr dirty="0" spc="10"/>
              <a:t> </a:t>
            </a:r>
            <a:r>
              <a:rPr dirty="0" spc="-5"/>
              <a:t>HOSTING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0045" marR="5715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60680" algn="l"/>
              </a:tabLst>
            </a:pPr>
            <a:r>
              <a:rPr dirty="0"/>
              <a:t>Hoạt</a:t>
            </a:r>
            <a:r>
              <a:rPr dirty="0" spc="5"/>
              <a:t> </a:t>
            </a:r>
            <a:r>
              <a:rPr dirty="0"/>
              <a:t>động</a:t>
            </a:r>
            <a:r>
              <a:rPr dirty="0" spc="20"/>
              <a:t> </a:t>
            </a:r>
            <a:r>
              <a:rPr dirty="0" spc="-5"/>
              <a:t>của</a:t>
            </a:r>
            <a:r>
              <a:rPr dirty="0" spc="10"/>
              <a:t> </a:t>
            </a:r>
            <a:r>
              <a:rPr dirty="0"/>
              <a:t>VPS</a:t>
            </a:r>
            <a:r>
              <a:rPr dirty="0" spc="5"/>
              <a:t> bị</a:t>
            </a:r>
            <a:r>
              <a:rPr dirty="0" spc="15"/>
              <a:t> </a:t>
            </a:r>
            <a:r>
              <a:rPr dirty="0"/>
              <a:t>phụ</a:t>
            </a:r>
            <a:r>
              <a:rPr dirty="0" spc="5"/>
              <a:t> </a:t>
            </a:r>
            <a:r>
              <a:rPr dirty="0"/>
              <a:t>thuộc</a:t>
            </a:r>
            <a:r>
              <a:rPr dirty="0" spc="15"/>
              <a:t> </a:t>
            </a:r>
            <a:r>
              <a:rPr dirty="0"/>
              <a:t>bởi</a:t>
            </a:r>
            <a:r>
              <a:rPr dirty="0" spc="15"/>
              <a:t> </a:t>
            </a:r>
            <a:r>
              <a:rPr dirty="0"/>
              <a:t>hoạt</a:t>
            </a:r>
            <a:r>
              <a:rPr dirty="0" spc="15"/>
              <a:t> </a:t>
            </a:r>
            <a:r>
              <a:rPr dirty="0"/>
              <a:t>động</a:t>
            </a:r>
            <a:r>
              <a:rPr dirty="0" spc="5"/>
              <a:t> </a:t>
            </a:r>
            <a:r>
              <a:rPr dirty="0" spc="-25"/>
              <a:t>và</a:t>
            </a:r>
            <a:r>
              <a:rPr dirty="0" spc="10"/>
              <a:t> </a:t>
            </a:r>
            <a:r>
              <a:rPr dirty="0" spc="5"/>
              <a:t>độ</a:t>
            </a:r>
            <a:r>
              <a:rPr dirty="0" spc="20"/>
              <a:t> </a:t>
            </a:r>
            <a:r>
              <a:rPr dirty="0" spc="5"/>
              <a:t>ổn </a:t>
            </a:r>
            <a:r>
              <a:rPr dirty="0" spc="-645"/>
              <a:t> </a:t>
            </a:r>
            <a:r>
              <a:rPr dirty="0"/>
              <a:t>định</a:t>
            </a:r>
            <a:r>
              <a:rPr dirty="0" spc="10"/>
              <a:t> </a:t>
            </a:r>
            <a:r>
              <a:rPr dirty="0" spc="-5"/>
              <a:t>của</a:t>
            </a:r>
            <a:r>
              <a:rPr dirty="0" spc="20"/>
              <a:t> </a:t>
            </a:r>
            <a:r>
              <a:rPr dirty="0" spc="-5"/>
              <a:t>máy</a:t>
            </a:r>
            <a:r>
              <a:rPr dirty="0" spc="15"/>
              <a:t> </a:t>
            </a:r>
            <a:r>
              <a:rPr dirty="0" spc="-5"/>
              <a:t>chủ</a:t>
            </a:r>
            <a:r>
              <a:rPr dirty="0" spc="15"/>
              <a:t> </a:t>
            </a:r>
            <a:r>
              <a:rPr dirty="0"/>
              <a:t>vật</a:t>
            </a:r>
            <a:r>
              <a:rPr dirty="0" spc="-10"/>
              <a:t> </a:t>
            </a:r>
            <a:r>
              <a:rPr dirty="0" spc="-50"/>
              <a:t>lý.</a:t>
            </a:r>
          </a:p>
          <a:p>
            <a:pPr marL="360045" marR="762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60680" algn="l"/>
              </a:tabLst>
            </a:pPr>
            <a:r>
              <a:rPr dirty="0" spc="-5"/>
              <a:t>Việc</a:t>
            </a:r>
            <a:r>
              <a:rPr dirty="0" spc="70"/>
              <a:t> </a:t>
            </a:r>
            <a:r>
              <a:rPr dirty="0"/>
              <a:t>sử</a:t>
            </a:r>
            <a:r>
              <a:rPr dirty="0" spc="85"/>
              <a:t> </a:t>
            </a:r>
            <a:r>
              <a:rPr dirty="0"/>
              <a:t>dụng</a:t>
            </a:r>
            <a:r>
              <a:rPr dirty="0" spc="80"/>
              <a:t> </a:t>
            </a:r>
            <a:r>
              <a:rPr dirty="0"/>
              <a:t>chung</a:t>
            </a:r>
            <a:r>
              <a:rPr dirty="0" spc="80"/>
              <a:t> </a:t>
            </a:r>
            <a:r>
              <a:rPr dirty="0" spc="-5"/>
              <a:t>máy</a:t>
            </a:r>
            <a:r>
              <a:rPr dirty="0" spc="85"/>
              <a:t> </a:t>
            </a:r>
            <a:r>
              <a:rPr dirty="0"/>
              <a:t>chủ</a:t>
            </a:r>
            <a:r>
              <a:rPr dirty="0" spc="80"/>
              <a:t> </a:t>
            </a:r>
            <a:r>
              <a:rPr dirty="0"/>
              <a:t>vật</a:t>
            </a:r>
            <a:r>
              <a:rPr dirty="0" spc="80"/>
              <a:t> </a:t>
            </a:r>
            <a:r>
              <a:rPr dirty="0" spc="-5"/>
              <a:t>lý</a:t>
            </a:r>
            <a:r>
              <a:rPr dirty="0" spc="80"/>
              <a:t> </a:t>
            </a:r>
            <a:r>
              <a:rPr dirty="0" spc="-5"/>
              <a:t>khiến</a:t>
            </a:r>
            <a:r>
              <a:rPr dirty="0" spc="85"/>
              <a:t> </a:t>
            </a:r>
            <a:r>
              <a:rPr dirty="0"/>
              <a:t>các</a:t>
            </a:r>
            <a:r>
              <a:rPr dirty="0" spc="75"/>
              <a:t> </a:t>
            </a:r>
            <a:r>
              <a:rPr dirty="0" spc="-5"/>
              <a:t>VPS</a:t>
            </a:r>
            <a:r>
              <a:rPr dirty="0" spc="75"/>
              <a:t> </a:t>
            </a:r>
            <a:r>
              <a:rPr dirty="0" spc="5"/>
              <a:t>bị</a:t>
            </a:r>
            <a:r>
              <a:rPr dirty="0" spc="75"/>
              <a:t> </a:t>
            </a:r>
            <a:r>
              <a:rPr dirty="0" spc="5"/>
              <a:t>phụ </a:t>
            </a:r>
            <a:r>
              <a:rPr dirty="0" spc="-645"/>
              <a:t> </a:t>
            </a:r>
            <a:r>
              <a:rPr dirty="0" spc="-5"/>
              <a:t>thuộc,</a:t>
            </a:r>
            <a:r>
              <a:rPr dirty="0" spc="25"/>
              <a:t> </a:t>
            </a:r>
            <a:r>
              <a:rPr dirty="0"/>
              <a:t>ảnh</a:t>
            </a:r>
            <a:r>
              <a:rPr dirty="0" spc="25"/>
              <a:t> </a:t>
            </a:r>
            <a:r>
              <a:rPr dirty="0"/>
              <a:t>hưởng</a:t>
            </a:r>
            <a:r>
              <a:rPr dirty="0" spc="10"/>
              <a:t> </a:t>
            </a:r>
            <a:r>
              <a:rPr dirty="0" spc="-5"/>
              <a:t>lẫn</a:t>
            </a:r>
            <a:r>
              <a:rPr dirty="0" spc="20"/>
              <a:t> </a:t>
            </a:r>
            <a:r>
              <a:rPr dirty="0" spc="-5"/>
              <a:t>nhau.</a:t>
            </a:r>
          </a:p>
          <a:p>
            <a:pPr marL="36004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60680" algn="l"/>
                <a:tab pos="895350" algn="l"/>
                <a:tab pos="2076450" algn="l"/>
                <a:tab pos="2905760" algn="l"/>
                <a:tab pos="3589020" algn="l"/>
                <a:tab pos="4379595" algn="l"/>
                <a:tab pos="4874895" algn="l"/>
                <a:tab pos="5489575" algn="l"/>
                <a:tab pos="6245225" algn="l"/>
                <a:tab pos="6856730" algn="l"/>
                <a:tab pos="7372984" algn="l"/>
              </a:tabLst>
            </a:pPr>
            <a:r>
              <a:rPr dirty="0" spc="-250"/>
              <a:t>T</a:t>
            </a:r>
            <a:r>
              <a:rPr dirty="0"/>
              <a:t>ài	ngu</a:t>
            </a:r>
            <a:r>
              <a:rPr dirty="0" spc="-15"/>
              <a:t>y</a:t>
            </a:r>
            <a:r>
              <a:rPr dirty="0"/>
              <a:t>ên	</a:t>
            </a:r>
            <a:r>
              <a:rPr dirty="0" sz="2000"/>
              <a:t>(RAM,</a:t>
            </a:r>
            <a:r>
              <a:rPr dirty="0" sz="2000"/>
              <a:t>	</a:t>
            </a:r>
            <a:r>
              <a:rPr dirty="0" sz="2000" spc="-5"/>
              <a:t>CPU</a:t>
            </a:r>
            <a:r>
              <a:rPr dirty="0" sz="2000"/>
              <a:t>,</a:t>
            </a:r>
            <a:r>
              <a:rPr dirty="0" sz="2000"/>
              <a:t>	</a:t>
            </a:r>
            <a:r>
              <a:rPr dirty="0" sz="2000"/>
              <a:t>HDD)</a:t>
            </a:r>
            <a:r>
              <a:rPr dirty="0" sz="2000"/>
              <a:t>	</a:t>
            </a:r>
            <a:r>
              <a:rPr dirty="0" spc="-5"/>
              <a:t>c</a:t>
            </a:r>
            <a:r>
              <a:rPr dirty="0"/>
              <a:t>ó	</a:t>
            </a:r>
            <a:r>
              <a:rPr dirty="0" spc="10"/>
              <a:t>t</a:t>
            </a:r>
            <a:r>
              <a:rPr dirty="0"/>
              <a:t>hể	thay	</a:t>
            </a:r>
            <a:r>
              <a:rPr dirty="0" spc="10"/>
              <a:t>đ</a:t>
            </a:r>
            <a:r>
              <a:rPr dirty="0" spc="5"/>
              <a:t>ổ</a:t>
            </a:r>
            <a:r>
              <a:rPr dirty="0"/>
              <a:t>i	dễ	d</a:t>
            </a:r>
            <a:r>
              <a:rPr dirty="0" spc="5"/>
              <a:t>àn</a:t>
            </a:r>
            <a:r>
              <a:rPr dirty="0"/>
              <a:t>g</a:t>
            </a:r>
            <a:endParaRPr sz="2000"/>
          </a:p>
          <a:p>
            <a:pPr marL="360045">
              <a:lnSpc>
                <a:spcPct val="100000"/>
              </a:lnSpc>
            </a:pPr>
            <a:r>
              <a:rPr dirty="0"/>
              <a:t>nhưng bị</a:t>
            </a:r>
            <a:r>
              <a:rPr dirty="0" spc="5"/>
              <a:t> </a:t>
            </a:r>
            <a:r>
              <a:rPr dirty="0"/>
              <a:t>giới</a:t>
            </a:r>
            <a:r>
              <a:rPr dirty="0" spc="15"/>
              <a:t> </a:t>
            </a:r>
            <a:r>
              <a:rPr dirty="0"/>
              <a:t>hạn bởi</a:t>
            </a:r>
            <a:r>
              <a:rPr dirty="0" spc="15"/>
              <a:t> </a:t>
            </a:r>
            <a:r>
              <a:rPr dirty="0" spc="-5"/>
              <a:t>khả</a:t>
            </a:r>
            <a:r>
              <a:rPr dirty="0" spc="10"/>
              <a:t> </a:t>
            </a:r>
            <a:r>
              <a:rPr dirty="0"/>
              <a:t>năng</a:t>
            </a:r>
            <a:r>
              <a:rPr dirty="0" spc="10"/>
              <a:t> server</a:t>
            </a:r>
            <a:r>
              <a:rPr dirty="0" spc="-30"/>
              <a:t> </a:t>
            </a:r>
            <a:r>
              <a:rPr dirty="0"/>
              <a:t>vật </a:t>
            </a:r>
            <a:r>
              <a:rPr dirty="0" spc="-55"/>
              <a:t>lý.</a:t>
            </a:r>
          </a:p>
          <a:p>
            <a:pPr marL="36004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60680" algn="l"/>
                <a:tab pos="969644" algn="l"/>
                <a:tab pos="1459230" algn="l"/>
                <a:tab pos="2186305" algn="l"/>
                <a:tab pos="2669540" algn="l"/>
                <a:tab pos="2866390" algn="l"/>
                <a:tab pos="3677285" algn="l"/>
                <a:tab pos="4367530" algn="l"/>
                <a:tab pos="5109845" algn="l"/>
                <a:tab pos="5951220" algn="l"/>
                <a:tab pos="6551930" algn="l"/>
                <a:tab pos="7204075" algn="l"/>
              </a:tabLst>
            </a:pPr>
            <a:r>
              <a:rPr dirty="0"/>
              <a:t>T</a:t>
            </a:r>
            <a:r>
              <a:rPr dirty="0" spc="5"/>
              <a:t>ố</a:t>
            </a:r>
            <a:r>
              <a:rPr dirty="0"/>
              <a:t>c	</a:t>
            </a:r>
            <a:r>
              <a:rPr dirty="0" spc="10"/>
              <a:t>đ</a:t>
            </a:r>
            <a:r>
              <a:rPr dirty="0"/>
              <a:t>ộ	th</a:t>
            </a:r>
            <a:r>
              <a:rPr dirty="0" spc="20"/>
              <a:t>ự</a:t>
            </a:r>
            <a:r>
              <a:rPr dirty="0"/>
              <a:t>c	t</a:t>
            </a:r>
            <a:r>
              <a:rPr dirty="0" spc="5"/>
              <a:t>h</a:t>
            </a:r>
            <a:r>
              <a:rPr dirty="0"/>
              <a:t>i	,	</a:t>
            </a:r>
            <a:r>
              <a:rPr dirty="0" spc="-5"/>
              <a:t>n</a:t>
            </a:r>
            <a:r>
              <a:rPr dirty="0"/>
              <a:t>ă</a:t>
            </a:r>
            <a:r>
              <a:rPr dirty="0" spc="10"/>
              <a:t>n</a:t>
            </a:r>
            <a:r>
              <a:rPr dirty="0"/>
              <a:t>g	</a:t>
            </a:r>
            <a:r>
              <a:rPr dirty="0" spc="-5"/>
              <a:t>suấ</a:t>
            </a:r>
            <a:r>
              <a:rPr dirty="0"/>
              <a:t>t	</a:t>
            </a:r>
            <a:r>
              <a:rPr dirty="0" spc="5"/>
              <a:t>h</a:t>
            </a:r>
            <a:r>
              <a:rPr dirty="0"/>
              <a:t>o</a:t>
            </a:r>
            <a:r>
              <a:rPr dirty="0" spc="5"/>
              <a:t>ạ</a:t>
            </a:r>
            <a:r>
              <a:rPr dirty="0"/>
              <a:t>t	động	của	</a:t>
            </a:r>
            <a:r>
              <a:rPr dirty="0" spc="-5"/>
              <a:t>VP</a:t>
            </a:r>
            <a:r>
              <a:rPr dirty="0"/>
              <a:t>S	</a:t>
            </a:r>
            <a:r>
              <a:rPr dirty="0" spc="-5"/>
              <a:t>kh</a:t>
            </a:r>
            <a:r>
              <a:rPr dirty="0" spc="10"/>
              <a:t>ô</a:t>
            </a:r>
            <a:r>
              <a:rPr dirty="0" spc="5"/>
              <a:t>n</a:t>
            </a:r>
            <a:r>
              <a:rPr dirty="0"/>
              <a:t>g</a:t>
            </a:r>
          </a:p>
          <a:p>
            <a:pPr marL="360045">
              <a:lnSpc>
                <a:spcPct val="100000"/>
              </a:lnSpc>
            </a:pPr>
            <a:r>
              <a:rPr dirty="0"/>
              <a:t>đạt</a:t>
            </a:r>
            <a:r>
              <a:rPr dirty="0" spc="-5"/>
              <a:t> hiệu</a:t>
            </a:r>
            <a:r>
              <a:rPr dirty="0" spc="15"/>
              <a:t> </a:t>
            </a:r>
            <a:r>
              <a:rPr dirty="0"/>
              <a:t>quả</a:t>
            </a:r>
            <a:r>
              <a:rPr dirty="0" spc="5"/>
              <a:t> </a:t>
            </a:r>
            <a:r>
              <a:rPr dirty="0" spc="-5"/>
              <a:t>như</a:t>
            </a:r>
            <a:r>
              <a:rPr dirty="0" spc="15"/>
              <a:t> </a:t>
            </a:r>
            <a:r>
              <a:rPr dirty="0" spc="-5"/>
              <a:t>dedicated </a:t>
            </a:r>
            <a:r>
              <a:rPr dirty="0" spc="-20"/>
              <a:t>server.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9" y="236220"/>
            <a:ext cx="3670554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4569" y="315214"/>
            <a:ext cx="32918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DỊCH</a:t>
            </a:r>
            <a:r>
              <a:rPr dirty="0" sz="2400" spc="-20"/>
              <a:t> </a:t>
            </a:r>
            <a:r>
              <a:rPr dirty="0" sz="2400"/>
              <a:t>VỤ</a:t>
            </a:r>
            <a:r>
              <a:rPr dirty="0" sz="2400" spc="-30"/>
              <a:t> COLOCATION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99389" y="836190"/>
            <a:ext cx="8208645" cy="492188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Colocation</a:t>
            </a:r>
            <a:r>
              <a:rPr dirty="0" sz="2200" spc="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= </a:t>
            </a:r>
            <a:r>
              <a:rPr dirty="0" sz="2200" spc="-10">
                <a:latin typeface="Segoe UI"/>
                <a:cs typeface="Segoe UI"/>
              </a:rPr>
              <a:t>Dịch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vụ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thuê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chỗ</a:t>
            </a:r>
            <a:r>
              <a:rPr dirty="0" sz="2200" spc="-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đặt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máy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chủ</a:t>
            </a:r>
            <a:endParaRPr sz="22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Máy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chủ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do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bên</a:t>
            </a:r>
            <a:r>
              <a:rPr dirty="0" sz="2200" spc="2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thuê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tự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đầu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tư</a:t>
            </a:r>
            <a:r>
              <a:rPr dirty="0" sz="2200" spc="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,còn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hạ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tầng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để</a:t>
            </a:r>
            <a:r>
              <a:rPr dirty="0" sz="2200" spc="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cho</a:t>
            </a:r>
            <a:r>
              <a:rPr dirty="0" sz="2200" spc="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máy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chủ</a:t>
            </a:r>
            <a:endParaRPr sz="22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Segoe UI"/>
                <a:cs typeface="Segoe UI"/>
              </a:rPr>
              <a:t>hoạt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động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sẽ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do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bên</a:t>
            </a:r>
            <a:r>
              <a:rPr dirty="0" sz="2200">
                <a:latin typeface="Segoe UI"/>
                <a:cs typeface="Segoe UI"/>
              </a:rPr>
              <a:t> cho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thuê</a:t>
            </a:r>
            <a:r>
              <a:rPr dirty="0" sz="2200">
                <a:latin typeface="Segoe UI"/>
                <a:cs typeface="Segoe UI"/>
              </a:rPr>
              <a:t> cung</a:t>
            </a:r>
            <a:r>
              <a:rPr dirty="0" sz="2200" spc="-5">
                <a:latin typeface="Segoe UI"/>
                <a:cs typeface="Segoe UI"/>
              </a:rPr>
              <a:t> cấp.</a:t>
            </a:r>
            <a:endParaRPr sz="22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Nhà</a:t>
            </a:r>
            <a:r>
              <a:rPr dirty="0" sz="2200" spc="24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cung</a:t>
            </a:r>
            <a:r>
              <a:rPr dirty="0" sz="2200" spc="2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cấp</a:t>
            </a:r>
            <a:r>
              <a:rPr dirty="0" sz="2200" spc="2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thiết</a:t>
            </a:r>
            <a:r>
              <a:rPr dirty="0" sz="2200" spc="2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lập</a:t>
            </a:r>
            <a:r>
              <a:rPr dirty="0" sz="2200" spc="2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không</a:t>
            </a:r>
            <a:r>
              <a:rPr dirty="0" sz="2200" spc="229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gian</a:t>
            </a:r>
            <a:r>
              <a:rPr dirty="0" sz="2200" spc="2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để</a:t>
            </a:r>
            <a:r>
              <a:rPr dirty="0" sz="2200" spc="23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đặt</a:t>
            </a:r>
            <a:r>
              <a:rPr dirty="0" sz="2200" spc="2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25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máy</a:t>
            </a:r>
            <a:r>
              <a:rPr dirty="0" sz="2200" spc="23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chủ</a:t>
            </a:r>
            <a:r>
              <a:rPr dirty="0" sz="2200" spc="229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vật</a:t>
            </a:r>
            <a:r>
              <a:rPr dirty="0" sz="2200" spc="24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lý</a:t>
            </a:r>
            <a:endParaRPr sz="22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tại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trung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tâm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dữ</a:t>
            </a:r>
            <a:r>
              <a:rPr dirty="0" sz="2200" spc="-10">
                <a:latin typeface="Segoe UI"/>
                <a:cs typeface="Segoe UI"/>
              </a:rPr>
              <a:t> liệu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(data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center)</a:t>
            </a:r>
            <a:endParaRPr sz="2200">
              <a:latin typeface="Segoe UI"/>
              <a:cs typeface="Segoe UI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Hạ </a:t>
            </a:r>
            <a:r>
              <a:rPr dirty="0" sz="2200">
                <a:latin typeface="Segoe UI"/>
                <a:cs typeface="Segoe UI"/>
              </a:rPr>
              <a:t>tầng nhà cung </a:t>
            </a:r>
            <a:r>
              <a:rPr dirty="0" sz="2200" spc="-5">
                <a:latin typeface="Segoe UI"/>
                <a:cs typeface="Segoe UI"/>
              </a:rPr>
              <a:t>cấp thiết lập gồm: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tủ </a:t>
            </a:r>
            <a:r>
              <a:rPr dirty="0" sz="2200" spc="15">
                <a:latin typeface="Segoe UI"/>
                <a:cs typeface="Segoe UI"/>
              </a:rPr>
              <a:t>rack, </a:t>
            </a:r>
            <a:r>
              <a:rPr dirty="0" sz="2200" spc="-5">
                <a:latin typeface="Segoe UI"/>
                <a:cs typeface="Segoe UI"/>
              </a:rPr>
              <a:t>nguồn điện, điện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dự phòng UPS, </a:t>
            </a:r>
            <a:r>
              <a:rPr dirty="0" sz="2200" spc="5">
                <a:latin typeface="Segoe UI"/>
                <a:cs typeface="Segoe UI"/>
              </a:rPr>
              <a:t>IP </a:t>
            </a:r>
            <a:r>
              <a:rPr dirty="0" sz="2200">
                <a:latin typeface="Segoe UI"/>
                <a:cs typeface="Segoe UI"/>
              </a:rPr>
              <a:t>tĩnh, </a:t>
            </a:r>
            <a:r>
              <a:rPr dirty="0" sz="2200" spc="-5">
                <a:latin typeface="Segoe UI"/>
                <a:cs typeface="Segoe UI"/>
              </a:rPr>
              <a:t>đường </a:t>
            </a:r>
            <a:r>
              <a:rPr dirty="0" sz="2200">
                <a:latin typeface="Segoe UI"/>
                <a:cs typeface="Segoe UI"/>
              </a:rPr>
              <a:t>mạng, </a:t>
            </a:r>
            <a:r>
              <a:rPr dirty="0" sz="2200" spc="-10">
                <a:latin typeface="Segoe UI"/>
                <a:cs typeface="Segoe UI"/>
              </a:rPr>
              <a:t>băng </a:t>
            </a:r>
            <a:r>
              <a:rPr dirty="0" sz="2200">
                <a:latin typeface="Segoe UI"/>
                <a:cs typeface="Segoe UI"/>
              </a:rPr>
              <a:t>thông, </a:t>
            </a:r>
            <a:r>
              <a:rPr dirty="0" sz="2200" spc="-5">
                <a:latin typeface="Segoe UI"/>
                <a:cs typeface="Segoe UI"/>
              </a:rPr>
              <a:t>chống sét,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nhiệt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độ,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bảo </a:t>
            </a:r>
            <a:r>
              <a:rPr dirty="0" sz="2200" spc="-10">
                <a:latin typeface="Segoe UI"/>
                <a:cs typeface="Segoe UI"/>
              </a:rPr>
              <a:t>mật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…</a:t>
            </a:r>
            <a:endParaRPr sz="22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Có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nhiều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nhà </a:t>
            </a:r>
            <a:r>
              <a:rPr dirty="0" sz="2200">
                <a:latin typeface="Segoe UI"/>
                <a:cs typeface="Segoe UI"/>
              </a:rPr>
              <a:t>cung</a:t>
            </a:r>
            <a:r>
              <a:rPr dirty="0" sz="2200" spc="-5">
                <a:latin typeface="Segoe UI"/>
                <a:cs typeface="Segoe UI"/>
              </a:rPr>
              <a:t> cấp dịch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Segoe UI"/>
                <a:cs typeface="Segoe UI"/>
              </a:rPr>
              <a:t>vụ</a:t>
            </a:r>
            <a:r>
              <a:rPr dirty="0" sz="2200" spc="-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colocation:</a:t>
            </a:r>
            <a:endParaRPr sz="2200">
              <a:latin typeface="Segoe UI"/>
              <a:cs typeface="Segoe UI"/>
            </a:endParaRPr>
          </a:p>
          <a:p>
            <a:pPr lvl="1" marL="812800" indent="-343535">
              <a:lnSpc>
                <a:spcPct val="100000"/>
              </a:lnSpc>
              <a:spcBef>
                <a:spcPts val="525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dirty="0" u="heavy" sz="2200" spc="-5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3"/>
              </a:rPr>
              <a:t>https://vnso.vn</a:t>
            </a:r>
            <a:endParaRPr sz="2200">
              <a:latin typeface="Segoe UI"/>
              <a:cs typeface="Segoe UI"/>
            </a:endParaRPr>
          </a:p>
          <a:p>
            <a:pPr lvl="1" marL="812800" indent="-343535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dirty="0" u="heavy" sz="2200" spc="-5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4"/>
              </a:rPr>
              <a:t>https://pavietnam.vn</a:t>
            </a:r>
            <a:endParaRPr sz="2200">
              <a:latin typeface="Segoe UI"/>
              <a:cs typeface="Segoe UI"/>
            </a:endParaRPr>
          </a:p>
          <a:p>
            <a:pPr lvl="1" marL="812800" indent="-343535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dirty="0" u="heavy" sz="2200" spc="-5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5"/>
              </a:rPr>
              <a:t>https://hostvn.net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7200" y="3639311"/>
            <a:ext cx="4556759" cy="27614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1991" y="236220"/>
            <a:ext cx="6669785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0045" y="315214"/>
            <a:ext cx="62052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CÁC THÔNG</a:t>
            </a:r>
            <a:r>
              <a:rPr dirty="0" sz="2400" spc="10"/>
              <a:t> </a:t>
            </a:r>
            <a:r>
              <a:rPr dirty="0" sz="2400"/>
              <a:t>SỐ </a:t>
            </a:r>
            <a:r>
              <a:rPr dirty="0" sz="2400" spc="-5"/>
              <a:t>CẦN</a:t>
            </a:r>
            <a:r>
              <a:rPr dirty="0" sz="2400" spc="-10"/>
              <a:t> </a:t>
            </a:r>
            <a:r>
              <a:rPr dirty="0" sz="2400" spc="-5"/>
              <a:t>BIẾT</a:t>
            </a:r>
            <a:r>
              <a:rPr dirty="0" sz="2400" spc="5"/>
              <a:t> </a:t>
            </a:r>
            <a:r>
              <a:rPr dirty="0" sz="2400"/>
              <a:t>VỀ</a:t>
            </a:r>
            <a:r>
              <a:rPr dirty="0" sz="2400" spc="-10"/>
              <a:t> </a:t>
            </a:r>
            <a:r>
              <a:rPr dirty="0" sz="2400" spc="-30"/>
              <a:t>COLOCATION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414147" y="964247"/>
            <a:ext cx="8431530" cy="5671820"/>
            <a:chOff x="414147" y="964247"/>
            <a:chExt cx="8431530" cy="56718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973836"/>
              <a:ext cx="3843528" cy="43601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8909" y="969010"/>
              <a:ext cx="3853179" cy="4370070"/>
            </a:xfrm>
            <a:custGeom>
              <a:avLst/>
              <a:gdLst/>
              <a:ahLst/>
              <a:cxnLst/>
              <a:rect l="l" t="t" r="r" b="b"/>
              <a:pathLst>
                <a:path w="3853179" h="4370070">
                  <a:moveTo>
                    <a:pt x="0" y="4369689"/>
                  </a:moveTo>
                  <a:lnTo>
                    <a:pt x="3853053" y="4369689"/>
                  </a:lnTo>
                  <a:lnTo>
                    <a:pt x="3853053" y="0"/>
                  </a:lnTo>
                  <a:lnTo>
                    <a:pt x="0" y="0"/>
                  </a:lnTo>
                  <a:lnTo>
                    <a:pt x="0" y="43696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4200" y="3017520"/>
              <a:ext cx="5715000" cy="36118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21025" y="3014345"/>
              <a:ext cx="5721350" cy="3618229"/>
            </a:xfrm>
            <a:custGeom>
              <a:avLst/>
              <a:gdLst/>
              <a:ahLst/>
              <a:cxnLst/>
              <a:rect l="l" t="t" r="r" b="b"/>
              <a:pathLst>
                <a:path w="5721350" h="3618229">
                  <a:moveTo>
                    <a:pt x="0" y="3618229"/>
                  </a:moveTo>
                  <a:lnTo>
                    <a:pt x="5721350" y="3618229"/>
                  </a:lnTo>
                  <a:lnTo>
                    <a:pt x="5721350" y="0"/>
                  </a:lnTo>
                  <a:lnTo>
                    <a:pt x="0" y="0"/>
                  </a:lnTo>
                  <a:lnTo>
                    <a:pt x="0" y="3618229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1688" y="236220"/>
            <a:ext cx="4531614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0122" y="315214"/>
            <a:ext cx="40652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ƯU</a:t>
            </a:r>
            <a:r>
              <a:rPr dirty="0" sz="2400" spc="-30"/>
              <a:t> </a:t>
            </a:r>
            <a:r>
              <a:rPr dirty="0" sz="2400" spc="-10"/>
              <a:t>ĐIỂM</a:t>
            </a:r>
            <a:r>
              <a:rPr dirty="0" sz="2400"/>
              <a:t> </a:t>
            </a:r>
            <a:r>
              <a:rPr dirty="0" sz="2400" spc="-5"/>
              <a:t>CỦA</a:t>
            </a:r>
            <a:r>
              <a:rPr dirty="0" sz="2400" spc="-20"/>
              <a:t> </a:t>
            </a:r>
            <a:r>
              <a:rPr dirty="0" sz="2400" spc="-30"/>
              <a:t>COLOCATION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71347" y="1017778"/>
            <a:ext cx="8467090" cy="2640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Bên</a:t>
            </a:r>
            <a:r>
              <a:rPr dirty="0" sz="2200" spc="1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thuê</a:t>
            </a:r>
            <a:r>
              <a:rPr dirty="0" sz="2200" spc="1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tự</a:t>
            </a:r>
            <a:r>
              <a:rPr dirty="0" sz="2200" spc="15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chủ</a:t>
            </a:r>
            <a:r>
              <a:rPr dirty="0" sz="2200" spc="13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hoàn</a:t>
            </a:r>
            <a:r>
              <a:rPr dirty="0" sz="2200" spc="14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toàn</a:t>
            </a:r>
            <a:r>
              <a:rPr dirty="0" sz="2200" spc="1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việc</a:t>
            </a:r>
            <a:r>
              <a:rPr dirty="0" sz="2200" spc="1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chọn</a:t>
            </a:r>
            <a:r>
              <a:rPr dirty="0" sz="2200" spc="1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phần</a:t>
            </a:r>
            <a:r>
              <a:rPr dirty="0" sz="2200" spc="13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cứng</a:t>
            </a:r>
            <a:r>
              <a:rPr dirty="0" sz="2200" spc="135">
                <a:latin typeface="Segoe UI"/>
                <a:cs typeface="Segoe UI"/>
              </a:rPr>
              <a:t> </a:t>
            </a:r>
            <a:r>
              <a:rPr dirty="0" sz="2200" spc="10">
                <a:latin typeface="Segoe UI"/>
                <a:cs typeface="Segoe UI"/>
              </a:rPr>
              <a:t>server</a:t>
            </a:r>
            <a:r>
              <a:rPr dirty="0" sz="2200" spc="14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theo</a:t>
            </a:r>
            <a:r>
              <a:rPr dirty="0" sz="2200" spc="12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khả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năng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tài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chính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20">
                <a:latin typeface="Segoe UI"/>
                <a:cs typeface="Segoe UI"/>
              </a:rPr>
              <a:t>và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nhu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cầu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của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mình.</a:t>
            </a:r>
            <a:endParaRPr sz="22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Bên</a:t>
            </a:r>
            <a:r>
              <a:rPr dirty="0" sz="2200" spc="3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thuê</a:t>
            </a:r>
            <a:r>
              <a:rPr dirty="0" sz="2200" spc="3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không</a:t>
            </a:r>
            <a:r>
              <a:rPr dirty="0" sz="2200" spc="3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cần</a:t>
            </a:r>
            <a:r>
              <a:rPr dirty="0" sz="2200" spc="3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đầu</a:t>
            </a:r>
            <a:r>
              <a:rPr dirty="0" sz="2200" spc="3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tư</a:t>
            </a:r>
            <a:r>
              <a:rPr dirty="0" sz="2200" spc="34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hạ</a:t>
            </a:r>
            <a:r>
              <a:rPr dirty="0" sz="2200" spc="32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tầng</a:t>
            </a:r>
            <a:r>
              <a:rPr dirty="0" sz="2200" spc="3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như</a:t>
            </a:r>
            <a:r>
              <a:rPr dirty="0" sz="2200" spc="3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tủ</a:t>
            </a:r>
            <a:r>
              <a:rPr dirty="0" sz="2200" spc="340">
                <a:latin typeface="Segoe UI"/>
                <a:cs typeface="Segoe UI"/>
              </a:rPr>
              <a:t> </a:t>
            </a:r>
            <a:r>
              <a:rPr dirty="0" sz="2200" spc="15">
                <a:latin typeface="Segoe UI"/>
                <a:cs typeface="Segoe UI"/>
              </a:rPr>
              <a:t>rack,</a:t>
            </a:r>
            <a:r>
              <a:rPr dirty="0" sz="2200" spc="3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máy</a:t>
            </a:r>
            <a:r>
              <a:rPr dirty="0" sz="2200" spc="3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lạnh,</a:t>
            </a:r>
            <a:r>
              <a:rPr dirty="0" sz="2200" spc="3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hệ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thống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điện,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chống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sét,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người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bảo vệ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10">
                <a:latin typeface="Segoe UI"/>
                <a:cs typeface="Segoe UI"/>
              </a:rPr>
              <a:t>server</a:t>
            </a:r>
            <a:r>
              <a:rPr dirty="0" sz="2200" spc="-5">
                <a:latin typeface="Segoe UI"/>
                <a:cs typeface="Segoe UI"/>
              </a:rPr>
              <a:t> 24/7.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Bên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thuê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được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tự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chủ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hoàn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toàn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quyền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20">
                <a:latin typeface="Segoe UI"/>
                <a:cs typeface="Segoe UI"/>
              </a:rPr>
              <a:t>và</a:t>
            </a:r>
            <a:r>
              <a:rPr dirty="0" sz="2200" spc="-5">
                <a:latin typeface="Segoe UI"/>
                <a:cs typeface="Segoe UI"/>
              </a:rPr>
              <a:t> bảo trì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20">
                <a:latin typeface="Segoe UI"/>
                <a:cs typeface="Segoe UI"/>
              </a:rPr>
              <a:t>server.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Tốc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độ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thực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thi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cao do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không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chia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sẻ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tài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nguyên.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5">
                <a:latin typeface="Segoe UI"/>
                <a:cs typeface="Segoe UI"/>
              </a:rPr>
              <a:t>Server</a:t>
            </a:r>
            <a:r>
              <a:rPr dirty="0" sz="2200" spc="-5">
                <a:latin typeface="Segoe UI"/>
                <a:cs typeface="Segoe UI"/>
              </a:rPr>
              <a:t> được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đặt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nơi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toàn,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tốc độ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mạng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cao.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9867" y="3733800"/>
            <a:ext cx="6858000" cy="27675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460" y="236220"/>
            <a:ext cx="5212842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8895" y="315214"/>
            <a:ext cx="47466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NHƯỢC</a:t>
            </a:r>
            <a:r>
              <a:rPr dirty="0" sz="2400" spc="-20"/>
              <a:t> </a:t>
            </a:r>
            <a:r>
              <a:rPr dirty="0" sz="2400" spc="-10"/>
              <a:t>ĐIỂM</a:t>
            </a:r>
            <a:r>
              <a:rPr dirty="0" sz="2400"/>
              <a:t> </a:t>
            </a:r>
            <a:r>
              <a:rPr dirty="0" sz="2400" spc="-5"/>
              <a:t>CỦA</a:t>
            </a:r>
            <a:r>
              <a:rPr dirty="0" sz="2400" spc="-20"/>
              <a:t> </a:t>
            </a:r>
            <a:r>
              <a:rPr dirty="0" sz="2400" spc="-30"/>
              <a:t>COLOCATION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7768" y="1014349"/>
            <a:ext cx="8067040" cy="21482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Segoe UI"/>
                <a:cs typeface="Segoe UI"/>
              </a:rPr>
              <a:t>Bên</a:t>
            </a:r>
            <a:r>
              <a:rPr dirty="0" sz="2400" spc="-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thuê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phải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tài </a:t>
            </a:r>
            <a:r>
              <a:rPr dirty="0" sz="2400" spc="-5">
                <a:latin typeface="Segoe UI"/>
                <a:cs typeface="Segoe UI"/>
              </a:rPr>
              <a:t>chính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để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đầu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tư </a:t>
            </a:r>
            <a:r>
              <a:rPr dirty="0" sz="2400" spc="10">
                <a:latin typeface="Segoe UI"/>
                <a:cs typeface="Segoe UI"/>
              </a:rPr>
              <a:t>server</a:t>
            </a:r>
            <a:r>
              <a:rPr dirty="0" sz="240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(khá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cao)</a:t>
            </a:r>
            <a:endParaRPr sz="2400">
              <a:latin typeface="Segoe UI"/>
              <a:cs typeface="Segoe UI"/>
            </a:endParaRPr>
          </a:p>
          <a:p>
            <a:pPr marL="354965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5">
                <a:latin typeface="Segoe UI"/>
                <a:cs typeface="Segoe UI"/>
              </a:rPr>
              <a:t>Phải</a:t>
            </a:r>
            <a:r>
              <a:rPr dirty="0" sz="2400" spc="7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 spc="7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nhân</a:t>
            </a:r>
            <a:r>
              <a:rPr dirty="0" sz="2400" spc="8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viên</a:t>
            </a:r>
            <a:r>
              <a:rPr dirty="0" sz="2400" spc="6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đủ</a:t>
            </a:r>
            <a:r>
              <a:rPr dirty="0" sz="2400" spc="7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trình</a:t>
            </a:r>
            <a:r>
              <a:rPr dirty="0" sz="2400" spc="8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độ</a:t>
            </a:r>
            <a:r>
              <a:rPr dirty="0" sz="2400" spc="6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mạng</a:t>
            </a:r>
            <a:r>
              <a:rPr dirty="0" sz="2400" spc="70">
                <a:latin typeface="Segoe UI"/>
                <a:cs typeface="Segoe UI"/>
              </a:rPr>
              <a:t> </a:t>
            </a:r>
            <a:r>
              <a:rPr dirty="0" sz="2400" spc="-25">
                <a:latin typeface="Segoe UI"/>
                <a:cs typeface="Segoe UI"/>
              </a:rPr>
              <a:t>và</a:t>
            </a:r>
            <a:r>
              <a:rPr dirty="0" sz="2400" spc="7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bảo</a:t>
            </a:r>
            <a:r>
              <a:rPr dirty="0" sz="2400" spc="8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mật</a:t>
            </a:r>
            <a:r>
              <a:rPr dirty="0" sz="2400" spc="7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để</a:t>
            </a:r>
            <a:r>
              <a:rPr dirty="0" sz="2400" spc="6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quản </a:t>
            </a:r>
            <a:r>
              <a:rPr dirty="0" sz="2400" spc="-6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trị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20">
                <a:latin typeface="Segoe UI"/>
                <a:cs typeface="Segoe UI"/>
              </a:rPr>
              <a:t>server.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Segoe UI"/>
                <a:cs typeface="Segoe UI"/>
              </a:rPr>
              <a:t>Tự </a:t>
            </a:r>
            <a:r>
              <a:rPr dirty="0" sz="2400" spc="-5">
                <a:latin typeface="Segoe UI"/>
                <a:cs typeface="Segoe UI"/>
              </a:rPr>
              <a:t>chịu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trách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nhiệm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vụ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dữ </a:t>
            </a:r>
            <a:r>
              <a:rPr dirty="0" sz="2400" spc="-5">
                <a:latin typeface="Segoe UI"/>
                <a:cs typeface="Segoe UI"/>
              </a:rPr>
              <a:t>liệu,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bảo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mật</a:t>
            </a:r>
            <a:r>
              <a:rPr dirty="0" sz="2400">
                <a:latin typeface="Segoe UI"/>
                <a:cs typeface="Segoe UI"/>
              </a:rPr>
              <a:t> </a:t>
            </a:r>
            <a:r>
              <a:rPr dirty="0" sz="2400" spc="-20">
                <a:latin typeface="Segoe UI"/>
                <a:cs typeface="Segoe UI"/>
              </a:rPr>
              <a:t>server.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Segoe UI"/>
                <a:cs typeface="Segoe UI"/>
              </a:rPr>
              <a:t>Thay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đổi tài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nguyên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máy</a:t>
            </a:r>
            <a:r>
              <a:rPr dirty="0" sz="240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chủ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không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được </a:t>
            </a:r>
            <a:r>
              <a:rPr dirty="0" sz="2400" spc="-5">
                <a:latin typeface="Segoe UI"/>
                <a:cs typeface="Segoe UI"/>
              </a:rPr>
              <a:t>linh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động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9639" y="3401567"/>
            <a:ext cx="7421880" cy="2901950"/>
            <a:chOff x="929639" y="3401567"/>
            <a:chExt cx="7421880" cy="29019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3428999"/>
              <a:ext cx="7284720" cy="28742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799" y="3401567"/>
              <a:ext cx="7284720" cy="2874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6859" y="236220"/>
            <a:ext cx="3449574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5548" y="315214"/>
            <a:ext cx="30727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CLOUD</a:t>
            </a:r>
            <a:r>
              <a:rPr dirty="0" sz="2400" spc="-30"/>
              <a:t> </a:t>
            </a:r>
            <a:r>
              <a:rPr dirty="0" sz="2400" spc="-5"/>
              <a:t>SERVER</a:t>
            </a:r>
            <a:r>
              <a:rPr dirty="0" sz="2400" spc="-25"/>
              <a:t> </a:t>
            </a:r>
            <a:r>
              <a:rPr dirty="0" sz="2400" spc="-5"/>
              <a:t>LÀ</a:t>
            </a:r>
            <a:r>
              <a:rPr dirty="0" sz="2400" spc="-25"/>
              <a:t> </a:t>
            </a:r>
            <a:r>
              <a:rPr dirty="0" sz="2400"/>
              <a:t>GÌ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9292" y="1017778"/>
            <a:ext cx="8069580" cy="3177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Cloud </a:t>
            </a:r>
            <a:r>
              <a:rPr dirty="0" sz="2200" spc="10">
                <a:latin typeface="Segoe UI"/>
                <a:cs typeface="Segoe UI"/>
              </a:rPr>
              <a:t>server </a:t>
            </a:r>
            <a:r>
              <a:rPr dirty="0" sz="2200">
                <a:latin typeface="Segoe UI"/>
                <a:cs typeface="Segoe UI"/>
              </a:rPr>
              <a:t>cũng là </a:t>
            </a:r>
            <a:r>
              <a:rPr dirty="0" sz="2200" spc="10">
                <a:latin typeface="Segoe UI"/>
                <a:cs typeface="Segoe UI"/>
              </a:rPr>
              <a:t>server </a:t>
            </a:r>
            <a:r>
              <a:rPr dirty="0" sz="2200" spc="-5">
                <a:latin typeface="Segoe UI"/>
                <a:cs typeface="Segoe UI"/>
              </a:rPr>
              <a:t>với đầy đủ các </a:t>
            </a:r>
            <a:r>
              <a:rPr dirty="0" sz="2200">
                <a:latin typeface="Segoe UI"/>
                <a:cs typeface="Segoe UI"/>
              </a:rPr>
              <a:t>thông </a:t>
            </a:r>
            <a:r>
              <a:rPr dirty="0" sz="2200" spc="-5">
                <a:latin typeface="Segoe UI"/>
                <a:cs typeface="Segoe UI"/>
              </a:rPr>
              <a:t>số </a:t>
            </a:r>
            <a:r>
              <a:rPr dirty="0" sz="2200">
                <a:latin typeface="Segoe UI"/>
                <a:cs typeface="Segoe UI"/>
              </a:rPr>
              <a:t>như </a:t>
            </a:r>
            <a:r>
              <a:rPr dirty="0" sz="2200" spc="-5">
                <a:latin typeface="Segoe UI"/>
                <a:cs typeface="Segoe UI"/>
              </a:rPr>
              <a:t>CPU,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RAM,</a:t>
            </a:r>
            <a:r>
              <a:rPr dirty="0" sz="2200" spc="4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HDD</a:t>
            </a:r>
            <a:r>
              <a:rPr dirty="0" sz="2200" spc="4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nhưng</a:t>
            </a:r>
            <a:r>
              <a:rPr dirty="0" sz="2200" spc="44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được</a:t>
            </a:r>
            <a:r>
              <a:rPr dirty="0" sz="2200" spc="44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tạo</a:t>
            </a:r>
            <a:r>
              <a:rPr dirty="0" sz="2200" spc="434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trên</a:t>
            </a:r>
            <a:r>
              <a:rPr dirty="0" sz="2200" spc="4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nền</a:t>
            </a:r>
            <a:r>
              <a:rPr dirty="0" sz="2200" spc="4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tảng</a:t>
            </a:r>
            <a:r>
              <a:rPr dirty="0" sz="2200" spc="4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công</a:t>
            </a:r>
            <a:r>
              <a:rPr dirty="0" sz="2200" spc="4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nghệ</a:t>
            </a:r>
            <a:r>
              <a:rPr dirty="0" sz="2200" spc="4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điện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toán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đám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40">
                <a:latin typeface="Segoe UI"/>
                <a:cs typeface="Segoe UI"/>
              </a:rPr>
              <a:t>mây.</a:t>
            </a:r>
            <a:endParaRPr sz="2200">
              <a:latin typeface="Segoe UI"/>
              <a:cs typeface="Segoe UI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Điện</a:t>
            </a:r>
            <a:r>
              <a:rPr dirty="0" sz="2200" spc="390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toán</a:t>
            </a:r>
            <a:r>
              <a:rPr dirty="0" sz="2200" spc="40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đám</a:t>
            </a:r>
            <a:r>
              <a:rPr dirty="0" sz="2200" spc="39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mây</a:t>
            </a:r>
            <a:r>
              <a:rPr dirty="0" sz="2200" spc="40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là</a:t>
            </a:r>
            <a:r>
              <a:rPr dirty="0" sz="2200" spc="3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công</a:t>
            </a:r>
            <a:r>
              <a:rPr dirty="0" sz="2200" spc="3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nghệ</a:t>
            </a:r>
            <a:r>
              <a:rPr dirty="0" sz="2200" spc="40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cung</a:t>
            </a:r>
            <a:r>
              <a:rPr dirty="0" sz="2200" spc="3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cấp</a:t>
            </a:r>
            <a:r>
              <a:rPr dirty="0" sz="2200" spc="39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các</a:t>
            </a:r>
            <a:r>
              <a:rPr dirty="0" sz="2200" spc="3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tài</a:t>
            </a:r>
            <a:r>
              <a:rPr dirty="0" sz="2200" spc="3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nguyên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máy </a:t>
            </a:r>
            <a:r>
              <a:rPr dirty="0" sz="2200" spc="-5">
                <a:latin typeface="Segoe UI"/>
                <a:cs typeface="Segoe UI"/>
              </a:rPr>
              <a:t>tính (CPU, RAM, </a:t>
            </a:r>
            <a:r>
              <a:rPr dirty="0" sz="2200">
                <a:latin typeface="Segoe UI"/>
                <a:cs typeface="Segoe UI"/>
              </a:rPr>
              <a:t>đĩa, </a:t>
            </a:r>
            <a:r>
              <a:rPr dirty="0" sz="2200" spc="-5">
                <a:latin typeface="Segoe UI"/>
                <a:cs typeface="Segoe UI"/>
              </a:rPr>
              <a:t>phần mềm…) </a:t>
            </a:r>
            <a:r>
              <a:rPr dirty="0" sz="2200">
                <a:latin typeface="Segoe UI"/>
                <a:cs typeface="Segoe UI"/>
              </a:rPr>
              <a:t>cho người </a:t>
            </a:r>
            <a:r>
              <a:rPr dirty="0" sz="2200" spc="-5">
                <a:latin typeface="Segoe UI"/>
                <a:cs typeface="Segoe UI"/>
              </a:rPr>
              <a:t>dùng </a:t>
            </a:r>
            <a:r>
              <a:rPr dirty="0" sz="2200">
                <a:latin typeface="Segoe UI"/>
                <a:cs typeface="Segoe UI"/>
              </a:rPr>
              <a:t>tùy 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theo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mục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đích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sử</a:t>
            </a:r>
            <a:r>
              <a:rPr dirty="0" sz="2200">
                <a:latin typeface="Segoe UI"/>
                <a:cs typeface="Segoe UI"/>
              </a:rPr>
              <a:t> dụng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thông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qua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kết nối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Internet.</a:t>
            </a:r>
            <a:endParaRPr sz="2200">
              <a:latin typeface="Segoe UI"/>
              <a:cs typeface="Segoe UI"/>
            </a:endParaRPr>
          </a:p>
          <a:p>
            <a:pPr algn="just" marL="355600" marR="6985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80">
                <a:latin typeface="Segoe UI"/>
                <a:cs typeface="Segoe UI"/>
              </a:rPr>
              <a:t>Tài </a:t>
            </a:r>
            <a:r>
              <a:rPr dirty="0" sz="2200" spc="-5">
                <a:latin typeface="Segoe UI"/>
                <a:cs typeface="Segoe UI"/>
              </a:rPr>
              <a:t>nguyên tạo nên 1 cloud </a:t>
            </a:r>
            <a:r>
              <a:rPr dirty="0" sz="2200" spc="10">
                <a:latin typeface="Segoe UI"/>
                <a:cs typeface="Segoe UI"/>
              </a:rPr>
              <a:t>server </a:t>
            </a:r>
            <a:r>
              <a:rPr dirty="0" sz="2200">
                <a:latin typeface="Segoe UI"/>
                <a:cs typeface="Segoe UI"/>
              </a:rPr>
              <a:t>có </a:t>
            </a:r>
            <a:r>
              <a:rPr dirty="0" sz="2200" spc="-5">
                <a:latin typeface="Segoe UI"/>
                <a:cs typeface="Segoe UI"/>
              </a:rPr>
              <a:t>thể </a:t>
            </a:r>
            <a:r>
              <a:rPr dirty="0" sz="2200" spc="-10">
                <a:latin typeface="Segoe UI"/>
                <a:cs typeface="Segoe UI"/>
              </a:rPr>
              <a:t>kết </a:t>
            </a:r>
            <a:r>
              <a:rPr dirty="0" sz="2200" spc="-5">
                <a:latin typeface="Segoe UI"/>
                <a:cs typeface="Segoe UI"/>
              </a:rPr>
              <a:t>hợp từ nhiều </a:t>
            </a:r>
            <a:r>
              <a:rPr dirty="0" sz="2200">
                <a:latin typeface="Segoe UI"/>
                <a:cs typeface="Segoe UI"/>
              </a:rPr>
              <a:t> server/nguồn </a:t>
            </a:r>
            <a:r>
              <a:rPr dirty="0" sz="2200" spc="-5">
                <a:latin typeface="Segoe UI"/>
                <a:cs typeface="Segoe UI"/>
              </a:rPr>
              <a:t>giúp dự phòng </a:t>
            </a:r>
            <a:r>
              <a:rPr dirty="0" sz="2200">
                <a:latin typeface="Segoe UI"/>
                <a:cs typeface="Segoe UI"/>
              </a:rPr>
              <a:t>cho nhau, tạo nên </a:t>
            </a:r>
            <a:r>
              <a:rPr dirty="0" sz="2200" spc="-5">
                <a:latin typeface="Segoe UI"/>
                <a:cs typeface="Segoe UI"/>
              </a:rPr>
              <a:t>tính </a:t>
            </a:r>
            <a:r>
              <a:rPr dirty="0" sz="2200">
                <a:latin typeface="Segoe UI"/>
                <a:cs typeface="Segoe UI"/>
              </a:rPr>
              <a:t>ổn định 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cao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cho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cloud</a:t>
            </a:r>
            <a:r>
              <a:rPr dirty="0" sz="2200" spc="10">
                <a:latin typeface="Segoe UI"/>
                <a:cs typeface="Segoe UI"/>
              </a:rPr>
              <a:t> server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7027" y="4305300"/>
            <a:ext cx="6409944" cy="1676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59076" y="6010147"/>
            <a:ext cx="5622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Segoe UI"/>
                <a:cs typeface="Segoe UI"/>
              </a:rPr>
              <a:t>Cloud</a:t>
            </a:r>
            <a:r>
              <a:rPr dirty="0" sz="1800" spc="-15" i="1">
                <a:latin typeface="Segoe UI"/>
                <a:cs typeface="Segoe UI"/>
              </a:rPr>
              <a:t> </a:t>
            </a:r>
            <a:r>
              <a:rPr dirty="0" sz="1800" i="1">
                <a:latin typeface="Segoe UI"/>
                <a:cs typeface="Segoe UI"/>
              </a:rPr>
              <a:t>Server</a:t>
            </a:r>
            <a:r>
              <a:rPr dirty="0" sz="1800" spc="-5" i="1">
                <a:latin typeface="Segoe UI"/>
                <a:cs typeface="Segoe UI"/>
              </a:rPr>
              <a:t> </a:t>
            </a:r>
            <a:r>
              <a:rPr dirty="0" sz="1800" i="1">
                <a:latin typeface="Segoe UI"/>
                <a:cs typeface="Segoe UI"/>
              </a:rPr>
              <a:t>– </a:t>
            </a:r>
            <a:r>
              <a:rPr dirty="0" sz="1800" spc="-5" i="1">
                <a:latin typeface="Segoe UI"/>
                <a:cs typeface="Segoe UI"/>
              </a:rPr>
              <a:t>tạo</a:t>
            </a:r>
            <a:r>
              <a:rPr dirty="0" sz="1800" spc="5" i="1">
                <a:latin typeface="Segoe UI"/>
                <a:cs typeface="Segoe UI"/>
              </a:rPr>
              <a:t> </a:t>
            </a:r>
            <a:r>
              <a:rPr dirty="0" sz="1800" i="1">
                <a:latin typeface="Segoe UI"/>
                <a:cs typeface="Segoe UI"/>
              </a:rPr>
              <a:t>nên</a:t>
            </a:r>
            <a:r>
              <a:rPr dirty="0" sz="1800" spc="-5" i="1">
                <a:latin typeface="Segoe UI"/>
                <a:cs typeface="Segoe UI"/>
              </a:rPr>
              <a:t> từ</a:t>
            </a:r>
            <a:r>
              <a:rPr dirty="0" sz="1800" spc="10" i="1">
                <a:latin typeface="Segoe UI"/>
                <a:cs typeface="Segoe UI"/>
              </a:rPr>
              <a:t> </a:t>
            </a:r>
            <a:r>
              <a:rPr dirty="0" sz="1800" i="1">
                <a:latin typeface="Segoe UI"/>
                <a:cs typeface="Segoe UI"/>
              </a:rPr>
              <a:t>nhiều</a:t>
            </a:r>
            <a:r>
              <a:rPr dirty="0" sz="1800" spc="-15" i="1">
                <a:latin typeface="Segoe UI"/>
                <a:cs typeface="Segoe UI"/>
              </a:rPr>
              <a:t> </a:t>
            </a:r>
            <a:r>
              <a:rPr dirty="0" sz="1800" spc="-5" i="1">
                <a:latin typeface="Segoe UI"/>
                <a:cs typeface="Segoe UI"/>
              </a:rPr>
              <a:t>server/nguồn </a:t>
            </a:r>
            <a:r>
              <a:rPr dirty="0" sz="1800" i="1">
                <a:latin typeface="Segoe UI"/>
                <a:cs typeface="Segoe UI"/>
              </a:rPr>
              <a:t>khác</a:t>
            </a:r>
            <a:r>
              <a:rPr dirty="0" sz="1800" spc="-10" i="1">
                <a:latin typeface="Segoe UI"/>
                <a:cs typeface="Segoe UI"/>
              </a:rPr>
              <a:t> </a:t>
            </a:r>
            <a:r>
              <a:rPr dirty="0" sz="1800" i="1">
                <a:latin typeface="Segoe UI"/>
                <a:cs typeface="Segoe UI"/>
              </a:rPr>
              <a:t>nhau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497" y="984250"/>
            <a:ext cx="8567420" cy="5605780"/>
            <a:chOff x="301497" y="984250"/>
            <a:chExt cx="8567420" cy="5605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847" y="1009072"/>
              <a:ext cx="4951476" cy="348508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4672" y="987425"/>
              <a:ext cx="4958080" cy="3522345"/>
            </a:xfrm>
            <a:custGeom>
              <a:avLst/>
              <a:gdLst/>
              <a:ahLst/>
              <a:cxnLst/>
              <a:rect l="l" t="t" r="r" b="b"/>
              <a:pathLst>
                <a:path w="4958080" h="3522345">
                  <a:moveTo>
                    <a:pt x="0" y="3522218"/>
                  </a:moveTo>
                  <a:lnTo>
                    <a:pt x="4957826" y="3522218"/>
                  </a:lnTo>
                  <a:lnTo>
                    <a:pt x="4957826" y="0"/>
                  </a:lnTo>
                  <a:lnTo>
                    <a:pt x="0" y="0"/>
                  </a:lnTo>
                  <a:lnTo>
                    <a:pt x="0" y="3522218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3172967"/>
              <a:ext cx="4290059" cy="34107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68825" y="3169792"/>
              <a:ext cx="4296410" cy="3417570"/>
            </a:xfrm>
            <a:custGeom>
              <a:avLst/>
              <a:gdLst/>
              <a:ahLst/>
              <a:cxnLst/>
              <a:rect l="l" t="t" r="r" b="b"/>
              <a:pathLst>
                <a:path w="4296409" h="3417570">
                  <a:moveTo>
                    <a:pt x="0" y="3417062"/>
                  </a:moveTo>
                  <a:lnTo>
                    <a:pt x="4296409" y="3417062"/>
                  </a:lnTo>
                  <a:lnTo>
                    <a:pt x="4296409" y="0"/>
                  </a:lnTo>
                  <a:lnTo>
                    <a:pt x="0" y="0"/>
                  </a:lnTo>
                  <a:lnTo>
                    <a:pt x="0" y="34170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6859" y="236220"/>
            <a:ext cx="3449574" cy="67741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35548" y="315214"/>
            <a:ext cx="30727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CLOUD</a:t>
            </a:r>
            <a:r>
              <a:rPr dirty="0" sz="2400" spc="-30"/>
              <a:t> </a:t>
            </a:r>
            <a:r>
              <a:rPr dirty="0" sz="2400" spc="-5"/>
              <a:t>SERVER</a:t>
            </a:r>
            <a:r>
              <a:rPr dirty="0" sz="2400" spc="-25"/>
              <a:t> </a:t>
            </a:r>
            <a:r>
              <a:rPr dirty="0" sz="2400" spc="-5"/>
              <a:t>LÀ</a:t>
            </a:r>
            <a:r>
              <a:rPr dirty="0" sz="2400" spc="-25"/>
              <a:t> </a:t>
            </a:r>
            <a:r>
              <a:rPr dirty="0" sz="2400"/>
              <a:t>GÌ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688" y="1501138"/>
            <a:ext cx="1916669" cy="52714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88835" y="190500"/>
            <a:ext cx="2151380" cy="787400"/>
            <a:chOff x="6688835" y="190500"/>
            <a:chExt cx="2151380" cy="7874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835" y="190500"/>
              <a:ext cx="1283970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6283" y="190500"/>
              <a:ext cx="1233677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37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MỤC</a:t>
            </a:r>
            <a:r>
              <a:rPr dirty="0" spc="-75"/>
              <a:t> </a:t>
            </a:r>
            <a:r>
              <a:rPr dirty="0" spc="-5"/>
              <a:t>TIÊU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002468"/>
            <a:ext cx="6583045" cy="178625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5A33"/>
              </a:buClr>
              <a:buFont typeface="Wingdings"/>
              <a:buChar char=""/>
              <a:tabLst>
                <a:tab pos="355600" algn="l"/>
              </a:tabLst>
            </a:pPr>
            <a:r>
              <a:rPr dirty="0" sz="2800" spc="-5">
                <a:latin typeface="Segoe UI"/>
                <a:cs typeface="Segoe UI"/>
              </a:rPr>
              <a:t>Kết thúc</a:t>
            </a:r>
            <a:r>
              <a:rPr dirty="0" sz="2800">
                <a:latin typeface="Segoe UI"/>
                <a:cs typeface="Segoe UI"/>
              </a:rPr>
              <a:t> </a:t>
            </a:r>
            <a:r>
              <a:rPr dirty="0" sz="2800" spc="-15">
                <a:latin typeface="Segoe UI"/>
                <a:cs typeface="Segoe UI"/>
              </a:rPr>
              <a:t>bài</a:t>
            </a:r>
            <a:r>
              <a:rPr dirty="0" sz="2800" spc="-10">
                <a:latin typeface="Segoe UI"/>
                <a:cs typeface="Segoe UI"/>
              </a:rPr>
              <a:t> </a:t>
            </a:r>
            <a:r>
              <a:rPr dirty="0" sz="2800">
                <a:latin typeface="Segoe UI"/>
                <a:cs typeface="Segoe UI"/>
              </a:rPr>
              <a:t>học</a:t>
            </a:r>
            <a:r>
              <a:rPr dirty="0" sz="2800" spc="-25">
                <a:latin typeface="Segoe UI"/>
                <a:cs typeface="Segoe UI"/>
              </a:rPr>
              <a:t> </a:t>
            </a:r>
            <a:r>
              <a:rPr dirty="0" sz="2800" spc="-5">
                <a:latin typeface="Segoe UI"/>
                <a:cs typeface="Segoe UI"/>
              </a:rPr>
              <a:t>này</a:t>
            </a:r>
            <a:r>
              <a:rPr dirty="0" sz="2800" spc="-10">
                <a:latin typeface="Segoe UI"/>
                <a:cs typeface="Segoe UI"/>
              </a:rPr>
              <a:t> </a:t>
            </a:r>
            <a:r>
              <a:rPr dirty="0" sz="2800" spc="-5">
                <a:latin typeface="Segoe UI"/>
                <a:cs typeface="Segoe UI"/>
              </a:rPr>
              <a:t>bạn</a:t>
            </a:r>
            <a:r>
              <a:rPr dirty="0" sz="2800" spc="5">
                <a:latin typeface="Segoe UI"/>
                <a:cs typeface="Segoe UI"/>
              </a:rPr>
              <a:t> </a:t>
            </a:r>
            <a:r>
              <a:rPr dirty="0" sz="2800" spc="-5">
                <a:latin typeface="Segoe UI"/>
                <a:cs typeface="Segoe UI"/>
              </a:rPr>
              <a:t>có</a:t>
            </a:r>
            <a:r>
              <a:rPr dirty="0" sz="2800" spc="-15">
                <a:latin typeface="Segoe UI"/>
                <a:cs typeface="Segoe UI"/>
              </a:rPr>
              <a:t> </a:t>
            </a:r>
            <a:r>
              <a:rPr dirty="0" sz="2800" spc="-5">
                <a:latin typeface="Segoe UI"/>
                <a:cs typeface="Segoe UI"/>
              </a:rPr>
              <a:t>khả</a:t>
            </a:r>
            <a:r>
              <a:rPr dirty="0" sz="2800" spc="-15">
                <a:latin typeface="Segoe UI"/>
                <a:cs typeface="Segoe UI"/>
              </a:rPr>
              <a:t> </a:t>
            </a:r>
            <a:r>
              <a:rPr dirty="0" sz="2800" spc="-5">
                <a:latin typeface="Segoe UI"/>
                <a:cs typeface="Segoe UI"/>
              </a:rPr>
              <a:t>năng</a:t>
            </a:r>
            <a:endParaRPr sz="2800">
              <a:latin typeface="Segoe UI"/>
              <a:cs typeface="Segoe UI"/>
            </a:endParaRPr>
          </a:p>
          <a:p>
            <a:pPr lvl="1" marL="840105" indent="-37084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"/>
              <a:tabLst>
                <a:tab pos="840740" algn="l"/>
              </a:tabLst>
            </a:pPr>
            <a:r>
              <a:rPr dirty="0" sz="2400">
                <a:latin typeface="Segoe UI"/>
                <a:cs typeface="Segoe UI"/>
              </a:rPr>
              <a:t>Hiểu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biết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dịch vụ thuê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máy chủ</a:t>
            </a:r>
            <a:endParaRPr sz="2400">
              <a:latin typeface="Segoe UI"/>
              <a:cs typeface="Segoe UI"/>
            </a:endParaRPr>
          </a:p>
          <a:p>
            <a:pPr lvl="1" marL="840105" indent="-37084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"/>
              <a:tabLst>
                <a:tab pos="840740" algn="l"/>
              </a:tabLst>
            </a:pPr>
            <a:r>
              <a:rPr dirty="0" sz="2400" spc="-5">
                <a:latin typeface="Segoe UI"/>
                <a:cs typeface="Segoe UI"/>
              </a:rPr>
              <a:t>Các</a:t>
            </a:r>
            <a:r>
              <a:rPr dirty="0" sz="2400">
                <a:latin typeface="Segoe UI"/>
                <a:cs typeface="Segoe UI"/>
              </a:rPr>
              <a:t> vấn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đề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bổ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sung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liên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quan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đến</a:t>
            </a:r>
            <a:r>
              <a:rPr dirty="0" sz="2400" spc="-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hosting,</a:t>
            </a:r>
            <a:endParaRPr sz="2400">
              <a:latin typeface="Segoe UI"/>
              <a:cs typeface="Segoe UI"/>
            </a:endParaRPr>
          </a:p>
          <a:p>
            <a:pPr marL="756285">
              <a:lnSpc>
                <a:spcPct val="100000"/>
              </a:lnSpc>
            </a:pPr>
            <a:r>
              <a:rPr dirty="0" sz="2400">
                <a:latin typeface="Segoe UI"/>
                <a:cs typeface="Segoe UI"/>
              </a:rPr>
              <a:t>domain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25">
                <a:latin typeface="Segoe UI"/>
                <a:cs typeface="Segoe UI"/>
              </a:rPr>
              <a:t>và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3464" y="236220"/>
            <a:ext cx="4712970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898" y="315214"/>
            <a:ext cx="4334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ƯU</a:t>
            </a:r>
            <a:r>
              <a:rPr dirty="0" sz="2400" spc="-25"/>
              <a:t> </a:t>
            </a:r>
            <a:r>
              <a:rPr dirty="0" sz="2400" spc="-10"/>
              <a:t>ĐIỂM</a:t>
            </a:r>
            <a:r>
              <a:rPr dirty="0" sz="2400" spc="10"/>
              <a:t> </a:t>
            </a:r>
            <a:r>
              <a:rPr dirty="0" sz="2400" spc="-5"/>
              <a:t>CỦA</a:t>
            </a:r>
            <a:r>
              <a:rPr dirty="0" sz="2400" spc="-20"/>
              <a:t> </a:t>
            </a:r>
            <a:r>
              <a:rPr dirty="0" sz="2400" spc="-15"/>
              <a:t>CLOUD</a:t>
            </a:r>
            <a:r>
              <a:rPr dirty="0" sz="2400"/>
              <a:t> </a:t>
            </a:r>
            <a:r>
              <a:rPr dirty="0" sz="2400" spc="-5"/>
              <a:t>SERVER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9292" y="1068158"/>
            <a:ext cx="8072120" cy="364807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6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Đảm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bảo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toàn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20">
                <a:latin typeface="Segoe UI"/>
                <a:cs typeface="Segoe UI"/>
              </a:rPr>
              <a:t>và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bảo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mật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thông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tin.</a:t>
            </a:r>
            <a:endParaRPr sz="2200">
              <a:latin typeface="Segoe UI"/>
              <a:cs typeface="Segoe UI"/>
            </a:endParaRPr>
          </a:p>
          <a:p>
            <a:pPr algn="just" marL="355600" marR="762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Khả </a:t>
            </a:r>
            <a:r>
              <a:rPr dirty="0" sz="2200">
                <a:latin typeface="Segoe UI"/>
                <a:cs typeface="Segoe UI"/>
              </a:rPr>
              <a:t>năng mở </a:t>
            </a:r>
            <a:r>
              <a:rPr dirty="0" sz="2200" spc="-5">
                <a:latin typeface="Segoe UI"/>
                <a:cs typeface="Segoe UI"/>
              </a:rPr>
              <a:t>rộng </a:t>
            </a:r>
            <a:r>
              <a:rPr dirty="0" sz="2200">
                <a:latin typeface="Segoe UI"/>
                <a:cs typeface="Segoe UI"/>
              </a:rPr>
              <a:t>tài </a:t>
            </a:r>
            <a:r>
              <a:rPr dirty="0" sz="2200" spc="-5">
                <a:latin typeface="Segoe UI"/>
                <a:cs typeface="Segoe UI"/>
              </a:rPr>
              <a:t>nguyên linh </a:t>
            </a:r>
            <a:r>
              <a:rPr dirty="0" sz="2200">
                <a:latin typeface="Segoe UI"/>
                <a:cs typeface="Segoe UI"/>
              </a:rPr>
              <a:t>hoạt, </a:t>
            </a:r>
            <a:r>
              <a:rPr dirty="0" sz="2200" spc="-5">
                <a:latin typeface="Segoe UI"/>
                <a:cs typeface="Segoe UI"/>
              </a:rPr>
              <a:t>không giới </a:t>
            </a:r>
            <a:r>
              <a:rPr dirty="0" sz="2200">
                <a:latin typeface="Segoe UI"/>
                <a:cs typeface="Segoe UI"/>
              </a:rPr>
              <a:t>hạn: </a:t>
            </a:r>
            <a:r>
              <a:rPr dirty="0" sz="2200" spc="-5">
                <a:latin typeface="Segoe UI"/>
                <a:cs typeface="Segoe UI"/>
              </a:rPr>
              <a:t>Khi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thấy cloud </a:t>
            </a:r>
            <a:r>
              <a:rPr dirty="0" sz="2200" spc="10">
                <a:latin typeface="Segoe UI"/>
                <a:cs typeface="Segoe UI"/>
              </a:rPr>
              <a:t>server </a:t>
            </a:r>
            <a:r>
              <a:rPr dirty="0" sz="2200" spc="-5">
                <a:latin typeface="Segoe UI"/>
                <a:cs typeface="Segoe UI"/>
              </a:rPr>
              <a:t>quá </a:t>
            </a:r>
            <a:r>
              <a:rPr dirty="0" sz="2200">
                <a:latin typeface="Segoe UI"/>
                <a:cs typeface="Segoe UI"/>
              </a:rPr>
              <a:t>tải, có </a:t>
            </a:r>
            <a:r>
              <a:rPr dirty="0" sz="2200" spc="-5">
                <a:latin typeface="Segoe UI"/>
                <a:cs typeface="Segoe UI"/>
              </a:rPr>
              <a:t>thể </a:t>
            </a:r>
            <a:r>
              <a:rPr dirty="0" sz="2200">
                <a:latin typeface="Segoe UI"/>
                <a:cs typeface="Segoe UI"/>
              </a:rPr>
              <a:t>nâng </a:t>
            </a:r>
            <a:r>
              <a:rPr dirty="0" sz="2200" spc="-5">
                <a:latin typeface="Segoe UI"/>
                <a:cs typeface="Segoe UI"/>
              </a:rPr>
              <a:t>cấp </a:t>
            </a:r>
            <a:r>
              <a:rPr dirty="0" sz="2200" spc="-10">
                <a:latin typeface="Segoe UI"/>
                <a:cs typeface="Segoe UI"/>
              </a:rPr>
              <a:t>RAM, </a:t>
            </a:r>
            <a:r>
              <a:rPr dirty="0" sz="2200" spc="-40">
                <a:latin typeface="Segoe UI"/>
                <a:cs typeface="Segoe UI"/>
              </a:rPr>
              <a:t>SSD, </a:t>
            </a:r>
            <a:r>
              <a:rPr dirty="0" sz="2200" spc="-5">
                <a:latin typeface="Segoe UI"/>
                <a:cs typeface="Segoe UI"/>
              </a:rPr>
              <a:t>CPU </a:t>
            </a:r>
            <a:r>
              <a:rPr dirty="0" sz="2200">
                <a:latin typeface="Segoe UI"/>
                <a:cs typeface="Segoe UI"/>
              </a:rPr>
              <a:t>một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cách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nhanh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chóng, </a:t>
            </a:r>
            <a:r>
              <a:rPr dirty="0" sz="2200" spc="-5">
                <a:latin typeface="Segoe UI"/>
                <a:cs typeface="Segoe UI"/>
              </a:rPr>
              <a:t>không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giới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hạn.</a:t>
            </a:r>
            <a:endParaRPr sz="2200">
              <a:latin typeface="Segoe UI"/>
              <a:cs typeface="Segoe UI"/>
            </a:endParaRPr>
          </a:p>
          <a:p>
            <a:pPr algn="just" marL="355600" marR="6985" indent="-342900">
              <a:lnSpc>
                <a:spcPct val="100000"/>
              </a:lnSpc>
              <a:spcBef>
                <a:spcPts val="53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Đảm</a:t>
            </a:r>
            <a:r>
              <a:rPr dirty="0" sz="2200" spc="-5">
                <a:latin typeface="Segoe UI"/>
                <a:cs typeface="Segoe UI"/>
              </a:rPr>
              <a:t> bảo </a:t>
            </a:r>
            <a:r>
              <a:rPr dirty="0" sz="2200">
                <a:latin typeface="Segoe UI"/>
                <a:cs typeface="Segoe UI"/>
              </a:rPr>
              <a:t>yếu </a:t>
            </a:r>
            <a:r>
              <a:rPr dirty="0" sz="2200" spc="-5">
                <a:latin typeface="Segoe UI"/>
                <a:cs typeface="Segoe UI"/>
              </a:rPr>
              <a:t>tố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vận</a:t>
            </a:r>
            <a:r>
              <a:rPr dirty="0" sz="2200">
                <a:latin typeface="Segoe UI"/>
                <a:cs typeface="Segoe UI"/>
              </a:rPr>
              <a:t> hành 24/7. </a:t>
            </a:r>
            <a:r>
              <a:rPr dirty="0" sz="2200" spc="5">
                <a:latin typeface="Segoe UI"/>
                <a:cs typeface="Segoe UI"/>
              </a:rPr>
              <a:t>Vì </a:t>
            </a:r>
            <a:r>
              <a:rPr dirty="0" sz="2200" spc="-5">
                <a:latin typeface="Segoe UI"/>
                <a:cs typeface="Segoe UI"/>
              </a:rPr>
              <a:t>Cloud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5">
                <a:latin typeface="Segoe UI"/>
                <a:cs typeface="Segoe UI"/>
              </a:rPr>
              <a:t>Server </a:t>
            </a:r>
            <a:r>
              <a:rPr dirty="0" sz="2200" spc="-5">
                <a:latin typeface="Segoe UI"/>
                <a:cs typeface="Segoe UI"/>
              </a:rPr>
              <a:t>hoạt</a:t>
            </a:r>
            <a:r>
              <a:rPr dirty="0" sz="2200" spc="5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động 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trên </a:t>
            </a:r>
            <a:r>
              <a:rPr dirty="0" sz="2200" spc="-5">
                <a:latin typeface="Segoe UI"/>
                <a:cs typeface="Segoe UI"/>
              </a:rPr>
              <a:t>nhiều </a:t>
            </a:r>
            <a:r>
              <a:rPr dirty="0" sz="2200" spc="-20">
                <a:latin typeface="Segoe UI"/>
                <a:cs typeface="Segoe UI"/>
              </a:rPr>
              <a:t>Server. </a:t>
            </a:r>
            <a:r>
              <a:rPr dirty="0" sz="2200" spc="-10">
                <a:latin typeface="Segoe UI"/>
                <a:cs typeface="Segoe UI"/>
              </a:rPr>
              <a:t>Khi </a:t>
            </a:r>
            <a:r>
              <a:rPr dirty="0" sz="2200" spc="-5">
                <a:latin typeface="Segoe UI"/>
                <a:cs typeface="Segoe UI"/>
              </a:rPr>
              <a:t>1 </a:t>
            </a:r>
            <a:r>
              <a:rPr dirty="0" sz="2200" spc="10">
                <a:latin typeface="Segoe UI"/>
                <a:cs typeface="Segoe UI"/>
              </a:rPr>
              <a:t>server </a:t>
            </a:r>
            <a:r>
              <a:rPr dirty="0" sz="2200" spc="-5">
                <a:latin typeface="Segoe UI"/>
                <a:cs typeface="Segoe UI"/>
              </a:rPr>
              <a:t>gặp sự cố, cloud sẽ tự động di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chuyển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đến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 </a:t>
            </a:r>
            <a:r>
              <a:rPr dirty="0" sz="2200" spc="10">
                <a:latin typeface="Segoe UI"/>
                <a:cs typeface="Segoe UI"/>
              </a:rPr>
              <a:t>server</a:t>
            </a:r>
            <a:r>
              <a:rPr dirty="0" sz="2200" spc="-5">
                <a:latin typeface="Segoe UI"/>
                <a:cs typeface="Segoe UI"/>
              </a:rPr>
              <a:t> còn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hoạt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động.</a:t>
            </a:r>
            <a:endParaRPr sz="2200">
              <a:latin typeface="Segoe UI"/>
              <a:cs typeface="Segoe UI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An </a:t>
            </a:r>
            <a:r>
              <a:rPr dirty="0" sz="2200" spc="-10">
                <a:latin typeface="Segoe UI"/>
                <a:cs typeface="Segoe UI"/>
              </a:rPr>
              <a:t>toàn </a:t>
            </a:r>
            <a:r>
              <a:rPr dirty="0" sz="2200" spc="-5">
                <a:latin typeface="Segoe UI"/>
                <a:cs typeface="Segoe UI"/>
              </a:rPr>
              <a:t>dữ liệu cao </a:t>
            </a:r>
            <a:r>
              <a:rPr dirty="0" sz="2200">
                <a:latin typeface="Segoe UI"/>
                <a:cs typeface="Segoe UI"/>
              </a:rPr>
              <a:t>nhất: </a:t>
            </a:r>
            <a:r>
              <a:rPr dirty="0" sz="2200" spc="-10">
                <a:latin typeface="Segoe UI"/>
                <a:cs typeface="Segoe UI"/>
              </a:rPr>
              <a:t>Do </a:t>
            </a:r>
            <a:r>
              <a:rPr dirty="0" sz="2200" spc="-5">
                <a:latin typeface="Segoe UI"/>
                <a:cs typeface="Segoe UI"/>
              </a:rPr>
              <a:t>dữ </a:t>
            </a:r>
            <a:r>
              <a:rPr dirty="0" sz="2200">
                <a:latin typeface="Segoe UI"/>
                <a:cs typeface="Segoe UI"/>
              </a:rPr>
              <a:t>liệu </a:t>
            </a:r>
            <a:r>
              <a:rPr dirty="0" sz="2200" spc="-5">
                <a:latin typeface="Segoe UI"/>
                <a:cs typeface="Segoe UI"/>
              </a:rPr>
              <a:t>được lưu ở </a:t>
            </a:r>
            <a:r>
              <a:rPr dirty="0" sz="2200">
                <a:latin typeface="Segoe UI"/>
                <a:cs typeface="Segoe UI"/>
              </a:rPr>
              <a:t>nhiều </a:t>
            </a:r>
            <a:r>
              <a:rPr dirty="0" sz="2200" spc="10">
                <a:latin typeface="Segoe UI"/>
                <a:cs typeface="Segoe UI"/>
              </a:rPr>
              <a:t>server 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khác </a:t>
            </a:r>
            <a:r>
              <a:rPr dirty="0" sz="2200">
                <a:latin typeface="Segoe UI"/>
                <a:cs typeface="Segoe UI"/>
              </a:rPr>
              <a:t>nhau, </a:t>
            </a:r>
            <a:r>
              <a:rPr dirty="0" sz="2200" spc="-20">
                <a:latin typeface="Segoe UI"/>
                <a:cs typeface="Segoe UI"/>
              </a:rPr>
              <a:t>và </a:t>
            </a:r>
            <a:r>
              <a:rPr dirty="0" sz="2200" spc="-5">
                <a:latin typeface="Segoe UI"/>
                <a:cs typeface="Segoe UI"/>
              </a:rPr>
              <a:t>các </a:t>
            </a:r>
            <a:r>
              <a:rPr dirty="0" sz="2200" spc="10">
                <a:latin typeface="Segoe UI"/>
                <a:cs typeface="Segoe UI"/>
              </a:rPr>
              <a:t>server </a:t>
            </a:r>
            <a:r>
              <a:rPr dirty="0" sz="2200" spc="-5">
                <a:latin typeface="Segoe UI"/>
                <a:cs typeface="Segoe UI"/>
              </a:rPr>
              <a:t>tự động đồng </a:t>
            </a:r>
            <a:r>
              <a:rPr dirty="0" sz="2200">
                <a:latin typeface="Segoe UI"/>
                <a:cs typeface="Segoe UI"/>
              </a:rPr>
              <a:t>bộ </a:t>
            </a:r>
            <a:r>
              <a:rPr dirty="0" sz="2200" spc="-10">
                <a:latin typeface="Segoe UI"/>
                <a:cs typeface="Segoe UI"/>
              </a:rPr>
              <a:t>hóa </a:t>
            </a:r>
            <a:r>
              <a:rPr dirty="0" sz="2200">
                <a:latin typeface="Segoe UI"/>
                <a:cs typeface="Segoe UI"/>
              </a:rPr>
              <a:t>dữ </a:t>
            </a:r>
            <a:r>
              <a:rPr dirty="0" sz="2200" spc="-10">
                <a:latin typeface="Segoe UI"/>
                <a:cs typeface="Segoe UI"/>
              </a:rPr>
              <a:t>liệu </a:t>
            </a:r>
            <a:r>
              <a:rPr dirty="0" sz="2200" spc="-5">
                <a:latin typeface="Segoe UI"/>
                <a:cs typeface="Segoe UI"/>
              </a:rPr>
              <a:t>nên </a:t>
            </a:r>
            <a:r>
              <a:rPr dirty="0" sz="2200" spc="5">
                <a:latin typeface="Segoe UI"/>
                <a:cs typeface="Segoe UI"/>
              </a:rPr>
              <a:t>dữ 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liệu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sẽ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toàn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tuyệt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đối.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12" y="318515"/>
            <a:ext cx="1233677" cy="6377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30490" y="391414"/>
            <a:ext cx="876935" cy="3676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0"/>
              <a:t>D</a:t>
            </a:r>
            <a:r>
              <a:rPr dirty="0" sz="2250"/>
              <a:t>E</a:t>
            </a:r>
            <a:r>
              <a:rPr dirty="0" sz="2250" spc="-15"/>
              <a:t>MO</a:t>
            </a:r>
            <a:endParaRPr sz="2250"/>
          </a:p>
        </p:txBody>
      </p:sp>
      <p:grpSp>
        <p:nvGrpSpPr>
          <p:cNvPr id="4" name="object 4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5" name="object 5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2823971"/>
              <a:ext cx="6400800" cy="3805554"/>
            </a:xfrm>
            <a:custGeom>
              <a:avLst/>
              <a:gdLst/>
              <a:ahLst/>
              <a:cxnLst/>
              <a:rect l="l" t="t" r="r" b="b"/>
              <a:pathLst>
                <a:path w="6400800" h="3805554">
                  <a:moveTo>
                    <a:pt x="6400800" y="1042416"/>
                  </a:moveTo>
                  <a:lnTo>
                    <a:pt x="0" y="1042416"/>
                  </a:lnTo>
                  <a:lnTo>
                    <a:pt x="0" y="3805428"/>
                  </a:lnTo>
                  <a:lnTo>
                    <a:pt x="6400800" y="3805428"/>
                  </a:lnTo>
                  <a:lnTo>
                    <a:pt x="6400800" y="1042416"/>
                  </a:lnTo>
                  <a:close/>
                </a:path>
                <a:path w="6400800" h="3805554">
                  <a:moveTo>
                    <a:pt x="6400800" y="0"/>
                  </a:moveTo>
                  <a:lnTo>
                    <a:pt x="4943856" y="0"/>
                  </a:lnTo>
                  <a:lnTo>
                    <a:pt x="4943856" y="1040892"/>
                  </a:lnTo>
                  <a:lnTo>
                    <a:pt x="6400800" y="104089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6794" y="3370071"/>
            <a:ext cx="4298950" cy="20281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614805">
              <a:lnSpc>
                <a:spcPts val="13585"/>
              </a:lnSpc>
              <a:spcBef>
                <a:spcPts val="95"/>
              </a:spcBef>
            </a:pPr>
            <a:r>
              <a:rPr dirty="0" sz="6600" spc="-5" b="1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dirty="0" sz="11500" spc="-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  <a:tabLst>
                <a:tab pos="35496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-	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Giảng viên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demo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đăng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bài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viết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9871" y="5003291"/>
              <a:ext cx="4444746" cy="7338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3944" y="5478779"/>
              <a:ext cx="4816602" cy="7338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9927" y="5954267"/>
              <a:ext cx="1937766" cy="7338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3859" y="3550920"/>
              <a:ext cx="1594865" cy="787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1619" y="3550920"/>
              <a:ext cx="3678174" cy="7871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9495" y="4062984"/>
              <a:ext cx="4434078" cy="7871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318253" y="3557612"/>
            <a:ext cx="4367530" cy="290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 marR="5080" indent="-135890">
              <a:lnSpc>
                <a:spcPct val="1201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BÀI 8: THUÊ </a:t>
            </a:r>
            <a:r>
              <a:rPr dirty="0" sz="2800" spc="-20" b="1">
                <a:solidFill>
                  <a:srgbClr val="00AF50"/>
                </a:solidFill>
                <a:latin typeface="Arial"/>
                <a:cs typeface="Arial"/>
              </a:rPr>
              <a:t>SERVER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 VÀ </a:t>
            </a:r>
            <a:r>
              <a:rPr dirty="0" sz="2800" spc="-76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CÁC</a:t>
            </a:r>
            <a:r>
              <a:rPr dirty="0" sz="2800" spc="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VẤN</a:t>
            </a:r>
            <a:r>
              <a:rPr dirty="0" sz="280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ĐỀ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BỔ</a:t>
            </a:r>
            <a:r>
              <a:rPr dirty="0" sz="2800" spc="-1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SUNG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"/>
              <a:cs typeface="Arial"/>
            </a:endParaRPr>
          </a:p>
          <a:p>
            <a:pPr algn="ctr" marL="12700" marR="55244" indent="1905">
              <a:lnSpc>
                <a:spcPct val="120000"/>
              </a:lnSpc>
            </a:pPr>
            <a:r>
              <a:rPr dirty="0" sz="2600" b="1">
                <a:solidFill>
                  <a:srgbClr val="FF5A33"/>
                </a:solidFill>
                <a:latin typeface="Segoe UI"/>
                <a:cs typeface="Segoe UI"/>
              </a:rPr>
              <a:t>PHẦN 2: </a:t>
            </a: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CÁC </a:t>
            </a:r>
            <a:r>
              <a:rPr dirty="0" sz="2600" spc="5" b="1">
                <a:solidFill>
                  <a:srgbClr val="FF5A33"/>
                </a:solidFill>
                <a:latin typeface="Segoe UI"/>
                <a:cs typeface="Segoe UI"/>
              </a:rPr>
              <a:t>VẤN </a:t>
            </a:r>
            <a:r>
              <a:rPr dirty="0" sz="2600" b="1">
                <a:solidFill>
                  <a:srgbClr val="FF5A33"/>
                </a:solidFill>
                <a:latin typeface="Segoe UI"/>
                <a:cs typeface="Segoe UI"/>
              </a:rPr>
              <a:t>ĐỀ </a:t>
            </a: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BỔ </a:t>
            </a:r>
            <a:r>
              <a:rPr dirty="0" sz="2600" b="1">
                <a:solidFill>
                  <a:srgbClr val="FF5A33"/>
                </a:solidFill>
                <a:latin typeface="Segoe UI"/>
                <a:cs typeface="Segoe UI"/>
              </a:rPr>
              <a:t> SUNG</a:t>
            </a:r>
            <a:r>
              <a:rPr dirty="0" sz="2600" spc="-60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b="1">
                <a:solidFill>
                  <a:srgbClr val="FF5A33"/>
                </a:solidFill>
                <a:latin typeface="Segoe UI"/>
                <a:cs typeface="Segoe UI"/>
              </a:rPr>
              <a:t>(DOMAIN,</a:t>
            </a:r>
            <a:r>
              <a:rPr dirty="0" sz="2600" spc="-80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HOSTING, </a:t>
            </a:r>
            <a:r>
              <a:rPr dirty="0" sz="2600" spc="-700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b="1">
                <a:solidFill>
                  <a:srgbClr val="FF5A33"/>
                </a:solidFill>
                <a:latin typeface="Segoe UI"/>
                <a:cs typeface="Segoe UI"/>
              </a:rPr>
              <a:t>WEBSITE)</a:t>
            </a:r>
            <a:endParaRPr sz="2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1360" y="213359"/>
            <a:ext cx="5563362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5034" y="298450"/>
            <a:ext cx="515239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/>
              <a:t>BẢO</a:t>
            </a:r>
            <a:r>
              <a:rPr dirty="0" sz="2600" spc="-25"/>
              <a:t> </a:t>
            </a:r>
            <a:r>
              <a:rPr dirty="0" sz="2600"/>
              <a:t>MẬT</a:t>
            </a:r>
            <a:r>
              <a:rPr dirty="0" sz="2600" spc="-40"/>
              <a:t> </a:t>
            </a:r>
            <a:r>
              <a:rPr dirty="0" sz="2600" spc="-5"/>
              <a:t>THÔNG</a:t>
            </a:r>
            <a:r>
              <a:rPr dirty="0" sz="2600" spc="-15"/>
              <a:t> </a:t>
            </a:r>
            <a:r>
              <a:rPr dirty="0" sz="2600"/>
              <a:t>TIN</a:t>
            </a:r>
            <a:r>
              <a:rPr dirty="0" sz="2600" spc="-25"/>
              <a:t> </a:t>
            </a:r>
            <a:r>
              <a:rPr dirty="0" sz="2600"/>
              <a:t>TÊN</a:t>
            </a:r>
            <a:r>
              <a:rPr dirty="0" sz="2600" spc="-20"/>
              <a:t> </a:t>
            </a:r>
            <a:r>
              <a:rPr dirty="0" sz="2600" spc="-5"/>
              <a:t>MIỀN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439318" y="799360"/>
            <a:ext cx="8228965" cy="190309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Bảo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mật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thông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tên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miền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là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dịch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vụ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cộng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thêm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trên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tên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miền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Bảo</a:t>
            </a:r>
            <a:r>
              <a:rPr dirty="0" sz="2200" spc="7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mật</a:t>
            </a:r>
            <a:r>
              <a:rPr dirty="0" sz="2200" spc="8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thông</a:t>
            </a:r>
            <a:r>
              <a:rPr dirty="0" sz="2200" spc="7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tên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miền</a:t>
            </a:r>
            <a:r>
              <a:rPr dirty="0" sz="2200" spc="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là</a:t>
            </a:r>
            <a:r>
              <a:rPr dirty="0" sz="2200" spc="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ẩn</a:t>
            </a:r>
            <a:r>
              <a:rPr dirty="0" sz="2200" spc="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thông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về</a:t>
            </a:r>
            <a:r>
              <a:rPr dirty="0" sz="2200" spc="8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tên</a:t>
            </a:r>
            <a:r>
              <a:rPr dirty="0" sz="2200" spc="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miền</a:t>
            </a:r>
            <a:r>
              <a:rPr dirty="0" sz="2200" spc="9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khi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Segoe UI"/>
                <a:cs typeface="Segoe UI"/>
              </a:rPr>
              <a:t>được</a:t>
            </a:r>
            <a:r>
              <a:rPr dirty="0" sz="2200" spc="-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tra</a:t>
            </a:r>
            <a:r>
              <a:rPr dirty="0" sz="2200">
                <a:latin typeface="Segoe UI"/>
                <a:cs typeface="Segoe UI"/>
              </a:rPr>
              <a:t> cứu</a:t>
            </a:r>
            <a:r>
              <a:rPr dirty="0" sz="2200" spc="-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qua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mạng.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Chủ</a:t>
            </a:r>
            <a:r>
              <a:rPr dirty="0" sz="2200" spc="25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sở</a:t>
            </a:r>
            <a:r>
              <a:rPr dirty="0" sz="2200" spc="2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hữu</a:t>
            </a:r>
            <a:r>
              <a:rPr dirty="0" sz="2200" spc="25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lộ</a:t>
            </a:r>
            <a:r>
              <a:rPr dirty="0" sz="2200" spc="2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nhiều</a:t>
            </a:r>
            <a:r>
              <a:rPr dirty="0" sz="2200" spc="254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thông</a:t>
            </a:r>
            <a:r>
              <a:rPr dirty="0" sz="2200" spc="25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 spc="2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nên</a:t>
            </a:r>
            <a:r>
              <a:rPr dirty="0" sz="2200" spc="2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dễ</a:t>
            </a:r>
            <a:r>
              <a:rPr dirty="0" sz="2200" spc="25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bị</a:t>
            </a:r>
            <a:r>
              <a:rPr dirty="0" sz="2200" spc="24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làm</a:t>
            </a:r>
            <a:r>
              <a:rPr dirty="0" sz="2200" spc="2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phiền</a:t>
            </a:r>
            <a:r>
              <a:rPr dirty="0" sz="2200" spc="2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bởi</a:t>
            </a:r>
            <a:r>
              <a:rPr dirty="0" sz="2200" spc="24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spam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200" spc="-10">
                <a:latin typeface="Segoe UI"/>
                <a:cs typeface="Segoe UI"/>
              </a:rPr>
              <a:t>mail,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lừa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đảo,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quảng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cáo,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cuộc gọi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làm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phiền,...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0098" y="3183382"/>
            <a:ext cx="3972560" cy="3452495"/>
            <a:chOff x="530098" y="3183382"/>
            <a:chExt cx="3972560" cy="34524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376" y="3208028"/>
              <a:ext cx="3808423" cy="33939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3273" y="3186557"/>
              <a:ext cx="3966210" cy="3446145"/>
            </a:xfrm>
            <a:custGeom>
              <a:avLst/>
              <a:gdLst/>
              <a:ahLst/>
              <a:cxnLst/>
              <a:rect l="l" t="t" r="r" b="b"/>
              <a:pathLst>
                <a:path w="3966210" h="3446145">
                  <a:moveTo>
                    <a:pt x="0" y="3446017"/>
                  </a:moveTo>
                  <a:lnTo>
                    <a:pt x="3965702" y="3446017"/>
                  </a:lnTo>
                  <a:lnTo>
                    <a:pt x="3965702" y="0"/>
                  </a:lnTo>
                  <a:lnTo>
                    <a:pt x="0" y="0"/>
                  </a:lnTo>
                  <a:lnTo>
                    <a:pt x="0" y="3446017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782058" y="3183382"/>
            <a:ext cx="3972560" cy="3452495"/>
            <a:chOff x="4782058" y="3183382"/>
            <a:chExt cx="3972560" cy="34524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3439" y="3310603"/>
              <a:ext cx="3794983" cy="331188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85233" y="3186557"/>
              <a:ext cx="3966210" cy="3446145"/>
            </a:xfrm>
            <a:custGeom>
              <a:avLst/>
              <a:gdLst/>
              <a:ahLst/>
              <a:cxnLst/>
              <a:rect l="l" t="t" r="r" b="b"/>
              <a:pathLst>
                <a:path w="3966209" h="3446145">
                  <a:moveTo>
                    <a:pt x="0" y="3446017"/>
                  </a:moveTo>
                  <a:lnTo>
                    <a:pt x="3965701" y="3446017"/>
                  </a:lnTo>
                  <a:lnTo>
                    <a:pt x="3965701" y="0"/>
                  </a:lnTo>
                  <a:lnTo>
                    <a:pt x="0" y="0"/>
                  </a:lnTo>
                  <a:lnTo>
                    <a:pt x="0" y="3446017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66724" y="2748533"/>
            <a:ext cx="3217545" cy="4216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80"/>
              </a:lnSpc>
              <a:spcBef>
                <a:spcPts val="105"/>
              </a:spcBef>
            </a:pP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Không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có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bảo</a:t>
            </a:r>
            <a:r>
              <a:rPr dirty="0" sz="1400" spc="-2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mật</a:t>
            </a:r>
            <a:r>
              <a:rPr dirty="0" sz="1400" spc="-1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thông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tin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tên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miền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440"/>
              </a:lnSpc>
            </a:pPr>
            <a:r>
              <a:rPr dirty="0" sz="1200" spc="-5">
                <a:latin typeface="Segoe UI"/>
                <a:cs typeface="Segoe UI"/>
              </a:rPr>
              <a:t>Thông</a:t>
            </a:r>
            <a:r>
              <a:rPr dirty="0" sz="1200" spc="-3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tin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chủ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sở</a:t>
            </a:r>
            <a:r>
              <a:rPr dirty="0" sz="1200">
                <a:latin typeface="Segoe UI"/>
                <a:cs typeface="Segoe UI"/>
              </a:rPr>
              <a:t> hữu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sẽ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xuất</a:t>
            </a:r>
            <a:r>
              <a:rPr dirty="0" sz="1200" spc="-5">
                <a:latin typeface="Segoe UI"/>
                <a:cs typeface="Segoe UI"/>
              </a:rPr>
              <a:t> hiện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khi</a:t>
            </a:r>
            <a:r>
              <a:rPr dirty="0" sz="1200" spc="-2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tra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Whois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5829" y="2748533"/>
            <a:ext cx="2933700" cy="4216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80"/>
              </a:lnSpc>
              <a:spcBef>
                <a:spcPts val="105"/>
              </a:spcBef>
            </a:pPr>
            <a:r>
              <a:rPr dirty="0" sz="1400" b="1">
                <a:solidFill>
                  <a:srgbClr val="00AF50"/>
                </a:solidFill>
                <a:latin typeface="Segoe UI"/>
                <a:cs typeface="Segoe UI"/>
              </a:rPr>
              <a:t>Có</a:t>
            </a:r>
            <a:r>
              <a:rPr dirty="0" sz="1400" spc="-15" b="1">
                <a:solidFill>
                  <a:srgbClr val="00AF5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00AF50"/>
                </a:solidFill>
                <a:latin typeface="Segoe UI"/>
                <a:cs typeface="Segoe UI"/>
              </a:rPr>
              <a:t>bảo</a:t>
            </a:r>
            <a:r>
              <a:rPr dirty="0" sz="1400" spc="-25" b="1">
                <a:solidFill>
                  <a:srgbClr val="00AF50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00AF50"/>
                </a:solidFill>
                <a:latin typeface="Segoe UI"/>
                <a:cs typeface="Segoe UI"/>
              </a:rPr>
              <a:t>mật</a:t>
            </a:r>
            <a:r>
              <a:rPr dirty="0" sz="1400" spc="-20" b="1">
                <a:solidFill>
                  <a:srgbClr val="00AF5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00AF50"/>
                </a:solidFill>
                <a:latin typeface="Segoe UI"/>
                <a:cs typeface="Segoe UI"/>
              </a:rPr>
              <a:t>thông</a:t>
            </a:r>
            <a:r>
              <a:rPr dirty="0" sz="1400" spc="-10" b="1">
                <a:solidFill>
                  <a:srgbClr val="00AF50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00AF50"/>
                </a:solidFill>
                <a:latin typeface="Segoe UI"/>
                <a:cs typeface="Segoe UI"/>
              </a:rPr>
              <a:t>tin</a:t>
            </a:r>
            <a:r>
              <a:rPr dirty="0" sz="1400" spc="-5" b="1">
                <a:solidFill>
                  <a:srgbClr val="00AF50"/>
                </a:solidFill>
                <a:latin typeface="Segoe UI"/>
                <a:cs typeface="Segoe UI"/>
              </a:rPr>
              <a:t> tên miền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440"/>
              </a:lnSpc>
            </a:pPr>
            <a:r>
              <a:rPr dirty="0" sz="1200" spc="-5">
                <a:latin typeface="Segoe UI"/>
                <a:cs typeface="Segoe UI"/>
              </a:rPr>
              <a:t>Thông</a:t>
            </a:r>
            <a:r>
              <a:rPr dirty="0" sz="1200" spc="-4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tin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chủ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sở </a:t>
            </a:r>
            <a:r>
              <a:rPr dirty="0" sz="1200">
                <a:latin typeface="Segoe UI"/>
                <a:cs typeface="Segoe UI"/>
              </a:rPr>
              <a:t>hữu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sẽ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ẩn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đi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khi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tra</a:t>
            </a:r>
            <a:r>
              <a:rPr dirty="0" sz="1200" spc="-25">
                <a:latin typeface="Segoe UI"/>
                <a:cs typeface="Segoe UI"/>
              </a:rPr>
              <a:t> </a:t>
            </a:r>
            <a:r>
              <a:rPr dirty="0" sz="1200" spc="-5">
                <a:latin typeface="Segoe UI"/>
                <a:cs typeface="Segoe UI"/>
              </a:rPr>
              <a:t>Whois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962" y="213359"/>
            <a:ext cx="8366759" cy="734060"/>
            <a:chOff x="457962" y="213359"/>
            <a:chExt cx="8366759" cy="734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7835" y="213359"/>
              <a:ext cx="3140202" cy="7338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1412" y="213359"/>
              <a:ext cx="602741" cy="7338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7444" y="213359"/>
              <a:ext cx="3367278" cy="7338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1129" y="298450"/>
            <a:ext cx="591502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/>
              <a:t>KHÓA</a:t>
            </a:r>
            <a:r>
              <a:rPr dirty="0" sz="2600" spc="-25"/>
              <a:t> </a:t>
            </a:r>
            <a:r>
              <a:rPr dirty="0" sz="2600"/>
              <a:t>TÊN</a:t>
            </a:r>
            <a:r>
              <a:rPr dirty="0" sz="2600" spc="-5"/>
              <a:t> MIỀN</a:t>
            </a:r>
            <a:r>
              <a:rPr dirty="0" sz="2600" spc="-35"/>
              <a:t> </a:t>
            </a:r>
            <a:r>
              <a:rPr dirty="0" sz="2600"/>
              <a:t>–</a:t>
            </a:r>
            <a:r>
              <a:rPr dirty="0" sz="2600" spc="-10"/>
              <a:t> </a:t>
            </a:r>
            <a:r>
              <a:rPr dirty="0" sz="2600"/>
              <a:t>DOMAIN</a:t>
            </a:r>
            <a:r>
              <a:rPr dirty="0" sz="2600" spc="-60"/>
              <a:t> </a:t>
            </a:r>
            <a:r>
              <a:rPr dirty="0" sz="2600" spc="-15"/>
              <a:t>LOCKING</a:t>
            </a:r>
            <a:endParaRPr sz="2600"/>
          </a:p>
        </p:txBody>
      </p:sp>
      <p:sp>
        <p:nvSpPr>
          <p:cNvPr id="7" name="object 7"/>
          <p:cNvSpPr txBox="1"/>
          <p:nvPr/>
        </p:nvSpPr>
        <p:spPr>
          <a:xfrm>
            <a:off x="378053" y="931925"/>
            <a:ext cx="8233409" cy="3110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5">
                <a:latin typeface="Segoe UI"/>
                <a:cs typeface="Segoe UI"/>
              </a:rPr>
              <a:t>Khóa</a:t>
            </a:r>
            <a:r>
              <a:rPr dirty="0" sz="2200" spc="25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tên</a:t>
            </a:r>
            <a:r>
              <a:rPr dirty="0" sz="2200" spc="27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miền</a:t>
            </a:r>
            <a:r>
              <a:rPr dirty="0" sz="2200" spc="25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-</a:t>
            </a:r>
            <a:r>
              <a:rPr dirty="0" sz="2200" spc="2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Domain</a:t>
            </a:r>
            <a:r>
              <a:rPr dirty="0" sz="2200" spc="25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Locking</a:t>
            </a:r>
            <a:r>
              <a:rPr dirty="0" sz="2200" spc="25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-</a:t>
            </a:r>
            <a:r>
              <a:rPr dirty="0" sz="2200" spc="254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là</a:t>
            </a:r>
            <a:r>
              <a:rPr dirty="0" sz="2200" spc="2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dịch</a:t>
            </a:r>
            <a:r>
              <a:rPr dirty="0" sz="2200" spc="2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vụ</a:t>
            </a:r>
            <a:r>
              <a:rPr dirty="0" sz="2200" spc="2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cộng</a:t>
            </a:r>
            <a:r>
              <a:rPr dirty="0" sz="2200" spc="2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thêm</a:t>
            </a:r>
            <a:r>
              <a:rPr dirty="0" sz="2200" spc="27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trên </a:t>
            </a:r>
            <a:r>
              <a:rPr dirty="0" sz="2200" spc="-59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tên</a:t>
            </a:r>
            <a:r>
              <a:rPr dirty="0" sz="2200" spc="5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miền,</a:t>
            </a:r>
            <a:r>
              <a:rPr dirty="0" sz="2200" spc="5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giúp</a:t>
            </a:r>
            <a:r>
              <a:rPr dirty="0" sz="2200" spc="5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bảo</a:t>
            </a:r>
            <a:r>
              <a:rPr dirty="0" sz="2200" spc="5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vệ</a:t>
            </a:r>
            <a:r>
              <a:rPr dirty="0" sz="2200" spc="53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tên</a:t>
            </a:r>
            <a:r>
              <a:rPr dirty="0" sz="2200" spc="53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miền</a:t>
            </a:r>
            <a:r>
              <a:rPr dirty="0" sz="2200" spc="53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tránh</a:t>
            </a:r>
            <a:r>
              <a:rPr dirty="0" sz="2200" spc="53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khỏi</a:t>
            </a:r>
            <a:r>
              <a:rPr dirty="0" sz="2200" spc="52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những</a:t>
            </a:r>
            <a:r>
              <a:rPr dirty="0" sz="2200" spc="5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nguy</a:t>
            </a:r>
            <a:r>
              <a:rPr dirty="0" sz="2200" spc="53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cơ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không mong muốn </a:t>
            </a:r>
            <a:r>
              <a:rPr dirty="0" sz="2200">
                <a:latin typeface="Segoe UI"/>
                <a:cs typeface="Segoe UI"/>
              </a:rPr>
              <a:t>như: </a:t>
            </a:r>
            <a:r>
              <a:rPr dirty="0" sz="2200" spc="-5">
                <a:latin typeface="Segoe UI"/>
                <a:cs typeface="Segoe UI"/>
              </a:rPr>
              <a:t>lộ mật </a:t>
            </a:r>
            <a:r>
              <a:rPr dirty="0" sz="2200">
                <a:latin typeface="Segoe UI"/>
                <a:cs typeface="Segoe UI"/>
              </a:rPr>
              <a:t>khẩu, mất thông </a:t>
            </a:r>
            <a:r>
              <a:rPr dirty="0" sz="2200" spc="-5">
                <a:latin typeface="Segoe UI"/>
                <a:cs typeface="Segoe UI"/>
              </a:rPr>
              <a:t>tin </a:t>
            </a:r>
            <a:r>
              <a:rPr dirty="0" sz="2200">
                <a:latin typeface="Segoe UI"/>
                <a:cs typeface="Segoe UI"/>
              </a:rPr>
              <a:t>email, 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hacker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xâm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nhập…</a:t>
            </a:r>
            <a:endParaRPr sz="22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Ai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nên dùng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dịch</a:t>
            </a:r>
            <a:r>
              <a:rPr dirty="0" sz="2200">
                <a:latin typeface="Segoe UI"/>
                <a:cs typeface="Segoe UI"/>
              </a:rPr>
              <a:t> vụ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khóa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tên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miền:</a:t>
            </a:r>
            <a:endParaRPr sz="2200">
              <a:latin typeface="Segoe UI"/>
              <a:cs typeface="Segoe UI"/>
            </a:endParaRPr>
          </a:p>
          <a:p>
            <a:pPr lvl="1" marL="812800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200" spc="-15">
                <a:latin typeface="Segoe UI"/>
                <a:cs typeface="Segoe UI"/>
              </a:rPr>
              <a:t>Doanh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nghiệp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kinh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doanh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trên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Internet</a:t>
            </a:r>
            <a:endParaRPr sz="2200">
              <a:latin typeface="Segoe UI"/>
              <a:cs typeface="Segoe UI"/>
            </a:endParaRPr>
          </a:p>
          <a:p>
            <a:pPr lvl="1" marL="812800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200" spc="-10">
                <a:latin typeface="Segoe UI"/>
                <a:cs typeface="Segoe UI"/>
              </a:rPr>
              <a:t>Các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trang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điện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tử,</a:t>
            </a:r>
            <a:r>
              <a:rPr dirty="0" sz="2200" spc="-10">
                <a:latin typeface="Segoe UI"/>
                <a:cs typeface="Segoe UI"/>
              </a:rPr>
              <a:t> báo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online</a:t>
            </a:r>
            <a:endParaRPr sz="2200">
              <a:latin typeface="Segoe UI"/>
              <a:cs typeface="Segoe UI"/>
            </a:endParaRPr>
          </a:p>
          <a:p>
            <a:pPr lvl="1" marL="812800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200" spc="-5">
                <a:latin typeface="Segoe UI"/>
                <a:cs typeface="Segoe UI"/>
              </a:rPr>
              <a:t>Những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giao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dịch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trực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tuyến</a:t>
            </a:r>
            <a:endParaRPr sz="2200">
              <a:latin typeface="Segoe UI"/>
              <a:cs typeface="Segoe UI"/>
            </a:endParaRPr>
          </a:p>
          <a:p>
            <a:pPr lvl="1" marL="812800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200" spc="-5">
                <a:latin typeface="Segoe UI"/>
                <a:cs typeface="Segoe UI"/>
              </a:rPr>
              <a:t>Những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tổ</a:t>
            </a:r>
            <a:r>
              <a:rPr dirty="0" sz="2200">
                <a:latin typeface="Segoe UI"/>
                <a:cs typeface="Segoe UI"/>
              </a:rPr>
              <a:t> chức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muốn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bảo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vệ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tên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miền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toàn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54836" y="4068953"/>
            <a:ext cx="7854950" cy="2583815"/>
            <a:chOff x="854836" y="4068953"/>
            <a:chExt cx="7854950" cy="258381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011" y="4072128"/>
              <a:ext cx="7848600" cy="25770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56424" y="4070540"/>
              <a:ext cx="7851775" cy="2580640"/>
            </a:xfrm>
            <a:custGeom>
              <a:avLst/>
              <a:gdLst/>
              <a:ahLst/>
              <a:cxnLst/>
              <a:rect l="l" t="t" r="r" b="b"/>
              <a:pathLst>
                <a:path w="7851775" h="2580640">
                  <a:moveTo>
                    <a:pt x="0" y="2580259"/>
                  </a:moveTo>
                  <a:lnTo>
                    <a:pt x="7851775" y="2580259"/>
                  </a:lnTo>
                  <a:lnTo>
                    <a:pt x="7851775" y="0"/>
                  </a:lnTo>
                  <a:lnTo>
                    <a:pt x="0" y="0"/>
                  </a:lnTo>
                  <a:lnTo>
                    <a:pt x="0" y="25802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0376" y="213359"/>
            <a:ext cx="5054346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40429">
              <a:lnSpc>
                <a:spcPct val="100000"/>
              </a:lnSpc>
              <a:spcBef>
                <a:spcPts val="100"/>
              </a:spcBef>
            </a:pPr>
            <a:r>
              <a:rPr dirty="0" sz="2600" spc="-5"/>
              <a:t>CHUYỂN</a:t>
            </a:r>
            <a:r>
              <a:rPr dirty="0" sz="2600" spc="-50"/>
              <a:t> </a:t>
            </a:r>
            <a:r>
              <a:rPr dirty="0" sz="2600" spc="-5"/>
              <a:t>NHƯỢNG</a:t>
            </a:r>
            <a:r>
              <a:rPr dirty="0" sz="2600" spc="-30"/>
              <a:t> </a:t>
            </a:r>
            <a:r>
              <a:rPr dirty="0" sz="2600"/>
              <a:t>TÊN</a:t>
            </a:r>
            <a:r>
              <a:rPr dirty="0" sz="2600" spc="-30"/>
              <a:t> </a:t>
            </a:r>
            <a:r>
              <a:rPr dirty="0" sz="2600" spc="-5"/>
              <a:t>MIỀN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726440" y="981836"/>
            <a:ext cx="7691120" cy="297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1324610" algn="l"/>
                <a:tab pos="1755775" algn="l"/>
                <a:tab pos="2294255" algn="l"/>
                <a:tab pos="3058160" algn="l"/>
                <a:tab pos="4083685" algn="l"/>
                <a:tab pos="5191760" algn="l"/>
                <a:tab pos="5781675" algn="l"/>
                <a:tab pos="6320155" algn="l"/>
                <a:tab pos="6716395" algn="l"/>
              </a:tabLst>
            </a:pPr>
            <a:r>
              <a:rPr dirty="0" sz="2200" spc="-80">
                <a:latin typeface="Segoe UI"/>
                <a:cs typeface="Segoe UI"/>
              </a:rPr>
              <a:t>Tên	</a:t>
            </a:r>
            <a:r>
              <a:rPr dirty="0" sz="2200" spc="-10">
                <a:latin typeface="Segoe UI"/>
                <a:cs typeface="Segoe UI"/>
              </a:rPr>
              <a:t>miền	</a:t>
            </a:r>
            <a:r>
              <a:rPr dirty="0" sz="2200">
                <a:latin typeface="Segoe UI"/>
                <a:cs typeface="Segoe UI"/>
              </a:rPr>
              <a:t>có	</a:t>
            </a:r>
            <a:r>
              <a:rPr dirty="0" sz="2200" spc="-5">
                <a:latin typeface="Segoe UI"/>
                <a:cs typeface="Segoe UI"/>
              </a:rPr>
              <a:t>thể	được	chuyển	nhượng	</a:t>
            </a:r>
            <a:r>
              <a:rPr dirty="0" sz="2200">
                <a:latin typeface="Segoe UI"/>
                <a:cs typeface="Segoe UI"/>
              </a:rPr>
              <a:t>cho	</a:t>
            </a:r>
            <a:r>
              <a:rPr dirty="0" sz="2200" spc="-10">
                <a:latin typeface="Segoe UI"/>
                <a:cs typeface="Segoe UI"/>
              </a:rPr>
              <a:t>các	</a:t>
            </a:r>
            <a:r>
              <a:rPr dirty="0" sz="2200" spc="-5">
                <a:latin typeface="Segoe UI"/>
                <a:cs typeface="Segoe UI"/>
              </a:rPr>
              <a:t>tổ	chức/cá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nhân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khác.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6235" algn="l"/>
                <a:tab pos="951230" algn="l"/>
                <a:tab pos="2197100" algn="l"/>
                <a:tab pos="2875280" algn="l"/>
                <a:tab pos="3538220" algn="l"/>
                <a:tab pos="4069715" algn="l"/>
                <a:tab pos="4665980" algn="l"/>
                <a:tab pos="5306060" algn="l"/>
                <a:tab pos="6179820" algn="l"/>
                <a:tab pos="6633845" algn="l"/>
                <a:tab pos="7216140" algn="l"/>
              </a:tabLst>
            </a:pPr>
            <a:r>
              <a:rPr dirty="0" sz="2200" spc="-10">
                <a:latin typeface="Segoe UI"/>
                <a:cs typeface="Segoe UI"/>
              </a:rPr>
              <a:t>Bê</a:t>
            </a:r>
            <a:r>
              <a:rPr dirty="0" sz="2200" spc="-5">
                <a:latin typeface="Segoe UI"/>
                <a:cs typeface="Segoe UI"/>
              </a:rPr>
              <a:t>n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10">
                <a:latin typeface="Segoe UI"/>
                <a:cs typeface="Segoe UI"/>
              </a:rPr>
              <a:t>m</a:t>
            </a:r>
            <a:r>
              <a:rPr dirty="0" sz="2200" spc="10">
                <a:latin typeface="Segoe UI"/>
                <a:cs typeface="Segoe UI"/>
              </a:rPr>
              <a:t>u</a:t>
            </a:r>
            <a:r>
              <a:rPr dirty="0" sz="2200">
                <a:latin typeface="Segoe UI"/>
                <a:cs typeface="Segoe UI"/>
              </a:rPr>
              <a:t>a</a:t>
            </a:r>
            <a:r>
              <a:rPr dirty="0" sz="2200" spc="-5">
                <a:latin typeface="Segoe UI"/>
                <a:cs typeface="Segoe UI"/>
              </a:rPr>
              <a:t>/</a:t>
            </a:r>
            <a:r>
              <a:rPr dirty="0" sz="2200" spc="-30">
                <a:latin typeface="Segoe UI"/>
                <a:cs typeface="Segoe UI"/>
              </a:rPr>
              <a:t>b</a:t>
            </a:r>
            <a:r>
              <a:rPr dirty="0" sz="2200" spc="-5">
                <a:latin typeface="Segoe UI"/>
                <a:cs typeface="Segoe UI"/>
              </a:rPr>
              <a:t>án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th</a:t>
            </a:r>
            <a:r>
              <a:rPr dirty="0" sz="2200">
                <a:latin typeface="Segoe UI"/>
                <a:cs typeface="Segoe UI"/>
              </a:rPr>
              <a:t>ự</a:t>
            </a:r>
            <a:r>
              <a:rPr dirty="0" sz="2200" spc="-5">
                <a:latin typeface="Segoe UI"/>
                <a:cs typeface="Segoe UI"/>
              </a:rPr>
              <a:t>c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hiện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bản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10">
                <a:latin typeface="Segoe UI"/>
                <a:cs typeface="Segoe UI"/>
              </a:rPr>
              <a:t>k</a:t>
            </a:r>
            <a:r>
              <a:rPr dirty="0" sz="2200" spc="10">
                <a:latin typeface="Segoe UI"/>
                <a:cs typeface="Segoe UI"/>
              </a:rPr>
              <a:t>h</a:t>
            </a:r>
            <a:r>
              <a:rPr dirty="0" sz="2200">
                <a:latin typeface="Segoe UI"/>
                <a:cs typeface="Segoe UI"/>
              </a:rPr>
              <a:t>a</a:t>
            </a:r>
            <a:r>
              <a:rPr dirty="0" sz="2200" spc="-5">
                <a:latin typeface="Segoe UI"/>
                <a:cs typeface="Segoe UI"/>
              </a:rPr>
              <a:t>i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>
                <a:latin typeface="Segoe UI"/>
                <a:cs typeface="Segoe UI"/>
              </a:rPr>
              <a:t>t</a:t>
            </a:r>
            <a:r>
              <a:rPr dirty="0" sz="2200" spc="-5">
                <a:latin typeface="Segoe UI"/>
                <a:cs typeface="Segoe UI"/>
              </a:rPr>
              <a:t>hông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>
                <a:latin typeface="Segoe UI"/>
                <a:cs typeface="Segoe UI"/>
              </a:rPr>
              <a:t>t</a:t>
            </a:r>
            <a:r>
              <a:rPr dirty="0" sz="2200" spc="-10">
                <a:latin typeface="Segoe UI"/>
                <a:cs typeface="Segoe UI"/>
              </a:rPr>
              <a:t>i</a:t>
            </a:r>
            <a:r>
              <a:rPr dirty="0" sz="2200" spc="-5">
                <a:latin typeface="Segoe UI"/>
                <a:cs typeface="Segoe UI"/>
              </a:rPr>
              <a:t>n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>
                <a:latin typeface="Segoe UI"/>
                <a:cs typeface="Segoe UI"/>
              </a:rPr>
              <a:t>ch</a:t>
            </a:r>
            <a:r>
              <a:rPr dirty="0" sz="2200" spc="-5">
                <a:latin typeface="Segoe UI"/>
                <a:cs typeface="Segoe UI"/>
              </a:rPr>
              <a:t>o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n</a:t>
            </a:r>
            <a:r>
              <a:rPr dirty="0" sz="2200" spc="10">
                <a:latin typeface="Segoe UI"/>
                <a:cs typeface="Segoe UI"/>
              </a:rPr>
              <a:t>h</a:t>
            </a:r>
            <a:r>
              <a:rPr dirty="0" sz="2200" spc="-5">
                <a:latin typeface="Segoe UI"/>
                <a:cs typeface="Segoe UI"/>
              </a:rPr>
              <a:t>à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đăng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0">
                <a:latin typeface="Segoe UI"/>
                <a:cs typeface="Segoe UI"/>
              </a:rPr>
              <a:t>ký.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200" spc="-10">
                <a:latin typeface="Segoe UI"/>
                <a:cs typeface="Segoe UI"/>
              </a:rPr>
              <a:t>Nhà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đăng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ký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thẩm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định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hợp lệ.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200" spc="-5">
                <a:latin typeface="Segoe UI"/>
                <a:cs typeface="Segoe UI"/>
              </a:rPr>
              <a:t>Hai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bên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đóng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lệ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phí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20">
                <a:latin typeface="Segoe UI"/>
                <a:cs typeface="Segoe UI"/>
              </a:rPr>
              <a:t>và</a:t>
            </a:r>
            <a:r>
              <a:rPr dirty="0" sz="2200" spc="-5">
                <a:latin typeface="Segoe UI"/>
                <a:cs typeface="Segoe UI"/>
              </a:rPr>
              <a:t> thuế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cho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nhà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đăng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45">
                <a:latin typeface="Segoe UI"/>
                <a:cs typeface="Segoe UI"/>
              </a:rPr>
              <a:t>ký.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712085" algn="l"/>
              </a:tabLst>
            </a:pPr>
            <a:r>
              <a:rPr dirty="0" sz="2200" spc="-5">
                <a:latin typeface="Segoe UI"/>
                <a:cs typeface="Segoe UI"/>
              </a:rPr>
              <a:t>Xem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thông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tin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thêm:	</a:t>
            </a:r>
            <a:r>
              <a:rPr dirty="0" u="heavy" sz="2200" spc="-5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3"/>
              </a:rPr>
              <a:t>https://nhanhoa.com/tin-tuc/chuyen-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u="heavy" sz="2200" spc="-5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3"/>
              </a:rPr>
              <a:t>nhuong-ten-mien.html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7675" y="4055364"/>
            <a:ext cx="6708648" cy="25283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168" y="213359"/>
            <a:ext cx="6337554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0461" y="298450"/>
            <a:ext cx="593217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/>
              <a:t>CÁC</a:t>
            </a:r>
            <a:r>
              <a:rPr dirty="0" sz="2600" spc="-20"/>
              <a:t> </a:t>
            </a:r>
            <a:r>
              <a:rPr dirty="0" sz="2600" spc="-5"/>
              <a:t>DỊCH</a:t>
            </a:r>
            <a:r>
              <a:rPr dirty="0" sz="2600" spc="-15"/>
              <a:t> </a:t>
            </a:r>
            <a:r>
              <a:rPr dirty="0" sz="2600"/>
              <a:t>VỤ</a:t>
            </a:r>
            <a:r>
              <a:rPr dirty="0" sz="2600" spc="-25"/>
              <a:t> </a:t>
            </a:r>
            <a:r>
              <a:rPr dirty="0" sz="2600"/>
              <a:t>BỔ</a:t>
            </a:r>
            <a:r>
              <a:rPr dirty="0" sz="2600" spc="-15"/>
              <a:t> </a:t>
            </a:r>
            <a:r>
              <a:rPr dirty="0" sz="2600"/>
              <a:t>SUNG</a:t>
            </a:r>
            <a:r>
              <a:rPr dirty="0" sz="2600" spc="-30"/>
              <a:t> </a:t>
            </a:r>
            <a:r>
              <a:rPr dirty="0" sz="2600" spc="5"/>
              <a:t>VỚI</a:t>
            </a:r>
            <a:r>
              <a:rPr dirty="0" sz="2600" spc="-15"/>
              <a:t> </a:t>
            </a:r>
            <a:r>
              <a:rPr dirty="0" sz="2600"/>
              <a:t>HOSTING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234492" y="915111"/>
            <a:ext cx="8403590" cy="1769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70">
                <a:latin typeface="Segoe UI"/>
                <a:cs typeface="Segoe UI"/>
              </a:rPr>
              <a:t>Tùy</a:t>
            </a:r>
            <a:r>
              <a:rPr dirty="0" sz="2200" spc="37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mỗi</a:t>
            </a:r>
            <a:r>
              <a:rPr dirty="0" sz="2200" spc="365">
                <a:latin typeface="Segoe UI"/>
                <a:cs typeface="Segoe UI"/>
              </a:rPr>
              <a:t> </a:t>
            </a:r>
            <a:r>
              <a:rPr dirty="0" sz="2200" spc="5">
                <a:latin typeface="Segoe UI"/>
                <a:cs typeface="Segoe UI"/>
              </a:rPr>
              <a:t>nhà</a:t>
            </a:r>
            <a:r>
              <a:rPr dirty="0" sz="2200" spc="37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cung</a:t>
            </a:r>
            <a:r>
              <a:rPr dirty="0" sz="2200" spc="3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cấp,</a:t>
            </a:r>
            <a:r>
              <a:rPr dirty="0" sz="2200" spc="3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sẽ</a:t>
            </a:r>
            <a:r>
              <a:rPr dirty="0" sz="2200" spc="3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có</a:t>
            </a:r>
            <a:r>
              <a:rPr dirty="0" sz="2200" spc="36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triển</a:t>
            </a:r>
            <a:r>
              <a:rPr dirty="0" sz="2200" spc="3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khai</a:t>
            </a:r>
            <a:r>
              <a:rPr dirty="0" sz="2200" spc="3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thêm</a:t>
            </a:r>
            <a:r>
              <a:rPr dirty="0" sz="2200" spc="40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1</a:t>
            </a:r>
            <a:r>
              <a:rPr dirty="0" sz="2200" spc="3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số</a:t>
            </a:r>
            <a:r>
              <a:rPr dirty="0" sz="2200" spc="3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dịch</a:t>
            </a:r>
            <a:r>
              <a:rPr dirty="0" sz="2200" spc="37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vụ</a:t>
            </a:r>
            <a:r>
              <a:rPr dirty="0" sz="2200" spc="37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bổ</a:t>
            </a:r>
            <a:endParaRPr sz="22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Segoe UI"/>
                <a:cs typeface="Segoe UI"/>
              </a:rPr>
              <a:t>sung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với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hosting.</a:t>
            </a:r>
            <a:endParaRPr sz="2200">
              <a:latin typeface="Segoe UI"/>
              <a:cs typeface="Segoe UI"/>
            </a:endParaRPr>
          </a:p>
          <a:p>
            <a:pPr algn="just" marL="355600" marR="889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Với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 spc="-40">
                <a:latin typeface="Segoe UI"/>
                <a:cs typeface="Segoe UI"/>
              </a:rPr>
              <a:t>PA,</a:t>
            </a:r>
            <a:r>
              <a:rPr dirty="0" sz="2200" spc="-3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 </a:t>
            </a:r>
            <a:r>
              <a:rPr dirty="0" sz="2200" spc="-5">
                <a:latin typeface="Segoe UI"/>
                <a:cs typeface="Segoe UI"/>
              </a:rPr>
              <a:t>dịch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vụ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Chăm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sóc</a:t>
            </a:r>
            <a:r>
              <a:rPr dirty="0" sz="2200" spc="-5">
                <a:latin typeface="Segoe UI"/>
                <a:cs typeface="Segoe UI"/>
              </a:rPr>
              <a:t> website,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Bandwidth</a:t>
            </a:r>
            <a:r>
              <a:rPr dirty="0" sz="2200" spc="5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Extra</a:t>
            </a:r>
            <a:r>
              <a:rPr dirty="0" sz="2200" spc="60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(mua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thêm </a:t>
            </a:r>
            <a:r>
              <a:rPr dirty="0" sz="2200" spc="-10">
                <a:latin typeface="Segoe UI"/>
                <a:cs typeface="Segoe UI"/>
              </a:rPr>
              <a:t>băng </a:t>
            </a:r>
            <a:r>
              <a:rPr dirty="0" sz="2200" spc="-5">
                <a:latin typeface="Segoe UI"/>
                <a:cs typeface="Segoe UI"/>
              </a:rPr>
              <a:t>thông)…, </a:t>
            </a:r>
            <a:r>
              <a:rPr dirty="0" sz="2200">
                <a:latin typeface="Segoe UI"/>
                <a:cs typeface="Segoe UI"/>
              </a:rPr>
              <a:t>Mắt </a:t>
            </a:r>
            <a:r>
              <a:rPr dirty="0" sz="2200" spc="-10">
                <a:latin typeface="Segoe UI"/>
                <a:cs typeface="Segoe UI"/>
              </a:rPr>
              <a:t>bão </a:t>
            </a:r>
            <a:r>
              <a:rPr dirty="0" sz="2200">
                <a:latin typeface="Segoe UI"/>
                <a:cs typeface="Segoe UI"/>
              </a:rPr>
              <a:t>có </a:t>
            </a:r>
            <a:r>
              <a:rPr dirty="0" sz="2200" spc="-5">
                <a:latin typeface="Segoe UI"/>
                <a:cs typeface="Segoe UI"/>
              </a:rPr>
              <a:t>dịch vụ chuyển dữ liệu, </a:t>
            </a:r>
            <a:r>
              <a:rPr dirty="0" sz="2200">
                <a:latin typeface="Segoe UI"/>
                <a:cs typeface="Segoe UI"/>
              </a:rPr>
              <a:t>quản </a:t>
            </a:r>
            <a:r>
              <a:rPr dirty="0" sz="2200" spc="-5">
                <a:latin typeface="Segoe UI"/>
                <a:cs typeface="Segoe UI"/>
              </a:rPr>
              <a:t>trị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máy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chủ…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0850" y="3041650"/>
            <a:ext cx="8470900" cy="3268345"/>
            <a:chOff x="450850" y="3041650"/>
            <a:chExt cx="8470900" cy="32683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086529"/>
              <a:ext cx="4343400" cy="29667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4025" y="3044825"/>
              <a:ext cx="4349750" cy="3011805"/>
            </a:xfrm>
            <a:custGeom>
              <a:avLst/>
              <a:gdLst/>
              <a:ahLst/>
              <a:cxnLst/>
              <a:rect l="l" t="t" r="r" b="b"/>
              <a:pathLst>
                <a:path w="4349750" h="3011804">
                  <a:moveTo>
                    <a:pt x="0" y="3011678"/>
                  </a:moveTo>
                  <a:lnTo>
                    <a:pt x="4349750" y="3011678"/>
                  </a:lnTo>
                  <a:lnTo>
                    <a:pt x="4349750" y="0"/>
                  </a:lnTo>
                  <a:lnTo>
                    <a:pt x="0" y="0"/>
                  </a:lnTo>
                  <a:lnTo>
                    <a:pt x="0" y="301167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200" y="3429000"/>
              <a:ext cx="4648200" cy="28742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64025" y="3425825"/>
              <a:ext cx="4654550" cy="2880995"/>
            </a:xfrm>
            <a:custGeom>
              <a:avLst/>
              <a:gdLst/>
              <a:ahLst/>
              <a:cxnLst/>
              <a:rect l="l" t="t" r="r" b="b"/>
              <a:pathLst>
                <a:path w="4654550" h="2880995">
                  <a:moveTo>
                    <a:pt x="0" y="2880614"/>
                  </a:moveTo>
                  <a:lnTo>
                    <a:pt x="4654550" y="2880614"/>
                  </a:lnTo>
                  <a:lnTo>
                    <a:pt x="4654550" y="0"/>
                  </a:lnTo>
                  <a:lnTo>
                    <a:pt x="0" y="0"/>
                  </a:lnTo>
                  <a:lnTo>
                    <a:pt x="0" y="288061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4976" y="213359"/>
            <a:ext cx="6349746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270" y="298450"/>
            <a:ext cx="594360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/>
              <a:t>CÁC</a:t>
            </a:r>
            <a:r>
              <a:rPr dirty="0" sz="2600" spc="-15"/>
              <a:t> </a:t>
            </a:r>
            <a:r>
              <a:rPr dirty="0" sz="2600" spc="-5"/>
              <a:t>NGUYÊN</a:t>
            </a:r>
            <a:r>
              <a:rPr dirty="0" sz="2600" spc="-20"/>
              <a:t> </a:t>
            </a:r>
            <a:r>
              <a:rPr dirty="0" sz="2600"/>
              <a:t>TẮC</a:t>
            </a:r>
            <a:r>
              <a:rPr dirty="0" sz="2600" spc="-20"/>
              <a:t> </a:t>
            </a:r>
            <a:r>
              <a:rPr dirty="0" sz="2600"/>
              <a:t>BẢO</a:t>
            </a:r>
            <a:r>
              <a:rPr dirty="0" sz="2600" spc="-30"/>
              <a:t> </a:t>
            </a:r>
            <a:r>
              <a:rPr dirty="0" sz="2600"/>
              <a:t>MẬT</a:t>
            </a:r>
            <a:r>
              <a:rPr dirty="0" sz="2600" spc="-30"/>
              <a:t> </a:t>
            </a:r>
            <a:r>
              <a:rPr dirty="0" sz="2600"/>
              <a:t>WEBSITE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539292" y="874290"/>
            <a:ext cx="8070215" cy="552513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2200" spc="-10">
                <a:latin typeface="Segoe UI"/>
                <a:cs typeface="Segoe UI"/>
              </a:rPr>
              <a:t>Một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vài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nguyên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tắc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quan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trọng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để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bảo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mật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website:</a:t>
            </a:r>
            <a:endParaRPr sz="22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Bảo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vệ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tài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khoản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admin:</a:t>
            </a:r>
            <a:endParaRPr sz="2200">
              <a:latin typeface="Segoe UI"/>
              <a:cs typeface="Segoe UI"/>
            </a:endParaRPr>
          </a:p>
          <a:p>
            <a:pPr algn="just" lvl="1" marL="812165" marR="5715" indent="-34290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812800" algn="l"/>
              </a:tabLst>
            </a:pPr>
            <a:r>
              <a:rPr dirty="0" sz="2200" spc="-80">
                <a:latin typeface="Segoe UI"/>
                <a:cs typeface="Segoe UI"/>
              </a:rPr>
              <a:t>Tài </a:t>
            </a:r>
            <a:r>
              <a:rPr dirty="0" sz="2200" spc="-5">
                <a:latin typeface="Segoe UI"/>
                <a:cs typeface="Segoe UI"/>
              </a:rPr>
              <a:t>khoản </a:t>
            </a:r>
            <a:r>
              <a:rPr dirty="0" sz="2200">
                <a:latin typeface="Segoe UI"/>
                <a:cs typeface="Segoe UI"/>
              </a:rPr>
              <a:t>quản trị </a:t>
            </a:r>
            <a:r>
              <a:rPr dirty="0" sz="2200" spc="-10">
                <a:latin typeface="Segoe UI"/>
                <a:cs typeface="Segoe UI"/>
              </a:rPr>
              <a:t>website </a:t>
            </a:r>
            <a:r>
              <a:rPr dirty="0" sz="2200" spc="-5">
                <a:latin typeface="Segoe UI"/>
                <a:cs typeface="Segoe UI"/>
              </a:rPr>
              <a:t>rất </a:t>
            </a:r>
            <a:r>
              <a:rPr dirty="0" sz="2200">
                <a:latin typeface="Segoe UI"/>
                <a:cs typeface="Segoe UI"/>
              </a:rPr>
              <a:t>quan </a:t>
            </a:r>
            <a:r>
              <a:rPr dirty="0" sz="2200" spc="-5">
                <a:latin typeface="Segoe UI"/>
                <a:cs typeface="Segoe UI"/>
              </a:rPr>
              <a:t>trọng </a:t>
            </a:r>
            <a:r>
              <a:rPr dirty="0" sz="2200" spc="-20">
                <a:latin typeface="Segoe UI"/>
                <a:cs typeface="Segoe UI"/>
              </a:rPr>
              <a:t>và </a:t>
            </a:r>
            <a:r>
              <a:rPr dirty="0" sz="2200">
                <a:latin typeface="Segoe UI"/>
                <a:cs typeface="Segoe UI"/>
              </a:rPr>
              <a:t>là </a:t>
            </a:r>
            <a:r>
              <a:rPr dirty="0" sz="2200" spc="-5">
                <a:latin typeface="Segoe UI"/>
                <a:cs typeface="Segoe UI"/>
              </a:rPr>
              <a:t>thứ thường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được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tìm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kiểu</a:t>
            </a:r>
            <a:r>
              <a:rPr dirty="0" sz="2200">
                <a:latin typeface="Segoe UI"/>
                <a:cs typeface="Segoe UI"/>
              </a:rPr>
              <a:t> của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kẻ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phá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hoại.</a:t>
            </a:r>
            <a:endParaRPr sz="2200">
              <a:latin typeface="Segoe UI"/>
              <a:cs typeface="Segoe UI"/>
            </a:endParaRPr>
          </a:p>
          <a:p>
            <a:pPr algn="just" lvl="1" marL="812165" marR="6985" indent="-34290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812800" algn="l"/>
              </a:tabLst>
            </a:pPr>
            <a:r>
              <a:rPr dirty="0" sz="2200" spc="-80">
                <a:latin typeface="Segoe UI"/>
                <a:cs typeface="Segoe UI"/>
              </a:rPr>
              <a:t>Tên</a:t>
            </a:r>
            <a:r>
              <a:rPr dirty="0" sz="2200" spc="44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tài </a:t>
            </a:r>
            <a:r>
              <a:rPr dirty="0" sz="2200" spc="-5">
                <a:latin typeface="Segoe UI"/>
                <a:cs typeface="Segoe UI"/>
              </a:rPr>
              <a:t>khoản </a:t>
            </a:r>
            <a:r>
              <a:rPr dirty="0" sz="2200" spc="-20">
                <a:latin typeface="Segoe UI"/>
                <a:cs typeface="Segoe UI"/>
              </a:rPr>
              <a:t>và </a:t>
            </a:r>
            <a:r>
              <a:rPr dirty="0" sz="2200">
                <a:latin typeface="Segoe UI"/>
                <a:cs typeface="Segoe UI"/>
              </a:rPr>
              <a:t>mật khẩu </a:t>
            </a:r>
            <a:r>
              <a:rPr dirty="0" sz="2200" spc="-5">
                <a:latin typeface="Segoe UI"/>
                <a:cs typeface="Segoe UI"/>
              </a:rPr>
              <a:t>cần </a:t>
            </a:r>
            <a:r>
              <a:rPr dirty="0" sz="2200">
                <a:latin typeface="Segoe UI"/>
                <a:cs typeface="Segoe UI"/>
              </a:rPr>
              <a:t>phải </a:t>
            </a:r>
            <a:r>
              <a:rPr dirty="0" sz="2200" spc="-5">
                <a:latin typeface="Segoe UI"/>
                <a:cs typeface="Segoe UI"/>
              </a:rPr>
              <a:t>khó </a:t>
            </a:r>
            <a:r>
              <a:rPr dirty="0" sz="2200" spc="-10">
                <a:latin typeface="Segoe UI"/>
                <a:cs typeface="Segoe UI"/>
              </a:rPr>
              <a:t>đoán. </a:t>
            </a:r>
            <a:r>
              <a:rPr dirty="0" sz="2200" spc="-5">
                <a:latin typeface="Segoe UI"/>
                <a:cs typeface="Segoe UI"/>
              </a:rPr>
              <a:t>Ví dụ</a:t>
            </a:r>
            <a:r>
              <a:rPr dirty="0" sz="2200" spc="119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tên 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tài</a:t>
            </a:r>
            <a:r>
              <a:rPr dirty="0" sz="2200" spc="3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khoản</a:t>
            </a:r>
            <a:r>
              <a:rPr dirty="0" sz="2200" spc="35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không</a:t>
            </a:r>
            <a:r>
              <a:rPr dirty="0" sz="2200" spc="35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nên</a:t>
            </a:r>
            <a:r>
              <a:rPr dirty="0" sz="2200" spc="36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đặt</a:t>
            </a:r>
            <a:r>
              <a:rPr dirty="0" sz="2200" spc="350">
                <a:latin typeface="Segoe UI"/>
                <a:cs typeface="Segoe UI"/>
              </a:rPr>
              <a:t> </a:t>
            </a:r>
            <a:r>
              <a:rPr dirty="0" sz="2200" spc="-5" b="1">
                <a:latin typeface="Segoe UI"/>
                <a:cs typeface="Segoe UI"/>
              </a:rPr>
              <a:t>admin</a:t>
            </a:r>
            <a:r>
              <a:rPr dirty="0" sz="2200" spc="-5">
                <a:latin typeface="Segoe UI"/>
                <a:cs typeface="Segoe UI"/>
              </a:rPr>
              <a:t>,</a:t>
            </a:r>
            <a:r>
              <a:rPr dirty="0" sz="2200" spc="350">
                <a:latin typeface="Segoe UI"/>
                <a:cs typeface="Segoe UI"/>
              </a:rPr>
              <a:t> </a:t>
            </a:r>
            <a:r>
              <a:rPr dirty="0" sz="2200" spc="-10" b="1">
                <a:latin typeface="Segoe UI"/>
                <a:cs typeface="Segoe UI"/>
              </a:rPr>
              <a:t>quản</a:t>
            </a:r>
            <a:r>
              <a:rPr dirty="0" sz="2200" spc="330" b="1">
                <a:latin typeface="Segoe UI"/>
                <a:cs typeface="Segoe UI"/>
              </a:rPr>
              <a:t> </a:t>
            </a:r>
            <a:r>
              <a:rPr dirty="0" sz="2200" spc="-5" b="1">
                <a:latin typeface="Segoe UI"/>
                <a:cs typeface="Segoe UI"/>
              </a:rPr>
              <a:t>trị</a:t>
            </a:r>
            <a:r>
              <a:rPr dirty="0" sz="2200" spc="-5">
                <a:latin typeface="Segoe UI"/>
                <a:cs typeface="Segoe UI"/>
              </a:rPr>
              <a:t>.</a:t>
            </a:r>
            <a:r>
              <a:rPr dirty="0" sz="2200" spc="35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Mật</a:t>
            </a:r>
            <a:r>
              <a:rPr dirty="0" sz="2200" spc="35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khẩu</a:t>
            </a:r>
            <a:r>
              <a:rPr dirty="0" sz="2200" spc="36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thì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đặt dài </a:t>
            </a:r>
            <a:r>
              <a:rPr dirty="0" sz="2200" spc="-5">
                <a:latin typeface="Segoe UI"/>
                <a:cs typeface="Segoe UI"/>
              </a:rPr>
              <a:t>(&gt;=8) </a:t>
            </a:r>
            <a:r>
              <a:rPr dirty="0" sz="2200">
                <a:latin typeface="Segoe UI"/>
                <a:cs typeface="Segoe UI"/>
              </a:rPr>
              <a:t>chứa </a:t>
            </a:r>
            <a:r>
              <a:rPr dirty="0" sz="2200" spc="-5">
                <a:latin typeface="Segoe UI"/>
                <a:cs typeface="Segoe UI"/>
              </a:rPr>
              <a:t>số, </a:t>
            </a:r>
            <a:r>
              <a:rPr dirty="0" sz="2200">
                <a:latin typeface="Segoe UI"/>
                <a:cs typeface="Segoe UI"/>
              </a:rPr>
              <a:t>chữ </a:t>
            </a:r>
            <a:r>
              <a:rPr dirty="0" sz="2200" spc="-15">
                <a:latin typeface="Segoe UI"/>
                <a:cs typeface="Segoe UI"/>
              </a:rPr>
              <a:t>hoa </a:t>
            </a:r>
            <a:r>
              <a:rPr dirty="0" sz="2200">
                <a:latin typeface="Segoe UI"/>
                <a:cs typeface="Segoe UI"/>
              </a:rPr>
              <a:t>chữ </a:t>
            </a:r>
            <a:r>
              <a:rPr dirty="0" sz="2200" spc="-5">
                <a:latin typeface="Segoe UI"/>
                <a:cs typeface="Segoe UI"/>
              </a:rPr>
              <a:t>thường ký </a:t>
            </a:r>
            <a:r>
              <a:rPr dirty="0" sz="2200" spc="-10">
                <a:latin typeface="Segoe UI"/>
                <a:cs typeface="Segoe UI"/>
              </a:rPr>
              <a:t>tự </a:t>
            </a:r>
            <a:r>
              <a:rPr dirty="0" sz="2200" spc="-5">
                <a:latin typeface="Segoe UI"/>
                <a:cs typeface="Segoe UI"/>
              </a:rPr>
              <a:t>đặc biệt,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đồng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thời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định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kỳ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thay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đổi.</a:t>
            </a:r>
            <a:endParaRPr sz="22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Định</a:t>
            </a:r>
            <a:r>
              <a:rPr dirty="0" sz="2200" spc="1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kỳ</a:t>
            </a:r>
            <a:r>
              <a:rPr dirty="0" sz="2200" spc="1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backup</a:t>
            </a:r>
            <a:r>
              <a:rPr dirty="0" sz="2200" spc="17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 spc="17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thường</a:t>
            </a:r>
            <a:r>
              <a:rPr dirty="0" sz="2200" spc="1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xuyên</a:t>
            </a:r>
            <a:r>
              <a:rPr dirty="0" sz="2200" spc="1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để</a:t>
            </a:r>
            <a:r>
              <a:rPr dirty="0" sz="2200" spc="1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dự</a:t>
            </a:r>
            <a:r>
              <a:rPr dirty="0" sz="2200" spc="18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phòng,</a:t>
            </a:r>
            <a:r>
              <a:rPr dirty="0" sz="2200" spc="18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tránh</a:t>
            </a:r>
            <a:r>
              <a:rPr dirty="0" sz="2200" spc="1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bị</a:t>
            </a:r>
            <a:endParaRPr sz="22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latin typeface="Segoe UI"/>
                <a:cs typeface="Segoe UI"/>
              </a:rPr>
              <a:t>mất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dữ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liệu,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tránh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nhiễm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mã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độc…</a:t>
            </a:r>
            <a:endParaRPr sz="22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Định</a:t>
            </a:r>
            <a:r>
              <a:rPr dirty="0" sz="2200" spc="6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kỳ</a:t>
            </a:r>
            <a:r>
              <a:rPr dirty="0" sz="2200" spc="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quét</a:t>
            </a:r>
            <a:r>
              <a:rPr dirty="0" sz="2200" spc="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virus</a:t>
            </a:r>
            <a:r>
              <a:rPr dirty="0" sz="2200" spc="6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trong</a:t>
            </a:r>
            <a:r>
              <a:rPr dirty="0" sz="2200" spc="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website,</a:t>
            </a:r>
            <a:r>
              <a:rPr dirty="0" sz="2200" spc="6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</a:t>
            </a:r>
            <a:r>
              <a:rPr dirty="0" sz="2200" spc="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1</a:t>
            </a:r>
            <a:r>
              <a:rPr dirty="0" sz="2200" spc="6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số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nhà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cung</a:t>
            </a:r>
            <a:r>
              <a:rPr dirty="0" sz="2200" spc="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cấp</a:t>
            </a:r>
            <a:r>
              <a:rPr dirty="0" sz="2200" spc="6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có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sẵn</a:t>
            </a:r>
            <a:endParaRPr sz="22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tính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năng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này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trong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màn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hình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hosting.</a:t>
            </a:r>
            <a:endParaRPr sz="2200">
              <a:latin typeface="Segoe UI"/>
              <a:cs typeface="Segoe UI"/>
            </a:endParaRPr>
          </a:p>
          <a:p>
            <a:pPr algn="just" marL="355600" marR="6985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5">
                <a:latin typeface="Segoe UI"/>
                <a:cs typeface="Segoe UI"/>
              </a:rPr>
              <a:t>Server </a:t>
            </a:r>
            <a:r>
              <a:rPr dirty="0" sz="2200" spc="-5">
                <a:latin typeface="Segoe UI"/>
                <a:cs typeface="Segoe UI"/>
              </a:rPr>
              <a:t>an </a:t>
            </a:r>
            <a:r>
              <a:rPr dirty="0" sz="2200" spc="-10">
                <a:latin typeface="Segoe UI"/>
                <a:cs typeface="Segoe UI"/>
              </a:rPr>
              <a:t>toàn: </a:t>
            </a:r>
            <a:r>
              <a:rPr dirty="0" sz="2200">
                <a:latin typeface="Segoe UI"/>
                <a:cs typeface="Segoe UI"/>
              </a:rPr>
              <a:t>có </a:t>
            </a:r>
            <a:r>
              <a:rPr dirty="0" sz="2200" spc="-10">
                <a:latin typeface="Segoe UI"/>
                <a:cs typeface="Segoe UI"/>
              </a:rPr>
              <a:t>khi </a:t>
            </a:r>
            <a:r>
              <a:rPr dirty="0" sz="2200">
                <a:latin typeface="Segoe UI"/>
                <a:cs typeface="Segoe UI"/>
              </a:rPr>
              <a:t>bị </a:t>
            </a:r>
            <a:r>
              <a:rPr dirty="0" sz="2200" spc="-5">
                <a:latin typeface="Segoe UI"/>
                <a:cs typeface="Segoe UI"/>
              </a:rPr>
              <a:t>tấn công </a:t>
            </a:r>
            <a:r>
              <a:rPr dirty="0" sz="2200">
                <a:latin typeface="Segoe UI"/>
                <a:cs typeface="Segoe UI"/>
              </a:rPr>
              <a:t>từ </a:t>
            </a:r>
            <a:r>
              <a:rPr dirty="0" sz="2200" spc="-5">
                <a:latin typeface="Segoe UI"/>
                <a:cs typeface="Segoe UI"/>
              </a:rPr>
              <a:t>lỗ </a:t>
            </a:r>
            <a:r>
              <a:rPr dirty="0" sz="2200">
                <a:latin typeface="Segoe UI"/>
                <a:cs typeface="Segoe UI"/>
              </a:rPr>
              <a:t>hổng của </a:t>
            </a:r>
            <a:r>
              <a:rPr dirty="0" sz="2200" spc="-20">
                <a:latin typeface="Segoe UI"/>
                <a:cs typeface="Segoe UI"/>
              </a:rPr>
              <a:t>server. </a:t>
            </a:r>
            <a:r>
              <a:rPr dirty="0" sz="2200" spc="-10">
                <a:latin typeface="Segoe UI"/>
                <a:cs typeface="Segoe UI"/>
              </a:rPr>
              <a:t>Cho </a:t>
            </a:r>
            <a:r>
              <a:rPr dirty="0" sz="2200" spc="-5">
                <a:latin typeface="Segoe UI"/>
                <a:cs typeface="Segoe UI"/>
              </a:rPr>
              <a:t> nên </a:t>
            </a:r>
            <a:r>
              <a:rPr dirty="0" sz="2200" spc="-10">
                <a:latin typeface="Segoe UI"/>
                <a:cs typeface="Segoe UI"/>
              </a:rPr>
              <a:t>khả </a:t>
            </a:r>
            <a:r>
              <a:rPr dirty="0" sz="2200" spc="5">
                <a:latin typeface="Segoe UI"/>
                <a:cs typeface="Segoe UI"/>
              </a:rPr>
              <a:t>năng </a:t>
            </a:r>
            <a:r>
              <a:rPr dirty="0" sz="2200" spc="-5">
                <a:latin typeface="Segoe UI"/>
                <a:cs typeface="Segoe UI"/>
              </a:rPr>
              <a:t>bảo </a:t>
            </a:r>
            <a:r>
              <a:rPr dirty="0" sz="2200">
                <a:latin typeface="Segoe UI"/>
                <a:cs typeface="Segoe UI"/>
              </a:rPr>
              <a:t>mật </a:t>
            </a:r>
            <a:r>
              <a:rPr dirty="0" sz="2200" spc="-20">
                <a:latin typeface="Segoe UI"/>
                <a:cs typeface="Segoe UI"/>
              </a:rPr>
              <a:t>và </a:t>
            </a:r>
            <a:r>
              <a:rPr dirty="0" sz="2200">
                <a:latin typeface="Segoe UI"/>
                <a:cs typeface="Segoe UI"/>
              </a:rPr>
              <a:t>uy </a:t>
            </a:r>
            <a:r>
              <a:rPr dirty="0" sz="2200" spc="-5">
                <a:latin typeface="Segoe UI"/>
                <a:cs typeface="Segoe UI"/>
              </a:rPr>
              <a:t>tín </a:t>
            </a:r>
            <a:r>
              <a:rPr dirty="0" sz="2200">
                <a:latin typeface="Segoe UI"/>
                <a:cs typeface="Segoe UI"/>
              </a:rPr>
              <a:t>của nhà cung cấp </a:t>
            </a:r>
            <a:r>
              <a:rPr dirty="0" sz="2200" spc="-5">
                <a:latin typeface="Segoe UI"/>
                <a:cs typeface="Segoe UI"/>
              </a:rPr>
              <a:t>hosting </a:t>
            </a:r>
            <a:r>
              <a:rPr dirty="0" sz="2200">
                <a:latin typeface="Segoe UI"/>
                <a:cs typeface="Segoe UI"/>
              </a:rPr>
              <a:t>rất 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quan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trọng.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064" y="236220"/>
            <a:ext cx="6922770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117" y="315214"/>
            <a:ext cx="65436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CÁC</a:t>
            </a:r>
            <a:r>
              <a:rPr dirty="0" sz="2400" spc="-10"/>
              <a:t> </a:t>
            </a:r>
            <a:r>
              <a:rPr dirty="0" sz="2400" spc="-5"/>
              <a:t>NGUYÊN</a:t>
            </a:r>
            <a:r>
              <a:rPr dirty="0" sz="2400"/>
              <a:t> TẮC </a:t>
            </a:r>
            <a:r>
              <a:rPr dirty="0" sz="2400" spc="-5"/>
              <a:t>CHỌN HOSTING</a:t>
            </a:r>
            <a:r>
              <a:rPr dirty="0" sz="2400" spc="5"/>
              <a:t> </a:t>
            </a:r>
            <a:r>
              <a:rPr dirty="0" sz="2400" spc="-5"/>
              <a:t>PHÙ</a:t>
            </a:r>
            <a:r>
              <a:rPr dirty="0" sz="2400" spc="-15"/>
              <a:t> </a:t>
            </a:r>
            <a:r>
              <a:rPr dirty="0" sz="2400" spc="-5"/>
              <a:t>HỢP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62534" y="1017778"/>
            <a:ext cx="8270875" cy="4921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 b="1">
                <a:latin typeface="Segoe UI"/>
                <a:cs typeface="Segoe UI"/>
              </a:rPr>
              <a:t>Vị trí địa </a:t>
            </a:r>
            <a:r>
              <a:rPr dirty="0" sz="2200" b="1">
                <a:latin typeface="Segoe UI"/>
                <a:cs typeface="Segoe UI"/>
              </a:rPr>
              <a:t>lý </a:t>
            </a:r>
            <a:r>
              <a:rPr dirty="0" sz="2200" spc="-5" b="1">
                <a:latin typeface="Segoe UI"/>
                <a:cs typeface="Segoe UI"/>
              </a:rPr>
              <a:t>của </a:t>
            </a:r>
            <a:r>
              <a:rPr dirty="0" sz="2200" spc="5" b="1">
                <a:latin typeface="Segoe UI"/>
                <a:cs typeface="Segoe UI"/>
              </a:rPr>
              <a:t>server </a:t>
            </a:r>
            <a:r>
              <a:rPr dirty="0" sz="2200" spc="-5" b="1">
                <a:latin typeface="Segoe UI"/>
                <a:cs typeface="Segoe UI"/>
              </a:rPr>
              <a:t>hosting</a:t>
            </a:r>
            <a:r>
              <a:rPr dirty="0" sz="2200" spc="-5">
                <a:latin typeface="Segoe UI"/>
                <a:cs typeface="Segoe UI"/>
              </a:rPr>
              <a:t>: </a:t>
            </a:r>
            <a:r>
              <a:rPr dirty="0" sz="2200" spc="-10">
                <a:latin typeface="Segoe UI"/>
                <a:cs typeface="Segoe UI"/>
              </a:rPr>
              <a:t>Nếu </a:t>
            </a:r>
            <a:r>
              <a:rPr dirty="0" sz="2200" spc="-5">
                <a:latin typeface="Segoe UI"/>
                <a:cs typeface="Segoe UI"/>
              </a:rPr>
              <a:t>tốc độ </a:t>
            </a:r>
            <a:r>
              <a:rPr dirty="0" sz="2200">
                <a:latin typeface="Segoe UI"/>
                <a:cs typeface="Segoe UI"/>
              </a:rPr>
              <a:t>là </a:t>
            </a:r>
            <a:r>
              <a:rPr dirty="0" sz="2200" spc="-5">
                <a:latin typeface="Segoe UI"/>
                <a:cs typeface="Segoe UI"/>
              </a:rPr>
              <a:t>quan trọng (chứ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không </a:t>
            </a:r>
            <a:r>
              <a:rPr dirty="0" sz="2200">
                <a:latin typeface="Segoe UI"/>
                <a:cs typeface="Segoe UI"/>
              </a:rPr>
              <a:t>phải giá) thì </a:t>
            </a:r>
            <a:r>
              <a:rPr dirty="0" sz="2200" spc="-5">
                <a:latin typeface="Segoe UI"/>
                <a:cs typeface="Segoe UI"/>
              </a:rPr>
              <a:t>vị trí của </a:t>
            </a:r>
            <a:r>
              <a:rPr dirty="0" sz="2200" spc="10">
                <a:latin typeface="Segoe UI"/>
                <a:cs typeface="Segoe UI"/>
              </a:rPr>
              <a:t>server </a:t>
            </a:r>
            <a:r>
              <a:rPr dirty="0" sz="2200" spc="-5">
                <a:latin typeface="Segoe UI"/>
                <a:cs typeface="Segoe UI"/>
              </a:rPr>
              <a:t>càng </a:t>
            </a:r>
            <a:r>
              <a:rPr dirty="0" sz="2200">
                <a:latin typeface="Segoe UI"/>
                <a:cs typeface="Segoe UI"/>
              </a:rPr>
              <a:t>gần phần </a:t>
            </a:r>
            <a:r>
              <a:rPr dirty="0" sz="2200" spc="-5">
                <a:latin typeface="Segoe UI"/>
                <a:cs typeface="Segoe UI"/>
              </a:rPr>
              <a:t>đông user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càng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tốt.</a:t>
            </a:r>
            <a:endParaRPr sz="2200">
              <a:latin typeface="Segoe UI"/>
              <a:cs typeface="Segoe UI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 b="1">
                <a:latin typeface="Segoe UI"/>
                <a:cs typeface="Segoe UI"/>
              </a:rPr>
              <a:t>Khả năng máy chủ </a:t>
            </a:r>
            <a:r>
              <a:rPr dirty="0" sz="2200" spc="-5">
                <a:latin typeface="Segoe UI"/>
                <a:cs typeface="Segoe UI"/>
              </a:rPr>
              <a:t>: </a:t>
            </a:r>
            <a:r>
              <a:rPr dirty="0" sz="2200" spc="-10">
                <a:latin typeface="Segoe UI"/>
                <a:cs typeface="Segoe UI"/>
              </a:rPr>
              <a:t>Các </a:t>
            </a:r>
            <a:r>
              <a:rPr dirty="0" sz="2200" spc="-5">
                <a:latin typeface="Segoe UI"/>
                <a:cs typeface="Segoe UI"/>
              </a:rPr>
              <a:t>gói </a:t>
            </a:r>
            <a:r>
              <a:rPr dirty="0" sz="2200">
                <a:latin typeface="Segoe UI"/>
                <a:cs typeface="Segoe UI"/>
              </a:rPr>
              <a:t>hosting </a:t>
            </a:r>
            <a:r>
              <a:rPr dirty="0" sz="2200" spc="-5">
                <a:latin typeface="Segoe UI"/>
                <a:cs typeface="Segoe UI"/>
              </a:rPr>
              <a:t>giá rẻ, giá cao… sẽ </a:t>
            </a:r>
            <a:r>
              <a:rPr dirty="0" sz="2200" spc="-10">
                <a:latin typeface="Segoe UI"/>
                <a:cs typeface="Segoe UI"/>
              </a:rPr>
              <a:t>được 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đặt </a:t>
            </a:r>
            <a:r>
              <a:rPr dirty="0" sz="2200" spc="-10">
                <a:latin typeface="Segoe UI"/>
                <a:cs typeface="Segoe UI"/>
              </a:rPr>
              <a:t>trên </a:t>
            </a:r>
            <a:r>
              <a:rPr dirty="0" sz="2200" spc="-5">
                <a:latin typeface="Segoe UI"/>
                <a:cs typeface="Segoe UI"/>
              </a:rPr>
              <a:t>các </a:t>
            </a:r>
            <a:r>
              <a:rPr dirty="0" sz="2200" spc="10">
                <a:latin typeface="Segoe UI"/>
                <a:cs typeface="Segoe UI"/>
              </a:rPr>
              <a:t>server </a:t>
            </a:r>
            <a:r>
              <a:rPr dirty="0" sz="2200">
                <a:latin typeface="Segoe UI"/>
                <a:cs typeface="Segoe UI"/>
              </a:rPr>
              <a:t>có </a:t>
            </a:r>
            <a:r>
              <a:rPr dirty="0" sz="2200" spc="-10">
                <a:latin typeface="Segoe UI"/>
                <a:cs typeface="Segoe UI"/>
              </a:rPr>
              <a:t>khả </a:t>
            </a:r>
            <a:r>
              <a:rPr dirty="0" sz="2200">
                <a:latin typeface="Segoe UI"/>
                <a:cs typeface="Segoe UI"/>
              </a:rPr>
              <a:t>năng </a:t>
            </a:r>
            <a:r>
              <a:rPr dirty="0" sz="2200" spc="-10">
                <a:latin typeface="Segoe UI"/>
                <a:cs typeface="Segoe UI"/>
              </a:rPr>
              <a:t>khác </a:t>
            </a:r>
            <a:r>
              <a:rPr dirty="0" sz="2200">
                <a:latin typeface="Segoe UI"/>
                <a:cs typeface="Segoe UI"/>
              </a:rPr>
              <a:t>nhau. </a:t>
            </a:r>
            <a:r>
              <a:rPr dirty="0" sz="2200" spc="5">
                <a:latin typeface="Segoe UI"/>
                <a:cs typeface="Segoe UI"/>
              </a:rPr>
              <a:t>Server </a:t>
            </a:r>
            <a:r>
              <a:rPr dirty="0" sz="2200" spc="-10">
                <a:latin typeface="Segoe UI"/>
                <a:cs typeface="Segoe UI"/>
              </a:rPr>
              <a:t>khả </a:t>
            </a:r>
            <a:r>
              <a:rPr dirty="0" sz="2200">
                <a:latin typeface="Segoe UI"/>
                <a:cs typeface="Segoe UI"/>
              </a:rPr>
              <a:t>năng cao 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thì </a:t>
            </a:r>
            <a:r>
              <a:rPr dirty="0" sz="2200">
                <a:latin typeface="Segoe UI"/>
                <a:cs typeface="Segoe UI"/>
              </a:rPr>
              <a:t>mới </a:t>
            </a:r>
            <a:r>
              <a:rPr dirty="0" sz="2200" spc="-5">
                <a:latin typeface="Segoe UI"/>
                <a:cs typeface="Segoe UI"/>
              </a:rPr>
              <a:t>có </a:t>
            </a:r>
            <a:r>
              <a:rPr dirty="0" sz="2200">
                <a:latin typeface="Segoe UI"/>
                <a:cs typeface="Segoe UI"/>
              </a:rPr>
              <a:t>tốc </a:t>
            </a:r>
            <a:r>
              <a:rPr dirty="0" sz="2200" spc="-5">
                <a:latin typeface="Segoe UI"/>
                <a:cs typeface="Segoe UI"/>
              </a:rPr>
              <a:t>độ </a:t>
            </a:r>
            <a:r>
              <a:rPr dirty="0" sz="2200">
                <a:latin typeface="Segoe UI"/>
                <a:cs typeface="Segoe UI"/>
              </a:rPr>
              <a:t>cao, </a:t>
            </a:r>
            <a:r>
              <a:rPr dirty="0" sz="2200" spc="10">
                <a:latin typeface="Segoe UI"/>
                <a:cs typeface="Segoe UI"/>
              </a:rPr>
              <a:t>server </a:t>
            </a:r>
            <a:r>
              <a:rPr dirty="0" sz="2200">
                <a:latin typeface="Segoe UI"/>
                <a:cs typeface="Segoe UI"/>
              </a:rPr>
              <a:t>giá </a:t>
            </a:r>
            <a:r>
              <a:rPr dirty="0" sz="2200" spc="-5">
                <a:latin typeface="Segoe UI"/>
                <a:cs typeface="Segoe UI"/>
              </a:rPr>
              <a:t>rẻ chỉ </a:t>
            </a:r>
            <a:r>
              <a:rPr dirty="0" sz="2200">
                <a:latin typeface="Segoe UI"/>
                <a:cs typeface="Segoe UI"/>
              </a:rPr>
              <a:t>đáp </a:t>
            </a:r>
            <a:r>
              <a:rPr dirty="0" sz="2200" spc="-5">
                <a:latin typeface="Segoe UI"/>
                <a:cs typeface="Segoe UI"/>
              </a:rPr>
              <a:t>ứng tốt hơn </a:t>
            </a:r>
            <a:r>
              <a:rPr dirty="0" sz="2200">
                <a:latin typeface="Segoe UI"/>
                <a:cs typeface="Segoe UI"/>
              </a:rPr>
              <a:t>về </a:t>
            </a:r>
            <a:r>
              <a:rPr dirty="0" sz="2200" spc="-10">
                <a:latin typeface="Segoe UI"/>
                <a:cs typeface="Segoe UI"/>
              </a:rPr>
              <a:t>khả </a:t>
            </a:r>
            <a:r>
              <a:rPr dirty="0" sz="2200" spc="-5">
                <a:latin typeface="Segoe UI"/>
                <a:cs typeface="Segoe UI"/>
              </a:rPr>
              <a:t> năng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lưu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trữ</a:t>
            </a:r>
            <a:endParaRPr sz="2200">
              <a:latin typeface="Segoe UI"/>
              <a:cs typeface="Segoe UI"/>
            </a:endParaRPr>
          </a:p>
          <a:p>
            <a:pPr algn="just" marL="354965" marR="508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 b="1">
                <a:latin typeface="Segoe UI"/>
                <a:cs typeface="Segoe UI"/>
              </a:rPr>
              <a:t>Khả</a:t>
            </a:r>
            <a:r>
              <a:rPr dirty="0" sz="2200" b="1">
                <a:latin typeface="Segoe UI"/>
                <a:cs typeface="Segoe UI"/>
              </a:rPr>
              <a:t> </a:t>
            </a:r>
            <a:r>
              <a:rPr dirty="0" sz="2200" spc="-5" b="1">
                <a:latin typeface="Segoe UI"/>
                <a:cs typeface="Segoe UI"/>
              </a:rPr>
              <a:t>năng</a:t>
            </a:r>
            <a:r>
              <a:rPr dirty="0" sz="2200" b="1">
                <a:latin typeface="Segoe UI"/>
                <a:cs typeface="Segoe UI"/>
              </a:rPr>
              <a:t> support</a:t>
            </a:r>
            <a:r>
              <a:rPr dirty="0" sz="2200" spc="5" b="1">
                <a:latin typeface="Segoe UI"/>
                <a:cs typeface="Segoe UI"/>
              </a:rPr>
              <a:t> </a:t>
            </a:r>
            <a:r>
              <a:rPr dirty="0" sz="2200" spc="-5" b="1">
                <a:latin typeface="Segoe UI"/>
                <a:cs typeface="Segoe UI"/>
              </a:rPr>
              <a:t>của</a:t>
            </a:r>
            <a:r>
              <a:rPr dirty="0" sz="2200" b="1">
                <a:latin typeface="Segoe UI"/>
                <a:cs typeface="Segoe UI"/>
              </a:rPr>
              <a:t> nhà</a:t>
            </a:r>
            <a:r>
              <a:rPr dirty="0" sz="2200" spc="5" b="1">
                <a:latin typeface="Segoe UI"/>
                <a:cs typeface="Segoe UI"/>
              </a:rPr>
              <a:t> </a:t>
            </a:r>
            <a:r>
              <a:rPr dirty="0" sz="2200" spc="-5" b="1">
                <a:latin typeface="Segoe UI"/>
                <a:cs typeface="Segoe UI"/>
              </a:rPr>
              <a:t>cung</a:t>
            </a:r>
            <a:r>
              <a:rPr dirty="0" sz="2200" b="1">
                <a:latin typeface="Segoe UI"/>
                <a:cs typeface="Segoe UI"/>
              </a:rPr>
              <a:t> </a:t>
            </a:r>
            <a:r>
              <a:rPr dirty="0" sz="2200" spc="-5" b="1">
                <a:latin typeface="Segoe UI"/>
                <a:cs typeface="Segoe UI"/>
              </a:rPr>
              <a:t>cấp</a:t>
            </a:r>
            <a:r>
              <a:rPr dirty="0" sz="2200" spc="-5">
                <a:latin typeface="Segoe UI"/>
                <a:cs typeface="Segoe UI"/>
              </a:rPr>
              <a:t>: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Nếu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nhà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cung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cấp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 spc="5">
                <a:latin typeface="Segoe UI"/>
                <a:cs typeface="Segoe UI"/>
              </a:rPr>
              <a:t>support </a:t>
            </a:r>
            <a:r>
              <a:rPr dirty="0" sz="2200" spc="-5">
                <a:latin typeface="Segoe UI"/>
                <a:cs typeface="Segoe UI"/>
              </a:rPr>
              <a:t>nhanh, tốt </a:t>
            </a:r>
            <a:r>
              <a:rPr dirty="0" sz="2200">
                <a:latin typeface="Segoe UI"/>
                <a:cs typeface="Segoe UI"/>
              </a:rPr>
              <a:t>thì </a:t>
            </a:r>
            <a:r>
              <a:rPr dirty="0" sz="2200" spc="5">
                <a:latin typeface="Segoe UI"/>
                <a:cs typeface="Segoe UI"/>
              </a:rPr>
              <a:t>sẽ </a:t>
            </a:r>
            <a:r>
              <a:rPr dirty="0" sz="2200" spc="-5">
                <a:latin typeface="Segoe UI"/>
                <a:cs typeface="Segoe UI"/>
              </a:rPr>
              <a:t>giúp bạn </a:t>
            </a:r>
            <a:r>
              <a:rPr dirty="0" sz="2200">
                <a:latin typeface="Segoe UI"/>
                <a:cs typeface="Segoe UI"/>
              </a:rPr>
              <a:t>giải quyết tốt </a:t>
            </a:r>
            <a:r>
              <a:rPr dirty="0" sz="2200" spc="-20">
                <a:latin typeface="Segoe UI"/>
                <a:cs typeface="Segoe UI"/>
              </a:rPr>
              <a:t>và </a:t>
            </a:r>
            <a:r>
              <a:rPr dirty="0" sz="2200">
                <a:latin typeface="Segoe UI"/>
                <a:cs typeface="Segoe UI"/>
              </a:rPr>
              <a:t>nhanh </a:t>
            </a:r>
            <a:r>
              <a:rPr dirty="0" sz="2200" spc="-5">
                <a:latin typeface="Segoe UI"/>
                <a:cs typeface="Segoe UI"/>
              </a:rPr>
              <a:t>các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vấn</a:t>
            </a:r>
            <a:r>
              <a:rPr dirty="0" sz="2200" spc="3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đề</a:t>
            </a:r>
            <a:r>
              <a:rPr dirty="0" sz="2200" spc="3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nảy</a:t>
            </a:r>
            <a:r>
              <a:rPr dirty="0" sz="2200" spc="37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sinh</a:t>
            </a:r>
            <a:r>
              <a:rPr dirty="0" sz="2200" spc="37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trong</a:t>
            </a:r>
            <a:r>
              <a:rPr dirty="0" sz="2200" spc="3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vận</a:t>
            </a:r>
            <a:r>
              <a:rPr dirty="0" sz="2200" spc="36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hành</a:t>
            </a:r>
            <a:r>
              <a:rPr dirty="0" sz="2200" spc="3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website.</a:t>
            </a:r>
            <a:r>
              <a:rPr dirty="0" sz="2200" spc="360">
                <a:latin typeface="Segoe UI"/>
                <a:cs typeface="Segoe UI"/>
              </a:rPr>
              <a:t> </a:t>
            </a:r>
            <a:r>
              <a:rPr dirty="0" sz="2200" spc="-45">
                <a:latin typeface="Segoe UI"/>
                <a:cs typeface="Segoe UI"/>
              </a:rPr>
              <a:t>Trước</a:t>
            </a:r>
            <a:r>
              <a:rPr dirty="0" sz="2200" spc="35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khi</a:t>
            </a:r>
            <a:r>
              <a:rPr dirty="0" sz="2200" spc="3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chọn</a:t>
            </a:r>
            <a:r>
              <a:rPr dirty="0" sz="2200" spc="35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một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nhà cung cẩp, </a:t>
            </a:r>
            <a:r>
              <a:rPr dirty="0" sz="2200" spc="-5">
                <a:latin typeface="Segoe UI"/>
                <a:cs typeface="Segoe UI"/>
              </a:rPr>
              <a:t>hãy tìm </a:t>
            </a:r>
            <a:r>
              <a:rPr dirty="0" sz="2200">
                <a:latin typeface="Segoe UI"/>
                <a:cs typeface="Segoe UI"/>
              </a:rPr>
              <a:t>hiểu </a:t>
            </a:r>
            <a:r>
              <a:rPr dirty="0" sz="2200" spc="-5">
                <a:latin typeface="Segoe UI"/>
                <a:cs typeface="Segoe UI"/>
              </a:rPr>
              <a:t>qua người </a:t>
            </a:r>
            <a:r>
              <a:rPr dirty="0" sz="2200">
                <a:latin typeface="Segoe UI"/>
                <a:cs typeface="Segoe UI"/>
              </a:rPr>
              <a:t>đi </a:t>
            </a:r>
            <a:r>
              <a:rPr dirty="0" sz="2200" spc="-5">
                <a:latin typeface="Segoe UI"/>
                <a:cs typeface="Segoe UI"/>
              </a:rPr>
              <a:t>trước hoặc </a:t>
            </a:r>
            <a:r>
              <a:rPr dirty="0" sz="2200" spc="-10">
                <a:latin typeface="Segoe UI"/>
                <a:cs typeface="Segoe UI"/>
              </a:rPr>
              <a:t>search </a:t>
            </a:r>
            <a:r>
              <a:rPr dirty="0" sz="2200" spc="-5">
                <a:latin typeface="Segoe UI"/>
                <a:cs typeface="Segoe UI"/>
              </a:rPr>
              <a:t>qua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mạng.</a:t>
            </a:r>
            <a:endParaRPr sz="2200">
              <a:latin typeface="Segoe UI"/>
              <a:cs typeface="Segoe UI"/>
            </a:endParaRPr>
          </a:p>
          <a:p>
            <a:pPr algn="just"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 b="1">
                <a:latin typeface="Segoe UI"/>
                <a:cs typeface="Segoe UI"/>
              </a:rPr>
              <a:t>Dung</a:t>
            </a:r>
            <a:r>
              <a:rPr dirty="0" sz="2200" spc="165" b="1">
                <a:latin typeface="Segoe UI"/>
                <a:cs typeface="Segoe UI"/>
              </a:rPr>
              <a:t> </a:t>
            </a:r>
            <a:r>
              <a:rPr dirty="0" sz="2200" b="1">
                <a:latin typeface="Segoe UI"/>
                <a:cs typeface="Segoe UI"/>
              </a:rPr>
              <a:t>lượng</a:t>
            </a:r>
            <a:r>
              <a:rPr dirty="0" sz="2200" spc="185" b="1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:</a:t>
            </a:r>
            <a:r>
              <a:rPr dirty="0" sz="2200" spc="1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Dung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lượng</a:t>
            </a:r>
            <a:r>
              <a:rPr dirty="0" sz="2200" spc="1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gói</a:t>
            </a:r>
            <a:r>
              <a:rPr dirty="0" sz="2200" spc="19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lưu</a:t>
            </a:r>
            <a:r>
              <a:rPr dirty="0" sz="2200" spc="204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trữ</a:t>
            </a:r>
            <a:r>
              <a:rPr dirty="0" sz="2200" spc="19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 spc="1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là</a:t>
            </a:r>
            <a:r>
              <a:rPr dirty="0" sz="2200" spc="19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là</a:t>
            </a:r>
            <a:r>
              <a:rPr dirty="0" sz="2200" spc="1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yếu</a:t>
            </a:r>
            <a:r>
              <a:rPr dirty="0" sz="2200" spc="2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tốt</a:t>
            </a:r>
            <a:r>
              <a:rPr dirty="0" sz="2200" spc="1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rất</a:t>
            </a:r>
            <a:endParaRPr sz="2200">
              <a:latin typeface="Segoe UI"/>
              <a:cs typeface="Segoe UI"/>
            </a:endParaRPr>
          </a:p>
          <a:p>
            <a:pPr algn="just" marL="354965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Segoe UI"/>
                <a:cs typeface="Segoe UI"/>
              </a:rPr>
              <a:t>quan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trọng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để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chọn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gói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hosting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cần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mua.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12" y="318515"/>
            <a:ext cx="1233677" cy="6377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30490" y="391414"/>
            <a:ext cx="876935" cy="3676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0"/>
              <a:t>D</a:t>
            </a:r>
            <a:r>
              <a:rPr dirty="0" sz="2250"/>
              <a:t>E</a:t>
            </a:r>
            <a:r>
              <a:rPr dirty="0" sz="2250" spc="-15"/>
              <a:t>MO</a:t>
            </a:r>
            <a:endParaRPr sz="2250"/>
          </a:p>
        </p:txBody>
      </p:sp>
      <p:grpSp>
        <p:nvGrpSpPr>
          <p:cNvPr id="4" name="object 4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5" name="object 5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2823971"/>
              <a:ext cx="6400800" cy="3805554"/>
            </a:xfrm>
            <a:custGeom>
              <a:avLst/>
              <a:gdLst/>
              <a:ahLst/>
              <a:cxnLst/>
              <a:rect l="l" t="t" r="r" b="b"/>
              <a:pathLst>
                <a:path w="6400800" h="3805554">
                  <a:moveTo>
                    <a:pt x="6400800" y="1042416"/>
                  </a:moveTo>
                  <a:lnTo>
                    <a:pt x="0" y="1042416"/>
                  </a:lnTo>
                  <a:lnTo>
                    <a:pt x="0" y="3805428"/>
                  </a:lnTo>
                  <a:lnTo>
                    <a:pt x="6400800" y="3805428"/>
                  </a:lnTo>
                  <a:lnTo>
                    <a:pt x="6400800" y="1042416"/>
                  </a:lnTo>
                  <a:close/>
                </a:path>
                <a:path w="6400800" h="3805554">
                  <a:moveTo>
                    <a:pt x="6400800" y="0"/>
                  </a:moveTo>
                  <a:lnTo>
                    <a:pt x="4943856" y="0"/>
                  </a:lnTo>
                  <a:lnTo>
                    <a:pt x="4943856" y="1040892"/>
                  </a:lnTo>
                  <a:lnTo>
                    <a:pt x="6400800" y="104089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6794" y="3370071"/>
            <a:ext cx="4298950" cy="20281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614805">
              <a:lnSpc>
                <a:spcPts val="13585"/>
              </a:lnSpc>
              <a:spcBef>
                <a:spcPts val="95"/>
              </a:spcBef>
            </a:pPr>
            <a:r>
              <a:rPr dirty="0" sz="6600" spc="-5" b="1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dirty="0" sz="11500" spc="-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  <a:tabLst>
                <a:tab pos="354965" algn="l"/>
              </a:tabLs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-	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Giảng viên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demo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năng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647" y="1501138"/>
            <a:ext cx="1914144" cy="52714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9295" y="190500"/>
            <a:ext cx="22806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68465" y="283210"/>
            <a:ext cx="1839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NỘI</a:t>
            </a:r>
            <a:r>
              <a:rPr dirty="0" spc="-75"/>
              <a:t> </a:t>
            </a:r>
            <a:r>
              <a:rPr dirty="0" spc="-10"/>
              <a:t>DUNG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019899"/>
            <a:ext cx="6882765" cy="529399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51815" algn="l"/>
              </a:tabLst>
            </a:pPr>
            <a:r>
              <a:rPr dirty="0" sz="240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dirty="0" sz="2400">
                <a:solidFill>
                  <a:srgbClr val="FF5A33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egoe UI"/>
                <a:cs typeface="Segoe UI"/>
              </a:rPr>
              <a:t>Các </a:t>
            </a:r>
            <a:r>
              <a:rPr dirty="0" sz="2400">
                <a:latin typeface="Segoe UI"/>
                <a:cs typeface="Segoe UI"/>
              </a:rPr>
              <a:t>dịch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vụ</a:t>
            </a:r>
            <a:r>
              <a:rPr dirty="0" sz="2400" spc="-5">
                <a:latin typeface="Segoe UI"/>
                <a:cs typeface="Segoe UI"/>
              </a:rPr>
              <a:t> máy</a:t>
            </a:r>
            <a:r>
              <a:rPr dirty="0" sz="2400" spc="-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chủ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riêng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Dedicated</a:t>
            </a:r>
            <a:r>
              <a:rPr dirty="0" sz="2000" spc="-25">
                <a:latin typeface="Segoe UI"/>
                <a:cs typeface="Segoe UI"/>
              </a:rPr>
              <a:t> </a:t>
            </a:r>
            <a:r>
              <a:rPr dirty="0" sz="2000" spc="-15">
                <a:latin typeface="Segoe UI"/>
                <a:cs typeface="Segoe UI"/>
              </a:rPr>
              <a:t>server,</a:t>
            </a:r>
            <a:r>
              <a:rPr dirty="0" sz="2000" spc="2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ưu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nhược</a:t>
            </a:r>
            <a:r>
              <a:rPr dirty="0" sz="2000" spc="-5">
                <a:latin typeface="Segoe UI"/>
                <a:cs typeface="Segoe UI"/>
              </a:rPr>
              <a:t> điểm</a:t>
            </a:r>
            <a:r>
              <a:rPr dirty="0" sz="2000" spc="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của</a:t>
            </a:r>
            <a:r>
              <a:rPr dirty="0" sz="2000" spc="-5">
                <a:latin typeface="Segoe UI"/>
                <a:cs typeface="Segoe UI"/>
              </a:rPr>
              <a:t> Dedicated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 spc="10">
                <a:latin typeface="Segoe UI"/>
                <a:cs typeface="Segoe UI"/>
              </a:rPr>
              <a:t>server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Các</a:t>
            </a:r>
            <a:r>
              <a:rPr dirty="0" sz="2000" spc="-2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thông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số </a:t>
            </a:r>
            <a:r>
              <a:rPr dirty="0" sz="2000" spc="-10">
                <a:latin typeface="Segoe UI"/>
                <a:cs typeface="Segoe UI"/>
              </a:rPr>
              <a:t>trên</a:t>
            </a:r>
            <a:r>
              <a:rPr dirty="0" sz="2000" spc="-5">
                <a:latin typeface="Segoe UI"/>
                <a:cs typeface="Segoe UI"/>
              </a:rPr>
              <a:t> Dedicate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 spc="10">
                <a:latin typeface="Segoe UI"/>
                <a:cs typeface="Segoe UI"/>
              </a:rPr>
              <a:t>server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>
                <a:latin typeface="Segoe UI"/>
                <a:cs typeface="Segoe UI"/>
              </a:rPr>
              <a:t>VPS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Hosting, </a:t>
            </a:r>
            <a:r>
              <a:rPr dirty="0" sz="2000">
                <a:latin typeface="Segoe UI"/>
                <a:cs typeface="Segoe UI"/>
              </a:rPr>
              <a:t>ưu nhược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điểm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của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VPS</a:t>
            </a:r>
            <a:r>
              <a:rPr dirty="0" sz="200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>
                <a:latin typeface="Segoe UI"/>
                <a:cs typeface="Segoe UI"/>
              </a:rPr>
              <a:t>Colocation,</a:t>
            </a:r>
            <a:r>
              <a:rPr dirty="0" sz="2000" spc="-5">
                <a:latin typeface="Segoe UI"/>
                <a:cs typeface="Segoe UI"/>
              </a:rPr>
              <a:t> các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thông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số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cần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biết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về</a:t>
            </a:r>
            <a:r>
              <a:rPr dirty="0" sz="2000" spc="-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Colocation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  <a:tab pos="2630805" algn="l"/>
              </a:tabLst>
            </a:pPr>
            <a:r>
              <a:rPr dirty="0" sz="2000">
                <a:latin typeface="Segoe UI"/>
                <a:cs typeface="Segoe UI"/>
              </a:rPr>
              <a:t>Ưu</a:t>
            </a:r>
            <a:r>
              <a:rPr dirty="0" sz="2000" spc="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nhược</a:t>
            </a:r>
            <a:r>
              <a:rPr dirty="0" sz="2000" spc="2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điểm	</a:t>
            </a:r>
            <a:r>
              <a:rPr dirty="0" sz="2000">
                <a:latin typeface="Segoe UI"/>
                <a:cs typeface="Segoe UI"/>
              </a:rPr>
              <a:t>của</a:t>
            </a:r>
            <a:r>
              <a:rPr dirty="0" sz="2000" spc="-4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colocation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Cloud </a:t>
            </a:r>
            <a:r>
              <a:rPr dirty="0" sz="2000" spc="10">
                <a:latin typeface="Segoe UI"/>
                <a:cs typeface="Segoe UI"/>
              </a:rPr>
              <a:t>server</a:t>
            </a:r>
            <a:r>
              <a:rPr dirty="0" sz="2000">
                <a:latin typeface="Segoe UI"/>
                <a:cs typeface="Segoe UI"/>
              </a:rPr>
              <a:t> </a:t>
            </a:r>
            <a:r>
              <a:rPr dirty="0" sz="2000" spc="-20">
                <a:latin typeface="Segoe UI"/>
                <a:cs typeface="Segoe UI"/>
              </a:rPr>
              <a:t>và</a:t>
            </a:r>
            <a:r>
              <a:rPr dirty="0" sz="2000" spc="-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các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ưu </a:t>
            </a:r>
            <a:r>
              <a:rPr dirty="0" sz="2000" spc="-5">
                <a:latin typeface="Segoe UI"/>
                <a:cs typeface="Segoe UI"/>
              </a:rPr>
              <a:t>điểm </a:t>
            </a:r>
            <a:r>
              <a:rPr dirty="0" sz="2000">
                <a:latin typeface="Segoe UI"/>
                <a:cs typeface="Segoe UI"/>
              </a:rPr>
              <a:t>của cloud </a:t>
            </a:r>
            <a:r>
              <a:rPr dirty="0" sz="2000" spc="10">
                <a:latin typeface="Segoe UI"/>
                <a:cs typeface="Segoe UI"/>
              </a:rPr>
              <a:t>server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dirty="0" sz="2400" spc="6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egoe UI"/>
                <a:cs typeface="Segoe UI"/>
              </a:rPr>
              <a:t>Các</a:t>
            </a:r>
            <a:r>
              <a:rPr dirty="0" sz="2400">
                <a:latin typeface="Segoe UI"/>
                <a:cs typeface="Segoe UI"/>
              </a:rPr>
              <a:t> vấn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đề bổ </a:t>
            </a:r>
            <a:r>
              <a:rPr dirty="0" sz="2400" spc="-5">
                <a:latin typeface="Segoe UI"/>
                <a:cs typeface="Segoe UI"/>
              </a:rPr>
              <a:t>sung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(domain,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hosting,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website)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9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Bảo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mật</a:t>
            </a:r>
            <a:r>
              <a:rPr dirty="0" sz="2000" spc="-2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thông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tin</a:t>
            </a:r>
            <a:r>
              <a:rPr dirty="0" sz="2000" spc="-5">
                <a:latin typeface="Segoe UI"/>
                <a:cs typeface="Segoe UI"/>
              </a:rPr>
              <a:t> tên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miền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Khóa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tên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miền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–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domain</a:t>
            </a:r>
            <a:r>
              <a:rPr dirty="0" sz="2000" spc="-5">
                <a:latin typeface="Segoe UI"/>
                <a:cs typeface="Segoe UI"/>
              </a:rPr>
              <a:t> locking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>
                <a:latin typeface="Segoe UI"/>
                <a:cs typeface="Segoe UI"/>
              </a:rPr>
              <a:t>Chuyển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nhượng</a:t>
            </a:r>
            <a:r>
              <a:rPr dirty="0" sz="2000" spc="-2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tên</a:t>
            </a:r>
            <a:r>
              <a:rPr dirty="0" sz="2000" spc="-2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miền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Các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dịch</a:t>
            </a:r>
            <a:r>
              <a:rPr dirty="0" sz="2000" spc="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vụ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bổ</a:t>
            </a:r>
            <a:r>
              <a:rPr dirty="0" sz="2000" spc="-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sung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với hosting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Các</a:t>
            </a:r>
            <a:r>
              <a:rPr dirty="0" sz="2000" spc="-3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nguyên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tắc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bảo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mật</a:t>
            </a:r>
            <a:r>
              <a:rPr dirty="0" sz="2000" spc="-3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Các</a:t>
            </a:r>
            <a:r>
              <a:rPr dirty="0" sz="2000" spc="-2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nguyên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tắc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đánh</a:t>
            </a:r>
            <a:r>
              <a:rPr dirty="0" sz="2000" spc="-5">
                <a:latin typeface="Segoe UI"/>
                <a:cs typeface="Segoe UI"/>
              </a:rPr>
              <a:t> giá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647" y="1501138"/>
            <a:ext cx="1914144" cy="52714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5495" y="190500"/>
            <a:ext cx="22044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3214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TỔNG</a:t>
            </a:r>
            <a:r>
              <a:rPr dirty="0" spc="-90"/>
              <a:t> </a:t>
            </a:r>
            <a:r>
              <a:rPr dirty="0" spc="-5"/>
              <a:t>KẾT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019899"/>
            <a:ext cx="6882765" cy="529399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51815" algn="l"/>
              </a:tabLst>
            </a:pPr>
            <a:r>
              <a:rPr dirty="0" sz="240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dirty="0" sz="2400">
                <a:solidFill>
                  <a:srgbClr val="FF5A33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egoe UI"/>
                <a:cs typeface="Segoe UI"/>
              </a:rPr>
              <a:t>Các </a:t>
            </a:r>
            <a:r>
              <a:rPr dirty="0" sz="2400">
                <a:latin typeface="Segoe UI"/>
                <a:cs typeface="Segoe UI"/>
              </a:rPr>
              <a:t>dịch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vụ</a:t>
            </a:r>
            <a:r>
              <a:rPr dirty="0" sz="2400" spc="-5">
                <a:latin typeface="Segoe UI"/>
                <a:cs typeface="Segoe UI"/>
              </a:rPr>
              <a:t> máy</a:t>
            </a:r>
            <a:r>
              <a:rPr dirty="0" sz="2400" spc="-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chủ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riêng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Dedicated</a:t>
            </a:r>
            <a:r>
              <a:rPr dirty="0" sz="2000" spc="-25">
                <a:latin typeface="Segoe UI"/>
                <a:cs typeface="Segoe UI"/>
              </a:rPr>
              <a:t> </a:t>
            </a:r>
            <a:r>
              <a:rPr dirty="0" sz="2000" spc="-15">
                <a:latin typeface="Segoe UI"/>
                <a:cs typeface="Segoe UI"/>
              </a:rPr>
              <a:t>server,</a:t>
            </a:r>
            <a:r>
              <a:rPr dirty="0" sz="2000" spc="2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ưu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nhược</a:t>
            </a:r>
            <a:r>
              <a:rPr dirty="0" sz="2000" spc="-5">
                <a:latin typeface="Segoe UI"/>
                <a:cs typeface="Segoe UI"/>
              </a:rPr>
              <a:t> điểm</a:t>
            </a:r>
            <a:r>
              <a:rPr dirty="0" sz="2000" spc="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của</a:t>
            </a:r>
            <a:r>
              <a:rPr dirty="0" sz="2000" spc="-5">
                <a:latin typeface="Segoe UI"/>
                <a:cs typeface="Segoe UI"/>
              </a:rPr>
              <a:t> Dedicated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 spc="10">
                <a:latin typeface="Segoe UI"/>
                <a:cs typeface="Segoe UI"/>
              </a:rPr>
              <a:t>server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Các</a:t>
            </a:r>
            <a:r>
              <a:rPr dirty="0" sz="2000" spc="-2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thông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số </a:t>
            </a:r>
            <a:r>
              <a:rPr dirty="0" sz="2000" spc="-10">
                <a:latin typeface="Segoe UI"/>
                <a:cs typeface="Segoe UI"/>
              </a:rPr>
              <a:t>trên</a:t>
            </a:r>
            <a:r>
              <a:rPr dirty="0" sz="2000" spc="-5">
                <a:latin typeface="Segoe UI"/>
                <a:cs typeface="Segoe UI"/>
              </a:rPr>
              <a:t> Dedicate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 spc="10">
                <a:latin typeface="Segoe UI"/>
                <a:cs typeface="Segoe UI"/>
              </a:rPr>
              <a:t>server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>
                <a:latin typeface="Segoe UI"/>
                <a:cs typeface="Segoe UI"/>
              </a:rPr>
              <a:t>VPS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Hosting, </a:t>
            </a:r>
            <a:r>
              <a:rPr dirty="0" sz="2000">
                <a:latin typeface="Segoe UI"/>
                <a:cs typeface="Segoe UI"/>
              </a:rPr>
              <a:t>ưu nhược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điểm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của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VPS</a:t>
            </a:r>
            <a:r>
              <a:rPr dirty="0" sz="200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>
                <a:latin typeface="Segoe UI"/>
                <a:cs typeface="Segoe UI"/>
              </a:rPr>
              <a:t>Colocation,</a:t>
            </a:r>
            <a:r>
              <a:rPr dirty="0" sz="2000" spc="-5">
                <a:latin typeface="Segoe UI"/>
                <a:cs typeface="Segoe UI"/>
              </a:rPr>
              <a:t> các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thông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số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cần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biết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về</a:t>
            </a:r>
            <a:r>
              <a:rPr dirty="0" sz="2000" spc="-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Colocation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  <a:tab pos="2630805" algn="l"/>
              </a:tabLst>
            </a:pPr>
            <a:r>
              <a:rPr dirty="0" sz="2000">
                <a:latin typeface="Segoe UI"/>
                <a:cs typeface="Segoe UI"/>
              </a:rPr>
              <a:t>Ưu</a:t>
            </a:r>
            <a:r>
              <a:rPr dirty="0" sz="2000" spc="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nhược</a:t>
            </a:r>
            <a:r>
              <a:rPr dirty="0" sz="2000" spc="2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điểm	</a:t>
            </a:r>
            <a:r>
              <a:rPr dirty="0" sz="2000">
                <a:latin typeface="Segoe UI"/>
                <a:cs typeface="Segoe UI"/>
              </a:rPr>
              <a:t>của</a:t>
            </a:r>
            <a:r>
              <a:rPr dirty="0" sz="2000" spc="-4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colocation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Cloud </a:t>
            </a:r>
            <a:r>
              <a:rPr dirty="0" sz="2000" spc="10">
                <a:latin typeface="Segoe UI"/>
                <a:cs typeface="Segoe UI"/>
              </a:rPr>
              <a:t>server</a:t>
            </a:r>
            <a:r>
              <a:rPr dirty="0" sz="2000">
                <a:latin typeface="Segoe UI"/>
                <a:cs typeface="Segoe UI"/>
              </a:rPr>
              <a:t> </a:t>
            </a:r>
            <a:r>
              <a:rPr dirty="0" sz="2000" spc="-20">
                <a:latin typeface="Segoe UI"/>
                <a:cs typeface="Segoe UI"/>
              </a:rPr>
              <a:t>và</a:t>
            </a:r>
            <a:r>
              <a:rPr dirty="0" sz="2000" spc="-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các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ưu </a:t>
            </a:r>
            <a:r>
              <a:rPr dirty="0" sz="2000" spc="-5">
                <a:latin typeface="Segoe UI"/>
                <a:cs typeface="Segoe UI"/>
              </a:rPr>
              <a:t>điểm </a:t>
            </a:r>
            <a:r>
              <a:rPr dirty="0" sz="2000">
                <a:latin typeface="Segoe UI"/>
                <a:cs typeface="Segoe UI"/>
              </a:rPr>
              <a:t>của cloud </a:t>
            </a:r>
            <a:r>
              <a:rPr dirty="0" sz="2000" spc="10">
                <a:latin typeface="Segoe UI"/>
                <a:cs typeface="Segoe UI"/>
              </a:rPr>
              <a:t>server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dirty="0" sz="2400" spc="6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egoe UI"/>
                <a:cs typeface="Segoe UI"/>
              </a:rPr>
              <a:t>Các</a:t>
            </a:r>
            <a:r>
              <a:rPr dirty="0" sz="2400">
                <a:latin typeface="Segoe UI"/>
                <a:cs typeface="Segoe UI"/>
              </a:rPr>
              <a:t> vấn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đề bổ </a:t>
            </a:r>
            <a:r>
              <a:rPr dirty="0" sz="2400" spc="-5">
                <a:latin typeface="Segoe UI"/>
                <a:cs typeface="Segoe UI"/>
              </a:rPr>
              <a:t>sung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(domain,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hosting,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website)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9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Bảo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mật</a:t>
            </a:r>
            <a:r>
              <a:rPr dirty="0" sz="2000" spc="-2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thông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tin</a:t>
            </a:r>
            <a:r>
              <a:rPr dirty="0" sz="2000" spc="-5">
                <a:latin typeface="Segoe UI"/>
                <a:cs typeface="Segoe UI"/>
              </a:rPr>
              <a:t> tên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miền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Khóa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tên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miền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–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domain</a:t>
            </a:r>
            <a:r>
              <a:rPr dirty="0" sz="2000" spc="-5">
                <a:latin typeface="Segoe UI"/>
                <a:cs typeface="Segoe UI"/>
              </a:rPr>
              <a:t> locking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>
                <a:latin typeface="Segoe UI"/>
                <a:cs typeface="Segoe UI"/>
              </a:rPr>
              <a:t>Chuyển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nhượng</a:t>
            </a:r>
            <a:r>
              <a:rPr dirty="0" sz="2000" spc="-2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tên</a:t>
            </a:r>
            <a:r>
              <a:rPr dirty="0" sz="2000" spc="-2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miền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Các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dịch</a:t>
            </a:r>
            <a:r>
              <a:rPr dirty="0" sz="2000" spc="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vụ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bổ</a:t>
            </a:r>
            <a:r>
              <a:rPr dirty="0" sz="2000" spc="-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sung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với hosting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Các</a:t>
            </a:r>
            <a:r>
              <a:rPr dirty="0" sz="2000" spc="-3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nguyên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tắc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bảo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mật</a:t>
            </a:r>
            <a:r>
              <a:rPr dirty="0" sz="2000" spc="-3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website</a:t>
            </a:r>
            <a:endParaRPr sz="20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dirty="0" sz="2000" spc="-5">
                <a:latin typeface="Segoe UI"/>
                <a:cs typeface="Segoe UI"/>
              </a:rPr>
              <a:t>Các</a:t>
            </a:r>
            <a:r>
              <a:rPr dirty="0" sz="2000" spc="-2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nguyên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tắc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đánh</a:t>
            </a:r>
            <a:r>
              <a:rPr dirty="0" sz="2000" spc="-5">
                <a:latin typeface="Segoe UI"/>
                <a:cs typeface="Segoe UI"/>
              </a:rPr>
              <a:t> giá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hosting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457962" y="838961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 h="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2927" cy="68458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27" y="12190"/>
              <a:ext cx="8500872" cy="68336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540" y="4933187"/>
              <a:ext cx="5017770" cy="19225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5300" y="2898647"/>
              <a:ext cx="2653665" cy="1995170"/>
            </a:xfrm>
            <a:custGeom>
              <a:avLst/>
              <a:gdLst/>
              <a:ahLst/>
              <a:cxnLst/>
              <a:rect l="l" t="t" r="r" b="b"/>
              <a:pathLst>
                <a:path w="2653665" h="1995170">
                  <a:moveTo>
                    <a:pt x="169100" y="1136650"/>
                  </a:moveTo>
                  <a:lnTo>
                    <a:pt x="166192" y="1060767"/>
                  </a:lnTo>
                  <a:lnTo>
                    <a:pt x="163322" y="1014831"/>
                  </a:lnTo>
                  <a:lnTo>
                    <a:pt x="159626" y="964438"/>
                  </a:lnTo>
                  <a:lnTo>
                    <a:pt x="155232" y="910247"/>
                  </a:lnTo>
                  <a:lnTo>
                    <a:pt x="150215" y="852906"/>
                  </a:lnTo>
                  <a:lnTo>
                    <a:pt x="144691" y="793064"/>
                  </a:lnTo>
                  <a:lnTo>
                    <a:pt x="138734" y="731367"/>
                  </a:lnTo>
                  <a:lnTo>
                    <a:pt x="132473" y="668477"/>
                  </a:lnTo>
                  <a:lnTo>
                    <a:pt x="125984" y="605053"/>
                  </a:lnTo>
                  <a:lnTo>
                    <a:pt x="119380" y="541718"/>
                  </a:lnTo>
                  <a:lnTo>
                    <a:pt x="112763" y="479158"/>
                  </a:lnTo>
                  <a:lnTo>
                    <a:pt x="106210" y="418007"/>
                  </a:lnTo>
                  <a:lnTo>
                    <a:pt x="88036" y="249555"/>
                  </a:lnTo>
                  <a:lnTo>
                    <a:pt x="82804" y="200583"/>
                  </a:lnTo>
                  <a:lnTo>
                    <a:pt x="78143" y="156273"/>
                  </a:lnTo>
                  <a:lnTo>
                    <a:pt x="74142" y="117297"/>
                  </a:lnTo>
                  <a:lnTo>
                    <a:pt x="70929" y="84289"/>
                  </a:lnTo>
                  <a:lnTo>
                    <a:pt x="68592" y="57912"/>
                  </a:lnTo>
                  <a:lnTo>
                    <a:pt x="0" y="0"/>
                  </a:lnTo>
                  <a:lnTo>
                    <a:pt x="85750" y="1400556"/>
                  </a:lnTo>
                  <a:lnTo>
                    <a:pt x="89103" y="1377327"/>
                  </a:lnTo>
                  <a:lnTo>
                    <a:pt x="98679" y="1359827"/>
                  </a:lnTo>
                  <a:lnTo>
                    <a:pt x="128054" y="1324991"/>
                  </a:lnTo>
                  <a:lnTo>
                    <a:pt x="157111" y="1261973"/>
                  </a:lnTo>
                  <a:lnTo>
                    <a:pt x="166281" y="1209230"/>
                  </a:lnTo>
                  <a:lnTo>
                    <a:pt x="169100" y="1136650"/>
                  </a:lnTo>
                  <a:close/>
                </a:path>
                <a:path w="2653665" h="1995170">
                  <a:moveTo>
                    <a:pt x="2653284" y="1903476"/>
                  </a:moveTo>
                  <a:lnTo>
                    <a:pt x="2607945" y="1735836"/>
                  </a:lnTo>
                  <a:lnTo>
                    <a:pt x="2607945" y="1293876"/>
                  </a:lnTo>
                  <a:lnTo>
                    <a:pt x="2290699" y="958596"/>
                  </a:lnTo>
                  <a:lnTo>
                    <a:pt x="1610995" y="760476"/>
                  </a:lnTo>
                  <a:lnTo>
                    <a:pt x="591273" y="318516"/>
                  </a:lnTo>
                  <a:lnTo>
                    <a:pt x="70104" y="59436"/>
                  </a:lnTo>
                  <a:lnTo>
                    <a:pt x="409994" y="1217676"/>
                  </a:lnTo>
                  <a:lnTo>
                    <a:pt x="1112393" y="1583436"/>
                  </a:lnTo>
                  <a:lnTo>
                    <a:pt x="2200148" y="1994916"/>
                  </a:lnTo>
                  <a:lnTo>
                    <a:pt x="2653284" y="1903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" y="2542032"/>
              <a:ext cx="3326891" cy="39730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99" y="4981954"/>
              <a:ext cx="1711452" cy="18760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0183" y="5079491"/>
              <a:ext cx="4025646" cy="7338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3832" y="5554979"/>
              <a:ext cx="1948434" cy="7338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3859" y="3627120"/>
              <a:ext cx="1594865" cy="7871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1619" y="3627120"/>
              <a:ext cx="3678174" cy="787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9495" y="4139184"/>
              <a:ext cx="4434078" cy="78714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21885" y="3633812"/>
            <a:ext cx="4264025" cy="2430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 marR="5080" indent="-135890">
              <a:lnSpc>
                <a:spcPct val="1201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BÀI 8: THUÊ </a:t>
            </a:r>
            <a:r>
              <a:rPr dirty="0" sz="2800" spc="-20" b="1">
                <a:solidFill>
                  <a:srgbClr val="00AF50"/>
                </a:solidFill>
                <a:latin typeface="Arial"/>
                <a:cs typeface="Arial"/>
              </a:rPr>
              <a:t>SERVER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 VÀ </a:t>
            </a:r>
            <a:r>
              <a:rPr dirty="0" sz="2800" spc="-76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CÁC</a:t>
            </a:r>
            <a:r>
              <a:rPr dirty="0" sz="2800" spc="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VẤN</a:t>
            </a:r>
            <a:r>
              <a:rPr dirty="0" sz="280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ĐỀ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AF50"/>
                </a:solidFill>
                <a:latin typeface="Arial"/>
                <a:cs typeface="Arial"/>
              </a:rPr>
              <a:t>BỔ</a:t>
            </a:r>
            <a:r>
              <a:rPr dirty="0" sz="2800" spc="-1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Arial"/>
                <a:cs typeface="Arial"/>
              </a:rPr>
              <a:t>SUNG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299210" marR="449580" indent="-993775">
              <a:lnSpc>
                <a:spcPct val="120100"/>
              </a:lnSpc>
            </a:pP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PHẦN</a:t>
            </a:r>
            <a:r>
              <a:rPr dirty="0" sz="2600" spc="-45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b="1">
                <a:solidFill>
                  <a:srgbClr val="FF5A33"/>
                </a:solidFill>
                <a:latin typeface="Segoe UI"/>
                <a:cs typeface="Segoe UI"/>
              </a:rPr>
              <a:t>1:</a:t>
            </a:r>
            <a:r>
              <a:rPr dirty="0" sz="2600" spc="-25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b="1">
                <a:solidFill>
                  <a:srgbClr val="FF5A33"/>
                </a:solidFill>
                <a:latin typeface="Segoe UI"/>
                <a:cs typeface="Segoe UI"/>
              </a:rPr>
              <a:t>CÁC</a:t>
            </a:r>
            <a:r>
              <a:rPr dirty="0" sz="2600" spc="-40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b="1">
                <a:solidFill>
                  <a:srgbClr val="FF5A33"/>
                </a:solidFill>
                <a:latin typeface="Segoe UI"/>
                <a:cs typeface="Segoe UI"/>
              </a:rPr>
              <a:t>DỊCH</a:t>
            </a:r>
            <a:r>
              <a:rPr dirty="0" sz="2600" spc="-35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b="1">
                <a:solidFill>
                  <a:srgbClr val="FF5A33"/>
                </a:solidFill>
                <a:latin typeface="Segoe UI"/>
                <a:cs typeface="Segoe UI"/>
              </a:rPr>
              <a:t>VỤ </a:t>
            </a:r>
            <a:r>
              <a:rPr dirty="0" sz="2600" spc="-700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spc="-65" b="1">
                <a:solidFill>
                  <a:srgbClr val="FF5A33"/>
                </a:solidFill>
                <a:latin typeface="Segoe UI"/>
                <a:cs typeface="Segoe UI"/>
              </a:rPr>
              <a:t>MÁY</a:t>
            </a:r>
            <a:r>
              <a:rPr dirty="0" sz="2600" spc="-40" b="1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dirty="0" sz="2600" spc="-5" b="1">
                <a:solidFill>
                  <a:srgbClr val="FF5A33"/>
                </a:solidFill>
                <a:latin typeface="Segoe UI"/>
                <a:cs typeface="Segoe UI"/>
              </a:rPr>
              <a:t>CHỦ</a:t>
            </a:r>
            <a:endParaRPr sz="2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1428" y="236220"/>
            <a:ext cx="6525006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9482" y="315214"/>
            <a:ext cx="61474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GIỚI THIỆU</a:t>
            </a:r>
            <a:r>
              <a:rPr dirty="0" sz="2400" spc="5"/>
              <a:t> </a:t>
            </a:r>
            <a:r>
              <a:rPr dirty="0" sz="2400" spc="-5"/>
              <a:t>CÁC</a:t>
            </a:r>
            <a:r>
              <a:rPr dirty="0" sz="2400"/>
              <a:t> </a:t>
            </a:r>
            <a:r>
              <a:rPr dirty="0" sz="2400" spc="-5"/>
              <a:t>DỊCH</a:t>
            </a:r>
            <a:r>
              <a:rPr dirty="0" sz="2400" spc="-10"/>
              <a:t> </a:t>
            </a:r>
            <a:r>
              <a:rPr dirty="0" sz="2400"/>
              <a:t>VỤ</a:t>
            </a:r>
            <a:r>
              <a:rPr dirty="0" sz="2400" spc="5"/>
              <a:t> </a:t>
            </a:r>
            <a:r>
              <a:rPr dirty="0" sz="2400" spc="-65"/>
              <a:t>MÁY</a:t>
            </a:r>
            <a:r>
              <a:rPr dirty="0" sz="2400" spc="-10"/>
              <a:t> </a:t>
            </a:r>
            <a:r>
              <a:rPr dirty="0" sz="2400" spc="-5"/>
              <a:t>CHỦ</a:t>
            </a:r>
            <a:r>
              <a:rPr dirty="0" sz="2400" spc="-10"/>
              <a:t> </a:t>
            </a:r>
            <a:r>
              <a:rPr dirty="0" sz="2400"/>
              <a:t>RIÊNG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83540" y="941578"/>
            <a:ext cx="8300720" cy="5323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Các</a:t>
            </a:r>
            <a:r>
              <a:rPr dirty="0" sz="2200" spc="4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dịch</a:t>
            </a:r>
            <a:r>
              <a:rPr dirty="0" sz="2200" spc="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vụ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máy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chủ</a:t>
            </a:r>
            <a:r>
              <a:rPr dirty="0" sz="2200" spc="5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là</a:t>
            </a:r>
            <a:r>
              <a:rPr dirty="0" sz="2200" spc="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dịch</a:t>
            </a:r>
            <a:r>
              <a:rPr dirty="0" sz="2200" spc="5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vụ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 spc="5">
                <a:latin typeface="Segoe UI"/>
                <a:cs typeface="Segoe UI"/>
              </a:rPr>
              <a:t>sử</a:t>
            </a:r>
            <a:r>
              <a:rPr dirty="0" sz="2200" spc="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dụng</a:t>
            </a:r>
            <a:r>
              <a:rPr dirty="0" sz="2200" spc="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trọn</a:t>
            </a:r>
            <a:r>
              <a:rPr dirty="0" sz="2200" spc="6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vẹn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một</a:t>
            </a:r>
            <a:r>
              <a:rPr dirty="0" sz="2200" spc="45">
                <a:latin typeface="Segoe UI"/>
                <a:cs typeface="Segoe UI"/>
              </a:rPr>
              <a:t> </a:t>
            </a:r>
            <a:r>
              <a:rPr dirty="0" sz="2200" spc="10">
                <a:latin typeface="Segoe UI"/>
                <a:cs typeface="Segoe UI"/>
              </a:rPr>
              <a:t>server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để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dùng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riêng.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Khi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nào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cần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máy</a:t>
            </a:r>
            <a:r>
              <a:rPr dirty="0" sz="2200">
                <a:latin typeface="Segoe UI"/>
                <a:cs typeface="Segoe UI"/>
              </a:rPr>
              <a:t> chủ</a:t>
            </a:r>
            <a:r>
              <a:rPr dirty="0" sz="2200" spc="-5">
                <a:latin typeface="Segoe UI"/>
                <a:cs typeface="Segoe UI"/>
              </a:rPr>
              <a:t> riêng:</a:t>
            </a:r>
            <a:endParaRPr sz="2200">
              <a:latin typeface="Segoe UI"/>
              <a:cs typeface="Segoe UI"/>
            </a:endParaRPr>
          </a:p>
          <a:p>
            <a:pPr lvl="1" marL="812800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200" spc="-10">
                <a:latin typeface="Segoe UI"/>
                <a:cs typeface="Segoe UI"/>
              </a:rPr>
              <a:t>Khi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muốn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toàn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cao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cho</a:t>
            </a:r>
            <a:r>
              <a:rPr dirty="0" sz="2200" spc="-10">
                <a:latin typeface="Segoe UI"/>
                <a:cs typeface="Segoe UI"/>
              </a:rPr>
              <a:t> website.</a:t>
            </a:r>
            <a:endParaRPr sz="2200">
              <a:latin typeface="Segoe UI"/>
              <a:cs typeface="Segoe UI"/>
            </a:endParaRPr>
          </a:p>
          <a:p>
            <a:pPr lvl="1" marL="812800" indent="-343535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200" spc="-5">
                <a:latin typeface="Segoe UI"/>
                <a:cs typeface="Segoe UI"/>
              </a:rPr>
              <a:t>Khi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cần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lưu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dữ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liệu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website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với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dung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lượng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lớn,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tuỳ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70">
                <a:latin typeface="Segoe UI"/>
                <a:cs typeface="Segoe UI"/>
              </a:rPr>
              <a:t>ý.</a:t>
            </a:r>
            <a:endParaRPr sz="2200">
              <a:latin typeface="Segoe UI"/>
              <a:cs typeface="Segoe UI"/>
            </a:endParaRPr>
          </a:p>
          <a:p>
            <a:pPr lvl="1" marL="812800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200" spc="-10">
                <a:latin typeface="Segoe UI"/>
                <a:cs typeface="Segoe UI"/>
              </a:rPr>
              <a:t>Khi</a:t>
            </a:r>
            <a:r>
              <a:rPr dirty="0" sz="2200" spc="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muốn</a:t>
            </a:r>
            <a:r>
              <a:rPr dirty="0" sz="2200" spc="3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cấu</a:t>
            </a:r>
            <a:r>
              <a:rPr dirty="0" sz="2200" spc="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hình</a:t>
            </a:r>
            <a:r>
              <a:rPr dirty="0" sz="2200" spc="4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riêng,</a:t>
            </a:r>
            <a:r>
              <a:rPr dirty="0" sz="2200" spc="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hoặc</a:t>
            </a:r>
            <a:r>
              <a:rPr dirty="0" sz="2200" spc="4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dùng</a:t>
            </a:r>
            <a:r>
              <a:rPr dirty="0" sz="2200" spc="5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phần</a:t>
            </a:r>
            <a:r>
              <a:rPr dirty="0" sz="2200" spc="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mềm</a:t>
            </a:r>
            <a:r>
              <a:rPr dirty="0" sz="2200" spc="4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đặc</a:t>
            </a:r>
            <a:r>
              <a:rPr dirty="0" sz="2200" spc="4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biệt</a:t>
            </a:r>
            <a:endParaRPr sz="2200">
              <a:latin typeface="Segoe UI"/>
              <a:cs typeface="Segoe UI"/>
            </a:endParaRPr>
          </a:p>
          <a:p>
            <a:pPr marL="812800">
              <a:lnSpc>
                <a:spcPct val="100000"/>
              </a:lnSpc>
            </a:pPr>
            <a:r>
              <a:rPr dirty="0" sz="2200" spc="-5">
                <a:latin typeface="Segoe UI"/>
                <a:cs typeface="Segoe UI"/>
              </a:rPr>
              <a:t>mà </a:t>
            </a:r>
            <a:r>
              <a:rPr dirty="0" sz="2200" spc="-10">
                <a:latin typeface="Segoe UI"/>
                <a:cs typeface="Segoe UI"/>
              </a:rPr>
              <a:t>trên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share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hosting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không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có.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Các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dịch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vụ </a:t>
            </a:r>
            <a:r>
              <a:rPr dirty="0" sz="2200" spc="-10">
                <a:latin typeface="Segoe UI"/>
                <a:cs typeface="Segoe UI"/>
              </a:rPr>
              <a:t>máy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chủ</a:t>
            </a:r>
            <a:r>
              <a:rPr dirty="0" sz="2200" spc="-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riêng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:</a:t>
            </a:r>
            <a:endParaRPr sz="2200">
              <a:latin typeface="Segoe UI"/>
              <a:cs typeface="Segoe UI"/>
            </a:endParaRPr>
          </a:p>
          <a:p>
            <a:pPr lvl="1" marL="812800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200" spc="-10" b="1">
                <a:latin typeface="Segoe UI"/>
                <a:cs typeface="Segoe UI"/>
              </a:rPr>
              <a:t>Dedicated</a:t>
            </a:r>
            <a:r>
              <a:rPr dirty="0" sz="2200" spc="20" b="1">
                <a:latin typeface="Segoe UI"/>
                <a:cs typeface="Segoe UI"/>
              </a:rPr>
              <a:t> </a:t>
            </a:r>
            <a:r>
              <a:rPr dirty="0" sz="2200" spc="5" b="1">
                <a:latin typeface="Segoe UI"/>
                <a:cs typeface="Segoe UI"/>
              </a:rPr>
              <a:t>Server</a:t>
            </a:r>
            <a:r>
              <a:rPr dirty="0" sz="2200" spc="5">
                <a:latin typeface="Segoe UI"/>
                <a:cs typeface="Segoe UI"/>
              </a:rPr>
              <a:t>: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là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dịch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vụ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thuê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máy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chủ</a:t>
            </a:r>
            <a:r>
              <a:rPr dirty="0" sz="2200" spc="-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riêng.</a:t>
            </a:r>
            <a:endParaRPr sz="2200">
              <a:latin typeface="Segoe UI"/>
              <a:cs typeface="Segoe UI"/>
            </a:endParaRPr>
          </a:p>
          <a:p>
            <a:pPr lvl="1" marL="812800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200" spc="-5" b="1">
                <a:latin typeface="Segoe UI"/>
                <a:cs typeface="Segoe UI"/>
              </a:rPr>
              <a:t>VPS</a:t>
            </a:r>
            <a:r>
              <a:rPr dirty="0" sz="2200" spc="15" b="1">
                <a:latin typeface="Segoe UI"/>
                <a:cs typeface="Segoe UI"/>
              </a:rPr>
              <a:t> </a:t>
            </a:r>
            <a:r>
              <a:rPr dirty="0" sz="2200" spc="-10" b="1">
                <a:latin typeface="Segoe UI"/>
                <a:cs typeface="Segoe UI"/>
              </a:rPr>
              <a:t>Hosting</a:t>
            </a:r>
            <a:r>
              <a:rPr dirty="0" sz="2200" spc="5" b="1">
                <a:latin typeface="Segoe UI"/>
                <a:cs typeface="Segoe UI"/>
              </a:rPr>
              <a:t> </a:t>
            </a:r>
            <a:r>
              <a:rPr dirty="0" sz="2200" spc="-5" b="1">
                <a:latin typeface="Segoe UI"/>
                <a:cs typeface="Segoe UI"/>
              </a:rPr>
              <a:t>: </a:t>
            </a:r>
            <a:r>
              <a:rPr dirty="0" sz="2200" spc="-5">
                <a:latin typeface="Segoe UI"/>
                <a:cs typeface="Segoe UI"/>
              </a:rPr>
              <a:t>dịch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vụ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thuê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máy</a:t>
            </a:r>
            <a:r>
              <a:rPr dirty="0" sz="2200">
                <a:latin typeface="Segoe UI"/>
                <a:cs typeface="Segoe UI"/>
              </a:rPr>
              <a:t> chủ </a:t>
            </a:r>
            <a:r>
              <a:rPr dirty="0" sz="2200" spc="-10">
                <a:latin typeface="Segoe UI"/>
                <a:cs typeface="Segoe UI"/>
              </a:rPr>
              <a:t>ảo.</a:t>
            </a:r>
            <a:endParaRPr sz="2200">
              <a:latin typeface="Segoe UI"/>
              <a:cs typeface="Segoe UI"/>
            </a:endParaRPr>
          </a:p>
          <a:p>
            <a:pPr lvl="1" marL="812800" indent="-34353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 sz="2200" spc="-10" b="1">
                <a:latin typeface="Segoe UI"/>
                <a:cs typeface="Segoe UI"/>
              </a:rPr>
              <a:t>Colocation</a:t>
            </a:r>
            <a:r>
              <a:rPr dirty="0" sz="2200" spc="25" b="1">
                <a:latin typeface="Segoe UI"/>
                <a:cs typeface="Segoe UI"/>
              </a:rPr>
              <a:t> </a:t>
            </a:r>
            <a:r>
              <a:rPr dirty="0" sz="2200" spc="-5" b="1">
                <a:latin typeface="Segoe UI"/>
                <a:cs typeface="Segoe UI"/>
              </a:rPr>
              <a:t>:</a:t>
            </a:r>
            <a:r>
              <a:rPr dirty="0" sz="2200" spc="-100" b="1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dịch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vụ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thuê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chỗ</a:t>
            </a:r>
            <a:r>
              <a:rPr dirty="0" sz="2200" spc="-5">
                <a:latin typeface="Segoe UI"/>
                <a:cs typeface="Segoe UI"/>
              </a:rPr>
              <a:t> đặt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máy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chủ</a:t>
            </a:r>
            <a:endParaRPr sz="2200">
              <a:latin typeface="Segoe UI"/>
              <a:cs typeface="Segoe UI"/>
            </a:endParaRPr>
          </a:p>
          <a:p>
            <a:pPr marL="355600" marR="91630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  <a:tab pos="5255895" algn="l"/>
                <a:tab pos="5459095" algn="l"/>
              </a:tabLst>
            </a:pPr>
            <a:r>
              <a:rPr dirty="0" sz="2200" spc="-5">
                <a:latin typeface="Segoe UI"/>
                <a:cs typeface="Segoe UI"/>
              </a:rPr>
              <a:t>Một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số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nhà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cung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cấp dịch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vụ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máy</a:t>
            </a:r>
            <a:r>
              <a:rPr dirty="0" sz="2200">
                <a:latin typeface="Segoe UI"/>
                <a:cs typeface="Segoe UI"/>
              </a:rPr>
              <a:t> chủ:	</a:t>
            </a:r>
            <a:r>
              <a:rPr dirty="0" sz="2200" spc="-5">
                <a:latin typeface="Segoe UI"/>
                <a:cs typeface="Segoe UI"/>
              </a:rPr>
              <a:t>idcviettel.vn,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nhanhoa.com</a:t>
            </a:r>
            <a:r>
              <a:rPr dirty="0" sz="2200" spc="3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,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hostvn.net,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pavietnam.vn	,</a:t>
            </a:r>
            <a:r>
              <a:rPr dirty="0" sz="2200" spc="-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hostingviet.vn, </a:t>
            </a:r>
            <a:r>
              <a:rPr dirty="0" sz="2200" spc="-58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bkhost.vn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,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bkns.vn,</a:t>
            </a:r>
            <a:r>
              <a:rPr dirty="0" sz="2200" spc="-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vhost.vn …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676" y="190500"/>
            <a:ext cx="5336285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2590" y="283210"/>
            <a:ext cx="4892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DỊCH</a:t>
            </a:r>
            <a:r>
              <a:rPr dirty="0" spc="-5"/>
              <a:t> VỤ </a:t>
            </a:r>
            <a:r>
              <a:rPr dirty="0" spc="-30"/>
              <a:t>DEDICATED</a:t>
            </a:r>
            <a:r>
              <a:rPr dirty="0" spc="-5"/>
              <a:t> </a:t>
            </a:r>
            <a:r>
              <a:rPr dirty="0" spc="-10"/>
              <a:t>SERVER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974293"/>
            <a:ext cx="8321040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10">
                <a:latin typeface="Segoe UI"/>
                <a:cs typeface="Segoe UI"/>
              </a:rPr>
              <a:t>Dedicated</a:t>
            </a:r>
            <a:r>
              <a:rPr dirty="0" sz="2400" spc="55">
                <a:latin typeface="Segoe UI"/>
                <a:cs typeface="Segoe UI"/>
              </a:rPr>
              <a:t> </a:t>
            </a:r>
            <a:r>
              <a:rPr dirty="0" sz="2400" spc="10">
                <a:latin typeface="Segoe UI"/>
                <a:cs typeface="Segoe UI"/>
              </a:rPr>
              <a:t>server</a:t>
            </a:r>
            <a:r>
              <a:rPr dirty="0" sz="2400" spc="5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là</a:t>
            </a:r>
            <a:r>
              <a:rPr dirty="0" sz="2400" spc="4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dịch</a:t>
            </a:r>
            <a:r>
              <a:rPr dirty="0" sz="2400" spc="4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vụ</a:t>
            </a:r>
            <a:r>
              <a:rPr dirty="0" sz="2400" spc="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thuê</a:t>
            </a:r>
            <a:r>
              <a:rPr dirty="0" sz="2400" spc="5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máy</a:t>
            </a:r>
            <a:r>
              <a:rPr dirty="0" sz="2400" spc="3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chủ</a:t>
            </a:r>
            <a:r>
              <a:rPr dirty="0" sz="2400" spc="5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riêng.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Phần</a:t>
            </a:r>
            <a:r>
              <a:rPr dirty="0" sz="2400" spc="6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cứng</a:t>
            </a:r>
            <a:endParaRPr sz="2400">
              <a:latin typeface="Segoe UI"/>
              <a:cs typeface="Segoe UI"/>
            </a:endParaRPr>
          </a:p>
          <a:p>
            <a:pPr algn="just"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Segoe UI"/>
                <a:cs typeface="Segoe UI"/>
              </a:rPr>
              <a:t>do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nhà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cung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cấp đầu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tư,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bên thuê</a:t>
            </a:r>
            <a:r>
              <a:rPr dirty="0" sz="2400" spc="-5">
                <a:latin typeface="Segoe UI"/>
                <a:cs typeface="Segoe UI"/>
              </a:rPr>
              <a:t> chỉ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trả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tiền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theo tháng.</a:t>
            </a:r>
            <a:endParaRPr sz="2400">
              <a:latin typeface="Segoe UI"/>
              <a:cs typeface="Segoe UI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Segoe UI"/>
                <a:cs typeface="Segoe UI"/>
              </a:rPr>
              <a:t>Bên thuê </a:t>
            </a:r>
            <a:r>
              <a:rPr dirty="0" sz="2400" spc="-5">
                <a:latin typeface="Segoe UI"/>
                <a:cs typeface="Segoe UI"/>
              </a:rPr>
              <a:t>có </a:t>
            </a:r>
            <a:r>
              <a:rPr dirty="0" sz="2400" spc="-15">
                <a:latin typeface="Segoe UI"/>
                <a:cs typeface="Segoe UI"/>
              </a:rPr>
              <a:t>toàn </a:t>
            </a:r>
            <a:r>
              <a:rPr dirty="0" sz="2400">
                <a:latin typeface="Segoe UI"/>
                <a:cs typeface="Segoe UI"/>
              </a:rPr>
              <a:t>quyền </a:t>
            </a:r>
            <a:r>
              <a:rPr dirty="0" sz="2400" spc="-10">
                <a:latin typeface="Segoe UI"/>
                <a:cs typeface="Segoe UI"/>
              </a:rPr>
              <a:t>trên </a:t>
            </a:r>
            <a:r>
              <a:rPr dirty="0" sz="2400" spc="10">
                <a:latin typeface="Segoe UI"/>
                <a:cs typeface="Segoe UI"/>
              </a:rPr>
              <a:t>server </a:t>
            </a:r>
            <a:r>
              <a:rPr dirty="0" sz="2400" spc="-5">
                <a:latin typeface="Segoe UI"/>
                <a:cs typeface="Segoe UI"/>
              </a:rPr>
              <a:t>như </a:t>
            </a:r>
            <a:r>
              <a:rPr dirty="0" sz="2400">
                <a:latin typeface="Segoe UI"/>
                <a:cs typeface="Segoe UI"/>
              </a:rPr>
              <a:t>cài </a:t>
            </a:r>
            <a:r>
              <a:rPr dirty="0" sz="2400" spc="-5">
                <a:latin typeface="Segoe UI"/>
                <a:cs typeface="Segoe UI"/>
              </a:rPr>
              <a:t>hệ </a:t>
            </a:r>
            <a:r>
              <a:rPr dirty="0" sz="2400">
                <a:latin typeface="Segoe UI"/>
                <a:cs typeface="Segoe UI"/>
              </a:rPr>
              <a:t>điều hành,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cài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các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ứng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dụng,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cấu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hình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tùy </a:t>
            </a:r>
            <a:r>
              <a:rPr dirty="0" sz="2400" spc="-5">
                <a:latin typeface="Segoe UI"/>
                <a:cs typeface="Segoe UI"/>
              </a:rPr>
              <a:t>nhu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cầu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của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 spc="-10">
                <a:latin typeface="Segoe UI"/>
                <a:cs typeface="Segoe UI"/>
              </a:rPr>
              <a:t>mình.</a:t>
            </a:r>
            <a:endParaRPr sz="2400">
              <a:latin typeface="Segoe UI"/>
              <a:cs typeface="Segoe UI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10">
                <a:latin typeface="Segoe UI"/>
                <a:cs typeface="Segoe UI"/>
              </a:rPr>
              <a:t>Dedicated </a:t>
            </a:r>
            <a:r>
              <a:rPr dirty="0" sz="2400" spc="10">
                <a:latin typeface="Segoe UI"/>
                <a:cs typeface="Segoe UI"/>
              </a:rPr>
              <a:t>server </a:t>
            </a:r>
            <a:r>
              <a:rPr dirty="0" sz="2400">
                <a:latin typeface="Segoe UI"/>
                <a:cs typeface="Segoe UI"/>
              </a:rPr>
              <a:t>thường được đặt tại các data </a:t>
            </a:r>
            <a:r>
              <a:rPr dirty="0" sz="2400" spc="-5">
                <a:latin typeface="Segoe UI"/>
                <a:cs typeface="Segoe UI"/>
              </a:rPr>
              <a:t>center </a:t>
            </a:r>
            <a:r>
              <a:rPr dirty="0" sz="2400" spc="-50">
                <a:latin typeface="Segoe UI"/>
                <a:cs typeface="Segoe UI"/>
              </a:rPr>
              <a:t>và </a:t>
            </a:r>
            <a:r>
              <a:rPr dirty="0" sz="2400" spc="-4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được trang bị tính năng dự phòng (về tài </a:t>
            </a:r>
            <a:r>
              <a:rPr dirty="0" sz="2400" spc="-5">
                <a:latin typeface="Segoe UI"/>
                <a:cs typeface="Segoe UI"/>
              </a:rPr>
              <a:t>nguyên, </a:t>
            </a:r>
            <a:r>
              <a:rPr dirty="0" sz="2400">
                <a:latin typeface="Segoe UI"/>
                <a:cs typeface="Segoe UI"/>
              </a:rPr>
              <a:t>nguồn 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điện)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…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đảm bảo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sự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an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20">
                <a:latin typeface="Segoe UI"/>
                <a:cs typeface="Segoe UI"/>
              </a:rPr>
              <a:t>toàn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cao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của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máy chủ.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6379" y="3810000"/>
            <a:ext cx="8267065" cy="2697480"/>
            <a:chOff x="496379" y="3810000"/>
            <a:chExt cx="8267065" cy="26974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379" y="4604109"/>
              <a:ext cx="2503075" cy="160196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799" y="3810000"/>
              <a:ext cx="5791200" cy="2697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468" y="190500"/>
            <a:ext cx="6238494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0001" y="283210"/>
            <a:ext cx="58019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ƯU</a:t>
            </a:r>
            <a:r>
              <a:rPr dirty="0" spc="-5"/>
              <a:t> ĐIỂM</a:t>
            </a:r>
            <a:r>
              <a:rPr dirty="0" spc="-15"/>
              <a:t> </a:t>
            </a:r>
            <a:r>
              <a:rPr dirty="0" spc="-10"/>
              <a:t>CỦA</a:t>
            </a:r>
            <a:r>
              <a:rPr dirty="0" spc="25"/>
              <a:t> </a:t>
            </a:r>
            <a:r>
              <a:rPr dirty="0" spc="-25"/>
              <a:t>DEDICATED</a:t>
            </a:r>
            <a:r>
              <a:rPr dirty="0" spc="-20"/>
              <a:t> </a:t>
            </a:r>
            <a:r>
              <a:rPr dirty="0" spc="-10"/>
              <a:t>SERVER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589" y="1026690"/>
            <a:ext cx="8282940" cy="230568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200" spc="-10">
                <a:latin typeface="Segoe UI"/>
                <a:cs typeface="Segoe UI"/>
              </a:rPr>
              <a:t>Bên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thuê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khá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linh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động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chọn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phần</a:t>
            </a:r>
            <a:r>
              <a:rPr dirty="0" sz="2200">
                <a:latin typeface="Segoe UI"/>
                <a:cs typeface="Segoe UI"/>
              </a:rPr>
              <a:t> cứng </a:t>
            </a:r>
            <a:r>
              <a:rPr dirty="0" sz="2200" spc="-15">
                <a:latin typeface="Segoe UI"/>
                <a:cs typeface="Segoe UI"/>
              </a:rPr>
              <a:t>server.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200" spc="-5">
                <a:latin typeface="Segoe UI"/>
                <a:cs typeface="Segoe UI"/>
              </a:rPr>
              <a:t>Khả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năng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lưu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trữ lớn,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do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dùng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được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toàn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bộ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đĩa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cứng.</a:t>
            </a:r>
            <a:endParaRPr sz="2200">
              <a:latin typeface="Segoe UI"/>
              <a:cs typeface="Segoe UI"/>
            </a:endParaRPr>
          </a:p>
          <a:p>
            <a:pPr marL="355600" marR="5080" indent="-343535">
              <a:lnSpc>
                <a:spcPct val="100000"/>
              </a:lnSpc>
              <a:spcBef>
                <a:spcPts val="53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200" spc="-5">
                <a:latin typeface="Segoe UI"/>
                <a:cs typeface="Segoe UI"/>
              </a:rPr>
              <a:t>Tốc</a:t>
            </a:r>
            <a:r>
              <a:rPr dirty="0" sz="2200" spc="3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độ</a:t>
            </a:r>
            <a:r>
              <a:rPr dirty="0" sz="2200" spc="3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xử</a:t>
            </a:r>
            <a:r>
              <a:rPr dirty="0" sz="2200" spc="35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lý</a:t>
            </a:r>
            <a:r>
              <a:rPr dirty="0" sz="2200" spc="36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nhanh,</a:t>
            </a:r>
            <a:r>
              <a:rPr dirty="0" sz="2200" spc="355">
                <a:latin typeface="Segoe UI"/>
                <a:cs typeface="Segoe UI"/>
              </a:rPr>
              <a:t> </a:t>
            </a:r>
            <a:r>
              <a:rPr dirty="0" sz="2200" spc="-20">
                <a:latin typeface="Segoe UI"/>
                <a:cs typeface="Segoe UI"/>
              </a:rPr>
              <a:t>và</a:t>
            </a:r>
            <a:r>
              <a:rPr dirty="0" sz="2200" spc="35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an</a:t>
            </a:r>
            <a:r>
              <a:rPr dirty="0" sz="2200" spc="360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toàn</a:t>
            </a:r>
            <a:r>
              <a:rPr dirty="0" sz="2200" spc="3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do</a:t>
            </a:r>
            <a:r>
              <a:rPr dirty="0" sz="2200" spc="36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không</a:t>
            </a:r>
            <a:r>
              <a:rPr dirty="0" sz="2200" spc="35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chia</a:t>
            </a:r>
            <a:r>
              <a:rPr dirty="0" sz="2200" spc="37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sẻ</a:t>
            </a:r>
            <a:r>
              <a:rPr dirty="0" sz="2200" spc="35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tài</a:t>
            </a:r>
            <a:r>
              <a:rPr dirty="0" sz="2200" spc="35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nguyên </a:t>
            </a:r>
            <a:r>
              <a:rPr dirty="0" sz="2200" spc="-585">
                <a:latin typeface="Segoe UI"/>
                <a:cs typeface="Segoe UI"/>
              </a:rPr>
              <a:t> </a:t>
            </a:r>
            <a:r>
              <a:rPr dirty="0" sz="2200" spc="10">
                <a:latin typeface="Segoe UI"/>
                <a:cs typeface="Segoe UI"/>
              </a:rPr>
              <a:t>server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với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ai.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6235" algn="l"/>
                <a:tab pos="951230" algn="l"/>
                <a:tab pos="1641475" algn="l"/>
                <a:tab pos="2065655" algn="l"/>
                <a:tab pos="2751455" algn="l"/>
                <a:tab pos="3647440" algn="l"/>
                <a:tab pos="4405630" algn="l"/>
                <a:tab pos="4796790" algn="l"/>
                <a:tab pos="5678170" algn="l"/>
                <a:tab pos="6289040" algn="l"/>
                <a:tab pos="6760209" algn="l"/>
                <a:tab pos="7294880" algn="l"/>
                <a:tab pos="7732395" algn="l"/>
              </a:tabLst>
            </a:pPr>
            <a:r>
              <a:rPr dirty="0" sz="2200" spc="-10">
                <a:latin typeface="Segoe UI"/>
                <a:cs typeface="Segoe UI"/>
              </a:rPr>
              <a:t>Bê</a:t>
            </a:r>
            <a:r>
              <a:rPr dirty="0" sz="2200" spc="-5">
                <a:latin typeface="Segoe UI"/>
                <a:cs typeface="Segoe UI"/>
              </a:rPr>
              <a:t>n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thuê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có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20">
                <a:latin typeface="Segoe UI"/>
                <a:cs typeface="Segoe UI"/>
              </a:rPr>
              <a:t>t</a:t>
            </a:r>
            <a:r>
              <a:rPr dirty="0" sz="2200" spc="-35">
                <a:latin typeface="Segoe UI"/>
                <a:cs typeface="Segoe UI"/>
              </a:rPr>
              <a:t>o</a:t>
            </a:r>
            <a:r>
              <a:rPr dirty="0" sz="2200">
                <a:latin typeface="Segoe UI"/>
                <a:cs typeface="Segoe UI"/>
              </a:rPr>
              <a:t>à</a:t>
            </a:r>
            <a:r>
              <a:rPr dirty="0" sz="2200" spc="-5">
                <a:latin typeface="Segoe UI"/>
                <a:cs typeface="Segoe UI"/>
              </a:rPr>
              <a:t>n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qu</a:t>
            </a:r>
            <a:r>
              <a:rPr dirty="0" sz="2200" spc="10">
                <a:latin typeface="Segoe UI"/>
                <a:cs typeface="Segoe UI"/>
              </a:rPr>
              <a:t>y</a:t>
            </a:r>
            <a:r>
              <a:rPr dirty="0" sz="2200" spc="-5">
                <a:latin typeface="Segoe UI"/>
                <a:cs typeface="Segoe UI"/>
              </a:rPr>
              <a:t>ền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q</a:t>
            </a:r>
            <a:r>
              <a:rPr dirty="0" sz="2200" spc="10">
                <a:latin typeface="Segoe UI"/>
                <a:cs typeface="Segoe UI"/>
              </a:rPr>
              <a:t>u</a:t>
            </a:r>
            <a:r>
              <a:rPr dirty="0" sz="2200" spc="-5">
                <a:latin typeface="Segoe UI"/>
                <a:cs typeface="Segoe UI"/>
              </a:rPr>
              <a:t>ản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10">
                <a:latin typeface="Segoe UI"/>
                <a:cs typeface="Segoe UI"/>
              </a:rPr>
              <a:t>se</a:t>
            </a:r>
            <a:r>
              <a:rPr dirty="0" sz="2200" spc="80">
                <a:latin typeface="Segoe UI"/>
                <a:cs typeface="Segoe UI"/>
              </a:rPr>
              <a:t>r</a:t>
            </a:r>
            <a:r>
              <a:rPr dirty="0" sz="2200" spc="-15">
                <a:latin typeface="Segoe UI"/>
                <a:cs typeface="Segoe UI"/>
              </a:rPr>
              <a:t>v</a:t>
            </a:r>
            <a:r>
              <a:rPr dirty="0" sz="2200" spc="-5">
                <a:latin typeface="Segoe UI"/>
                <a:cs typeface="Segoe UI"/>
              </a:rPr>
              <a:t>er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như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cài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5">
                <a:latin typeface="Segoe UI"/>
                <a:cs typeface="Segoe UI"/>
              </a:rPr>
              <a:t>đ</a:t>
            </a:r>
            <a:r>
              <a:rPr dirty="0" sz="2200" spc="-5">
                <a:latin typeface="Segoe UI"/>
                <a:cs typeface="Segoe UI"/>
              </a:rPr>
              <a:t>ặt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-5">
                <a:latin typeface="Segoe UI"/>
                <a:cs typeface="Segoe UI"/>
              </a:rPr>
              <a:t>hệ</a:t>
            </a:r>
            <a:r>
              <a:rPr dirty="0" sz="2200">
                <a:latin typeface="Segoe UI"/>
                <a:cs typeface="Segoe UI"/>
              </a:rPr>
              <a:t>	</a:t>
            </a:r>
            <a:r>
              <a:rPr dirty="0" sz="2200" spc="5">
                <a:latin typeface="Segoe UI"/>
                <a:cs typeface="Segoe UI"/>
              </a:rPr>
              <a:t>đ</a:t>
            </a:r>
            <a:r>
              <a:rPr dirty="0" sz="2200" spc="-10">
                <a:latin typeface="Segoe UI"/>
                <a:cs typeface="Segoe UI"/>
              </a:rPr>
              <a:t>iều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Segoe UI"/>
                <a:cs typeface="Segoe UI"/>
              </a:rPr>
              <a:t>hành,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phần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mềm..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4038600"/>
            <a:ext cx="5257800" cy="21854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2972" y="213359"/>
            <a:ext cx="6534150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6266" y="298450"/>
            <a:ext cx="612838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/>
              <a:t>NHƯỢC</a:t>
            </a:r>
            <a:r>
              <a:rPr dirty="0" sz="2600" spc="-10"/>
              <a:t> </a:t>
            </a:r>
            <a:r>
              <a:rPr dirty="0" sz="2600" spc="-5"/>
              <a:t>ĐIỂM</a:t>
            </a:r>
            <a:r>
              <a:rPr dirty="0" sz="2600" spc="-35"/>
              <a:t> </a:t>
            </a:r>
            <a:r>
              <a:rPr dirty="0" sz="2600" spc="-5"/>
              <a:t>CỦA</a:t>
            </a:r>
            <a:r>
              <a:rPr dirty="0" sz="2600" spc="-30"/>
              <a:t> </a:t>
            </a:r>
            <a:r>
              <a:rPr dirty="0" sz="2600" spc="-20"/>
              <a:t>DEDICATED</a:t>
            </a:r>
            <a:r>
              <a:rPr dirty="0" sz="2600" spc="-35"/>
              <a:t> </a:t>
            </a:r>
            <a:r>
              <a:rPr dirty="0" sz="2600"/>
              <a:t>SERVER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358851" y="874290"/>
            <a:ext cx="8172450" cy="230568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Chi</a:t>
            </a:r>
            <a:r>
              <a:rPr dirty="0" sz="2200">
                <a:latin typeface="Segoe UI"/>
                <a:cs typeface="Segoe UI"/>
              </a:rPr>
              <a:t> phí </a:t>
            </a:r>
            <a:r>
              <a:rPr dirty="0" sz="2200" spc="-5">
                <a:latin typeface="Segoe UI"/>
                <a:cs typeface="Segoe UI"/>
              </a:rPr>
              <a:t>cao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do </a:t>
            </a:r>
            <a:r>
              <a:rPr dirty="0" sz="2200" spc="-5">
                <a:latin typeface="Segoe UI"/>
                <a:cs typeface="Segoe UI"/>
              </a:rPr>
              <a:t>thuê riêng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15">
                <a:latin typeface="Segoe UI"/>
                <a:cs typeface="Segoe UI"/>
              </a:rPr>
              <a:t>server.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10">
                <a:latin typeface="Segoe UI"/>
                <a:cs typeface="Segoe UI"/>
              </a:rPr>
              <a:t>Cần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phải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có </a:t>
            </a:r>
            <a:r>
              <a:rPr dirty="0" sz="2200">
                <a:latin typeface="Segoe UI"/>
                <a:cs typeface="Segoe UI"/>
              </a:rPr>
              <a:t>người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có kỹ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năng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quản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trị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20">
                <a:latin typeface="Segoe UI"/>
                <a:cs typeface="Segoe UI"/>
              </a:rPr>
              <a:t>và</a:t>
            </a:r>
            <a:r>
              <a:rPr dirty="0" sz="2200" spc="-5">
                <a:latin typeface="Segoe UI"/>
                <a:cs typeface="Segoe UI"/>
              </a:rPr>
              <a:t> bảo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trì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20">
                <a:latin typeface="Segoe UI"/>
                <a:cs typeface="Segoe UI"/>
              </a:rPr>
              <a:t>server.</a:t>
            </a:r>
            <a:endParaRPr sz="2200">
              <a:latin typeface="Segoe UI"/>
              <a:cs typeface="Segoe UI"/>
            </a:endParaRPr>
          </a:p>
          <a:p>
            <a:pPr marL="431800" indent="-419100">
              <a:lnSpc>
                <a:spcPct val="100000"/>
              </a:lnSpc>
              <a:spcBef>
                <a:spcPts val="535"/>
              </a:spcBef>
              <a:buFont typeface="Wingdings"/>
              <a:buChar char=""/>
              <a:tabLst>
                <a:tab pos="431165" algn="l"/>
                <a:tab pos="431800" algn="l"/>
              </a:tabLst>
            </a:pPr>
            <a:r>
              <a:rPr dirty="0" sz="2200" spc="-5">
                <a:latin typeface="Segoe UI"/>
                <a:cs typeface="Segoe UI"/>
              </a:rPr>
              <a:t>Tự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chịu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trách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nhiệm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các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dữ</a:t>
            </a:r>
            <a:r>
              <a:rPr dirty="0" sz="2200" spc="-10">
                <a:latin typeface="Segoe UI"/>
                <a:cs typeface="Segoe UI"/>
              </a:rPr>
              <a:t> liệu</a:t>
            </a:r>
            <a:r>
              <a:rPr dirty="0" sz="2200" spc="2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của</a:t>
            </a:r>
            <a:r>
              <a:rPr dirty="0" sz="2200" spc="-5">
                <a:latin typeface="Segoe UI"/>
                <a:cs typeface="Segoe UI"/>
              </a:rPr>
              <a:t> mình</a:t>
            </a:r>
            <a:r>
              <a:rPr dirty="0" sz="2200" spc="3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(backup,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10">
                <a:latin typeface="Segoe UI"/>
                <a:cs typeface="Segoe UI"/>
              </a:rPr>
              <a:t>restore…)</a:t>
            </a:r>
            <a:endParaRPr sz="2200">
              <a:latin typeface="Segoe UI"/>
              <a:cs typeface="Segoe UI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Segoe UI"/>
                <a:cs typeface="Segoe UI"/>
              </a:rPr>
              <a:t>Thay đổi </a:t>
            </a:r>
            <a:r>
              <a:rPr dirty="0" sz="2200">
                <a:latin typeface="Segoe UI"/>
                <a:cs typeface="Segoe UI"/>
              </a:rPr>
              <a:t>tài </a:t>
            </a:r>
            <a:r>
              <a:rPr dirty="0" sz="2200" spc="-5">
                <a:latin typeface="Segoe UI"/>
                <a:cs typeface="Segoe UI"/>
              </a:rPr>
              <a:t>nguyên (CPU, </a:t>
            </a:r>
            <a:r>
              <a:rPr dirty="0" sz="2200" spc="-10">
                <a:latin typeface="Segoe UI"/>
                <a:cs typeface="Segoe UI"/>
              </a:rPr>
              <a:t>RAM, </a:t>
            </a:r>
            <a:r>
              <a:rPr dirty="0" sz="2200" spc="-5">
                <a:latin typeface="Segoe UI"/>
                <a:cs typeface="Segoe UI"/>
              </a:rPr>
              <a:t>đĩa…): không </a:t>
            </a:r>
            <a:r>
              <a:rPr dirty="0" sz="2200">
                <a:latin typeface="Segoe UI"/>
                <a:cs typeface="Segoe UI"/>
              </a:rPr>
              <a:t>linh động, </a:t>
            </a:r>
            <a:r>
              <a:rPr dirty="0" sz="2200" spc="-5">
                <a:latin typeface="Segoe UI"/>
                <a:cs typeface="Segoe UI"/>
              </a:rPr>
              <a:t>không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thể thực </a:t>
            </a:r>
            <a:r>
              <a:rPr dirty="0" sz="2200">
                <a:latin typeface="Segoe UI"/>
                <a:cs typeface="Segoe UI"/>
              </a:rPr>
              <a:t>hiện </a:t>
            </a:r>
            <a:r>
              <a:rPr dirty="0" sz="2200" spc="-5">
                <a:latin typeface="Segoe UI"/>
                <a:cs typeface="Segoe UI"/>
              </a:rPr>
              <a:t>chỉ bằng click </a:t>
            </a:r>
            <a:r>
              <a:rPr dirty="0" sz="2200">
                <a:latin typeface="Segoe UI"/>
                <a:cs typeface="Segoe UI"/>
              </a:rPr>
              <a:t>chuột, </a:t>
            </a:r>
            <a:r>
              <a:rPr dirty="0" sz="2200" spc="-5">
                <a:latin typeface="Segoe UI"/>
                <a:cs typeface="Segoe UI"/>
              </a:rPr>
              <a:t>phải </a:t>
            </a:r>
            <a:r>
              <a:rPr dirty="0" sz="2200">
                <a:latin typeface="Segoe UI"/>
                <a:cs typeface="Segoe UI"/>
              </a:rPr>
              <a:t>dừng </a:t>
            </a:r>
            <a:r>
              <a:rPr dirty="0" sz="2200" spc="10">
                <a:latin typeface="Segoe UI"/>
                <a:cs typeface="Segoe UI"/>
              </a:rPr>
              <a:t>server </a:t>
            </a:r>
            <a:r>
              <a:rPr dirty="0" sz="2200" spc="-20">
                <a:latin typeface="Segoe UI"/>
                <a:cs typeface="Segoe UI"/>
              </a:rPr>
              <a:t>và </a:t>
            </a:r>
            <a:r>
              <a:rPr dirty="0" sz="2200" spc="-5">
                <a:latin typeface="Segoe UI"/>
                <a:cs typeface="Segoe UI"/>
              </a:rPr>
              <a:t>thực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hiện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thủ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công.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1932" y="3474720"/>
            <a:ext cx="5486400" cy="3124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0363" y="213359"/>
            <a:ext cx="6750558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3657" y="298450"/>
            <a:ext cx="634047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/>
              <a:t>CÁC</a:t>
            </a:r>
            <a:r>
              <a:rPr dirty="0" sz="2600" spc="-25"/>
              <a:t> </a:t>
            </a:r>
            <a:r>
              <a:rPr dirty="0" sz="2600" spc="-5"/>
              <a:t>THÔNG</a:t>
            </a:r>
            <a:r>
              <a:rPr dirty="0" sz="2600" spc="-15"/>
              <a:t> </a:t>
            </a:r>
            <a:r>
              <a:rPr dirty="0" sz="2600"/>
              <a:t>SỐ</a:t>
            </a:r>
            <a:r>
              <a:rPr dirty="0" sz="2600" spc="-5"/>
              <a:t> </a:t>
            </a:r>
            <a:r>
              <a:rPr dirty="0" sz="2600"/>
              <a:t>TRÊN</a:t>
            </a:r>
            <a:r>
              <a:rPr dirty="0" sz="2600" spc="-25"/>
              <a:t> DEDICATE </a:t>
            </a:r>
            <a:r>
              <a:rPr dirty="0" sz="2600"/>
              <a:t>SERVER</a:t>
            </a:r>
            <a:endParaRPr sz="2600"/>
          </a:p>
        </p:txBody>
      </p:sp>
      <p:grpSp>
        <p:nvGrpSpPr>
          <p:cNvPr id="4" name="object 4"/>
          <p:cNvGrpSpPr/>
          <p:nvPr/>
        </p:nvGrpSpPr>
        <p:grpSpPr>
          <a:xfrm>
            <a:off x="301497" y="908050"/>
            <a:ext cx="8773160" cy="5902325"/>
            <a:chOff x="301497" y="908050"/>
            <a:chExt cx="8773160" cy="59023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847" y="914400"/>
              <a:ext cx="6626352" cy="3200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672" y="911225"/>
              <a:ext cx="6633209" cy="3206750"/>
            </a:xfrm>
            <a:custGeom>
              <a:avLst/>
              <a:gdLst/>
              <a:ahLst/>
              <a:cxnLst/>
              <a:rect l="l" t="t" r="r" b="b"/>
              <a:pathLst>
                <a:path w="6633209" h="3206750">
                  <a:moveTo>
                    <a:pt x="0" y="3206750"/>
                  </a:moveTo>
                  <a:lnTo>
                    <a:pt x="6632702" y="3206750"/>
                  </a:lnTo>
                  <a:lnTo>
                    <a:pt x="6632702" y="0"/>
                  </a:lnTo>
                  <a:lnTo>
                    <a:pt x="0" y="0"/>
                  </a:lnTo>
                  <a:lnTo>
                    <a:pt x="0" y="32067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7572" y="3276600"/>
              <a:ext cx="5580227" cy="35272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84245" y="3273298"/>
              <a:ext cx="5587365" cy="3534410"/>
            </a:xfrm>
            <a:custGeom>
              <a:avLst/>
              <a:gdLst/>
              <a:ahLst/>
              <a:cxnLst/>
              <a:rect l="l" t="t" r="r" b="b"/>
              <a:pathLst>
                <a:path w="5587365" h="3534409">
                  <a:moveTo>
                    <a:pt x="0" y="333248"/>
                  </a:moveTo>
                  <a:lnTo>
                    <a:pt x="5388990" y="0"/>
                  </a:lnTo>
                  <a:lnTo>
                    <a:pt x="5586857" y="3200565"/>
                  </a:lnTo>
                  <a:lnTo>
                    <a:pt x="197992" y="3533905"/>
                  </a:lnTo>
                  <a:lnTo>
                    <a:pt x="0" y="33324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Hans</dc:creator>
  <dc:title>Tin Học Văn Phòng</dc:title>
  <dcterms:created xsi:type="dcterms:W3CDTF">2023-09-10T01:34:43Z</dcterms:created>
  <dcterms:modified xsi:type="dcterms:W3CDTF">2023-09-10T01:34:43Z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2023-09-10T00:00:00Z</vt:filetime>
  </property>
</Properties>
</file>