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03" r:id="rId2"/>
  </p:sldMasterIdLst>
  <p:notesMasterIdLst>
    <p:notesMasterId r:id="rId18"/>
  </p:notesMasterIdLst>
  <p:sldIdLst>
    <p:sldId id="256" r:id="rId3"/>
    <p:sldId id="608" r:id="rId4"/>
    <p:sldId id="609" r:id="rId5"/>
    <p:sldId id="610" r:id="rId6"/>
    <p:sldId id="611" r:id="rId7"/>
    <p:sldId id="613" r:id="rId8"/>
    <p:sldId id="630" r:id="rId9"/>
    <p:sldId id="631" r:id="rId10"/>
    <p:sldId id="639" r:id="rId11"/>
    <p:sldId id="616" r:id="rId12"/>
    <p:sldId id="628" r:id="rId13"/>
    <p:sldId id="623" r:id="rId14"/>
    <p:sldId id="626" r:id="rId15"/>
    <p:sldId id="606" r:id="rId16"/>
    <p:sldId id="552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AD5C6"/>
    <a:srgbClr val="664789"/>
    <a:srgbClr val="797D7E"/>
    <a:srgbClr val="EBF1FF"/>
    <a:srgbClr val="CF3D39"/>
    <a:srgbClr val="D6CAE4"/>
    <a:srgbClr val="9E9E26"/>
    <a:srgbClr val="C6C630"/>
    <a:srgbClr val="E0E0E0"/>
    <a:srgbClr val="DDD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0" autoAdjust="0"/>
    <p:restoredTop sz="94512" autoAdjust="0"/>
  </p:normalViewPr>
  <p:slideViewPr>
    <p:cSldViewPr>
      <p:cViewPr varScale="1">
        <p:scale>
          <a:sx n="74" d="100"/>
          <a:sy n="74" d="100"/>
        </p:scale>
        <p:origin x="1296" y="168"/>
      </p:cViewPr>
      <p:guideLst>
        <p:guide orient="horz" pos="216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0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4B72E2C-E97C-4EFB-97A5-B7FCF6D24226}" type="datetimeFigureOut">
              <a:rPr lang="en-US"/>
              <a:pPr>
                <a:defRPr/>
              </a:pPr>
              <a:t>4/20/23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735F37-BDAC-44EF-B22E-FE3F1705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7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21FCBD-DFD9-40C6-8F36-2BE1EB313BF1}" type="slidenum">
              <a:rPr lang="en-US"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1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35F37-BDAC-44EF-B22E-FE3F17050A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3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E7C6941-5FB1-4F2C-AC12-492CD2792A24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2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6049490"/>
            <a:ext cx="42481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none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môn</a:t>
            </a:r>
            <a:r>
              <a:rPr lang="en-US" dirty="0">
                <a:ea typeface="Segoe UI" pitchFamily="34" charset="0"/>
              </a:rPr>
              <a:t> </a:t>
            </a:r>
            <a:br>
              <a:rPr lang="en-US" dirty="0">
                <a:ea typeface="Segoe UI" pitchFamily="34" charset="0"/>
              </a:rPr>
            </a:br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số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bài</a:t>
            </a:r>
            <a:r>
              <a:rPr lang="en-US" dirty="0">
                <a:ea typeface="Segoe UI" pitchFamily="34" charset="0"/>
              </a:rPr>
              <a:t> </a:t>
            </a:r>
            <a:endParaRPr lang="vi-VN" dirty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442207" y="3426888"/>
            <a:ext cx="3502719" cy="2519860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none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4405"/>
            <a:ext cx="31242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109136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504228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591494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5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1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7800" y="6049490"/>
            <a:ext cx="32575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môn</a:t>
            </a:r>
            <a:r>
              <a:rPr lang="en-US" dirty="0">
                <a:ea typeface="Segoe UI" pitchFamily="34" charset="0"/>
              </a:rPr>
              <a:t> </a:t>
            </a:r>
            <a:br>
              <a:rPr lang="en-US" dirty="0">
                <a:ea typeface="Segoe UI" pitchFamily="34" charset="0"/>
              </a:rPr>
            </a:br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số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bài</a:t>
            </a:r>
            <a:r>
              <a:rPr lang="en-US" dirty="0">
                <a:ea typeface="Segoe UI" pitchFamily="34" charset="0"/>
              </a:rPr>
              <a:t> </a:t>
            </a:r>
            <a:endParaRPr lang="vi-VN" dirty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615544" y="1661428"/>
            <a:ext cx="4997725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64405"/>
            <a:ext cx="2307432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65670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45989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9359658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84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4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02" r:id="rId3"/>
    <p:sldLayoutId id="2147483701" r:id="rId4"/>
    <p:sldLayoutId id="2147483709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1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8" r:id="rId4"/>
  </p:sldLayoutIdLst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0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419600" y="6242447"/>
            <a:ext cx="4419600" cy="386953"/>
          </a:xfrm>
        </p:spPr>
        <p:txBody>
          <a:bodyPr/>
          <a:lstStyle/>
          <a:p>
            <a:pPr lvl="0">
              <a:spcBef>
                <a:spcPts val="0"/>
              </a:spcBef>
              <a:buSzPts val="2000"/>
            </a:pPr>
            <a:r>
              <a:rPr lang="en-US" dirty="0" err="1"/>
              <a:t>Bài</a:t>
            </a:r>
            <a:r>
              <a:rPr lang="en-US" dirty="0"/>
              <a:t> 1: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5" name="TextBox 2"/>
          <p:cNvSpPr txBox="1"/>
          <p:nvPr/>
        </p:nvSpPr>
        <p:spPr>
          <a:xfrm>
            <a:off x="281981" y="3962400"/>
            <a:ext cx="209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400" b="1" cap="small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Bài</a:t>
            </a:r>
            <a:r>
              <a:rPr lang="en-US" sz="2400" b="1" cap="small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1: </a:t>
            </a:r>
            <a:r>
              <a:rPr lang="en-US" sz="2400" b="1" cap="small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2400" b="1" cap="small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II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10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246524" y="2971800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nhóm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Bốc</a:t>
            </a:r>
            <a:r>
              <a:rPr lang="en-US" b="0" dirty="0"/>
              <a:t> </a:t>
            </a:r>
            <a:r>
              <a:rPr lang="en-US" b="0" dirty="0" err="1"/>
              <a:t>thăm</a:t>
            </a:r>
            <a:r>
              <a:rPr lang="en-US" b="0" dirty="0"/>
              <a:t> </a:t>
            </a:r>
            <a:r>
              <a:rPr lang="en-US" b="0" dirty="0" err="1"/>
              <a:t>chuyên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Thảo</a:t>
            </a:r>
            <a:r>
              <a:rPr lang="en-US" b="0" dirty="0"/>
              <a:t> </a:t>
            </a:r>
            <a:r>
              <a:rPr lang="en-US" b="0" dirty="0" err="1"/>
              <a:t>luận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309998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62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40248" y="2370718"/>
              <a:ext cx="1474443" cy="352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lang="en-US" sz="20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lang="vi-VN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306550" y="1951452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vi-VN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76070" y="2902279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8999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lab </a:t>
            </a:r>
            <a:r>
              <a:rPr lang="en-US" dirty="0" err="1"/>
              <a:t>hoặc</a:t>
            </a:r>
            <a:r>
              <a:rPr lang="en-US" dirty="0"/>
              <a:t> GV </a:t>
            </a:r>
            <a:r>
              <a:rPr lang="en-US" dirty="0" err="1"/>
              <a:t>giao</a:t>
            </a:r>
            <a:r>
              <a:rPr lang="en-US" dirty="0"/>
              <a:t>.</a:t>
            </a:r>
          </a:p>
          <a:p>
            <a:r>
              <a:rPr lang="en-US" dirty="0" err="1"/>
              <a:t>Chọn</a:t>
            </a:r>
            <a:r>
              <a:rPr lang="en-US" dirty="0"/>
              <a:t> 2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605687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195281" y="4529963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008978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12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r>
              <a:rPr lang="en-US" sz="4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online 3</a:t>
            </a:r>
          </a:p>
        </p:txBody>
      </p:sp>
    </p:spTree>
    <p:extLst>
      <p:ext uri="{BB962C8B-B14F-4D97-AF65-F5344CB8AC3E}">
        <p14:creationId xmlns:p14="http://schemas.microsoft.com/office/powerpoint/2010/main" val="113201627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bài</a:t>
            </a:r>
            <a:r>
              <a:rPr lang="en-US" dirty="0"/>
              <a:t> online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24" y="889000"/>
            <a:ext cx="8611726" cy="5740400"/>
          </a:xfrm>
        </p:spPr>
        <p:txBody>
          <a:bodyPr>
            <a:normAutofit/>
          </a:bodyPr>
          <a:lstStyle/>
          <a:p>
            <a:pPr lvl="0" indent="-457200" algn="just">
              <a:lnSpc>
                <a:spcPct val="120000"/>
              </a:lnSpc>
              <a:spcBef>
                <a:spcPts val="0"/>
              </a:spcBef>
              <a:buClr>
                <a:srgbClr val="DD7471"/>
              </a:buClr>
              <a:buFont typeface="Noto Sans Symbols"/>
              <a:buChar char="✔"/>
            </a:pP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UX Insight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là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gì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?</a:t>
            </a:r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-457200" algn="just">
              <a:lnSpc>
                <a:spcPct val="120000"/>
              </a:lnSpc>
              <a:spcBef>
                <a:spcPts val="0"/>
              </a:spcBef>
              <a:buClr>
                <a:srgbClr val="DD7471"/>
              </a:buClr>
              <a:buFont typeface="Noto Sans Symbols"/>
              <a:buChar char="✔"/>
            </a:pP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Thiết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kế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người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dùng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làm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trung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tâm</a:t>
            </a:r>
            <a:endParaRPr lang="vi-VN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 algn="just">
              <a:lnSpc>
                <a:spcPct val="120000"/>
              </a:lnSpc>
              <a:spcBef>
                <a:spcPts val="0"/>
              </a:spcBef>
              <a:buClr>
                <a:srgbClr val="DD7471"/>
              </a:buClr>
              <a:buFont typeface="Noto Sans Symbols"/>
              <a:buChar char="✔"/>
            </a:pP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Phương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pháp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nghiên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cứu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người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dùng</a:t>
            </a:r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 algn="just">
              <a:lnSpc>
                <a:spcPct val="120000"/>
              </a:lnSpc>
              <a:spcBef>
                <a:spcPts val="0"/>
              </a:spcBef>
              <a:buClr>
                <a:srgbClr val="DD7471"/>
              </a:buClr>
              <a:buFont typeface="Noto Sans Symbols"/>
              <a:buChar char="✔"/>
            </a:pP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Tính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khả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năng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sử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dụng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sản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phẩm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lnSpc>
                <a:spcPct val="120000"/>
              </a:lnSpc>
              <a:spcBef>
                <a:spcPts val="0"/>
              </a:spcBef>
              <a:buClr>
                <a:srgbClr val="DD7471"/>
              </a:buClr>
              <a:buFont typeface="Noto Sans Symbols"/>
              <a:buChar char="✔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Cách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nghiên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cứu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hành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vi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người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dùng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lnSpc>
                <a:spcPct val="120000"/>
              </a:lnSpc>
              <a:spcBef>
                <a:spcPts val="0"/>
              </a:spcBef>
              <a:buClr>
                <a:srgbClr val="DD7471"/>
              </a:buClr>
              <a:buFont typeface="Noto Sans Symbols"/>
              <a:buChar char="✔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Thiết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kế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wireframe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với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figma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02048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401" y="1066800"/>
            <a:ext cx="6705600" cy="579120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2438400" y="660042"/>
            <a:ext cx="405765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46" name="Title 1"/>
          <p:cNvSpPr>
            <a:spLocks noGrp="1"/>
          </p:cNvSpPr>
          <p:nvPr>
            <p:ph type="title"/>
          </p:nvPr>
        </p:nvSpPr>
        <p:spPr>
          <a:xfrm>
            <a:off x="3052293" y="761642"/>
            <a:ext cx="3700463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Tóm</a:t>
            </a:r>
            <a:r>
              <a:rPr lang="en-US" sz="3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tắt</a:t>
            </a:r>
            <a:r>
              <a:rPr lang="en-US" sz="3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3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pic>
        <p:nvPicPr>
          <p:cNvPr id="8" name="Picture 7" descr="teach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3429000" cy="3810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57013" y="1676400"/>
            <a:ext cx="5810787" cy="4953000"/>
          </a:xfrm>
        </p:spPr>
        <p:txBody>
          <a:bodyPr>
            <a:normAutofit fontScale="92500" lnSpcReduction="10000"/>
          </a:bodyPr>
          <a:lstStyle/>
          <a:p>
            <a:pPr lvl="0" indent="-457200" algn="just">
              <a:lnSpc>
                <a:spcPct val="120000"/>
              </a:lnSpc>
              <a:spcBef>
                <a:spcPts val="0"/>
              </a:spcBef>
              <a:buClr>
                <a:srgbClr val="DD7471"/>
              </a:buClr>
              <a:buFont typeface="Noto Sans Symbols"/>
              <a:buChar char="✔"/>
            </a:pPr>
            <a:r>
              <a:rPr lang="en-US" b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UX Insight </a:t>
            </a:r>
            <a:r>
              <a:rPr lang="en-US" b="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là</a:t>
            </a:r>
            <a:r>
              <a:rPr lang="en-US" b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gì</a:t>
            </a:r>
            <a:r>
              <a:rPr lang="en-US" b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?</a:t>
            </a:r>
            <a:endParaRPr lang="en-US" b="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-457200" algn="just">
              <a:lnSpc>
                <a:spcPct val="120000"/>
              </a:lnSpc>
              <a:spcBef>
                <a:spcPts val="0"/>
              </a:spcBef>
              <a:buClr>
                <a:srgbClr val="DD7471"/>
              </a:buClr>
              <a:buFont typeface="Noto Sans Symbols"/>
              <a:buChar char="✔"/>
            </a:pPr>
            <a:r>
              <a:rPr lang="en-US" b="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Thiết</a:t>
            </a:r>
            <a:r>
              <a:rPr lang="en-US" b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kế</a:t>
            </a:r>
            <a:r>
              <a:rPr lang="en-US" b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người</a:t>
            </a:r>
            <a:r>
              <a:rPr lang="en-US" b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dùng</a:t>
            </a:r>
            <a:r>
              <a:rPr lang="en-US" b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làm</a:t>
            </a:r>
            <a:r>
              <a:rPr lang="en-US" b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trung</a:t>
            </a:r>
            <a:r>
              <a:rPr lang="en-US" b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tâm</a:t>
            </a:r>
            <a:endParaRPr lang="en-US" b="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2" indent="-457200">
              <a:lnSpc>
                <a:spcPct val="120000"/>
              </a:lnSpc>
              <a:spcBef>
                <a:spcPts val="0"/>
              </a:spcBef>
              <a:buClr>
                <a:srgbClr val="DD7471"/>
              </a:buClr>
              <a:buFont typeface="Wingdings" panose="05000000000000000000" pitchFamily="2" charset="2"/>
              <a:buChar char="§"/>
            </a:pP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Sơ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đồ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nhiệm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vụ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(Task analysis)</a:t>
            </a:r>
          </a:p>
          <a:p>
            <a:pPr lvl="2" indent="-457200">
              <a:lnSpc>
                <a:spcPct val="120000"/>
              </a:lnSpc>
              <a:spcBef>
                <a:spcPts val="0"/>
              </a:spcBef>
              <a:buClr>
                <a:srgbClr val="DD7471"/>
              </a:buClr>
              <a:buFont typeface="Wingdings" panose="05000000000000000000" pitchFamily="2" charset="2"/>
              <a:buChar char="§"/>
            </a:pP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Người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dùng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giả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(Personas)</a:t>
            </a:r>
          </a:p>
          <a:p>
            <a:pPr lvl="2" indent="-457200">
              <a:lnSpc>
                <a:spcPct val="120000"/>
              </a:lnSpc>
              <a:spcBef>
                <a:spcPts val="0"/>
              </a:spcBef>
              <a:buClr>
                <a:srgbClr val="DD7471"/>
              </a:buClr>
              <a:buFont typeface="Wingdings" panose="05000000000000000000" pitchFamily="2" charset="2"/>
              <a:buChar char="§"/>
            </a:pP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Kiểm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tra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người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dùng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(Usability testing)</a:t>
            </a:r>
          </a:p>
          <a:p>
            <a:pPr lvl="2" indent="-457200">
              <a:lnSpc>
                <a:spcPct val="120000"/>
              </a:lnSpc>
              <a:spcBef>
                <a:spcPts val="0"/>
              </a:spcBef>
              <a:buClr>
                <a:srgbClr val="DD7471"/>
              </a:buClr>
              <a:buFont typeface="Wingdings" panose="05000000000000000000" pitchFamily="2" charset="2"/>
              <a:buChar char="§"/>
            </a:pP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Phản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hồi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người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dùng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(User feedback)</a:t>
            </a:r>
          </a:p>
          <a:p>
            <a:pPr lvl="2" indent="-457200">
              <a:lnSpc>
                <a:spcPct val="120000"/>
              </a:lnSpc>
              <a:spcBef>
                <a:spcPts val="0"/>
              </a:spcBef>
              <a:buClr>
                <a:srgbClr val="DD7471"/>
              </a:buClr>
              <a:buFont typeface="Wingdings" panose="05000000000000000000" pitchFamily="2" charset="2"/>
              <a:buChar char="§"/>
            </a:pP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Thiết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kế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thử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nghiệm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(Prototype design)</a:t>
            </a:r>
            <a:endParaRPr lang="vi-VN" sz="1700" b="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 algn="just">
              <a:lnSpc>
                <a:spcPct val="120000"/>
              </a:lnSpc>
              <a:spcBef>
                <a:spcPts val="0"/>
              </a:spcBef>
              <a:buClr>
                <a:srgbClr val="DD7471"/>
              </a:buClr>
              <a:buFont typeface="Noto Sans Symbols"/>
              <a:buChar char="✔"/>
            </a:pPr>
            <a:r>
              <a:rPr lang="en-US" b="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Phương</a:t>
            </a:r>
            <a:r>
              <a:rPr lang="en-US" b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pháp</a:t>
            </a:r>
            <a:r>
              <a:rPr lang="en-US" b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nghiên</a:t>
            </a:r>
            <a:r>
              <a:rPr lang="en-US" b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cứu</a:t>
            </a:r>
            <a:r>
              <a:rPr lang="en-US" b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người</a:t>
            </a:r>
            <a:r>
              <a:rPr lang="en-US" b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b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dùng</a:t>
            </a:r>
            <a:endParaRPr lang="en-US" b="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2" indent="-457200">
              <a:lnSpc>
                <a:spcPct val="120000"/>
              </a:lnSpc>
              <a:spcBef>
                <a:spcPts val="0"/>
              </a:spcBef>
              <a:buClr>
                <a:srgbClr val="DD7471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Phỏng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vấn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indent="-457200">
              <a:lnSpc>
                <a:spcPct val="120000"/>
              </a:lnSpc>
              <a:spcBef>
                <a:spcPts val="0"/>
              </a:spcBef>
              <a:buClr>
                <a:srgbClr val="DD7471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câu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hỏi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indent="-457200">
              <a:lnSpc>
                <a:spcPct val="120000"/>
              </a:lnSpc>
              <a:spcBef>
                <a:spcPts val="0"/>
              </a:spcBef>
              <a:buClr>
                <a:srgbClr val="DD7471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Tập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trung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nhóm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mục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tiêu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indent="-457200">
              <a:lnSpc>
                <a:spcPct val="120000"/>
              </a:lnSpc>
              <a:spcBef>
                <a:spcPts val="0"/>
              </a:spcBef>
              <a:buClr>
                <a:srgbClr val="DD7471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Quan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sát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indent="-457200">
              <a:lnSpc>
                <a:spcPct val="120000"/>
              </a:lnSpc>
              <a:spcBef>
                <a:spcPts val="0"/>
              </a:spcBef>
              <a:buClr>
                <a:srgbClr val="DD7471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Nghiên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cứu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tài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liệu</a:t>
            </a:r>
            <a:endParaRPr lang="en-US" b="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 algn="just">
              <a:lnSpc>
                <a:spcPct val="120000"/>
              </a:lnSpc>
              <a:spcBef>
                <a:spcPts val="0"/>
              </a:spcBef>
              <a:buClr>
                <a:srgbClr val="DD7471"/>
              </a:buClr>
              <a:buFont typeface="Noto Sans Symbols"/>
              <a:buChar char="✔"/>
            </a:pPr>
            <a:r>
              <a:rPr lang="en-US" b="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Tính</a:t>
            </a:r>
            <a:r>
              <a:rPr lang="en-US" b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khả</a:t>
            </a:r>
            <a:r>
              <a:rPr lang="en-US" b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năng</a:t>
            </a:r>
            <a:r>
              <a:rPr lang="en-US" b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sử</a:t>
            </a:r>
            <a:r>
              <a:rPr lang="en-US" b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dụng</a:t>
            </a:r>
            <a:r>
              <a:rPr lang="en-US" b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sản</a:t>
            </a:r>
            <a:r>
              <a:rPr lang="en-US" b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phẩm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lnSpc>
                <a:spcPct val="120000"/>
              </a:lnSpc>
              <a:spcBef>
                <a:spcPts val="0"/>
              </a:spcBef>
              <a:buClr>
                <a:srgbClr val="DD7471"/>
              </a:buClr>
              <a:buFont typeface="Noto Sans Symbols"/>
              <a:buChar char="✔"/>
            </a:pP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Cách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nghiên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cứu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hành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vi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người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dùng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lnSpc>
                <a:spcPct val="120000"/>
              </a:lnSpc>
              <a:spcBef>
                <a:spcPts val="0"/>
              </a:spcBef>
              <a:buClr>
                <a:srgbClr val="DD7471"/>
              </a:buClr>
              <a:buFont typeface="Noto Sans Symbols"/>
              <a:buChar char="✔"/>
            </a:pP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Thiết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kế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wireframe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với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figma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62752507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295400" y="12700"/>
            <a:ext cx="11734800" cy="6845300"/>
            <a:chOff x="0" y="12700"/>
            <a:chExt cx="12213597" cy="6845300"/>
          </a:xfrm>
        </p:grpSpPr>
        <p:pic>
          <p:nvPicPr>
            <p:cNvPr id="13" name="Picture 12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75144" y="3422476"/>
            <a:ext cx="4658856" cy="3541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82970" y="2542160"/>
            <a:ext cx="16786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31797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3853740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4801" y="278475"/>
            <a:ext cx="2514599" cy="45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2777064" y="4698999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>
                <a:solidFill>
                  <a:schemeClr val="bg1"/>
                </a:solidFill>
              </a:rPr>
              <a:t>Điểm</a:t>
            </a:r>
            <a:r>
              <a:rPr lang="en-US" sz="3600" b="1" cap="small" dirty="0">
                <a:solidFill>
                  <a:schemeClr val="bg1"/>
                </a:solidFill>
              </a:rPr>
              <a:t> </a:t>
            </a:r>
            <a:r>
              <a:rPr lang="en-US" sz="3600" b="1" cap="small" dirty="0" err="1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04799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1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168400"/>
            <a:ext cx="7848600" cy="5003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http://forum.cuasotinhoc.vn/portaluploads/attachments/2011-12/131211100821-lapto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1011" y1="9235" x2="71720" y2="48881"/>
                        <a14:foregroundMark x1="75089" y1="13526" x2="78635" y2="51399"/>
                        <a14:foregroundMark x1="80142" y1="19310" x2="87234" y2="43657"/>
                        <a14:foregroundMark x1="86525" y1="33396" x2="86525" y2="33396"/>
                        <a14:foregroundMark x1="84663" y1="29104" x2="92021" y2="43377"/>
                        <a14:foregroundMark x1="68883" y1="39832" x2="68883" y2="46175"/>
                        <a14:foregroundMark x1="58865" y1="66418" x2="50532" y2="70709"/>
                        <a14:foregroundMark x1="83688" y1="76213" x2="76507" y2="86754"/>
                        <a14:foregroundMark x1="83422" y1="86754" x2="83422" y2="86754"/>
                        <a14:foregroundMark x1="86259" y1="77519" x2="82004" y2="87966"/>
                        <a14:foregroundMark x1="45567" y1="90299" x2="46277" y2="90299"/>
                        <a14:foregroundMark x1="6206" y1="44869" x2="21011" y2="71922"/>
                        <a14:foregroundMark x1="65685" y1="90703" x2="65685" y2="99881"/>
                        <a14:foregroundMark x1="72591" y1="7517" x2="72591" y2="7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6800" y="2688769"/>
            <a:ext cx="3665218" cy="34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Content Placeholder 1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495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/>
              <a:t>Review </a:t>
            </a:r>
            <a:r>
              <a:rPr lang="en-US" b="0" dirty="0" err="1"/>
              <a:t>nội</a:t>
            </a:r>
            <a:r>
              <a:rPr lang="en-US" b="0" dirty="0"/>
              <a:t> dung </a:t>
            </a:r>
            <a:r>
              <a:rPr lang="en-US" b="0" dirty="0" err="1"/>
              <a:t>bài</a:t>
            </a:r>
            <a:r>
              <a:rPr lang="en-US" b="0" dirty="0"/>
              <a:t> </a:t>
            </a:r>
            <a:r>
              <a:rPr lang="en-US" b="0" dirty="0" err="1"/>
              <a:t>học</a:t>
            </a:r>
            <a:r>
              <a:rPr lang="en-US" b="0" dirty="0"/>
              <a:t> online 2</a:t>
            </a:r>
            <a:endParaRPr lang="vi-VN" b="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/>
              <a:t>Thảo</a:t>
            </a:r>
            <a:r>
              <a:rPr lang="en-US" b="0" dirty="0"/>
              <a:t> </a:t>
            </a:r>
            <a:r>
              <a:rPr lang="en-US" b="0" dirty="0" err="1"/>
              <a:t>luận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tình</a:t>
            </a:r>
            <a:r>
              <a:rPr lang="en-US" b="0" dirty="0"/>
              <a:t> </a:t>
            </a:r>
            <a:r>
              <a:rPr lang="en-US" b="0" dirty="0" err="1"/>
              <a:t>huống</a:t>
            </a:r>
            <a:r>
              <a:rPr lang="en-US" b="0" dirty="0"/>
              <a:t> </a:t>
            </a:r>
            <a:r>
              <a:rPr lang="en-US" b="0" dirty="0" err="1"/>
              <a:t>trong</a:t>
            </a:r>
            <a:r>
              <a:rPr lang="en-US" b="0" dirty="0"/>
              <a:t> </a:t>
            </a:r>
            <a:r>
              <a:rPr lang="en-US" b="0" dirty="0" err="1"/>
              <a:t>bài</a:t>
            </a:r>
            <a:r>
              <a:rPr lang="en-US" b="0" dirty="0"/>
              <a:t> online 2</a:t>
            </a:r>
            <a:endParaRPr lang="vi-VN" b="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bày</a:t>
            </a:r>
            <a:r>
              <a:rPr lang="en-US" b="0" dirty="0"/>
              <a:t> </a:t>
            </a:r>
            <a:r>
              <a:rPr lang="en-US" b="0" dirty="0" err="1"/>
              <a:t>chuyên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endParaRPr lang="en-US" b="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/>
              <a:t>G</a:t>
            </a:r>
            <a:r>
              <a:rPr lang="vi-VN" b="0" dirty="0"/>
              <a:t>iới thiệu bài học online 3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3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685800" y="762000"/>
            <a:ext cx="579120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90630" y="863958"/>
            <a:ext cx="5329170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Nội</a:t>
            </a:r>
            <a:r>
              <a:rPr lang="en-US" sz="3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dung </a:t>
            </a:r>
            <a:r>
              <a:rPr lang="en-US" sz="32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3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64638946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4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10668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Review </a:t>
            </a:r>
            <a:r>
              <a:rPr lang="en-US" sz="44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online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3049275"/>
            <a:ext cx="4020676" cy="2006600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SzPts val="2800"/>
              <a:buFont typeface="Noto Sans Symbols"/>
              <a:buChar char="▪"/>
            </a:pP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dễ</a:t>
            </a:r>
            <a:r>
              <a:rPr lang="en-US" b="0" dirty="0"/>
              <a:t> </a:t>
            </a:r>
            <a:r>
              <a:rPr lang="en-US" b="0" dirty="0" err="1"/>
              <a:t>sử</a:t>
            </a:r>
            <a:r>
              <a:rPr lang="en-US" b="0" dirty="0"/>
              <a:t> </a:t>
            </a:r>
            <a:r>
              <a:rPr lang="en-US" b="0" dirty="0" err="1"/>
              <a:t>dụng</a:t>
            </a:r>
            <a:endParaRPr lang="en-US" b="0" dirty="0"/>
          </a:p>
          <a:p>
            <a:pPr marL="342900" lvl="0" indent="-342900">
              <a:spcBef>
                <a:spcPts val="0"/>
              </a:spcBef>
              <a:buSzPts val="2800"/>
              <a:buFont typeface="Noto Sans Symbols"/>
              <a:buChar char="▪"/>
            </a:pP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thực</a:t>
            </a:r>
            <a:r>
              <a:rPr lang="en-US" b="0" dirty="0"/>
              <a:t> </a:t>
            </a:r>
            <a:r>
              <a:rPr lang="en-US" b="0" dirty="0" err="1"/>
              <a:t>tế</a:t>
            </a:r>
            <a:r>
              <a:rPr lang="en-US" b="0" dirty="0"/>
              <a:t> </a:t>
            </a:r>
          </a:p>
          <a:p>
            <a:pPr marL="342900" lvl="0" indent="-342900">
              <a:spcBef>
                <a:spcPts val="0"/>
              </a:spcBef>
              <a:buSzPts val="2800"/>
              <a:buFont typeface="Noto Sans Symbols"/>
              <a:buChar char="▪"/>
            </a:pPr>
            <a:r>
              <a:rPr lang="en-US" b="0" dirty="0" err="1"/>
              <a:t>Công</a:t>
            </a:r>
            <a:r>
              <a:rPr lang="en-US" b="0" dirty="0"/>
              <a:t> </a:t>
            </a:r>
            <a:r>
              <a:rPr lang="en-US" b="0" dirty="0" err="1"/>
              <a:t>cụ</a:t>
            </a:r>
            <a:r>
              <a:rPr lang="en-US" b="0" dirty="0"/>
              <a:t> </a:t>
            </a:r>
            <a:r>
              <a:rPr lang="en-US" b="0" dirty="0" err="1"/>
              <a:t>thiết</a:t>
            </a:r>
            <a:r>
              <a:rPr lang="en-US" b="0" dirty="0"/>
              <a:t> </a:t>
            </a:r>
            <a:r>
              <a:rPr lang="en-US" b="0" dirty="0" err="1"/>
              <a:t>kế</a:t>
            </a:r>
            <a:endParaRPr lang="en-US" b="0" dirty="0"/>
          </a:p>
          <a:p>
            <a:pPr marL="342900" lvl="0" indent="-342900">
              <a:spcBef>
                <a:spcPts val="0"/>
              </a:spcBef>
              <a:buSzPts val="2800"/>
              <a:buFont typeface="Noto Sans Symbols"/>
              <a:buChar char="▪"/>
            </a:pPr>
            <a:r>
              <a:rPr lang="en-US" b="0" dirty="0" err="1"/>
              <a:t>Tìm</a:t>
            </a:r>
            <a:r>
              <a:rPr lang="en-US" b="0" dirty="0"/>
              <a:t> </a:t>
            </a:r>
            <a:r>
              <a:rPr lang="en-US" b="0" dirty="0" err="1"/>
              <a:t>hiểu</a:t>
            </a:r>
            <a:r>
              <a:rPr lang="en-US" b="0" dirty="0"/>
              <a:t> </a:t>
            </a:r>
            <a:r>
              <a:rPr lang="en-US" b="0" dirty="0" err="1"/>
              <a:t>figma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4339651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524000"/>
            <a:ext cx="4451758" cy="447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96002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752600"/>
            <a:ext cx="43815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13182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7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6524" y="2971800"/>
            <a:ext cx="2877676" cy="299720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1</a:t>
            </a:r>
            <a:r>
              <a:rPr lang="en-US" b="0" dirty="0"/>
              <a:t>:</a:t>
            </a:r>
          </a:p>
          <a:p>
            <a:r>
              <a:rPr lang="en-US" b="0" dirty="0"/>
              <a:t>5 </a:t>
            </a:r>
            <a:r>
              <a:rPr lang="en-US" b="0" dirty="0" err="1"/>
              <a:t>yếu</a:t>
            </a:r>
            <a:r>
              <a:rPr lang="en-US" b="0" dirty="0"/>
              <a:t> </a:t>
            </a:r>
            <a:r>
              <a:rPr lang="en-US" b="0" dirty="0" err="1"/>
              <a:t>tố</a:t>
            </a:r>
            <a:r>
              <a:rPr lang="en-US" b="0" dirty="0"/>
              <a:t> </a:t>
            </a:r>
            <a:r>
              <a:rPr lang="en-US" b="0" dirty="0" err="1"/>
              <a:t>cố</a:t>
            </a:r>
            <a:r>
              <a:rPr lang="en-US" b="0" dirty="0"/>
              <a:t> </a:t>
            </a:r>
            <a:r>
              <a:rPr lang="en-US" b="0" dirty="0" err="1"/>
              <a:t>lõi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thiết</a:t>
            </a:r>
            <a:r>
              <a:rPr lang="en-US" b="0" dirty="0"/>
              <a:t> </a:t>
            </a:r>
            <a:r>
              <a:rPr lang="en-US" b="0" dirty="0" err="1"/>
              <a:t>kế</a:t>
            </a:r>
            <a:r>
              <a:rPr lang="en-US" b="0" dirty="0"/>
              <a:t> </a:t>
            </a:r>
            <a:r>
              <a:rPr lang="en-US" b="0" dirty="0" err="1"/>
              <a:t>dễ</a:t>
            </a:r>
            <a:r>
              <a:rPr lang="en-US" b="0" dirty="0"/>
              <a:t> </a:t>
            </a:r>
            <a:r>
              <a:rPr lang="en-US" b="0" dirty="0" err="1"/>
              <a:t>sử</a:t>
            </a:r>
            <a:r>
              <a:rPr lang="en-US" b="0" dirty="0"/>
              <a:t> </a:t>
            </a:r>
            <a:r>
              <a:rPr lang="en-US" b="0" dirty="0" err="1"/>
              <a:t>dụng</a:t>
            </a:r>
            <a:endParaRPr lang="en-US" b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179643"/>
            <a:ext cx="5029200" cy="289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7240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2: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UI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9000"/>
            <a:ext cx="4935076" cy="3759200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UI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? </a:t>
            </a:r>
          </a:p>
          <a:p>
            <a:pPr>
              <a:buFontTx/>
              <a:buChar char="-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?</a:t>
            </a:r>
          </a:p>
          <a:p>
            <a:pPr>
              <a:buFontTx/>
              <a:buChar char="-"/>
            </a:pP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?</a:t>
            </a:r>
          </a:p>
        </p:txBody>
      </p:sp>
      <p:pic>
        <p:nvPicPr>
          <p:cNvPr id="7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72000" y="3429000"/>
            <a:ext cx="408962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547042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3: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figma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file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 shape, text</a:t>
            </a:r>
          </a:p>
          <a:p>
            <a:r>
              <a:rPr lang="en-US" dirty="0"/>
              <a:t>Plugins: user, </a:t>
            </a:r>
            <a:r>
              <a:rPr lang="en-US" dirty="0" err="1"/>
              <a:t>unsplash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87819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15238</TotalTime>
  <Words>378</Words>
  <Application>Microsoft Macintosh PowerPoint</Application>
  <PresentationFormat>On-screen Show (4:3)</PresentationFormat>
  <Paragraphs>82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Roboto Lt</vt:lpstr>
      <vt:lpstr>Arial</vt:lpstr>
      <vt:lpstr>Calibri</vt:lpstr>
      <vt:lpstr>Courier New</vt:lpstr>
      <vt:lpstr>Noto Sans Symbols</vt:lpstr>
      <vt:lpstr>Roboto</vt:lpstr>
      <vt:lpstr>Segoe UI</vt:lpstr>
      <vt:lpstr>Wingdings</vt:lpstr>
      <vt:lpstr>Custom Design</vt:lpstr>
      <vt:lpstr>1_Custom Design</vt:lpstr>
      <vt:lpstr>Tính dễ sử dụng</vt:lpstr>
      <vt:lpstr>PowerPoint Presentation</vt:lpstr>
      <vt:lpstr>Nội dung bài học</vt:lpstr>
      <vt:lpstr>Review bài online</vt:lpstr>
      <vt:lpstr>Định vị tính dễ sử dụng</vt:lpstr>
      <vt:lpstr>Tính dễ sử dụng trong hệ thống phân cấp</vt:lpstr>
      <vt:lpstr>Thảo luận</vt:lpstr>
      <vt:lpstr>Thảo luận 2: Công cụ thiết kế UI</vt:lpstr>
      <vt:lpstr>Thảo luận 3: Tìm hiểu công cụ cơ bản figma</vt:lpstr>
      <vt:lpstr>Chuyên đề</vt:lpstr>
      <vt:lpstr>Chia nhóm thuyết trình</vt:lpstr>
      <vt:lpstr>Bài học online 3</vt:lpstr>
      <vt:lpstr>Nội dung bài online 3</vt:lpstr>
      <vt:lpstr>Tóm tắt bài học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Tram Ta</cp:lastModifiedBy>
  <cp:revision>2303</cp:revision>
  <dcterms:created xsi:type="dcterms:W3CDTF">2013-04-23T08:05:33Z</dcterms:created>
  <dcterms:modified xsi:type="dcterms:W3CDTF">2023-04-20T02:57:58Z</dcterms:modified>
</cp:coreProperties>
</file>