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18"/>
  </p:notesMasterIdLst>
  <p:sldIdLst>
    <p:sldId id="256" r:id="rId3"/>
    <p:sldId id="608" r:id="rId4"/>
    <p:sldId id="609" r:id="rId5"/>
    <p:sldId id="610" r:id="rId6"/>
    <p:sldId id="607" r:id="rId7"/>
    <p:sldId id="653" r:id="rId8"/>
    <p:sldId id="630" r:id="rId9"/>
    <p:sldId id="644" r:id="rId10"/>
    <p:sldId id="645" r:id="rId11"/>
    <p:sldId id="616" r:id="rId12"/>
    <p:sldId id="628" r:id="rId13"/>
    <p:sldId id="623" r:id="rId14"/>
    <p:sldId id="625" r:id="rId15"/>
    <p:sldId id="606" r:id="rId16"/>
    <p:sldId id="55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8AD5C6"/>
    <a:srgbClr val="664789"/>
    <a:srgbClr val="797D7E"/>
    <a:srgbClr val="EBF1FF"/>
    <a:srgbClr val="CF3D39"/>
    <a:srgbClr val="D6CAE4"/>
    <a:srgbClr val="9E9E26"/>
    <a:srgbClr val="C6C63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0" autoAdjust="0"/>
    <p:restoredTop sz="94512" autoAdjust="0"/>
  </p:normalViewPr>
  <p:slideViewPr>
    <p:cSldViewPr>
      <p:cViewPr varScale="1">
        <p:scale>
          <a:sx n="74" d="100"/>
          <a:sy n="74" d="100"/>
        </p:scale>
        <p:origin x="1296" y="16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6049490"/>
            <a:ext cx="42481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none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372832" y="3223725"/>
            <a:ext cx="3714562" cy="26722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800600" y="6172200"/>
            <a:ext cx="4248150" cy="307777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2: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114" y="4267200"/>
            <a:ext cx="5684429" cy="89544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Hành</a:t>
            </a:r>
            <a:r>
              <a:rPr lang="en-US" dirty="0"/>
              <a:t> vi</a:t>
            </a:r>
            <a:br>
              <a:rPr lang="en-US" dirty="0"/>
            </a:b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556210" y="3562443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 </a:t>
            </a:r>
            <a:r>
              <a:rPr lang="en-US" sz="2400" b="1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10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>
                <a:solidFill>
                  <a:schemeClr val="tx1"/>
                </a:solidFill>
              </a:rPr>
              <a:t>Phân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nhóm</a:t>
            </a: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>
                <a:solidFill>
                  <a:schemeClr val="tx1"/>
                </a:solidFill>
              </a:rPr>
              <a:t>Bốc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thăm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chuyên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đề</a:t>
            </a: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>
                <a:solidFill>
                  <a:schemeClr val="tx1"/>
                </a:solidFill>
              </a:rPr>
              <a:t>Thảo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luận</a:t>
            </a: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>
                <a:solidFill>
                  <a:schemeClr val="tx1"/>
                </a:solidFill>
              </a:rPr>
              <a:t>Trình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bày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674181" cy="36409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Mỗi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nhóm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đa</a:t>
            </a:r>
            <a:r>
              <a:rPr lang="en-US" sz="2400" dirty="0">
                <a:solidFill>
                  <a:schemeClr val="tx1"/>
                </a:solidFill>
              </a:rPr>
              <a:t> 5 </a:t>
            </a:r>
            <a:r>
              <a:rPr lang="en-US" sz="2400" dirty="0" err="1">
                <a:solidFill>
                  <a:schemeClr val="tx1"/>
                </a:solidFill>
              </a:rPr>
              <a:t>sinh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viên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Mỗi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nhóm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luận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bài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tập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lab </a:t>
            </a:r>
            <a:r>
              <a:rPr lang="en-US" sz="2400" dirty="0" err="1">
                <a:solidFill>
                  <a:schemeClr val="tx1"/>
                </a:solidFill>
              </a:rPr>
              <a:t>hoặc</a:t>
            </a:r>
            <a:r>
              <a:rPr lang="en-US" sz="2400" dirty="0">
                <a:solidFill>
                  <a:schemeClr val="tx1"/>
                </a:solidFill>
              </a:rPr>
              <a:t> GV </a:t>
            </a:r>
            <a:r>
              <a:rPr lang="en-US" sz="2400" dirty="0" err="1">
                <a:solidFill>
                  <a:schemeClr val="tx1"/>
                </a:solidFill>
              </a:rPr>
              <a:t>giao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Chọn</a:t>
            </a:r>
            <a:r>
              <a:rPr lang="en-US" sz="2400" dirty="0">
                <a:solidFill>
                  <a:schemeClr val="tx1"/>
                </a:solidFill>
              </a:rPr>
              <a:t> 2 </a:t>
            </a:r>
            <a:r>
              <a:rPr lang="en-US" sz="2400" dirty="0" err="1">
                <a:solidFill>
                  <a:schemeClr val="tx1"/>
                </a:solidFill>
              </a:rPr>
              <a:t>nhóm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thuyết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trình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12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5</a:t>
            </a: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online 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359400"/>
          </a:xfrm>
        </p:spPr>
        <p:txBody>
          <a:bodyPr>
            <a:normAutofit/>
          </a:bodyPr>
          <a:lstStyle/>
          <a:p>
            <a:pPr marL="73025" lvl="0" indent="-152400">
              <a:lnSpc>
                <a:spcPct val="130000"/>
              </a:lnSpc>
              <a:spcBef>
                <a:spcPts val="480"/>
              </a:spcBef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vi-VN" dirty="0">
                <a:solidFill>
                  <a:schemeClr val="tx1"/>
                </a:solidFill>
                <a:sym typeface="Quattrocento Sans" panose="020B0502050000020003"/>
              </a:rPr>
              <a:t> Thương hiệu là gì?</a:t>
            </a:r>
            <a:endParaRPr lang="vi-VN" dirty="0">
              <a:solidFill>
                <a:schemeClr val="tx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73025" lvl="0" indent="-152400">
              <a:lnSpc>
                <a:spcPct val="130000"/>
              </a:lnSpc>
              <a:spcBef>
                <a:spcPts val="480"/>
              </a:spcBef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vi-VN" dirty="0">
                <a:solidFill>
                  <a:schemeClr val="tx1"/>
                </a:solidFill>
                <a:sym typeface="Quattrocento Sans" panose="020B0502050000020003"/>
              </a:rPr>
              <a:t> Bố cục trong thiết kế website là gì?</a:t>
            </a:r>
            <a:endParaRPr lang="vi-VN" dirty="0">
              <a:solidFill>
                <a:schemeClr val="tx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73025" lvl="0" indent="-152400">
              <a:lnSpc>
                <a:spcPct val="130000"/>
              </a:lnSpc>
              <a:spcBef>
                <a:spcPts val="480"/>
              </a:spcBef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vi-VN" dirty="0">
                <a:solidFill>
                  <a:schemeClr val="tx1"/>
                </a:solidFill>
                <a:sym typeface="Quattrocento Sans" panose="020B0502050000020003"/>
              </a:rPr>
              <a:t> Lý thuyết Gestalt là gì?</a:t>
            </a:r>
            <a:endParaRPr lang="vi-VN" dirty="0">
              <a:solidFill>
                <a:schemeClr val="tx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73025" lvl="0" indent="-152400">
              <a:lnSpc>
                <a:spcPct val="130000"/>
              </a:lnSpc>
              <a:buFont typeface="Noto Sans Symbols"/>
              <a:buChar char="⮚"/>
            </a:pPr>
            <a:r>
              <a:rPr lang="vi-VN" dirty="0">
                <a:solidFill>
                  <a:schemeClr val="tx1"/>
                </a:solidFill>
              </a:rPr>
              <a:t> Cách sử dụng logo cho website</a:t>
            </a:r>
          </a:p>
          <a:p>
            <a:pPr marL="73025" lvl="0" indent="-152400">
              <a:lnSpc>
                <a:spcPct val="130000"/>
              </a:lnSpc>
              <a:spcBef>
                <a:spcPts val="480"/>
              </a:spcBef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vi-VN" dirty="0">
                <a:solidFill>
                  <a:schemeClr val="tx1"/>
                </a:solidFill>
                <a:sym typeface="Quattrocento Sans" panose="020B0502050000020003"/>
              </a:rPr>
              <a:t> Thiết </a:t>
            </a:r>
            <a:r>
              <a:rPr lang="vi-VN" dirty="0">
                <a:solidFill>
                  <a:schemeClr val="tx1"/>
                </a:solidFill>
              </a:rPr>
              <a:t>kế </a:t>
            </a:r>
            <a:r>
              <a:rPr lang="vi-VN" dirty="0">
                <a:solidFill>
                  <a:schemeClr val="tx1"/>
                </a:solidFill>
                <a:sym typeface="Quattrocento Sans" panose="020B0502050000020003"/>
              </a:rPr>
              <a:t>banner cho </a:t>
            </a:r>
            <a:r>
              <a:rPr lang="vi-VN" dirty="0">
                <a:solidFill>
                  <a:schemeClr val="tx1"/>
                </a:solidFill>
              </a:rPr>
              <a:t>w</a:t>
            </a:r>
            <a:r>
              <a:rPr lang="vi-VN" dirty="0">
                <a:solidFill>
                  <a:schemeClr val="tx1"/>
                </a:solidFill>
                <a:sym typeface="Quattrocento Sans" panose="020B0502050000020003"/>
              </a:rPr>
              <a:t>ebsite bằng Figma</a:t>
            </a:r>
            <a:endParaRPr lang="vi-V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tắt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/>
          </a:bodyPr>
          <a:lstStyle/>
          <a:p>
            <a:pPr marL="73025" lvl="0" indent="-152400">
              <a:lnSpc>
                <a:spcPct val="130000"/>
              </a:lnSpc>
              <a:spcBef>
                <a:spcPts val="480"/>
              </a:spcBef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vi-VN" b="0" dirty="0">
                <a:solidFill>
                  <a:schemeClr val="tx1"/>
                </a:solidFill>
                <a:sym typeface="Quattrocento Sans" panose="020B0502050000020003"/>
              </a:rPr>
              <a:t> Thương hiệu là gì?</a:t>
            </a:r>
            <a:endParaRPr lang="vi-VN" b="0" dirty="0">
              <a:solidFill>
                <a:schemeClr val="tx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73025" lvl="0" indent="-152400">
              <a:lnSpc>
                <a:spcPct val="130000"/>
              </a:lnSpc>
              <a:spcBef>
                <a:spcPts val="480"/>
              </a:spcBef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vi-VN" b="0" dirty="0">
                <a:solidFill>
                  <a:schemeClr val="tx1"/>
                </a:solidFill>
                <a:sym typeface="Quattrocento Sans" panose="020B0502050000020003"/>
              </a:rPr>
              <a:t> Bố cục trong thiết kế website là gì?</a:t>
            </a:r>
            <a:endParaRPr lang="vi-VN" b="0" dirty="0">
              <a:solidFill>
                <a:schemeClr val="tx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73025" lvl="0" indent="-152400">
              <a:lnSpc>
                <a:spcPct val="130000"/>
              </a:lnSpc>
              <a:spcBef>
                <a:spcPts val="480"/>
              </a:spcBef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vi-VN" b="0" dirty="0">
                <a:solidFill>
                  <a:schemeClr val="tx1"/>
                </a:solidFill>
                <a:sym typeface="Quattrocento Sans" panose="020B0502050000020003"/>
              </a:rPr>
              <a:t> Lý thuyết Gestalt là gì?</a:t>
            </a:r>
            <a:endParaRPr lang="vi-VN" b="0" dirty="0">
              <a:solidFill>
                <a:schemeClr val="tx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  <a:p>
            <a:pPr marL="73025" lvl="0" indent="-152400">
              <a:lnSpc>
                <a:spcPct val="130000"/>
              </a:lnSpc>
              <a:buFont typeface="Noto Sans Symbols"/>
              <a:buChar char="⮚"/>
            </a:pPr>
            <a:r>
              <a:rPr lang="vi-VN" b="0" dirty="0">
                <a:solidFill>
                  <a:schemeClr val="tx1"/>
                </a:solidFill>
              </a:rPr>
              <a:t> Cách sử dụng logo cho website</a:t>
            </a:r>
          </a:p>
          <a:p>
            <a:pPr marL="73025" lvl="0" indent="-152400">
              <a:lnSpc>
                <a:spcPct val="130000"/>
              </a:lnSpc>
              <a:spcBef>
                <a:spcPts val="480"/>
              </a:spcBef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vi-VN" b="0" dirty="0">
                <a:solidFill>
                  <a:schemeClr val="tx1"/>
                </a:solidFill>
                <a:sym typeface="Quattrocento Sans" panose="020B0502050000020003"/>
              </a:rPr>
              <a:t> Thiết </a:t>
            </a:r>
            <a:r>
              <a:rPr lang="vi-VN" b="0" dirty="0">
                <a:solidFill>
                  <a:schemeClr val="tx1"/>
                </a:solidFill>
              </a:rPr>
              <a:t>kế </a:t>
            </a:r>
            <a:r>
              <a:rPr lang="vi-VN" b="0" dirty="0">
                <a:solidFill>
                  <a:schemeClr val="tx1"/>
                </a:solidFill>
                <a:sym typeface="Quattrocento Sans" panose="020B0502050000020003"/>
              </a:rPr>
              <a:t>banner cho </a:t>
            </a:r>
            <a:r>
              <a:rPr lang="vi-VN" b="0" dirty="0">
                <a:solidFill>
                  <a:schemeClr val="tx1"/>
                </a:solidFill>
              </a:rPr>
              <a:t>w</a:t>
            </a:r>
            <a:r>
              <a:rPr lang="vi-VN" b="0" dirty="0">
                <a:solidFill>
                  <a:schemeClr val="tx1"/>
                </a:solidFill>
                <a:sym typeface="Quattrocento Sans" panose="020B0502050000020003"/>
              </a:rPr>
              <a:t>ebsite bằng Figma</a:t>
            </a:r>
            <a:endParaRPr lang="vi-V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/>
              <a:t>Review </a:t>
            </a:r>
            <a:r>
              <a:rPr lang="en-US" b="0" dirty="0" err="1"/>
              <a:t>nội</a:t>
            </a:r>
            <a:r>
              <a:rPr lang="en-US" b="0" dirty="0"/>
              <a:t> dung </a:t>
            </a:r>
            <a:r>
              <a:rPr lang="en-US" b="0" dirty="0" err="1"/>
              <a:t>bài</a:t>
            </a:r>
            <a:r>
              <a:rPr lang="en-US" b="0" dirty="0"/>
              <a:t> </a:t>
            </a:r>
            <a:r>
              <a:rPr lang="en-US" b="0" dirty="0" err="1"/>
              <a:t>học</a:t>
            </a:r>
            <a:r>
              <a:rPr lang="en-US" b="0" dirty="0"/>
              <a:t> online 4</a:t>
            </a:r>
            <a:endParaRPr lang="vi-VN" b="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tình</a:t>
            </a:r>
            <a:r>
              <a:rPr lang="en-US" b="0" dirty="0"/>
              <a:t> </a:t>
            </a:r>
            <a:r>
              <a:rPr lang="en-US" b="0" dirty="0" err="1"/>
              <a:t>huống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bài</a:t>
            </a:r>
            <a:r>
              <a:rPr lang="en-US" b="0" dirty="0"/>
              <a:t> online 4</a:t>
            </a:r>
            <a:endParaRPr lang="vi-VN" b="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/>
              <a:t>G</a:t>
            </a:r>
            <a:r>
              <a:rPr lang="vi-VN" b="0" dirty="0"/>
              <a:t>iới thiệu bài học online </a:t>
            </a:r>
            <a:r>
              <a:rPr lang="en-US" b="0" dirty="0"/>
              <a:t>5</a:t>
            </a:r>
            <a:endParaRPr lang="vi-VN" b="0" dirty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online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6902421" cy="16764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Hành</a:t>
            </a:r>
            <a:r>
              <a:rPr lang="en-US" dirty="0">
                <a:solidFill>
                  <a:schemeClr val="tx1"/>
                </a:solidFill>
              </a:rPr>
              <a:t> vi </a:t>
            </a:r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website</a:t>
            </a:r>
          </a:p>
          <a:p>
            <a:r>
              <a:rPr lang="en-US" dirty="0" err="1">
                <a:solidFill>
                  <a:schemeClr val="tx1"/>
                </a:solidFill>
              </a:rPr>
              <a:t>Vẽ</a:t>
            </a:r>
            <a:r>
              <a:rPr lang="en-US" dirty="0">
                <a:solidFill>
                  <a:schemeClr val="tx1"/>
                </a:solidFill>
              </a:rPr>
              <a:t> wireframe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Figma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9324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online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6902421" cy="5257800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tx1"/>
                </a:solidFill>
              </a:rPr>
              <a:t>Hành vi người dùng</a:t>
            </a:r>
          </a:p>
          <a:p>
            <a:pPr lvl="1"/>
            <a:r>
              <a:rPr lang="vi-VN" dirty="0">
                <a:solidFill>
                  <a:schemeClr val="tx1"/>
                </a:solidFill>
              </a:rPr>
              <a:t>Tìm kiếm thông tin</a:t>
            </a:r>
          </a:p>
          <a:p>
            <a:pPr lvl="1"/>
            <a:r>
              <a:rPr lang="vi-VN" dirty="0">
                <a:solidFill>
                  <a:schemeClr val="tx1"/>
                </a:solidFill>
              </a:rPr>
              <a:t>Click vào liên kết</a:t>
            </a:r>
          </a:p>
          <a:p>
            <a:pPr lvl="1"/>
            <a:r>
              <a:rPr lang="vi-VN" dirty="0">
                <a:solidFill>
                  <a:schemeClr val="tx1"/>
                </a:solidFill>
              </a:rPr>
              <a:t>Điền thông tin</a:t>
            </a:r>
          </a:p>
          <a:p>
            <a:pPr lvl="1"/>
            <a:r>
              <a:rPr lang="vi-VN" dirty="0">
                <a:solidFill>
                  <a:schemeClr val="tx1"/>
                </a:solidFill>
              </a:rPr>
              <a:t>Thao tác theo chức năng web</a:t>
            </a:r>
          </a:p>
          <a:p>
            <a:pPr lvl="1"/>
            <a:r>
              <a:rPr lang="vi-VN" dirty="0">
                <a:solidFill>
                  <a:schemeClr val="tx1"/>
                </a:solidFill>
              </a:rPr>
              <a:t>Bình luận</a:t>
            </a:r>
          </a:p>
          <a:p>
            <a:pPr lvl="1"/>
            <a:r>
              <a:rPr lang="vi-VN" dirty="0">
                <a:solidFill>
                  <a:schemeClr val="tx1"/>
                </a:solidFill>
              </a:rPr>
              <a:t>Chia sẻ</a:t>
            </a:r>
          </a:p>
          <a:p>
            <a:r>
              <a:rPr lang="vi-VN" dirty="0">
                <a:solidFill>
                  <a:schemeClr val="tx1"/>
                </a:solidFill>
              </a:rPr>
              <a:t>Chức năng website</a:t>
            </a:r>
          </a:p>
          <a:p>
            <a:r>
              <a:rPr lang="vi-VN" dirty="0">
                <a:solidFill>
                  <a:schemeClr val="tx1"/>
                </a:solidFill>
              </a:rPr>
              <a:t>Vẽ wireframe bằng Figma</a:t>
            </a:r>
          </a:p>
          <a:p>
            <a:pPr lvl="1"/>
            <a:r>
              <a:rPr lang="vi-VN" dirty="0">
                <a:solidFill>
                  <a:schemeClr val="tx1"/>
                </a:solidFill>
              </a:rPr>
              <a:t>Khái niệm layout web</a:t>
            </a:r>
          </a:p>
          <a:p>
            <a:pPr lvl="1"/>
            <a:r>
              <a:rPr lang="vi-VN" dirty="0">
                <a:solidFill>
                  <a:schemeClr val="tx1"/>
                </a:solidFill>
              </a:rPr>
              <a:t>Công cụ cơ bản cần thiết để dựng wireframe</a:t>
            </a:r>
          </a:p>
        </p:txBody>
      </p:sp>
    </p:spTree>
    <p:extLst>
      <p:ext uri="{BB962C8B-B14F-4D97-AF65-F5344CB8AC3E}">
        <p14:creationId xmlns:p14="http://schemas.microsoft.com/office/powerpoint/2010/main" val="3262405424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7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1: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889000"/>
            <a:ext cx="6306676" cy="5080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SV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1 website,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hành</a:t>
            </a:r>
            <a:r>
              <a:rPr lang="en-US" dirty="0">
                <a:solidFill>
                  <a:schemeClr val="tx1"/>
                </a:solidFill>
              </a:rPr>
              <a:t> vi </a:t>
            </a:r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những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cửa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website:</a:t>
            </a:r>
          </a:p>
          <a:p>
            <a:pPr lvl="1"/>
            <a:r>
              <a:rPr lang="vi-VN" dirty="0"/>
              <a:t>Tìm kiếm thông tin</a:t>
            </a:r>
          </a:p>
          <a:p>
            <a:pPr lvl="1"/>
            <a:r>
              <a:rPr lang="vi-VN" dirty="0"/>
              <a:t>Click vào liên kết</a:t>
            </a:r>
          </a:p>
          <a:p>
            <a:pPr lvl="1"/>
            <a:r>
              <a:rPr lang="vi-VN" dirty="0"/>
              <a:t>Điền thông tin</a:t>
            </a:r>
          </a:p>
          <a:p>
            <a:pPr lvl="1"/>
            <a:r>
              <a:rPr lang="vi-VN" dirty="0"/>
              <a:t>Thao tác theo chức năng web</a:t>
            </a:r>
          </a:p>
          <a:p>
            <a:pPr lvl="1"/>
            <a:r>
              <a:rPr lang="vi-VN" dirty="0"/>
              <a:t>Bình luận</a:t>
            </a:r>
          </a:p>
          <a:p>
            <a:pPr lvl="1"/>
            <a:r>
              <a:rPr lang="vi-VN" dirty="0"/>
              <a:t>Chia sẻ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2028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2: </a:t>
            </a:r>
            <a:r>
              <a:rPr lang="en-US" dirty="0" err="1"/>
              <a:t>Vẽ</a:t>
            </a:r>
            <a:r>
              <a:rPr lang="en-US" dirty="0"/>
              <a:t> wireframe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SV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vẽ</a:t>
            </a:r>
            <a:r>
              <a:rPr lang="en-US" dirty="0">
                <a:solidFill>
                  <a:schemeClr val="tx1"/>
                </a:solidFill>
              </a:rPr>
              <a:t> wireframe layout website</a:t>
            </a:r>
          </a:p>
          <a:p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cứu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mình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pPr lvl="1"/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288096479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15643</TotalTime>
  <Words>374</Words>
  <Application>Microsoft Macintosh PowerPoint</Application>
  <PresentationFormat>On-screen Show (4:3)</PresentationFormat>
  <Paragraphs>83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Roboto Lt</vt:lpstr>
      <vt:lpstr>Arial</vt:lpstr>
      <vt:lpstr>Calibri</vt:lpstr>
      <vt:lpstr>Courier New</vt:lpstr>
      <vt:lpstr>Noto Sans Symbols</vt:lpstr>
      <vt:lpstr>Quattrocento Sans</vt:lpstr>
      <vt:lpstr>Roboto</vt:lpstr>
      <vt:lpstr>Segoe UI</vt:lpstr>
      <vt:lpstr>Wingdings</vt:lpstr>
      <vt:lpstr>Custom Design</vt:lpstr>
      <vt:lpstr>1_Custom Design</vt:lpstr>
      <vt:lpstr>Hành vi người dùng</vt:lpstr>
      <vt:lpstr>PowerPoint Presentation</vt:lpstr>
      <vt:lpstr>Nội dung bài học</vt:lpstr>
      <vt:lpstr>Review bài online</vt:lpstr>
      <vt:lpstr>Nội dung bài online 4</vt:lpstr>
      <vt:lpstr>Nội dung bài online 4</vt:lpstr>
      <vt:lpstr>Thảo luận</vt:lpstr>
      <vt:lpstr>Thảo luận 1: Hành vi người dùng</vt:lpstr>
      <vt:lpstr>Thảo luận 2: Vẽ wireframe</vt:lpstr>
      <vt:lpstr>Chuyên đề</vt:lpstr>
      <vt:lpstr>Chia nhóm thuyết trình</vt:lpstr>
      <vt:lpstr>Bài học online 5</vt:lpstr>
      <vt:lpstr>Nội dung bài online 5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2332</cp:revision>
  <dcterms:created xsi:type="dcterms:W3CDTF">2013-04-23T08:05:33Z</dcterms:created>
  <dcterms:modified xsi:type="dcterms:W3CDTF">2023-04-20T03:03:20Z</dcterms:modified>
</cp:coreProperties>
</file>