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91" r:id="rId2"/>
    <p:sldId id="256" r:id="rId3"/>
    <p:sldId id="260" r:id="rId4"/>
    <p:sldId id="290" r:id="rId5"/>
    <p:sldId id="286" r:id="rId6"/>
    <p:sldId id="261" r:id="rId7"/>
    <p:sldId id="263" r:id="rId8"/>
    <p:sldId id="264" r:id="rId9"/>
    <p:sldId id="265" r:id="rId10"/>
    <p:sldId id="266" r:id="rId11"/>
    <p:sldId id="258" r:id="rId12"/>
    <p:sldId id="259" r:id="rId13"/>
    <p:sldId id="283" r:id="rId14"/>
    <p:sldId id="257" r:id="rId15"/>
    <p:sldId id="267" r:id="rId16"/>
    <p:sldId id="268" r:id="rId17"/>
    <p:sldId id="273" r:id="rId18"/>
    <p:sldId id="272" r:id="rId19"/>
    <p:sldId id="274" r:id="rId20"/>
    <p:sldId id="270" r:id="rId21"/>
    <p:sldId id="271" r:id="rId22"/>
    <p:sldId id="275" r:id="rId23"/>
    <p:sldId id="276" r:id="rId24"/>
    <p:sldId id="277" r:id="rId25"/>
    <p:sldId id="278" r:id="rId26"/>
    <p:sldId id="299" r:id="rId27"/>
    <p:sldId id="279" r:id="rId28"/>
    <p:sldId id="284" r:id="rId29"/>
    <p:sldId id="282" r:id="rId30"/>
    <p:sldId id="285" r:id="rId31"/>
    <p:sldId id="288" r:id="rId32"/>
    <p:sldId id="292" r:id="rId33"/>
    <p:sldId id="293" r:id="rId34"/>
    <p:sldId id="294" r:id="rId35"/>
    <p:sldId id="296" r:id="rId36"/>
    <p:sldId id="295" r:id="rId37"/>
    <p:sldId id="297" r:id="rId38"/>
    <p:sldId id="298" r:id="rId39"/>
    <p:sldId id="289" r:id="rId40"/>
    <p:sldId id="280" r:id="rId41"/>
    <p:sldId id="281" r:id="rId42"/>
    <p:sldId id="28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/>
    <p:restoredTop sz="94720"/>
  </p:normalViewPr>
  <p:slideViewPr>
    <p:cSldViewPr snapToGrid="0" snapToObjects="1">
      <p:cViewPr varScale="1">
        <p:scale>
          <a:sx n="97" d="100"/>
          <a:sy n="97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7C617-CD75-1346-B314-03A29C3CAA7B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5E3E6-9C6A-B849-ADB2-8F62FA07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lap.com/olap-definit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27duck/active_reportin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intentionally left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owners</a:t>
            </a:r>
          </a:p>
          <a:p>
            <a:pPr lvl="1"/>
            <a:r>
              <a:rPr lang="en-US" dirty="0" smtClean="0"/>
              <a:t>What is the total number of blogs by category?</a:t>
            </a:r>
          </a:p>
          <a:p>
            <a:pPr lvl="1"/>
            <a:r>
              <a:rPr lang="en-US" dirty="0" smtClean="0"/>
              <a:t>How many users are signing up month over month?</a:t>
            </a:r>
          </a:p>
          <a:p>
            <a:pPr lvl="1"/>
            <a:r>
              <a:rPr lang="en-US" dirty="0" smtClean="0"/>
              <a:t>Which posts are the most viewed?</a:t>
            </a:r>
          </a:p>
          <a:p>
            <a:r>
              <a:rPr lang="en-US" dirty="0" smtClean="0"/>
              <a:t>For blog authors</a:t>
            </a:r>
          </a:p>
          <a:p>
            <a:pPr lvl="1"/>
            <a:r>
              <a:rPr lang="en-US" dirty="0" smtClean="0"/>
              <a:t>How many users have viewed a post over the past 7 days?</a:t>
            </a:r>
          </a:p>
          <a:p>
            <a:pPr lvl="1"/>
            <a:r>
              <a:rPr lang="en-US" dirty="0" smtClean="0"/>
              <a:t>How many comments are left on posts on average?</a:t>
            </a:r>
          </a:p>
          <a:p>
            <a:pPr lvl="1"/>
            <a:r>
              <a:rPr lang="en-US" dirty="0" smtClean="0"/>
              <a:t>Which are my top 5 rated posts?</a:t>
            </a:r>
          </a:p>
          <a:p>
            <a:pPr lvl="1"/>
            <a:r>
              <a:rPr lang="en-US" dirty="0" smtClean="0"/>
              <a:t>How many people have viewed posts for category ______?</a:t>
            </a:r>
          </a:p>
          <a:p>
            <a:pPr lvl="1"/>
            <a:r>
              <a:rPr lang="en-US" dirty="0" smtClean="0"/>
              <a:t>How many posts have each of my blog’s authors written?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“OLAP”?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</a:t>
            </a:r>
            <a:r>
              <a:rPr lang="en-US" b="1" dirty="0" smtClean="0"/>
              <a:t>A</a:t>
            </a:r>
            <a:r>
              <a:rPr lang="en-US" dirty="0" smtClean="0"/>
              <a:t>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“</a:t>
            </a:r>
            <a:r>
              <a:rPr lang="mr-IN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technology behind </a:t>
            </a:r>
            <a:r>
              <a:rPr lang="en-US" dirty="0" smtClean="0"/>
              <a:t>many Business Intelligent (BI) applications</a:t>
            </a:r>
            <a:r>
              <a:rPr lang="en-US" dirty="0"/>
              <a:t>. OLAP is a powerful technology for data discovery, including capabilities for limitless report viewing, complex analytical calculations, and predictive “what if” </a:t>
            </a:r>
            <a:r>
              <a:rPr lang="en-US" dirty="0" smtClean="0"/>
              <a:t>scenario planning.”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From: </a:t>
            </a:r>
            <a:r>
              <a:rPr lang="en-US" sz="2000" dirty="0" smtClean="0">
                <a:hlinkClick r:id="rId2"/>
              </a:rPr>
              <a:t>http://olap.com/olap-definition/</a:t>
            </a:r>
            <a:r>
              <a:rPr lang="en-US" sz="20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is organized into “data cubes”</a:t>
            </a:r>
          </a:p>
          <a:p>
            <a:pPr lvl="1"/>
            <a:r>
              <a:rPr lang="en-US" dirty="0" smtClean="0"/>
              <a:t>Comprised of dimensions and measures</a:t>
            </a:r>
          </a:p>
          <a:p>
            <a:pPr lvl="2"/>
            <a:r>
              <a:rPr lang="en-US" dirty="0" smtClean="0"/>
              <a:t>Buyer</a:t>
            </a:r>
          </a:p>
          <a:p>
            <a:pPr lvl="2"/>
            <a:r>
              <a:rPr lang="en-US" dirty="0" smtClean="0"/>
              <a:t>Amount</a:t>
            </a:r>
          </a:p>
          <a:p>
            <a:pPr lvl="2"/>
            <a:r>
              <a:rPr lang="en-US" dirty="0" smtClean="0"/>
              <a:t>Date sold (Date, Month, Quarter, Year)</a:t>
            </a:r>
          </a:p>
          <a:p>
            <a:pPr lvl="1"/>
            <a:r>
              <a:rPr lang="en-US" dirty="0" smtClean="0"/>
              <a:t>Every combination known and calculated ahead of time</a:t>
            </a:r>
          </a:p>
          <a:p>
            <a:r>
              <a:rPr lang="en-US" dirty="0" smtClean="0"/>
              <a:t>Large amounts of preprocessed data stored in a warehouse for the express purpose of fast querying</a:t>
            </a:r>
          </a:p>
          <a:p>
            <a:r>
              <a:rPr lang="en-US" dirty="0" smtClean="0"/>
              <a:t>Commonly deals with aggregate data (count, max,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</a:t>
            </a:r>
            <a:r>
              <a:rPr lang="en-US" b="1" dirty="0" smtClean="0"/>
              <a:t>R</a:t>
            </a:r>
            <a:r>
              <a:rPr lang="en-US" dirty="0" smtClean="0"/>
              <a:t>OLAP”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elational </a:t>
            </a:r>
            <a:r>
              <a:rPr lang="en-US" b="1" dirty="0" smtClean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Analytical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OLAP functionality implemented with a RDBMS</a:t>
            </a:r>
          </a:p>
          <a:p>
            <a:r>
              <a:rPr lang="en-US" b="1" dirty="0" smtClean="0"/>
              <a:t>Dynamic queries </a:t>
            </a:r>
            <a:r>
              <a:rPr lang="en-US" dirty="0" smtClean="0"/>
              <a:t>generated for reports</a:t>
            </a:r>
          </a:p>
          <a:p>
            <a:r>
              <a:rPr lang="en-US" dirty="0" smtClean="0"/>
              <a:t>Uses standard database </a:t>
            </a:r>
            <a:r>
              <a:rPr lang="en-US" b="1" dirty="0" smtClean="0"/>
              <a:t>tables</a:t>
            </a:r>
            <a:r>
              <a:rPr lang="en-US" dirty="0" smtClean="0"/>
              <a:t> and </a:t>
            </a:r>
            <a:r>
              <a:rPr lang="en-US" b="1" dirty="0" smtClean="0"/>
              <a:t>relations</a:t>
            </a:r>
          </a:p>
          <a:p>
            <a:r>
              <a:rPr lang="en-US" dirty="0" smtClean="0"/>
              <a:t>May be implemented on both </a:t>
            </a:r>
            <a:r>
              <a:rPr lang="en-US" b="1" dirty="0" smtClean="0"/>
              <a:t>transactional</a:t>
            </a:r>
            <a:r>
              <a:rPr lang="en-US" dirty="0" smtClean="0"/>
              <a:t> data (OLTP) and </a:t>
            </a:r>
            <a:r>
              <a:rPr lang="en-US" b="1" dirty="0" smtClean="0"/>
              <a:t>warehouse</a:t>
            </a:r>
            <a:r>
              <a:rPr lang="en-US" dirty="0" smtClean="0"/>
              <a:t> data</a:t>
            </a:r>
            <a:endParaRPr lang="en-US" dirty="0"/>
          </a:p>
          <a:p>
            <a:r>
              <a:rPr lang="en-US" dirty="0" smtClean="0"/>
              <a:t>Tables organized in a star and/or snowflake schema</a:t>
            </a:r>
          </a:p>
        </p:txBody>
      </p:sp>
    </p:spTree>
    <p:extLst>
      <p:ext uri="{BB962C8B-B14F-4D97-AF65-F5344CB8AC3E}">
        <p14:creationId xmlns:p14="http://schemas.microsoft.com/office/powerpoint/2010/main" val="15531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notes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want “bloat” in our result set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ActiveRecord</a:t>
            </a:r>
            <a:r>
              <a:rPr lang="en-US" dirty="0" smtClean="0"/>
              <a:t> instances (Less memory)</a:t>
            </a:r>
          </a:p>
          <a:p>
            <a:r>
              <a:rPr lang="en-US" dirty="0" smtClean="0"/>
              <a:t>Generic, uniformed data (Arrays of rows)</a:t>
            </a:r>
          </a:p>
          <a:p>
            <a:r>
              <a:rPr lang="en-US" dirty="0" smtClean="0"/>
              <a:t>Only get the information we care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 Table (Sometimes called “Fact Model”)</a:t>
            </a:r>
          </a:p>
          <a:p>
            <a:r>
              <a:rPr lang="en-US" dirty="0" smtClean="0"/>
              <a:t>Dimension</a:t>
            </a:r>
          </a:p>
          <a:p>
            <a:pPr lvl="1"/>
            <a:r>
              <a:rPr lang="en-US" dirty="0" smtClean="0"/>
              <a:t>Members (Labels)</a:t>
            </a:r>
          </a:p>
          <a:p>
            <a:pPr lvl="1"/>
            <a:r>
              <a:rPr lang="en-US" dirty="0" smtClean="0"/>
              <a:t>Hierarchy</a:t>
            </a:r>
          </a:p>
          <a:p>
            <a:r>
              <a:rPr lang="en-US" dirty="0" smtClean="0"/>
              <a:t>Dimension Filters (also known as just “Filters”)</a:t>
            </a:r>
          </a:p>
          <a:p>
            <a:r>
              <a:rPr lang="en-US" dirty="0" smtClean="0"/>
              <a:t>Measure</a:t>
            </a:r>
          </a:p>
          <a:p>
            <a:r>
              <a:rPr lang="en-US" dirty="0" smtClean="0"/>
              <a:t>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Table/Model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6508"/>
          </a:xfrm>
        </p:spPr>
        <p:txBody>
          <a:bodyPr>
            <a:normAutofit/>
          </a:bodyPr>
          <a:lstStyle/>
          <a:p>
            <a:r>
              <a:rPr lang="en-US" dirty="0" smtClean="0"/>
              <a:t>The primary table where information is derived from in a report</a:t>
            </a:r>
          </a:p>
          <a:p>
            <a:pPr lvl="1"/>
            <a:r>
              <a:rPr lang="en-US" dirty="0" smtClean="0"/>
              <a:t>Fact columns </a:t>
            </a:r>
            <a:r>
              <a:rPr lang="mr-IN" dirty="0" smtClean="0"/>
              <a:t>–</a:t>
            </a:r>
            <a:r>
              <a:rPr lang="en-US" dirty="0" smtClean="0"/>
              <a:t> Commonly numeric columns</a:t>
            </a:r>
          </a:p>
          <a:p>
            <a:pPr lvl="1"/>
            <a:r>
              <a:rPr lang="en-US" dirty="0" smtClean="0"/>
              <a:t>Dimension columns </a:t>
            </a:r>
            <a:r>
              <a:rPr lang="mr-IN" dirty="0" smtClean="0"/>
              <a:t>–</a:t>
            </a:r>
            <a:r>
              <a:rPr lang="en-US" dirty="0" smtClean="0"/>
              <a:t> values that may be grouped together or references other tables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6369" y="464553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the total number of blogs by category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comments are left on posts on average?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06003" y="5187397"/>
            <a:ext cx="801666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83336" y="6034064"/>
            <a:ext cx="801666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9834" y="3752834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FROM clause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593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point in the data where you can ”slice and dice” fact model info</a:t>
            </a:r>
          </a:p>
          <a:p>
            <a:pPr lvl="1"/>
            <a:r>
              <a:rPr lang="en-US" dirty="0" smtClean="0"/>
              <a:t>Sales rep</a:t>
            </a:r>
          </a:p>
          <a:p>
            <a:pPr lvl="1"/>
            <a:r>
              <a:rPr lang="en-US" dirty="0" smtClean="0"/>
              <a:t>Date of purchase</a:t>
            </a:r>
          </a:p>
          <a:p>
            <a:pPr lvl="1"/>
            <a:r>
              <a:rPr lang="en-US" dirty="0" smtClean="0"/>
              <a:t>State of an order in a state machine</a:t>
            </a:r>
          </a:p>
          <a:p>
            <a:r>
              <a:rPr lang="en-US" dirty="0" smtClean="0"/>
              <a:t>Lives on fact table or as a foreign key to another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JOIN, GROUP BY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relation or attribute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the total number of blogs by category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posts have each of my blog’s authors written?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62777" y="5308166"/>
            <a:ext cx="1270175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9464" y="6133427"/>
            <a:ext cx="1270175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4722"/>
          </a:xfrm>
        </p:spPr>
        <p:txBody>
          <a:bodyPr/>
          <a:lstStyle/>
          <a:p>
            <a:r>
              <a:rPr lang="en-US" dirty="0" smtClean="0"/>
              <a:t>Related attributes on a dimension used to “drill up” and “drill down”</a:t>
            </a:r>
          </a:p>
          <a:p>
            <a:r>
              <a:rPr lang="en-US" dirty="0" smtClean="0"/>
              <a:t>Found on dimensions which are relations to a fact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214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Examples: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Dates: Date, Month, Quarter, Year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Mobile Phone: Model, Manufacture, OS, Wireless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Members (Dimension Labels)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Information related to a dimension</a:t>
            </a:r>
          </a:p>
          <a:p>
            <a:r>
              <a:rPr lang="en-US" dirty="0" smtClean="0"/>
              <a:t>When on fact table, the label is the column</a:t>
            </a:r>
          </a:p>
          <a:p>
            <a:r>
              <a:rPr lang="en-US" dirty="0" smtClean="0"/>
              <a:t>When on a relation, a field representing the hierarchy level</a:t>
            </a:r>
          </a:p>
        </p:txBody>
      </p:sp>
    </p:spTree>
    <p:extLst>
      <p:ext uri="{BB962C8B-B14F-4D97-AF65-F5344CB8AC3E}">
        <p14:creationId xmlns:p14="http://schemas.microsoft.com/office/powerpoint/2010/main" val="12966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Filters (or just “Filters”)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5415"/>
          </a:xfrm>
        </p:spPr>
        <p:txBody>
          <a:bodyPr/>
          <a:lstStyle/>
          <a:p>
            <a:r>
              <a:rPr lang="en-US" dirty="0" smtClean="0"/>
              <a:t>Not a “real” OLAP term</a:t>
            </a:r>
          </a:p>
          <a:p>
            <a:r>
              <a:rPr lang="en-US" dirty="0" smtClean="0"/>
              <a:t>Takes advantage of querying capabilities of RDBMS</a:t>
            </a:r>
          </a:p>
          <a:p>
            <a:r>
              <a:rPr lang="en-US" dirty="0" smtClean="0"/>
              <a:t>Allows for more fine-grained reporting</a:t>
            </a:r>
          </a:p>
          <a:p>
            <a:r>
              <a:rPr lang="en-US" dirty="0" smtClean="0"/>
              <a:t>Can be part of the metric or user specified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WHERE	Rails</a:t>
            </a:r>
            <a:r>
              <a:rPr lang="en-US" dirty="0"/>
              <a:t>: </a:t>
            </a:r>
            <a:r>
              <a:rPr lang="en-US" dirty="0" smtClean="0"/>
              <a:t>where(), scopes, ransack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Reporting on </a:t>
            </a:r>
            <a:r>
              <a:rPr lang="en-US" b="1" dirty="0" smtClean="0"/>
              <a:t>Rails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ActiveRecord</a:t>
            </a:r>
            <a:r>
              <a:rPr lang="en-US" dirty="0" smtClean="0"/>
              <a:t> and ROLAP </a:t>
            </a:r>
            <a:br>
              <a:rPr lang="en-US" dirty="0" smtClean="0"/>
            </a:br>
            <a:r>
              <a:rPr lang="en-US" dirty="0" smtClean="0"/>
              <a:t>Working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Tony Drake</a:t>
            </a:r>
          </a:p>
          <a:p>
            <a:r>
              <a:rPr lang="en-US" sz="2800" dirty="0" err="1" smtClean="0"/>
              <a:t>IndyRB</a:t>
            </a:r>
            <a:r>
              <a:rPr lang="en-US" sz="2800" dirty="0" smtClean="0"/>
              <a:t> March 2017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 rot="20473768">
            <a:off x="7733501" y="2679598"/>
            <a:ext cx="3239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50" dirty="0" smtClean="0">
                <a:ln w="952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WIP Edition</a:t>
            </a:r>
            <a:endParaRPr lang="en-US" sz="4800" b="1" spc="50" dirty="0">
              <a:ln w="9525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38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column in a table (usually numeric) used in aggregations</a:t>
            </a:r>
          </a:p>
          <a:p>
            <a:pPr lvl="1"/>
            <a:r>
              <a:rPr lang="en-US" dirty="0" smtClean="0"/>
              <a:t>Average, Sum, Maximum,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Total amount in a sale</a:t>
            </a:r>
          </a:p>
          <a:p>
            <a:pPr lvl="1"/>
            <a:r>
              <a:rPr lang="en-US" dirty="0" smtClean="0"/>
              <a:t>Number of units used in a transaction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A column in a fact table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0521"/>
          </a:xfrm>
        </p:spPr>
        <p:txBody>
          <a:bodyPr/>
          <a:lstStyle/>
          <a:p>
            <a:r>
              <a:rPr lang="en-US" dirty="0" smtClean="0"/>
              <a:t>A measured value; The subject of the report</a:t>
            </a:r>
          </a:p>
          <a:p>
            <a:r>
              <a:rPr lang="en-US" dirty="0" smtClean="0"/>
              <a:t>The thing you actually want to answer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The query	Rails</a:t>
            </a:r>
            <a:r>
              <a:rPr lang="en-US" dirty="0"/>
              <a:t>: </a:t>
            </a:r>
            <a:r>
              <a:rPr lang="en-US" dirty="0" smtClean="0"/>
              <a:t>All the things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the total number of blogs by category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posts have each of my blog’s authors written?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9829" y="5308166"/>
            <a:ext cx="4909869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6646" y="6133427"/>
            <a:ext cx="2363638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9829" y="5460566"/>
            <a:ext cx="6694752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3769" y="6303080"/>
            <a:ext cx="8160589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31431" y="6130552"/>
            <a:ext cx="1503875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9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53683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158067"/>
                <a:gridCol w="3852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ROLAP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SQL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Rails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Fact 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ActiveRecord</a:t>
                      </a:r>
                      <a:r>
                        <a:rPr lang="en-US" sz="2400" baseline="0" dirty="0" smtClean="0"/>
                        <a:t> Model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JOIN, GROUP BY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 Relations, joins(), group()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Scopes, where(), ransack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Numeric Column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Attribute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Metric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 the above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310200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/>
              <a:t>How </a:t>
            </a:r>
            <a:r>
              <a:rPr lang="en-US" sz="3200" dirty="0" smtClean="0"/>
              <a:t>many comments where left on posts </a:t>
            </a:r>
            <a:r>
              <a:rPr lang="en-US" sz="3200" dirty="0"/>
              <a:t>created </a:t>
            </a:r>
            <a:r>
              <a:rPr lang="en-US" sz="3200" dirty="0" smtClean="0"/>
              <a:t>today grouped by post category</a:t>
            </a:r>
            <a:r>
              <a:rPr lang="en-US" sz="3200" dirty="0"/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5177" y="6329892"/>
            <a:ext cx="4218956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1733" y="2796128"/>
            <a:ext cx="516467" cy="3534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448110" y="5845480"/>
            <a:ext cx="866156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1734" y="2321996"/>
            <a:ext cx="516467" cy="3534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464110" y="5845480"/>
            <a:ext cx="2237757" cy="0"/>
          </a:xfrm>
          <a:prstGeom prst="line">
            <a:avLst/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731" y="3236393"/>
            <a:ext cx="516467" cy="3534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1730" y="3699693"/>
            <a:ext cx="516467" cy="3534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53710" y="5882827"/>
            <a:ext cx="3592423" cy="0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47907" y="4972871"/>
            <a:ext cx="3004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</a:rPr>
              <a:t>comment_count</a:t>
            </a:r>
            <a:r>
              <a:rPr lang="en-US" sz="2000" i="1" dirty="0" smtClean="0">
                <a:solidFill>
                  <a:srgbClr val="7030A0"/>
                </a:solidFill>
              </a:rPr>
              <a:t> on posts)</a:t>
            </a:r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1729" y="4156891"/>
            <a:ext cx="516467" cy="3534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197" y="4972871"/>
            <a:ext cx="10371670" cy="1580329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design pattern for organizing data in a data warehouse</a:t>
            </a:r>
          </a:p>
          <a:p>
            <a:r>
              <a:rPr lang="en-US" dirty="0" smtClean="0"/>
              <a:t>Allows for queries to be efficient and fast</a:t>
            </a:r>
          </a:p>
          <a:p>
            <a:r>
              <a:rPr lang="en-US" dirty="0" smtClean="0"/>
              <a:t>Fact table holds core business information / processes</a:t>
            </a:r>
          </a:p>
          <a:p>
            <a:pPr lvl="1"/>
            <a:r>
              <a:rPr lang="en-US" dirty="0" smtClean="0"/>
              <a:t>A sale</a:t>
            </a:r>
          </a:p>
          <a:p>
            <a:pPr lvl="1"/>
            <a:r>
              <a:rPr lang="en-US" dirty="0" smtClean="0"/>
              <a:t>A bank transaction</a:t>
            </a:r>
          </a:p>
          <a:p>
            <a:r>
              <a:rPr lang="en-US" dirty="0" smtClean="0"/>
              <a:t>Fact table holds foreign keys that branch out into dimension tables</a:t>
            </a:r>
          </a:p>
          <a:p>
            <a:r>
              <a:rPr lang="en-US" dirty="0" smtClean="0"/>
              <a:t>Fact table may also hold non-foreign dimensions as columns</a:t>
            </a:r>
          </a:p>
          <a:p>
            <a:r>
              <a:rPr lang="en-US" dirty="0" smtClean="0"/>
              <a:t>Other option: Snowflake Schema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Primary driving force of a report in the middle</a:t>
            </a:r>
          </a:p>
          <a:p>
            <a:r>
              <a:rPr lang="en-US" dirty="0" smtClean="0"/>
              <a:t>Consists primarily of measures, foreign keys and dimensions that live on the fact table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elongs_to</a:t>
            </a:r>
            <a:r>
              <a:rPr lang="en-US" dirty="0" smtClean="0"/>
              <a:t> / </a:t>
            </a:r>
            <a:r>
              <a:rPr lang="en-US" dirty="0" err="1" smtClean="0"/>
              <a:t>has_one</a:t>
            </a:r>
            <a:r>
              <a:rPr lang="en-US" dirty="0" smtClean="0"/>
              <a:t> branch out to relations via foreign keys</a:t>
            </a:r>
          </a:p>
          <a:p>
            <a:r>
              <a:rPr lang="en-US" dirty="0" smtClean="0"/>
              <a:t>More detailed info lives on dimensions</a:t>
            </a:r>
          </a:p>
          <a:p>
            <a:r>
              <a:rPr lang="en-US" dirty="0" smtClean="0"/>
              <a:t>Prefer dimensions tables over dimensions living on the fact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DOES NOT SUPPORT </a:t>
            </a:r>
            <a:r>
              <a:rPr lang="en-US" b="1" dirty="0" err="1" smtClean="0">
                <a:solidFill>
                  <a:srgbClr val="FF0000"/>
                </a:solidFill>
              </a:rPr>
              <a:t>has_many</a:t>
            </a:r>
            <a:r>
              <a:rPr lang="en-US" b="1" dirty="0" smtClean="0">
                <a:solidFill>
                  <a:srgbClr val="FF0000"/>
                </a:solidFill>
              </a:rPr>
              <a:t> relationships (well)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6403" y="3534236"/>
            <a:ext cx="1413314" cy="1286995"/>
            <a:chOff x="2076546" y="1692193"/>
            <a:chExt cx="1413314" cy="1286995"/>
          </a:xfrm>
        </p:grpSpPr>
        <p:sp>
          <p:nvSpPr>
            <p:cNvPr id="37" name="Oval 36"/>
            <p:cNvSpPr/>
            <p:nvPr/>
          </p:nvSpPr>
          <p:spPr>
            <a:xfrm>
              <a:off x="2076546" y="1692193"/>
              <a:ext cx="1413314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2283521" y="1880669"/>
              <a:ext cx="99936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/>
                <a:t>Fact Table</a:t>
              </a:r>
              <a:endParaRPr lang="en-US" sz="31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2958670" y="3319048"/>
            <a:ext cx="3887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88780" y="20798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2327208" y="1858460"/>
            <a:ext cx="1651704" cy="1286995"/>
            <a:chOff x="1957351" y="16417"/>
            <a:chExt cx="1651704" cy="1286995"/>
          </a:xfrm>
        </p:grpSpPr>
        <p:sp>
          <p:nvSpPr>
            <p:cNvPr id="33" name="Oval 32"/>
            <p:cNvSpPr/>
            <p:nvPr/>
          </p:nvSpPr>
          <p:spPr>
            <a:xfrm>
              <a:off x="1957351" y="16417"/>
              <a:ext cx="1651704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2199237" y="204893"/>
              <a:ext cx="1167932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7931" y="3912629"/>
            <a:ext cx="299074" cy="41596"/>
            <a:chOff x="3448074" y="2070586"/>
            <a:chExt cx="299074" cy="41596"/>
          </a:xfrm>
        </p:grpSpPr>
        <p:sp>
          <p:nvSpPr>
            <p:cNvPr id="31" name="Straight Connector 9"/>
            <p:cNvSpPr/>
            <p:nvPr/>
          </p:nvSpPr>
          <p:spPr>
            <a:xfrm rot="20598106">
              <a:off x="3448074" y="2070586"/>
              <a:ext cx="299074" cy="415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0798"/>
                  </a:moveTo>
                  <a:lnTo>
                    <a:pt x="299074" y="20798"/>
                  </a:lnTo>
                </a:path>
              </a:pathLst>
            </a:custGeom>
            <a:noFill/>
            <a:ln w="63500"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Straight Connector 10"/>
            <p:cNvSpPr/>
            <p:nvPr/>
          </p:nvSpPr>
          <p:spPr>
            <a:xfrm rot="20598106">
              <a:off x="3590134" y="2083907"/>
              <a:ext cx="14953" cy="14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031" y="3016385"/>
            <a:ext cx="1646620" cy="1286995"/>
            <a:chOff x="3686174" y="1174342"/>
            <a:chExt cx="1646620" cy="1286995"/>
          </a:xfrm>
        </p:grpSpPr>
        <p:sp>
          <p:nvSpPr>
            <p:cNvPr id="29" name="Oval 28"/>
            <p:cNvSpPr/>
            <p:nvPr/>
          </p:nvSpPr>
          <p:spPr>
            <a:xfrm>
              <a:off x="3686174" y="1174342"/>
              <a:ext cx="1646620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3927316" y="1362818"/>
              <a:ext cx="1164336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3476835" y="4823417"/>
            <a:ext cx="320904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904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3315519" y="4889968"/>
            <a:ext cx="1645076" cy="1286995"/>
            <a:chOff x="2945662" y="3047925"/>
            <a:chExt cx="1645076" cy="1286995"/>
          </a:xfrm>
        </p:grpSpPr>
        <p:sp>
          <p:nvSpPr>
            <p:cNvPr id="25" name="Oval 24"/>
            <p:cNvSpPr/>
            <p:nvPr/>
          </p:nvSpPr>
          <p:spPr>
            <a:xfrm>
              <a:off x="2945662" y="3047925"/>
              <a:ext cx="1645076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3186578" y="3236401"/>
              <a:ext cx="116324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2508956" y="4823124"/>
            <a:ext cx="3201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18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1341980" y="4889968"/>
            <a:ext cx="1652167" cy="1286995"/>
            <a:chOff x="972123" y="3047925"/>
            <a:chExt cx="1652167" cy="1286995"/>
          </a:xfrm>
        </p:grpSpPr>
        <p:sp>
          <p:nvSpPr>
            <p:cNvPr id="21" name="Oval 20"/>
            <p:cNvSpPr/>
            <p:nvPr/>
          </p:nvSpPr>
          <p:spPr>
            <a:xfrm>
              <a:off x="972123" y="3047925"/>
              <a:ext cx="1652167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1214077" y="3236401"/>
              <a:ext cx="1168259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01894">
            <a:off x="2186770" y="3912285"/>
            <a:ext cx="30147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0147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606287" y="3016385"/>
            <a:ext cx="1640983" cy="1286995"/>
            <a:chOff x="236430" y="1174342"/>
            <a:chExt cx="1640983" cy="1286995"/>
          </a:xfrm>
        </p:grpSpPr>
        <p:sp>
          <p:nvSpPr>
            <p:cNvPr id="17" name="Oval 16"/>
            <p:cNvSpPr/>
            <p:nvPr/>
          </p:nvSpPr>
          <p:spPr>
            <a:xfrm>
              <a:off x="236430" y="1174342"/>
              <a:ext cx="1640983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476746" y="1362818"/>
              <a:ext cx="1160351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468434" y="3546009"/>
            <a:ext cx="1286350" cy="1286350"/>
            <a:chOff x="4622207" y="1692401"/>
            <a:chExt cx="1286350" cy="1286350"/>
          </a:xfrm>
        </p:grpSpPr>
        <p:sp>
          <p:nvSpPr>
            <p:cNvPr id="37" name="Oval 36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 smtClean="0"/>
                <a:t>Line</a:t>
              </a:r>
              <a:endParaRPr lang="en-US" sz="38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5988508" y="3269872"/>
            <a:ext cx="388228" cy="1640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5314568" y="1871431"/>
            <a:ext cx="1594083" cy="1286350"/>
            <a:chOff x="4468341" y="17823"/>
            <a:chExt cx="1594083" cy="1286350"/>
          </a:xfrm>
        </p:grpSpPr>
        <p:sp>
          <p:nvSpPr>
            <p:cNvPr id="33" name="Oval 3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Device</a:t>
              </a:r>
              <a:endParaRPr lang="en-US" sz="1900" kern="1200" dirty="0"/>
            </a:p>
          </p:txBody>
        </p:sp>
      </p:grpSp>
      <p:sp>
        <p:nvSpPr>
          <p:cNvPr id="31" name="Straight Connector 9"/>
          <p:cNvSpPr/>
          <p:nvPr/>
        </p:nvSpPr>
        <p:spPr>
          <a:xfrm rot="20520000">
            <a:off x="6716413" y="3935903"/>
            <a:ext cx="281664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6939872" y="3028536"/>
            <a:ext cx="1528711" cy="1286350"/>
            <a:chOff x="6093645" y="1174928"/>
            <a:chExt cx="1528711" cy="1286350"/>
          </a:xfrm>
        </p:grpSpPr>
        <p:sp>
          <p:nvSpPr>
            <p:cNvPr id="29" name="Oval 28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</a:t>
              </a:r>
              <a:endParaRPr lang="en-US" sz="19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6419914" y="4835396"/>
            <a:ext cx="338390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6264643" y="4900772"/>
            <a:ext cx="1662517" cy="1286350"/>
            <a:chOff x="5418416" y="3047164"/>
            <a:chExt cx="1662517" cy="1286350"/>
          </a:xfrm>
        </p:grpSpPr>
        <p:sp>
          <p:nvSpPr>
            <p:cNvPr id="25" name="Oval 24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 Account</a:t>
              </a:r>
              <a:endParaRPr lang="en-US" sz="19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5466107" y="4834789"/>
            <a:ext cx="336889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288482" y="4900772"/>
            <a:ext cx="1677670" cy="1286350"/>
            <a:chOff x="3442255" y="3047164"/>
            <a:chExt cx="1677670" cy="1286350"/>
          </a:xfrm>
        </p:grpSpPr>
        <p:sp>
          <p:nvSpPr>
            <p:cNvPr id="21" name="Oval 20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Status</a:t>
              </a:r>
              <a:endParaRPr lang="en-US" sz="24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80000">
            <a:off x="5237722" y="3937896"/>
            <a:ext cx="268768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3739469" y="3028536"/>
            <a:ext cx="1559043" cy="1286350"/>
            <a:chOff x="2893242" y="1174928"/>
            <a:chExt cx="1559043" cy="1286350"/>
          </a:xfrm>
        </p:grpSpPr>
        <p:sp>
          <p:nvSpPr>
            <p:cNvPr id="17" name="Oval 16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Plan</a:t>
              </a:r>
              <a:endParaRPr lang="en-US" sz="19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73390"/>
            <a:ext cx="2767361" cy="8137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9311" y="6187122"/>
            <a:ext cx="260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Overly </a:t>
            </a:r>
            <a:r>
              <a:rPr lang="en-US" i="1" smtClean="0"/>
              <a:t>simplified example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956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468434" y="3546009"/>
            <a:ext cx="1286350" cy="1286350"/>
            <a:chOff x="4622207" y="1692401"/>
            <a:chExt cx="1286350" cy="1286350"/>
          </a:xfrm>
        </p:grpSpPr>
        <p:sp>
          <p:nvSpPr>
            <p:cNvPr id="37" name="Oval 36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 smtClean="0"/>
                <a:t>Post</a:t>
              </a:r>
              <a:endParaRPr lang="en-US" sz="38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5988508" y="3269872"/>
            <a:ext cx="388228" cy="1640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5314568" y="1871431"/>
            <a:ext cx="1594083" cy="1286350"/>
            <a:chOff x="4468341" y="17823"/>
            <a:chExt cx="1594083" cy="1286350"/>
          </a:xfrm>
        </p:grpSpPr>
        <p:sp>
          <p:nvSpPr>
            <p:cNvPr id="33" name="Oval 3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Blog</a:t>
              </a:r>
              <a:endParaRPr lang="en-US" sz="1900" kern="1200" dirty="0"/>
            </a:p>
          </p:txBody>
        </p:sp>
      </p:grpSp>
      <p:sp>
        <p:nvSpPr>
          <p:cNvPr id="31" name="Straight Connector 9"/>
          <p:cNvSpPr/>
          <p:nvPr/>
        </p:nvSpPr>
        <p:spPr>
          <a:xfrm rot="20520000">
            <a:off x="6716413" y="3935903"/>
            <a:ext cx="281664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6939872" y="3028536"/>
            <a:ext cx="1528711" cy="1286350"/>
            <a:chOff x="6093645" y="1174928"/>
            <a:chExt cx="1528711" cy="1286350"/>
          </a:xfrm>
        </p:grpSpPr>
        <p:sp>
          <p:nvSpPr>
            <p:cNvPr id="29" name="Oval 28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Author</a:t>
              </a:r>
              <a:endParaRPr lang="en-US" sz="19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6419914" y="4835396"/>
            <a:ext cx="338390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6264643" y="4900772"/>
            <a:ext cx="1662517" cy="1286350"/>
            <a:chOff x="5418416" y="3047164"/>
            <a:chExt cx="1662517" cy="1286350"/>
          </a:xfrm>
        </p:grpSpPr>
        <p:sp>
          <p:nvSpPr>
            <p:cNvPr id="25" name="Oval 24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Category</a:t>
              </a:r>
              <a:endParaRPr lang="en-US" sz="19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5466107" y="4834789"/>
            <a:ext cx="336889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288482" y="4900772"/>
            <a:ext cx="1677670" cy="1286350"/>
            <a:chOff x="3442255" y="3047164"/>
            <a:chExt cx="1677670" cy="1286350"/>
          </a:xfrm>
        </p:grpSpPr>
        <p:sp>
          <p:nvSpPr>
            <p:cNvPr id="21" name="Oval 20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Date Posted</a:t>
              </a:r>
              <a:endParaRPr lang="en-US" sz="24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80000">
            <a:off x="5237722" y="3937896"/>
            <a:ext cx="268768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3739469" y="3028536"/>
            <a:ext cx="1559043" cy="1286350"/>
            <a:chOff x="2893242" y="1174928"/>
            <a:chExt cx="1559043" cy="1286350"/>
          </a:xfrm>
        </p:grpSpPr>
        <p:sp>
          <p:nvSpPr>
            <p:cNvPr id="17" name="Oval 16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Status</a:t>
              </a:r>
              <a:endParaRPr lang="en-US" sz="19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Oval 4"/>
          <p:cNvSpPr/>
          <p:nvPr/>
        </p:nvSpPr>
        <p:spPr>
          <a:xfrm>
            <a:off x="4333461" y="4880665"/>
            <a:ext cx="1590261" cy="1306457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50115" y="3426278"/>
            <a:ext cx="2916466" cy="2586001"/>
            <a:chOff x="5699343" y="751561"/>
            <a:chExt cx="5411243" cy="4664865"/>
          </a:xfrm>
        </p:grpSpPr>
        <p:sp>
          <p:nvSpPr>
            <p:cNvPr id="46" name="Triangle 45"/>
            <p:cNvSpPr/>
            <p:nvPr/>
          </p:nvSpPr>
          <p:spPr>
            <a:xfrm>
              <a:off x="5699343" y="751561"/>
              <a:ext cx="5411243" cy="466486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/>
            <p:cNvSpPr/>
            <p:nvPr/>
          </p:nvSpPr>
          <p:spPr>
            <a:xfrm>
              <a:off x="7866345" y="751561"/>
              <a:ext cx="1077238" cy="4664865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9279467" y="3403600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9728548" y="4656667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866166" y="2353733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744738" y="2347780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356198" y="3355450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973371" y="4656667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96622" y="5242838"/>
            <a:ext cx="3561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25400"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114300">
                    <a:srgbClr val="002060"/>
                  </a:innerShdw>
                </a:effectLst>
              </a:rPr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1896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as Dimensions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78357" cy="4351338"/>
          </a:xfrm>
        </p:spPr>
        <p:txBody>
          <a:bodyPr/>
          <a:lstStyle/>
          <a:p>
            <a:r>
              <a:rPr lang="en-US" dirty="0" smtClean="0"/>
              <a:t>Want to report by Quarter? Year? Month?</a:t>
            </a:r>
          </a:p>
          <a:p>
            <a:r>
              <a:rPr lang="en-US" dirty="0" smtClean="0"/>
              <a:t>Date functions on date columns can’t use a regular index</a:t>
            </a:r>
          </a:p>
          <a:p>
            <a:r>
              <a:rPr lang="en-US" dirty="0" smtClean="0"/>
              <a:t>Simple join + group/filter is quicker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5536209"/>
              </p:ext>
            </p:extLst>
          </p:nvPr>
        </p:nvGraphicFramePr>
        <p:xfrm>
          <a:off x="4876799" y="1732861"/>
          <a:ext cx="69846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94"/>
                <a:gridCol w="1328194"/>
                <a:gridCol w="785904"/>
                <a:gridCol w="971195"/>
                <a:gridCol w="971195"/>
                <a:gridCol w="971195"/>
                <a:gridCol w="768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mday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quarter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4503" marR="104503"/>
                </a:tc>
              </a:tr>
            </a:tbl>
          </a:graphicData>
        </a:graphic>
      </p:graphicFrame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58334"/>
              </p:ext>
            </p:extLst>
          </p:nvPr>
        </p:nvGraphicFramePr>
        <p:xfrm>
          <a:off x="5022809" y="4485206"/>
          <a:ext cx="67323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669"/>
                <a:gridCol w="1569684"/>
                <a:gridCol w="1135055"/>
                <a:gridCol w="1193256"/>
                <a:gridCol w="829969"/>
                <a:gridCol w="988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posted_at_id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blog_id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author_id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rot="16200000" flipV="1">
            <a:off x="5468760" y="3672435"/>
            <a:ext cx="898145" cy="727398"/>
          </a:xfrm>
          <a:prstGeom prst="bentConnector3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24257" y="1167468"/>
            <a:ext cx="2737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</a:t>
            </a:r>
            <a:r>
              <a:rPr lang="en-US" sz="2800" b="1" dirty="0" err="1" smtClean="0"/>
              <a:t>ate_dimensions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779385" y="3881150"/>
            <a:ext cx="975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posts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16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ActiveRecord’s</a:t>
            </a:r>
            <a:r>
              <a:rPr lang="en-US" dirty="0" smtClean="0"/>
              <a:t> internals can provide all the information needed to </a:t>
            </a:r>
            <a:r>
              <a:rPr lang="en-US" i="1" dirty="0" smtClean="0"/>
              <a:t>construct</a:t>
            </a:r>
            <a:r>
              <a:rPr lang="en-US" dirty="0" smtClean="0"/>
              <a:t> ROLAP </a:t>
            </a:r>
            <a:r>
              <a:rPr lang="en-US" i="1" dirty="0" smtClean="0"/>
              <a:t>queries</a:t>
            </a:r>
          </a:p>
          <a:p>
            <a:r>
              <a:rPr lang="en-US" dirty="0" smtClean="0"/>
              <a:t>Relationship information (joins and grouping)</a:t>
            </a:r>
          </a:p>
          <a:p>
            <a:r>
              <a:rPr lang="en-US" dirty="0" smtClean="0"/>
              <a:t>Filtering capabilities (Scopes, where(), ransack)</a:t>
            </a:r>
          </a:p>
          <a:p>
            <a:r>
              <a:rPr lang="en-US" dirty="0" smtClean="0"/>
              <a:t>Ability to select out specific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</a:t>
            </a:r>
            <a:r>
              <a:rPr lang="en-US" dirty="0"/>
              <a:t>programmatic way to easily group by all non-aggregate </a:t>
            </a:r>
            <a:r>
              <a:rPr lang="en-US" dirty="0" smtClean="0"/>
              <a:t>columns</a:t>
            </a:r>
          </a:p>
          <a:p>
            <a:pPr lvl="1"/>
            <a:r>
              <a:rPr lang="en-US" dirty="0"/>
              <a:t>You can group by relations and get objects back or by columns, not </a:t>
            </a:r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Can result in multiple queries resulting in </a:t>
            </a:r>
            <a:r>
              <a:rPr lang="en-US" dirty="0" err="1" smtClean="0"/>
              <a:t>ActiveRecord</a:t>
            </a:r>
            <a:r>
              <a:rPr lang="en-US" dirty="0" smtClean="0"/>
              <a:t> objects </a:t>
            </a:r>
            <a:r>
              <a:rPr lang="en-US" dirty="0" err="1" smtClean="0"/>
              <a:t>instanciated</a:t>
            </a:r>
            <a:endParaRPr lang="en-US" dirty="0"/>
          </a:p>
          <a:p>
            <a:r>
              <a:rPr lang="en-US" dirty="0"/>
              <a:t>Aggregation methods do not allow for full control over multiple columns </a:t>
            </a:r>
            <a:r>
              <a:rPr lang="en-US" dirty="0" smtClean="0"/>
              <a:t>returned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elect() is ignored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roup() can muck with the SELECT clause</a:t>
            </a:r>
          </a:p>
          <a:p>
            <a:r>
              <a:rPr lang="en-US" dirty="0" smtClean="0"/>
              <a:t>No </a:t>
            </a:r>
            <a:r>
              <a:rPr lang="en-US" dirty="0"/>
              <a:t>clear way to have “stock metrics” that can be reusable for different </a:t>
            </a:r>
            <a:r>
              <a:rPr lang="en-US" dirty="0" smtClean="0"/>
              <a:t>dashboards</a:t>
            </a:r>
          </a:p>
          <a:p>
            <a:r>
              <a:rPr lang="en-US" dirty="0" smtClean="0"/>
              <a:t>No way to describe a fact table or metrics in ROLAP terms</a:t>
            </a:r>
          </a:p>
          <a:p>
            <a:r>
              <a:rPr lang="en-US" dirty="0" smtClean="0"/>
              <a:t>No decent way to defining what a user can filter metrics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Developer at MOBI Wireless Management</a:t>
            </a:r>
          </a:p>
          <a:p>
            <a:pPr lvl="1"/>
            <a:r>
              <a:rPr lang="en-US" dirty="0" smtClean="0"/>
              <a:t>Billing and Reporting Team</a:t>
            </a:r>
          </a:p>
          <a:p>
            <a:pPr lvl="1"/>
            <a:r>
              <a:rPr lang="en-US" dirty="0" smtClean="0"/>
              <a:t>”</a:t>
            </a:r>
            <a:r>
              <a:rPr lang="en-US" dirty="0"/>
              <a:t>N</a:t>
            </a:r>
            <a:r>
              <a:rPr lang="en-US" dirty="0" smtClean="0"/>
              <a:t>early </a:t>
            </a:r>
            <a:r>
              <a:rPr lang="en-US" dirty="0"/>
              <a:t>one million devices under management</a:t>
            </a:r>
            <a:r>
              <a:rPr lang="en-US" dirty="0" smtClean="0"/>
              <a:t>.” ~ Our Marketing</a:t>
            </a:r>
          </a:p>
          <a:p>
            <a:r>
              <a:rPr lang="en-US" dirty="0" smtClean="0"/>
              <a:t>Seven Years </a:t>
            </a:r>
            <a:r>
              <a:rPr lang="en-US" dirty="0"/>
              <a:t>W</a:t>
            </a:r>
            <a:r>
              <a:rPr lang="en-US" dirty="0" smtClean="0"/>
              <a:t>orking with Rails</a:t>
            </a:r>
          </a:p>
          <a:p>
            <a:r>
              <a:rPr lang="en-US" dirty="0" smtClean="0"/>
              <a:t>Mario Kart Connoisseur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19" y="4316832"/>
            <a:ext cx="6325981" cy="18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write hardcoded </a:t>
            </a:r>
            <a:r>
              <a:rPr lang="en-US" dirty="0" err="1" smtClean="0"/>
              <a:t>ActiveRelation</a:t>
            </a:r>
            <a:r>
              <a:rPr lang="en-US" dirty="0" smtClean="0"/>
              <a:t> queries?</a:t>
            </a:r>
          </a:p>
          <a:p>
            <a:pPr lvl="1"/>
            <a:r>
              <a:rPr lang="en-US" dirty="0" smtClean="0"/>
              <a:t>Not very DRY</a:t>
            </a:r>
          </a:p>
          <a:p>
            <a:pPr lvl="1"/>
            <a:r>
              <a:rPr lang="en-US" dirty="0" smtClean="0"/>
              <a:t>Complex logic for applying dimensions and filters</a:t>
            </a:r>
          </a:p>
          <a:p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dirty="0" smtClean="0"/>
              <a:t>queryer yourself?</a:t>
            </a:r>
          </a:p>
          <a:p>
            <a:pPr lvl="1"/>
            <a:r>
              <a:rPr lang="en-US" dirty="0" err="1" smtClean="0"/>
              <a:t>ActiveRecord</a:t>
            </a:r>
            <a:r>
              <a:rPr lang="en-US" dirty="0" smtClean="0"/>
              <a:t> provides most of the information you want</a:t>
            </a:r>
          </a:p>
          <a:p>
            <a:pPr lvl="1"/>
            <a:r>
              <a:rPr lang="en-US" dirty="0" smtClean="0"/>
              <a:t>Could result in dirtying up models</a:t>
            </a:r>
          </a:p>
          <a:p>
            <a:r>
              <a:rPr lang="en-US" dirty="0" smtClean="0"/>
              <a:t>Switch your application to </a:t>
            </a:r>
            <a:r>
              <a:rPr lang="en-US" dirty="0" err="1" smtClean="0"/>
              <a:t>squeel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Ship’s sailed for most apps </a:t>
            </a:r>
          </a:p>
          <a:p>
            <a:pPr lvl="1"/>
            <a:r>
              <a:rPr lang="en-US" dirty="0" smtClean="0"/>
              <a:t>Requires management buy-in for a rewrite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ctive_reporting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https://github.com/t27duck/active_reporting</a:t>
            </a:r>
            <a:endParaRPr lang="en-US" dirty="0" smtClean="0"/>
          </a:p>
          <a:p>
            <a:r>
              <a:rPr lang="en-US" dirty="0" smtClean="0"/>
              <a:t>Implements a DSL for describing fact models, dimensions, filters</a:t>
            </a:r>
          </a:p>
          <a:p>
            <a:r>
              <a:rPr lang="en-US" dirty="0" smtClean="0"/>
              <a:t>Build ready-made metrics to run reports on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ActiveRecord</a:t>
            </a:r>
            <a:r>
              <a:rPr lang="en-US" dirty="0" smtClean="0"/>
              <a:t> to build a query and execute it on the database</a:t>
            </a:r>
          </a:p>
          <a:p>
            <a:r>
              <a:rPr lang="en-US" dirty="0" smtClean="0"/>
              <a:t>Does not dirty up </a:t>
            </a:r>
            <a:r>
              <a:rPr lang="en-US" dirty="0" err="1" smtClean="0"/>
              <a:t>ActiveRecord</a:t>
            </a:r>
            <a:r>
              <a:rPr lang="en-US" dirty="0" smtClean="0"/>
              <a:t> (only one new method)</a:t>
            </a:r>
          </a:p>
          <a:p>
            <a:r>
              <a:rPr lang="en-US" dirty="0" smtClean="0"/>
              <a:t>Not quite done yet (sad face)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- </a:t>
            </a:r>
            <a:r>
              <a:rPr lang="en-US" dirty="0" err="1" smtClean="0"/>
              <a:t>FactModel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PostFactModel</a:t>
            </a:r>
            <a:r>
              <a:rPr lang="en-US" dirty="0" smtClean="0"/>
              <a:t> &lt; AR::FM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use_model</a:t>
            </a:r>
            <a:r>
              <a:rPr lang="en-US" dirty="0" smtClean="0"/>
              <a:t> ‘Post’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lass Post &lt; AR::Base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FactModel</a:t>
            </a:r>
            <a:r>
              <a:rPr lang="en-US" dirty="0" smtClean="0"/>
              <a:t> -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PostFactModel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:blog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:category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</a:t>
            </a:r>
            <a:r>
              <a:rPr lang="en-US" dirty="0" err="1" smtClean="0"/>
              <a:t>some_column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specific columns or relations for dimensions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Relation-based dimensions include identifier column and label in report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Heirarchy</a:t>
            </a:r>
            <a:r>
              <a:rPr lang="en-US" dirty="0" smtClean="0"/>
              <a:t> +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DateDimFactModel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default_dimension_label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date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dimension_hierarchy</a:t>
            </a:r>
            <a:r>
              <a:rPr lang="en-US" dirty="0" smtClean="0"/>
              <a:t>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:</a:t>
            </a:r>
            <a:r>
              <a:rPr lang="en-US" dirty="0"/>
              <a:t>date, :month, :year, :</a:t>
            </a:r>
            <a:r>
              <a:rPr lang="en-US" dirty="0" smtClean="0"/>
              <a:t>quarter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Default label is “name”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Defining a hierarchy allows for specifying different columns to group by while dimensioning</a:t>
            </a:r>
          </a:p>
        </p:txBody>
      </p:sp>
    </p:spTree>
    <p:extLst>
      <p:ext uri="{BB962C8B-B14F-4D97-AF65-F5344CB8AC3E}">
        <p14:creationId xmlns:p14="http://schemas.microsoft.com/office/powerpoint/2010/main" val="21003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Dimension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489713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DateDimFactModel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scope_on_model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dimension_filter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err="1" smtClean="0"/>
              <a:t>by_author_id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 -&gt;(</a:t>
            </a:r>
            <a:r>
              <a:rPr lang="en-US" dirty="0"/>
              <a:t>x) { </a:t>
            </a:r>
            <a:r>
              <a:rPr lang="en-US" dirty="0" smtClean="0"/>
              <a:t>where(</a:t>
            </a:r>
            <a:r>
              <a:rPr lang="en-US" dirty="0" err="1" smtClean="0"/>
              <a:t>author_id</a:t>
            </a:r>
            <a:r>
              <a:rPr lang="en-US" dirty="0" smtClean="0"/>
              <a:t>: x)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title_cont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as: :ransack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available filters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Scopes defined on the </a:t>
            </a:r>
            <a:r>
              <a:rPr lang="en-US" dirty="0" err="1" smtClean="0"/>
              <a:t>ActiveRecord</a:t>
            </a:r>
            <a:r>
              <a:rPr lang="en-US" dirty="0" smtClean="0"/>
              <a:t>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Defined just for the fact model using scope syntax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Optional way to fallback to ransack on the AR model</a:t>
            </a:r>
          </a:p>
        </p:txBody>
      </p:sp>
    </p:spTree>
    <p:extLst>
      <p:ext uri="{BB962C8B-B14F-4D97-AF65-F5344CB8AC3E}">
        <p14:creationId xmlns:p14="http://schemas.microsoft.com/office/powerpoint/2010/main" val="19576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m1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post_count_by_author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err="1"/>
              <a:t>PostFactModel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dimensions: [:author]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m2 </a:t>
            </a:r>
            <a:r>
              <a:rPr lang="en-US" dirty="0"/>
              <a:t>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:</a:t>
            </a:r>
            <a:r>
              <a:rPr lang="en-US" dirty="0" err="1" smtClean="0"/>
              <a:t>comment_count</a:t>
            </a:r>
            <a:r>
              <a:rPr lang="en-US" dirty="0" smtClean="0"/>
              <a:t>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dirty="0" err="1" smtClean="0"/>
              <a:t>PostFactModel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measure:        :</a:t>
            </a:r>
            <a:r>
              <a:rPr lang="en-US" dirty="0" err="1" smtClean="0"/>
              <a:t>comment_count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aggregate:      :sum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Describes a question to answer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Declare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Fact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</a:t>
            </a:r>
            <a:r>
              <a:rPr lang="en-US" dirty="0" smtClean="0"/>
              <a:t>imensions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Measure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Aggregate (defaults to count)</a:t>
            </a:r>
          </a:p>
        </p:txBody>
      </p:sp>
    </p:spTree>
    <p:extLst>
      <p:ext uri="{BB962C8B-B14F-4D97-AF65-F5344CB8AC3E}">
        <p14:creationId xmlns:p14="http://schemas.microsoft.com/office/powerpoint/2010/main" val="4033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m2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comment_count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  </a:t>
            </a:r>
            <a:r>
              <a:rPr lang="en-US" dirty="0" err="1"/>
              <a:t>PostFactModel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measure:       </a:t>
            </a:r>
            <a:r>
              <a:rPr lang="en-US" dirty="0" smtClean="0"/>
              <a:t> :</a:t>
            </a:r>
            <a:r>
              <a:rPr lang="en-US" dirty="0" err="1"/>
              <a:t>comment_count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aggregate:      :sum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r = </a:t>
            </a:r>
            <a:r>
              <a:rPr lang="en-US" dirty="0" err="1" smtClean="0"/>
              <a:t>ActiveReporting</a:t>
            </a:r>
            <a:r>
              <a:rPr lang="en-US" dirty="0" smtClean="0"/>
              <a:t>::</a:t>
            </a:r>
            <a:r>
              <a:rPr lang="en-US" dirty="0" err="1" smtClean="0"/>
              <a:t>Report.new</a:t>
            </a:r>
            <a:r>
              <a:rPr lang="en-US" dirty="0" smtClean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m1,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dimensions: [:blog],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dimension_filter</a:t>
            </a:r>
            <a:r>
              <a:rPr lang="en-US" dirty="0" smtClean="0"/>
              <a:t>: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blog_id_eq</a:t>
            </a:r>
            <a:r>
              <a:rPr lang="en-US" dirty="0" smtClean="0"/>
              <a:t>: [123, 456]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Builds and executes the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Takes a pre-build metric and expands on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 additional dimensions and filters (</a:t>
            </a:r>
            <a:r>
              <a:rPr lang="en-US" dirty="0" err="1" smtClean="0"/>
              <a:t>ie</a:t>
            </a:r>
            <a:r>
              <a:rPr lang="en-US" dirty="0" smtClean="0"/>
              <a:t>, user input)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Returns simple array of hashes</a:t>
            </a:r>
          </a:p>
        </p:txBody>
      </p:sp>
    </p:spTree>
    <p:extLst>
      <p:ext uri="{BB962C8B-B14F-4D97-AF65-F5344CB8AC3E}">
        <p14:creationId xmlns:p14="http://schemas.microsoft.com/office/powerpoint/2010/main" val="9226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&gt; </a:t>
            </a:r>
            <a:r>
              <a:rPr lang="en-US" dirty="0" err="1" smtClean="0"/>
              <a:t>r.run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=&gt;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</a:t>
            </a:r>
            <a:r>
              <a:rPr lang="en-US" dirty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comment_count</a:t>
            </a:r>
            <a:r>
              <a:rPr lang="en-US" dirty="0"/>
              <a:t>: 742,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blog_identifier</a:t>
            </a:r>
            <a:r>
              <a:rPr lang="en-US" dirty="0"/>
              <a:t>: 123,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blog: ‘Some Blog’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</a:t>
            </a:r>
            <a:r>
              <a:rPr lang="en-US" dirty="0" smtClean="0"/>
              <a:t>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{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comment_count</a:t>
            </a:r>
            <a:r>
              <a:rPr lang="en-US" dirty="0"/>
              <a:t>: 6</a:t>
            </a:r>
            <a:r>
              <a:rPr lang="en-US" dirty="0" smtClean="0"/>
              <a:t>23,   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blog_identifier</a:t>
            </a:r>
            <a:r>
              <a:rPr lang="en-US" dirty="0"/>
              <a:t>: </a:t>
            </a:r>
            <a:r>
              <a:rPr lang="en-US" dirty="0" smtClean="0"/>
              <a:t>456,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blog: ‘Some </a:t>
            </a:r>
            <a:r>
              <a:rPr lang="en-US" dirty="0" smtClean="0"/>
              <a:t>Other Blog</a:t>
            </a:r>
            <a:r>
              <a:rPr lang="en-US" dirty="0"/>
              <a:t>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</a:t>
            </a:r>
            <a:r>
              <a:rPr lang="en-US" dirty="0" smtClean="0"/>
              <a:t>},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SUM(</a:t>
            </a:r>
            <a:r>
              <a:rPr lang="en-US" dirty="0" err="1" smtClean="0"/>
              <a:t>posts.comment_count</a:t>
            </a:r>
            <a:r>
              <a:rPr lang="en-US" dirty="0" smtClean="0"/>
              <a:t>)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AS </a:t>
            </a:r>
            <a:r>
              <a:rPr lang="en-US" dirty="0" err="1" smtClean="0"/>
              <a:t>comment_count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blogs.id</a:t>
            </a:r>
            <a:r>
              <a:rPr lang="en-US" dirty="0" smtClean="0"/>
              <a:t> AS </a:t>
            </a:r>
            <a:r>
              <a:rPr lang="en-US" dirty="0" err="1" smtClean="0"/>
              <a:t>blog_identifier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blogs.title</a:t>
            </a:r>
            <a:r>
              <a:rPr lang="en-US" dirty="0" smtClean="0"/>
              <a:t> AS blog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posts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JOIN blogs ON </a:t>
            </a:r>
            <a:r>
              <a:rPr lang="en-US" dirty="0" err="1" smtClean="0"/>
              <a:t>blog.id</a:t>
            </a:r>
            <a:r>
              <a:rPr lang="en-US" dirty="0" smtClean="0"/>
              <a:t> = </a:t>
            </a:r>
            <a:r>
              <a:rPr lang="en-US" dirty="0" err="1" smtClean="0"/>
              <a:t>posts.blog_id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</a:t>
            </a:r>
            <a:r>
              <a:rPr lang="en-US" dirty="0" err="1" smtClean="0"/>
              <a:t>posts.blog_id</a:t>
            </a:r>
            <a:r>
              <a:rPr lang="en-US" dirty="0" smtClean="0"/>
              <a:t> IN(123, 456)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GROUP BY </a:t>
            </a:r>
            <a:r>
              <a:rPr lang="en-US" dirty="0" err="1" smtClean="0"/>
              <a:t>blogs.id</a:t>
            </a:r>
            <a:r>
              <a:rPr lang="en-US" dirty="0" smtClean="0"/>
              <a:t>, </a:t>
            </a:r>
            <a:r>
              <a:rPr lang="en-US" dirty="0" err="1" smtClean="0"/>
              <a:t>blogs.title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6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Limitation of </a:t>
            </a:r>
            <a:r>
              <a:rPr lang="en-US" dirty="0" err="1" smtClean="0"/>
              <a:t>ActiveRecord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Extremely difficult to easily join against the same table twice and filter independently</a:t>
            </a:r>
          </a:p>
          <a:p>
            <a:endParaRPr lang="en-US" dirty="0"/>
          </a:p>
          <a:p>
            <a:r>
              <a:rPr lang="en-US" dirty="0" err="1" smtClean="0"/>
              <a:t>SupportTicket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joins(:creator, :assignee).</a:t>
            </a:r>
            <a:br>
              <a:rPr lang="en-US" dirty="0" smtClean="0"/>
            </a:br>
            <a:r>
              <a:rPr lang="en-US" dirty="0" smtClean="0"/>
              <a:t>    where(????)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SupportTicket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belongs_to</a:t>
            </a:r>
            <a:r>
              <a:rPr lang="en-US" dirty="0" smtClean="0"/>
              <a:t> :creator,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class_name</a:t>
            </a:r>
            <a:r>
              <a:rPr lang="en-US" dirty="0"/>
              <a:t>: ‘User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belongs_to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assignee,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class_name</a:t>
            </a:r>
            <a:r>
              <a:rPr lang="en-US" dirty="0"/>
              <a:t>: ‘User’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10"/>
          <p:cNvSpPr/>
          <p:nvPr/>
        </p:nvSpPr>
        <p:spPr>
          <a:xfrm>
            <a:off x="898500" y="5341341"/>
            <a:ext cx="1502142" cy="11837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Do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649571" y="1558534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Billing Data</a:t>
            </a:r>
            <a:endParaRPr lang="en-US" sz="2800" dirty="0"/>
          </a:p>
        </p:txBody>
      </p:sp>
      <p:sp>
        <p:nvSpPr>
          <p:cNvPr id="7" name="Folded Corner 6"/>
          <p:cNvSpPr/>
          <p:nvPr/>
        </p:nvSpPr>
        <p:spPr>
          <a:xfrm>
            <a:off x="485037" y="1892783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Carrier Reports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3982278" y="3717167"/>
            <a:ext cx="1676400" cy="23706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PostgreSQL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7534" y="3528289"/>
            <a:ext cx="1168400" cy="69580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50177" y="2531534"/>
            <a:ext cx="504919" cy="99779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Single Corner Rectangle 1"/>
          <p:cNvSpPr/>
          <p:nvPr/>
        </p:nvSpPr>
        <p:spPr>
          <a:xfrm>
            <a:off x="311149" y="4224096"/>
            <a:ext cx="1502142" cy="14418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</a:t>
            </a:r>
            <a:r>
              <a:rPr lang="en-US" sz="2800" smtClean="0"/>
              <a:t>Center Tickets</a:t>
            </a:r>
            <a:endParaRPr lang="en-US" sz="2800" dirty="0"/>
          </a:p>
        </p:txBody>
      </p:sp>
      <p:sp>
        <p:nvSpPr>
          <p:cNvPr id="3" name="Cloud 2"/>
          <p:cNvSpPr/>
          <p:nvPr/>
        </p:nvSpPr>
        <p:spPr>
          <a:xfrm>
            <a:off x="4267200" y="650576"/>
            <a:ext cx="2345635" cy="1762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“Magic”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8522" y="2233475"/>
            <a:ext cx="1069086" cy="666479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00642" y="4851566"/>
            <a:ext cx="1356025" cy="26729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82" y="2236811"/>
            <a:ext cx="4543858" cy="39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 animBg="1"/>
      <p:bldP spid="9" grpId="0" animBg="1"/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Database Considerations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not to have to make “multiple jumps” to tables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as_one</a:t>
            </a:r>
            <a:r>
              <a:rPr lang="en-US" dirty="0" smtClean="0"/>
              <a:t> :through can let us “cheat”, but query isn’t necessarily optimal</a:t>
            </a:r>
          </a:p>
          <a:p>
            <a:pPr lvl="1"/>
            <a:r>
              <a:rPr lang="en-US" dirty="0" smtClean="0"/>
              <a:t>Keep dimensions “one deep” when focusing on Star Schema</a:t>
            </a:r>
          </a:p>
          <a:p>
            <a:r>
              <a:rPr lang="en-US" dirty="0" smtClean="0"/>
              <a:t>Star/Snowflake Schema does not support one-to-many and </a:t>
            </a:r>
            <a:br>
              <a:rPr lang="en-US" dirty="0" smtClean="0"/>
            </a:br>
            <a:r>
              <a:rPr lang="en-US" dirty="0" smtClean="0"/>
              <a:t>many-to-many relationships (very well)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liberally where needed</a:t>
            </a:r>
          </a:p>
          <a:p>
            <a:pPr lvl="1"/>
            <a:r>
              <a:rPr lang="en-US" dirty="0"/>
              <a:t>Foreign keys</a:t>
            </a:r>
          </a:p>
          <a:p>
            <a:pPr lvl="1"/>
            <a:r>
              <a:rPr lang="en-US" dirty="0"/>
              <a:t>Columns commonly used for filtering</a:t>
            </a:r>
          </a:p>
          <a:p>
            <a:pPr lvl="1"/>
            <a:r>
              <a:rPr lang="en-US" dirty="0"/>
              <a:t>Use EXPLAIN [ANALYZE]</a:t>
            </a:r>
          </a:p>
          <a:p>
            <a:pPr lvl="1"/>
            <a:r>
              <a:rPr lang="en-US" dirty="0"/>
              <a:t>INSERTS will be ”slower” as you move to a more warehouse-like database</a:t>
            </a:r>
          </a:p>
          <a:p>
            <a:r>
              <a:rPr lang="en-US" dirty="0" smtClean="0"/>
              <a:t>Read-only replicating slaves</a:t>
            </a:r>
          </a:p>
          <a:p>
            <a:r>
              <a:rPr lang="en-US" dirty="0" smtClean="0"/>
              <a:t>Shard or schema separation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Outgrowing OLTP</a:t>
            </a:r>
            <a:r>
              <a:rPr lang="en-US" dirty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Entering “Real” </a:t>
            </a:r>
            <a:r>
              <a:rPr lang="en-US" dirty="0"/>
              <a:t>D</a:t>
            </a:r>
            <a:r>
              <a:rPr lang="en-US" dirty="0" smtClean="0"/>
              <a:t>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ROLAP functions well enough for OLTP (Transactional) data, but overtime more data leads to slower queries</a:t>
            </a:r>
          </a:p>
          <a:p>
            <a:r>
              <a:rPr lang="en-US" dirty="0" smtClean="0"/>
              <a:t>Running aggregates on the fly will eventually become too slow</a:t>
            </a:r>
          </a:p>
          <a:p>
            <a:pPr lvl="1"/>
            <a:r>
              <a:rPr lang="en-US" dirty="0" smtClean="0"/>
              <a:t>Rails counter caches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re-calculated aggregates (Rebuilt via background jobs)</a:t>
            </a:r>
          </a:p>
          <a:p>
            <a:r>
              <a:rPr lang="en-US" dirty="0" smtClean="0"/>
              <a:t>Copy/move “historical” data into ”rollup tables” and report on them</a:t>
            </a:r>
          </a:p>
          <a:p>
            <a:pPr lvl="1"/>
            <a:r>
              <a:rPr lang="en-US" dirty="0" smtClean="0"/>
              <a:t>Data is no longer “live”</a:t>
            </a:r>
          </a:p>
          <a:p>
            <a:pPr lvl="1"/>
            <a:r>
              <a:rPr lang="en-US" dirty="0" smtClean="0"/>
              <a:t>Data is stamped out once</a:t>
            </a:r>
          </a:p>
          <a:p>
            <a:pPr lvl="1"/>
            <a:r>
              <a:rPr lang="en-US" dirty="0" smtClean="0"/>
              <a:t>Pre-determined aggregates and summation of data</a:t>
            </a:r>
          </a:p>
          <a:p>
            <a:pPr lvl="1"/>
            <a:r>
              <a:rPr lang="en-US" dirty="0" smtClean="0"/>
              <a:t>Note: Rolling aggregations can cause a loss in dimension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WIP Gem: https://github.com/t27duck/active_reporting</a:t>
            </a:r>
          </a:p>
          <a:p>
            <a:endParaRPr lang="en-US" dirty="0"/>
          </a:p>
          <a:p>
            <a:r>
              <a:rPr lang="en-US" dirty="0" smtClean="0"/>
              <a:t>Slides: https://</a:t>
            </a:r>
            <a:r>
              <a:rPr lang="en-US" dirty="0" err="1" smtClean="0"/>
              <a:t>github.com</a:t>
            </a:r>
            <a:r>
              <a:rPr lang="en-US" dirty="0" smtClean="0"/>
              <a:t>/t27duck/</a:t>
            </a:r>
            <a:r>
              <a:rPr lang="en-US" dirty="0" err="1" smtClean="0"/>
              <a:t>showandtell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Twitter: @t27duck</a:t>
            </a:r>
          </a:p>
        </p:txBody>
      </p:sp>
    </p:spTree>
    <p:extLst>
      <p:ext uri="{BB962C8B-B14F-4D97-AF65-F5344CB8AC3E}">
        <p14:creationId xmlns:p14="http://schemas.microsoft.com/office/powerpoint/2010/main" val="14160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“reporting”</a:t>
            </a:r>
          </a:p>
          <a:p>
            <a:r>
              <a:rPr lang="en-US" dirty="0" smtClean="0"/>
              <a:t>Industry standard terminology for “reporting”</a:t>
            </a:r>
          </a:p>
          <a:p>
            <a:r>
              <a:rPr lang="en-US" dirty="0" smtClean="0"/>
              <a:t>Ways of organizing your data for “reporting”</a:t>
            </a:r>
          </a:p>
          <a:p>
            <a:r>
              <a:rPr lang="en-US" dirty="0" smtClean="0"/>
              <a:t>How much can Rails do out of the box?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are: Lead Developer</a:t>
            </a:r>
          </a:p>
          <a:p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Semi-successful blog site</a:t>
            </a:r>
          </a:p>
          <a:p>
            <a:pPr lvl="1"/>
            <a:r>
              <a:rPr lang="en-US" dirty="0" smtClean="0"/>
              <a:t>~60,000 registered users</a:t>
            </a:r>
          </a:p>
          <a:p>
            <a:pPr lvl="1"/>
            <a:r>
              <a:rPr lang="en-US" dirty="0" smtClean="0"/>
              <a:t>~1 million blog entries</a:t>
            </a:r>
          </a:p>
          <a:p>
            <a:pPr lvl="1"/>
            <a:r>
              <a:rPr lang="en-US" dirty="0" smtClean="0"/>
              <a:t>~1.8 million comments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66934" y="365125"/>
            <a:ext cx="4523519" cy="4010959"/>
            <a:chOff x="5699343" y="751561"/>
            <a:chExt cx="5411243" cy="4664865"/>
          </a:xfrm>
        </p:grpSpPr>
        <p:sp>
          <p:nvSpPr>
            <p:cNvPr id="4" name="Triangle 3"/>
            <p:cNvSpPr/>
            <p:nvPr/>
          </p:nvSpPr>
          <p:spPr>
            <a:xfrm>
              <a:off x="5699343" y="751561"/>
              <a:ext cx="5411243" cy="466486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/>
            <p:cNvSpPr/>
            <p:nvPr/>
          </p:nvSpPr>
          <p:spPr>
            <a:xfrm>
              <a:off x="7866345" y="751561"/>
              <a:ext cx="1077238" cy="4664865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9279467" y="3403600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728548" y="4656667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866166" y="2353733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744738" y="2347780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356198" y="3355450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73371" y="4656667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731872" y="5046559"/>
            <a:ext cx="5793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(I spent way too much time on this fake logo)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866400" y="2855788"/>
            <a:ext cx="55245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ln w="53975"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114300">
                    <a:srgbClr val="002060"/>
                  </a:innerShdw>
                </a:effectLst>
              </a:rPr>
              <a:t>Median</a:t>
            </a:r>
          </a:p>
          <a:p>
            <a:pPr algn="ctr"/>
            <a:endParaRPr lang="en-US" sz="2400" i="1" dirty="0" smtClean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  <a:p>
            <a:pPr algn="ctr"/>
            <a:r>
              <a:rPr lang="en-US" sz="2400" i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Your Voice as we Travel the Highway of Life</a:t>
            </a:r>
            <a:endParaRPr lang="en-US" sz="2400" i="1" dirty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030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1755" y="5030024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Comment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199030" y="3233844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Category</a:t>
            </a:r>
            <a:endParaRPr lang="en-US" sz="4400" dirty="0"/>
          </a:p>
        </p:txBody>
      </p:sp>
      <p:sp>
        <p:nvSpPr>
          <p:cNvPr id="16" name="Rectangle 15"/>
          <p:cNvSpPr/>
          <p:nvPr/>
        </p:nvSpPr>
        <p:spPr>
          <a:xfrm>
            <a:off x="7112000" y="1928118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Blog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6779596" y="5213737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Post</a:t>
            </a:r>
            <a:endParaRPr lang="en-US" sz="4400" dirty="0"/>
          </a:p>
        </p:txBody>
      </p:sp>
      <p:sp>
        <p:nvSpPr>
          <p:cNvPr id="18" name="Rectangle 17"/>
          <p:cNvSpPr/>
          <p:nvPr/>
        </p:nvSpPr>
        <p:spPr>
          <a:xfrm>
            <a:off x="4015852" y="2998831"/>
            <a:ext cx="2937933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PostRating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700086" y="1928118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User</a:t>
            </a:r>
            <a:endParaRPr lang="en-US" sz="4400" dirty="0"/>
          </a:p>
        </p:txBody>
      </p:sp>
      <p:cxnSp>
        <p:nvCxnSpPr>
          <p:cNvPr id="22" name="Elbow Connector 21"/>
          <p:cNvCxnSpPr>
            <a:stCxn id="13" idx="0"/>
            <a:endCxn id="16" idx="3"/>
          </p:cNvCxnSpPr>
          <p:nvPr/>
        </p:nvCxnSpPr>
        <p:spPr>
          <a:xfrm rot="16200000" flipV="1">
            <a:off x="9665886" y="2430700"/>
            <a:ext cx="789259" cy="817030"/>
          </a:xfrm>
          <a:prstGeom prst="bentConnector2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7" idx="3"/>
          </p:cNvCxnSpPr>
          <p:nvPr/>
        </p:nvCxnSpPr>
        <p:spPr>
          <a:xfrm rot="5400000">
            <a:off x="9162600" y="4423773"/>
            <a:ext cx="1463427" cy="1149434"/>
          </a:xfrm>
          <a:prstGeom prst="bentConnector2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9652000" y="6135410"/>
            <a:ext cx="2290189" cy="531930"/>
            <a:chOff x="785905" y="6113175"/>
            <a:chExt cx="2290189" cy="531930"/>
          </a:xfrm>
        </p:grpSpPr>
        <p:sp>
          <p:nvSpPr>
            <p:cNvPr id="30" name="TextBox 29"/>
            <p:cNvSpPr txBox="1"/>
            <p:nvPr/>
          </p:nvSpPr>
          <p:spPr>
            <a:xfrm>
              <a:off x="2164370" y="6183439"/>
              <a:ext cx="911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Many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5905" y="6183440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One</a:t>
              </a:r>
              <a:endParaRPr lang="en-US" sz="2400" b="1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838200" y="6113175"/>
              <a:ext cx="1930400" cy="0"/>
            </a:xfrm>
            <a:prstGeom prst="straightConnector1">
              <a:avLst/>
            </a:prstGeom>
            <a:ln w="127000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240086" y="2444585"/>
            <a:ext cx="3871914" cy="0"/>
          </a:xfrm>
          <a:prstGeom prst="straightConnector1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1"/>
            <a:endCxn id="6" idx="3"/>
          </p:cNvCxnSpPr>
          <p:nvPr/>
        </p:nvCxnSpPr>
        <p:spPr>
          <a:xfrm flipH="1" flipV="1">
            <a:off x="3231755" y="5546491"/>
            <a:ext cx="3547841" cy="183713"/>
          </a:xfrm>
          <a:prstGeom prst="straightConnector1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449379" y="4180804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PostView</a:t>
            </a:r>
            <a:endParaRPr lang="en-US" sz="4400" dirty="0"/>
          </a:p>
        </p:txBody>
      </p:sp>
      <p:cxnSp>
        <p:nvCxnSpPr>
          <p:cNvPr id="61" name="Elbow Connector 60"/>
          <p:cNvCxnSpPr>
            <a:endCxn id="60" idx="3"/>
          </p:cNvCxnSpPr>
          <p:nvPr/>
        </p:nvCxnSpPr>
        <p:spPr>
          <a:xfrm rot="10800000">
            <a:off x="5989380" y="4697271"/>
            <a:ext cx="795867" cy="665506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endCxn id="18" idx="1"/>
          </p:cNvCxnSpPr>
          <p:nvPr/>
        </p:nvCxnSpPr>
        <p:spPr>
          <a:xfrm>
            <a:off x="3240086" y="2910442"/>
            <a:ext cx="775766" cy="604856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9" idx="1"/>
          </p:cNvCxnSpPr>
          <p:nvPr/>
        </p:nvCxnSpPr>
        <p:spPr>
          <a:xfrm rot="10800000" flipH="1" flipV="1">
            <a:off x="700085" y="2444584"/>
            <a:ext cx="6087841" cy="3802085"/>
          </a:xfrm>
          <a:prstGeom prst="bentConnector3">
            <a:avLst>
              <a:gd name="adj1" fmla="val -3755"/>
            </a:avLst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7" idx="0"/>
            <a:endCxn id="18" idx="3"/>
          </p:cNvCxnSpPr>
          <p:nvPr/>
        </p:nvCxnSpPr>
        <p:spPr>
          <a:xfrm rot="16200000" flipV="1">
            <a:off x="6652472" y="3816612"/>
            <a:ext cx="1698439" cy="1095811"/>
          </a:xfrm>
          <a:prstGeom prst="bentConnector2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9" idx="2"/>
            <a:endCxn id="60" idx="1"/>
          </p:cNvCxnSpPr>
          <p:nvPr/>
        </p:nvCxnSpPr>
        <p:spPr>
          <a:xfrm rot="16200000" flipH="1">
            <a:off x="1841622" y="3089514"/>
            <a:ext cx="1736220" cy="1479293"/>
          </a:xfrm>
          <a:prstGeom prst="bentConnector2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6" idx="2"/>
          </p:cNvCxnSpPr>
          <p:nvPr/>
        </p:nvCxnSpPr>
        <p:spPr>
          <a:xfrm>
            <a:off x="8382000" y="2961051"/>
            <a:ext cx="21163" cy="2189454"/>
          </a:xfrm>
          <a:prstGeom prst="straightConnector1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4478832" y="1908400"/>
            <a:ext cx="13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(Authors)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118167" y="625949"/>
            <a:ext cx="3620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Just a rough estimate / example. </a:t>
            </a:r>
          </a:p>
          <a:p>
            <a:pPr algn="ctr"/>
            <a:r>
              <a:rPr lang="en-US" sz="2000" dirty="0" smtClean="0"/>
              <a:t>Don’t bother memorizing this.</a:t>
            </a:r>
            <a:endParaRPr lang="en-US" sz="2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4217" y="2961050"/>
            <a:ext cx="1" cy="2068973"/>
          </a:xfrm>
          <a:prstGeom prst="straightConnector1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Request: Build a series of dashboards to </a:t>
            </a:r>
            <a:r>
              <a:rPr lang="en-US" b="1" dirty="0" smtClean="0"/>
              <a:t>report</a:t>
            </a:r>
            <a:r>
              <a:rPr lang="en-US" dirty="0" smtClean="0"/>
              <a:t> on our data</a:t>
            </a:r>
          </a:p>
          <a:p>
            <a:pPr lvl="1"/>
            <a:r>
              <a:rPr lang="en-US" dirty="0" smtClean="0"/>
              <a:t>Blog dashboard for authors</a:t>
            </a:r>
          </a:p>
          <a:p>
            <a:pPr lvl="1"/>
            <a:r>
              <a:rPr lang="en-US" dirty="0" smtClean="0"/>
              <a:t>Overall dashboard for site admins</a:t>
            </a:r>
          </a:p>
          <a:p>
            <a:r>
              <a:rPr lang="en-US" dirty="0" smtClean="0"/>
              <a:t>Allow for user-defined filtering</a:t>
            </a:r>
          </a:p>
          <a:p>
            <a:endParaRPr lang="en-US" dirty="0"/>
          </a:p>
          <a:p>
            <a:r>
              <a:rPr lang="en-US" i="1" dirty="0" smtClean="0"/>
              <a:t>Where do you begin?</a:t>
            </a:r>
          </a:p>
        </p:txBody>
      </p:sp>
    </p:spTree>
    <p:extLst>
      <p:ext uri="{BB962C8B-B14F-4D97-AF65-F5344CB8AC3E}">
        <p14:creationId xmlns:p14="http://schemas.microsoft.com/office/powerpoint/2010/main" val="19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“reporting”?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our data stores (RDBMS)</a:t>
            </a:r>
          </a:p>
          <a:p>
            <a:pPr lvl="1"/>
            <a:r>
              <a:rPr lang="en-US" dirty="0" smtClean="0"/>
              <a:t>Worthless to humans</a:t>
            </a:r>
          </a:p>
          <a:p>
            <a:pPr lvl="1"/>
            <a:r>
              <a:rPr lang="en-US" dirty="0" smtClean="0"/>
              <a:t>Useful to computers</a:t>
            </a:r>
          </a:p>
          <a:p>
            <a:r>
              <a:rPr lang="en-US" dirty="0" smtClean="0"/>
              <a:t>What’s useful? </a:t>
            </a:r>
            <a:r>
              <a:rPr lang="en-US" i="1" dirty="0" smtClean="0"/>
              <a:t>Information</a:t>
            </a:r>
          </a:p>
          <a:p>
            <a:r>
              <a:rPr lang="en-US" dirty="0" smtClean="0"/>
              <a:t>Reports turn </a:t>
            </a:r>
            <a:r>
              <a:rPr lang="en-US" u="sng" dirty="0" smtClean="0"/>
              <a:t>data</a:t>
            </a:r>
            <a:r>
              <a:rPr lang="en-US" dirty="0" smtClean="0"/>
              <a:t> into </a:t>
            </a:r>
            <a:r>
              <a:rPr lang="en-US" u="sng" dirty="0" smtClean="0"/>
              <a:t>information</a:t>
            </a:r>
            <a:r>
              <a:rPr lang="en-US" dirty="0" smtClean="0"/>
              <a:t> for humans</a:t>
            </a:r>
          </a:p>
          <a:p>
            <a:r>
              <a:rPr lang="en-US" dirty="0" smtClean="0"/>
              <a:t>Reports answer specific </a:t>
            </a:r>
            <a:r>
              <a:rPr lang="en-US" u="sng" dirty="0" smtClean="0"/>
              <a:t>questions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192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2063</Words>
  <Application>Microsoft Macintosh PowerPoint</Application>
  <PresentationFormat>Widescreen</PresentationFormat>
  <Paragraphs>471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Mangal</vt:lpstr>
      <vt:lpstr>Office Theme</vt:lpstr>
      <vt:lpstr>This slide intentionally left blank</vt:lpstr>
      <vt:lpstr>Reporting on Rails ActiveRecord and ROLAP  Working Together</vt:lpstr>
      <vt:lpstr>Who am I?</vt:lpstr>
      <vt:lpstr>What I Do</vt:lpstr>
      <vt:lpstr>Today’s Talk</vt:lpstr>
      <vt:lpstr>The Scenario</vt:lpstr>
      <vt:lpstr>The Scenario</vt:lpstr>
      <vt:lpstr>The Scenario</vt:lpstr>
      <vt:lpstr>What is “reporting”?</vt:lpstr>
      <vt:lpstr>What do you want to answer?</vt:lpstr>
      <vt:lpstr>What is “OLAP”?</vt:lpstr>
      <vt:lpstr>What is “ROLAP”</vt:lpstr>
      <vt:lpstr>Couple notes…</vt:lpstr>
      <vt:lpstr>Terminology</vt:lpstr>
      <vt:lpstr>Fact Table/Model</vt:lpstr>
      <vt:lpstr>Dimension</vt:lpstr>
      <vt:lpstr>Dimension Hierarchy</vt:lpstr>
      <vt:lpstr>Dimension Members (Dimension Labels)</vt:lpstr>
      <vt:lpstr>Dimension Filters (or just “Filters”)</vt:lpstr>
      <vt:lpstr>Measure</vt:lpstr>
      <vt:lpstr>Metric</vt:lpstr>
      <vt:lpstr>Terminology</vt:lpstr>
      <vt:lpstr>Star Schema</vt:lpstr>
      <vt:lpstr>Star Schema</vt:lpstr>
      <vt:lpstr>Star Schema</vt:lpstr>
      <vt:lpstr>Star Schema</vt:lpstr>
      <vt:lpstr>Dates as Dimensions</vt:lpstr>
      <vt:lpstr>Great! ActiveRecord can do all that… right?</vt:lpstr>
      <vt:lpstr>Great! ActiveRecord can do all that… right?</vt:lpstr>
      <vt:lpstr>Options?</vt:lpstr>
      <vt:lpstr>active_reporting</vt:lpstr>
      <vt:lpstr>active_reporting - FactModel</vt:lpstr>
      <vt:lpstr>active_reporting – FactModel - Dimensions</vt:lpstr>
      <vt:lpstr>active_reporting – Heirarchy + Labels</vt:lpstr>
      <vt:lpstr>active_reporting – Dimension Filters</vt:lpstr>
      <vt:lpstr>active_reporting – Metric</vt:lpstr>
      <vt:lpstr>active_reporting – Report</vt:lpstr>
      <vt:lpstr>active_reporting – Report</vt:lpstr>
      <vt:lpstr>A Limitation of ActiveRecord</vt:lpstr>
      <vt:lpstr>Other Database Considerations</vt:lpstr>
      <vt:lpstr>Outgrowing OLTP:  Entering “Real” Data Warehousing</vt:lpstr>
      <vt:lpstr>The End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Drake</dc:creator>
  <cp:lastModifiedBy>Tony Drake</cp:lastModifiedBy>
  <cp:revision>119</cp:revision>
  <dcterms:created xsi:type="dcterms:W3CDTF">2017-02-20T23:26:14Z</dcterms:created>
  <dcterms:modified xsi:type="dcterms:W3CDTF">2017-03-08T22:31:23Z</dcterms:modified>
</cp:coreProperties>
</file>