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5" r:id="rId10"/>
    <p:sldId id="263" r:id="rId11"/>
    <p:sldId id="264" r:id="rId12"/>
    <p:sldId id="266" r:id="rId13"/>
    <p:sldId id="267" r:id="rId14"/>
    <p:sldId id="268" r:id="rId15"/>
    <p:sldId id="269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5"/>
    <p:restoredTop sz="94690"/>
  </p:normalViewPr>
  <p:slideViewPr>
    <p:cSldViewPr snapToGrid="0" snapToObjects="1">
      <p:cViewPr varScale="1">
        <p:scale>
          <a:sx n="94" d="100"/>
          <a:sy n="94" d="100"/>
        </p:scale>
        <p:origin x="23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AFCF-7ACE-F944-AE96-EAAAC53C7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58B36-9C2A-6344-AD94-56400A905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F49D6-3466-F74F-9AB9-1E69D475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0C91-2C78-A94B-8D44-8D33962942BB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F1B20-C48B-194A-ACC7-22F20DECE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6533C-D898-D040-9146-EC6B5586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5455-F180-E84E-A951-58118A7D5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8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6FC9-7030-3F43-BC6E-7FCA489A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0C6C5-E027-134A-B476-781DAEB30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3504E-CDA2-1E4D-9694-C6243312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0C91-2C78-A94B-8D44-8D33962942BB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F8AAE-9CAD-E14C-9460-F4CBB447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9D4D9-2187-9D45-BFB1-03951E5D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5455-F180-E84E-A951-58118A7D5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2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CDCB76-0F3D-E449-AECD-284D1E9CF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363E6-78AB-F84F-84FF-7150C3C7C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F8BBF-6016-824C-B5FF-7AF02793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0C91-2C78-A94B-8D44-8D33962942BB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7F258-4E69-314C-9242-B1FC1477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2561D-6B7D-A747-80B1-4D2E692A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5455-F180-E84E-A951-58118A7D5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A007-BD89-A54B-9EA6-DF1E86EB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25393-B2D9-3C42-83F5-56036E982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5B881-5AA1-1940-B35A-8C1C20E8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0C91-2C78-A94B-8D44-8D33962942BB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AD4F0-F99B-D745-BB22-10E64D63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D8098-4F75-8B46-945D-CEC80EDF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5455-F180-E84E-A951-58118A7D5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9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27B0-F4DD-A346-9737-439DE0A72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CB75C-D744-AD4D-B750-C7DA61601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CF867-A57E-494A-8B32-A78BA19A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0C91-2C78-A94B-8D44-8D33962942BB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15F98-7998-074C-821F-E7AC5950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ED19B-5F57-9F47-9B25-77952957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5455-F180-E84E-A951-58118A7D5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6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4DF1F-1865-4444-8DA8-E8FF8243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6538C-4379-944A-9A16-3448E011A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80B82-4749-B041-B9C8-6EB41A4CF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78506-94C0-154D-8134-0B03869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0C91-2C78-A94B-8D44-8D33962942BB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5BD98-EDD9-A642-AFB9-D347460B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10437-C63B-074E-BE5A-BD38F3B2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5455-F180-E84E-A951-58118A7D5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8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EBAE-D9FF-6D4F-8F0F-8DE4C6B0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8D3BD-75A5-D14B-BA15-DEB689322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DB22A-F4C2-EC4E-815A-00B6876C4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CCEEEE-3388-494D-877E-6580B8B7C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F4152-2E1E-EA41-AA79-A55D0939C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9E811-42ED-0841-AE8D-EDA264CF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0C91-2C78-A94B-8D44-8D33962942BB}" type="datetimeFigureOut">
              <a:rPr lang="en-US" smtClean="0"/>
              <a:t>7/11/18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896E65-78CB-354E-ACBB-56D1A0EC3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5AE889-3F68-8D43-89B5-CD4E19D6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5455-F180-E84E-A951-58118A7D5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D618-FCC9-F248-AD07-0C1CEA82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169DD-FE3F-7641-B8D4-4CDB62EA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0C91-2C78-A94B-8D44-8D33962942BB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24AFF-916A-204A-8976-42FB5659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346E0-39F1-EC4B-B149-9A0CECBC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5455-F180-E84E-A951-58118A7D5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5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4D001-B88D-1244-BA54-E68D55FB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0C91-2C78-A94B-8D44-8D33962942BB}" type="datetimeFigureOut">
              <a:rPr lang="en-US" smtClean="0"/>
              <a:t>7/11/18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B30B3-BCEC-104F-8557-53438CBB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D1A61-898C-1241-A18A-F6080855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5455-F180-E84E-A951-58118A7D5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6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5BA7-E2AF-5E4B-A71D-C551A2E5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0ACAF-7701-5B4A-A8D4-DB06B1691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0C484-D803-9043-9A6E-57E482C07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79164-E1BF-F640-8C82-9A0BCCA2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0C91-2C78-A94B-8D44-8D33962942BB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26BEB-DB24-4841-B3A6-9BD07B47D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D35D1-F0BF-F940-A7B7-B07AEF23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5455-F180-E84E-A951-58118A7D5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9094-FE24-B746-A9B3-AD8EF6AB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D2363-86D9-7540-8DDB-222C602FD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BF3F1-2284-A246-8DDE-4673F090A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46F5A-02B6-B943-8346-8B328C2F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0C91-2C78-A94B-8D44-8D33962942BB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40EC6-39A7-0842-9C50-0D38FA478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3A1D0-6EF4-F34F-8CBC-D0E83AE9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5455-F180-E84E-A951-58118A7D5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888056-F577-7F4D-BDFB-D27A32E4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211BA-A9DB-4B4F-9E18-DAC5761D4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380CD-6238-0249-9BD0-1A8038070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0C91-2C78-A94B-8D44-8D33962942BB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67276-20ED-A24B-A241-DB7AD1EBD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905EF-2700-4144-9DFD-9E97AD5C1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C5455-F180-E84E-A951-58118A7D5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7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ruby-doc.org/stdlib-2.5.1/libdoc/csv/rdoc/CSV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04CA-DC8E-104E-8C39-FD07B14C2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to Expect When You’re Expected to Parse a CSV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EDD76-997A-284D-81CC-7DBEE41E3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27287"/>
          </a:xfrm>
        </p:spPr>
        <p:txBody>
          <a:bodyPr>
            <a:normAutofit/>
          </a:bodyPr>
          <a:lstStyle/>
          <a:p>
            <a:r>
              <a:rPr lang="en-US" dirty="0"/>
              <a:t>Ruby Jam</a:t>
            </a:r>
          </a:p>
          <a:p>
            <a:endParaRPr lang="en-US" dirty="0"/>
          </a:p>
          <a:p>
            <a:r>
              <a:rPr lang="en-US" dirty="0"/>
              <a:t>Tony Drake</a:t>
            </a:r>
          </a:p>
          <a:p>
            <a:endParaRPr lang="en-US" dirty="0"/>
          </a:p>
          <a:p>
            <a:r>
              <a:rPr lang="en-US" dirty="0" err="1"/>
              <a:t>Indy.rb</a:t>
            </a:r>
            <a:r>
              <a:rPr lang="en-US" dirty="0"/>
              <a:t>, July 2018</a:t>
            </a:r>
          </a:p>
        </p:txBody>
      </p:sp>
    </p:spTree>
    <p:extLst>
      <p:ext uri="{BB962C8B-B14F-4D97-AF65-F5344CB8AC3E}">
        <p14:creationId xmlns:p14="http://schemas.microsoft.com/office/powerpoint/2010/main" val="220003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A094-BE3F-B945-8159-1B3C3E1C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File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F0EF9F-5D2B-6040-B9C2-84563DA8F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82" y="2245384"/>
            <a:ext cx="82423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78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A094-BE3F-B945-8159-1B3C3E1C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AEFB9-AF01-CE41-A39E-3304985CF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2044700"/>
            <a:ext cx="114046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95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A094-BE3F-B945-8159-1B3C3E1C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File?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D8123B-118F-164A-9FD8-6C485BBD771A}"/>
              </a:ext>
            </a:extLst>
          </p:cNvPr>
          <p:cNvSpPr txBox="1"/>
          <p:nvPr/>
        </p:nvSpPr>
        <p:spPr>
          <a:xfrm>
            <a:off x="586854" y="1690688"/>
            <a:ext cx="4189862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Super Special Report</a:t>
            </a:r>
          </a:p>
          <a:p>
            <a:endParaRPr lang="en-US" sz="2800" dirty="0"/>
          </a:p>
          <a:p>
            <a:r>
              <a:rPr lang="en-US" sz="2800" dirty="0"/>
              <a:t>Client: Big Business, LLC</a:t>
            </a:r>
          </a:p>
          <a:p>
            <a:r>
              <a:rPr lang="en-US" sz="2800" dirty="0"/>
              <a:t>Generated: 9/9/1999</a:t>
            </a:r>
          </a:p>
          <a:p>
            <a:endParaRPr lang="en-US" sz="2800" dirty="0"/>
          </a:p>
          <a:p>
            <a:r>
              <a:rPr lang="en-US" sz="2800" dirty="0" err="1"/>
              <a:t>Account,Foo,Bar,Fizz,Buzz</a:t>
            </a:r>
            <a:endParaRPr lang="en-US" sz="2800" dirty="0"/>
          </a:p>
          <a:p>
            <a:r>
              <a:rPr lang="en-US" sz="2800" dirty="0"/>
              <a:t>123,456,789,000</a:t>
            </a:r>
          </a:p>
          <a:p>
            <a:r>
              <a:rPr lang="en-US" sz="2800" dirty="0"/>
              <a:t>123,456,789,000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60179007-7037-654D-925F-10F283DEDDF9}"/>
              </a:ext>
            </a:extLst>
          </p:cNvPr>
          <p:cNvSpPr/>
          <p:nvPr/>
        </p:nvSpPr>
        <p:spPr>
          <a:xfrm>
            <a:off x="4940488" y="3534769"/>
            <a:ext cx="4899547" cy="12146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 row all the way down here?!?!?</a:t>
            </a:r>
          </a:p>
        </p:txBody>
      </p:sp>
    </p:spTree>
    <p:extLst>
      <p:ext uri="{BB962C8B-B14F-4D97-AF65-F5344CB8AC3E}">
        <p14:creationId xmlns:p14="http://schemas.microsoft.com/office/powerpoint/2010/main" val="265594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2312-3381-6342-9077-8251CECC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CSV.new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4E901-5714-4241-BD4D-63158AECF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constructor</a:t>
            </a:r>
          </a:p>
          <a:p>
            <a:r>
              <a:rPr lang="en-US" dirty="0"/>
              <a:t>Used internally by .foreach .read, and .open (for formatting)</a:t>
            </a:r>
          </a:p>
          <a:p>
            <a:r>
              <a:rPr lang="en-US" dirty="0"/>
              <a:t>Takes IO input</a:t>
            </a:r>
          </a:p>
          <a:p>
            <a:pPr lvl="1"/>
            <a:r>
              <a:rPr lang="en-US" dirty="0"/>
              <a:t>Raw string</a:t>
            </a:r>
          </a:p>
          <a:p>
            <a:pPr lvl="1"/>
            <a:r>
              <a:rPr lang="en-US" dirty="0" err="1"/>
              <a:t>StringIO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File handle</a:t>
            </a:r>
          </a:p>
          <a:p>
            <a:pPr lvl="1"/>
            <a:endParaRPr lang="en-US" dirty="0"/>
          </a:p>
          <a:p>
            <a:r>
              <a:rPr lang="en-US" dirty="0"/>
              <a:t>CSV is just a glorified wrapper for File in Ruby!</a:t>
            </a:r>
          </a:p>
        </p:txBody>
      </p:sp>
    </p:spTree>
    <p:extLst>
      <p:ext uri="{BB962C8B-B14F-4D97-AF65-F5344CB8AC3E}">
        <p14:creationId xmlns:p14="http://schemas.microsoft.com/office/powerpoint/2010/main" val="2554794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9AD3-6E9D-1645-B46C-7F9FF0A0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file!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93300-F619-F149-97EA-79E89A4BE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9546" y="873457"/>
            <a:ext cx="6454254" cy="58002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file = </a:t>
            </a:r>
            <a:r>
              <a:rPr lang="en-US" dirty="0" err="1"/>
              <a:t>File.open</a:t>
            </a:r>
            <a:r>
              <a:rPr lang="en-US" dirty="0"/>
              <a:t>(</a:t>
            </a:r>
            <a:r>
              <a:rPr lang="en-US" dirty="0" err="1"/>
              <a:t>filepath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end until(</a:t>
            </a:r>
            <a:r>
              <a:rPr lang="en-US" dirty="0" err="1"/>
              <a:t>file.readline.strip.match</a:t>
            </a:r>
            <a:r>
              <a:rPr lang="en-US" dirty="0"/>
              <a:t>(/^Account/))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header_row</a:t>
            </a:r>
            <a:r>
              <a:rPr lang="en-US" dirty="0"/>
              <a:t> = </a:t>
            </a:r>
            <a:r>
              <a:rPr lang="en-US" dirty="0" err="1"/>
              <a:t>file.lineno</a:t>
            </a:r>
            <a:r>
              <a:rPr lang="en-US" dirty="0"/>
              <a:t> - 1</a:t>
            </a:r>
          </a:p>
          <a:p>
            <a:pPr marL="0" indent="0">
              <a:buNone/>
            </a:pPr>
            <a:r>
              <a:rPr lang="en-US" dirty="0" err="1"/>
              <a:t>file.rewind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header_row.times</a:t>
            </a:r>
            <a:r>
              <a:rPr lang="en-US" dirty="0"/>
              <a:t>{ </a:t>
            </a:r>
            <a:r>
              <a:rPr lang="en-US" dirty="0" err="1"/>
              <a:t>file.readline</a:t>
            </a:r>
            <a:r>
              <a:rPr lang="en-US" dirty="0"/>
              <a:t>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CSV.new</a:t>
            </a:r>
            <a:r>
              <a:rPr lang="en-US" dirty="0"/>
              <a:t>(file, headers: true).each do |row|</a:t>
            </a:r>
          </a:p>
          <a:p>
            <a:pPr marL="0" indent="0">
              <a:buNone/>
            </a:pPr>
            <a:r>
              <a:rPr lang="en-US" dirty="0"/>
              <a:t>  puts </a:t>
            </a:r>
            <a:r>
              <a:rPr lang="en-US" dirty="0" err="1"/>
              <a:t>row.inspect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file.close</a:t>
            </a:r>
            <a:endParaRPr lang="en-US" dirty="0"/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D993CC87-94EA-4A42-B57D-E9104348871F}"/>
              </a:ext>
            </a:extLst>
          </p:cNvPr>
          <p:cNvSpPr/>
          <p:nvPr/>
        </p:nvSpPr>
        <p:spPr>
          <a:xfrm flipH="1">
            <a:off x="300249" y="1390437"/>
            <a:ext cx="4599295" cy="11071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 raise </a:t>
            </a:r>
            <a:r>
              <a:rPr lang="en-US" dirty="0" err="1"/>
              <a:t>EOFError</a:t>
            </a:r>
            <a:r>
              <a:rPr lang="en-US" dirty="0"/>
              <a:t>, so rescue this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1F14B32F-C2F2-C845-8245-6B9FE62C726E}"/>
              </a:ext>
            </a:extLst>
          </p:cNvPr>
          <p:cNvSpPr/>
          <p:nvPr/>
        </p:nvSpPr>
        <p:spPr>
          <a:xfrm flipH="1">
            <a:off x="300246" y="2716000"/>
            <a:ext cx="4599295" cy="1746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File#readline</a:t>
            </a:r>
            <a:r>
              <a:rPr lang="en-US" dirty="0"/>
              <a:t> moves the cursor one line passed the header, so we must rewind and re-read to get to the spot we want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663D7344-C903-CF4E-9383-D33D7CD7F4AC}"/>
              </a:ext>
            </a:extLst>
          </p:cNvPr>
          <p:cNvSpPr/>
          <p:nvPr/>
        </p:nvSpPr>
        <p:spPr>
          <a:xfrm flipH="1">
            <a:off x="300240" y="4462818"/>
            <a:ext cx="4599295" cy="17605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Give </a:t>
            </a:r>
            <a:r>
              <a:rPr lang="en-US" dirty="0" err="1"/>
              <a:t>CSV.new</a:t>
            </a:r>
            <a:r>
              <a:rPr lang="en-US" dirty="0"/>
              <a:t> the opened handle with the cursor right before the header row. Code the rest as normal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E006FAB8-42E9-354C-991F-62BAF739AABE}"/>
              </a:ext>
            </a:extLst>
          </p:cNvPr>
          <p:cNvSpPr/>
          <p:nvPr/>
        </p:nvSpPr>
        <p:spPr>
          <a:xfrm>
            <a:off x="6225651" y="5459745"/>
            <a:ext cx="4337716" cy="11071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Always close your files!</a:t>
            </a:r>
          </a:p>
        </p:txBody>
      </p:sp>
    </p:spTree>
    <p:extLst>
      <p:ext uri="{BB962C8B-B14F-4D97-AF65-F5344CB8AC3E}">
        <p14:creationId xmlns:p14="http://schemas.microsoft.com/office/powerpoint/2010/main" val="191313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D03CEA-7B50-B44C-9309-0EF2734D3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3" y="167771"/>
            <a:ext cx="8108052" cy="649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39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F225-A390-2143-80B4-AC8403FB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FADF0-2982-2143-9779-B366092D2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all or nothing - Your files must be valid</a:t>
            </a:r>
          </a:p>
          <a:p>
            <a:pPr lvl="1"/>
            <a:r>
              <a:rPr lang="en-US" dirty="0"/>
              <a:t>Consistent line endings</a:t>
            </a:r>
          </a:p>
          <a:p>
            <a:pPr lvl="1"/>
            <a:r>
              <a:rPr lang="en-US" dirty="0"/>
              <a:t>Must have actual line endings</a:t>
            </a:r>
          </a:p>
          <a:p>
            <a:pPr lvl="1"/>
            <a:r>
              <a:rPr lang="en-US" dirty="0"/>
              <a:t>Properly escaped values</a:t>
            </a:r>
          </a:p>
          <a:p>
            <a:endParaRPr lang="en-US" dirty="0"/>
          </a:p>
          <a:p>
            <a:r>
              <a:rPr lang="en-US" dirty="0"/>
              <a:t>Read the documentation!</a:t>
            </a:r>
          </a:p>
          <a:p>
            <a:pPr lvl="1"/>
            <a:r>
              <a:rPr lang="en-US" dirty="0">
                <a:hlinkClick r:id="rId2"/>
              </a:rPr>
              <a:t>http://ruby-doc.org/stdlib-2.5.1/libdoc/csv/rdoc/CSV.html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3204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5544-6CB7-ED4B-A418-2097C9DD8D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C58B6-1275-8E42-864E-67006AF13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Twitter: @t27duck</a:t>
            </a:r>
          </a:p>
          <a:p>
            <a:endParaRPr lang="en-US" dirty="0"/>
          </a:p>
          <a:p>
            <a:r>
              <a:rPr lang="en-US" dirty="0"/>
              <a:t>Slides: </a:t>
            </a:r>
            <a:r>
              <a:rPr lang="en-US" dirty="0" err="1"/>
              <a:t>github.com</a:t>
            </a:r>
            <a:r>
              <a:rPr lang="en-US" dirty="0"/>
              <a:t>/t27duck/</a:t>
            </a:r>
            <a:r>
              <a:rPr lang="en-US" dirty="0" err="1"/>
              <a:t>showandtell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6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8C16-0EF2-F24A-B078-EFA3A193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258B7-6EF0-A44D-9D70-B86B685D5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Ruby 1.8</a:t>
            </a:r>
          </a:p>
          <a:p>
            <a:pPr lvl="1"/>
            <a:r>
              <a:rPr lang="en-US" dirty="0"/>
              <a:t>CSV sucked</a:t>
            </a:r>
          </a:p>
          <a:p>
            <a:pPr lvl="1"/>
            <a:r>
              <a:rPr lang="en-US" dirty="0" err="1"/>
              <a:t>FasterCSV</a:t>
            </a:r>
            <a:r>
              <a:rPr lang="en-US" dirty="0"/>
              <a:t> gem implemented “better” and faster CSV parsing</a:t>
            </a:r>
          </a:p>
          <a:p>
            <a:r>
              <a:rPr lang="en-US" dirty="0"/>
              <a:t>Ruby 1.9 and later</a:t>
            </a:r>
          </a:p>
          <a:p>
            <a:pPr lvl="1"/>
            <a:r>
              <a:rPr lang="en-US" dirty="0" err="1"/>
              <a:t>FasterCSV</a:t>
            </a:r>
            <a:r>
              <a:rPr lang="en-US" dirty="0"/>
              <a:t> merged into Ruby core</a:t>
            </a:r>
          </a:p>
          <a:p>
            <a:pPr lvl="1"/>
            <a:r>
              <a:rPr lang="en-US" dirty="0"/>
              <a:t>CSV == </a:t>
            </a:r>
            <a:r>
              <a:rPr lang="en-US" dirty="0" err="1"/>
              <a:t>FasterCSV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9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4A31-C7F2-CB44-92A0-3B4AF61B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2C38C-5EF7-F64E-85E3-0E4B2D399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CSV.foreach</a:t>
            </a:r>
            <a:r>
              <a:rPr lang="en-US" dirty="0"/>
              <a:t>(</a:t>
            </a:r>
            <a:r>
              <a:rPr lang="en-US" dirty="0" err="1"/>
              <a:t>filepath</a:t>
            </a:r>
            <a:r>
              <a:rPr lang="en-US" dirty="0"/>
              <a:t>, options={})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CSV.read</a:t>
            </a:r>
            <a:r>
              <a:rPr lang="en-US" dirty="0"/>
              <a:t>(</a:t>
            </a:r>
            <a:r>
              <a:rPr lang="en-US" dirty="0" err="1"/>
              <a:t>filepath</a:t>
            </a:r>
            <a:r>
              <a:rPr lang="en-US" dirty="0"/>
              <a:t>, options={})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CSV.open</a:t>
            </a:r>
            <a:r>
              <a:rPr lang="en-US" dirty="0"/>
              <a:t>(</a:t>
            </a:r>
            <a:r>
              <a:rPr lang="en-US" dirty="0" err="1"/>
              <a:t>filepath</a:t>
            </a:r>
            <a:r>
              <a:rPr lang="en-US" dirty="0"/>
              <a:t>, mode=”</a:t>
            </a:r>
            <a:r>
              <a:rPr lang="en-US" dirty="0" err="1"/>
              <a:t>rb</a:t>
            </a:r>
            <a:r>
              <a:rPr lang="en-US" dirty="0"/>
              <a:t>”, options={})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CSV.new</a:t>
            </a:r>
            <a:r>
              <a:rPr lang="en-US" dirty="0"/>
              <a:t>(data, options={})</a:t>
            </a:r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D6ACFEC5-5AA5-1841-A4FC-38C75D6B16A8}"/>
              </a:ext>
            </a:extLst>
          </p:cNvPr>
          <p:cNvSpPr/>
          <p:nvPr/>
        </p:nvSpPr>
        <p:spPr>
          <a:xfrm>
            <a:off x="7102168" y="1370968"/>
            <a:ext cx="3141233" cy="10757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Reading a file line by line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EC66E5CC-049F-7749-B74B-F473A5CA6520}"/>
              </a:ext>
            </a:extLst>
          </p:cNvPr>
          <p:cNvSpPr/>
          <p:nvPr/>
        </p:nvSpPr>
        <p:spPr>
          <a:xfrm>
            <a:off x="7102168" y="2446733"/>
            <a:ext cx="3141233" cy="11127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Reading a whole file at once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2142E41F-FB3F-2541-9F56-B82D14A4BB8E}"/>
              </a:ext>
            </a:extLst>
          </p:cNvPr>
          <p:cNvSpPr/>
          <p:nvPr/>
        </p:nvSpPr>
        <p:spPr>
          <a:xfrm>
            <a:off x="7102168" y="3559450"/>
            <a:ext cx="3141233" cy="11127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Writing to a file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D545A214-F450-5A4B-BC04-5CF9F5A1F2A8}"/>
              </a:ext>
            </a:extLst>
          </p:cNvPr>
          <p:cNvSpPr/>
          <p:nvPr/>
        </p:nvSpPr>
        <p:spPr>
          <a:xfrm>
            <a:off x="7102168" y="4672167"/>
            <a:ext cx="3141233" cy="11127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constructor</a:t>
            </a:r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2313D004-6D24-1F47-AA34-A3AD60667594}"/>
              </a:ext>
            </a:extLst>
          </p:cNvPr>
          <p:cNvSpPr/>
          <p:nvPr/>
        </p:nvSpPr>
        <p:spPr>
          <a:xfrm>
            <a:off x="10243401" y="2180132"/>
            <a:ext cx="1645920" cy="1645920"/>
          </a:xfrm>
          <a:prstGeom prst="octagon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DON’T USE THIS</a:t>
            </a:r>
          </a:p>
        </p:txBody>
      </p:sp>
    </p:spTree>
    <p:extLst>
      <p:ext uri="{BB962C8B-B14F-4D97-AF65-F5344CB8AC3E}">
        <p14:creationId xmlns:p14="http://schemas.microsoft.com/office/powerpoint/2010/main" val="219133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CE24-F821-1A43-91CB-CDD3F861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are optional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6B2A42E-8EBB-AE44-9DEA-4FE8383647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414497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252">
                  <a:extLst>
                    <a:ext uri="{9D8B030D-6E8A-4147-A177-3AD203B41FA5}">
                      <a16:colId xmlns:a16="http://schemas.microsoft.com/office/drawing/2014/main" val="410420371"/>
                    </a:ext>
                  </a:extLst>
                </a:gridCol>
                <a:gridCol w="1086522">
                  <a:extLst>
                    <a:ext uri="{9D8B030D-6E8A-4147-A177-3AD203B41FA5}">
                      <a16:colId xmlns:a16="http://schemas.microsoft.com/office/drawing/2014/main" val="1317484956"/>
                    </a:ext>
                  </a:extLst>
                </a:gridCol>
                <a:gridCol w="6114826">
                  <a:extLst>
                    <a:ext uri="{9D8B030D-6E8A-4147-A177-3AD203B41FA5}">
                      <a16:colId xmlns:a16="http://schemas.microsoft.com/office/drawing/2014/main" val="375864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849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  <a:r>
                        <a:rPr lang="en-US" dirty="0" err="1"/>
                        <a:t>col_sep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“,”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Separator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6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  <a:r>
                        <a:rPr lang="en-US" dirty="0" err="1"/>
                        <a:t>row_sep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each row is terminated (\r\r / \n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11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  <a:r>
                        <a:rPr lang="en-US" dirty="0" err="1"/>
                        <a:t>quote_char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 “ 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quoting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32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:converters / :</a:t>
                      </a:r>
                      <a:r>
                        <a:rPr lang="en-US" dirty="0" err="1"/>
                        <a:t>header_converters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Lambas</a:t>
                      </a:r>
                      <a:r>
                        <a:rPr lang="en-US" dirty="0"/>
                        <a:t> / symbols to covert values from strings to Ruby 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676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Assumes first row is header row and maps values accordingly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3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  <a:r>
                        <a:rPr lang="en-US" dirty="0" err="1"/>
                        <a:t>return_headers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Include the header row as the first row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16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  <a:r>
                        <a:rPr lang="en-US" dirty="0" err="1"/>
                        <a:t>skip_blanks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Skip over blank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77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  <a:r>
                        <a:rPr lang="en-US" dirty="0" err="1"/>
                        <a:t>force_quotes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(For writing) Always wrap values in quotes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979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  <a:r>
                        <a:rPr lang="en-US" dirty="0" err="1"/>
                        <a:t>skip_lines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Skip row if regex matches the raw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45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99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E4EB-B3A4-5D44-940E-CA9F646C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214A9-5F98-3048-A3E7-AD90FEA34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1569605"/>
            <a:ext cx="11417300" cy="252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E14C2A-9DEC-284F-89AA-4C0CA3870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432" y="3498850"/>
            <a:ext cx="7175500" cy="29083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0189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A094-BE3F-B945-8159-1B3C3E1C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AD975-46FA-274B-94C3-0C6228BA6668}"/>
              </a:ext>
            </a:extLst>
          </p:cNvPr>
          <p:cNvSpPr txBox="1"/>
          <p:nvPr/>
        </p:nvSpPr>
        <p:spPr>
          <a:xfrm>
            <a:off x="304801" y="1524434"/>
            <a:ext cx="3352800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Head1,Head2</a:t>
            </a:r>
          </a:p>
          <a:p>
            <a:r>
              <a:rPr lang="en-US" sz="4400" dirty="0"/>
              <a:t>1,2</a:t>
            </a:r>
          </a:p>
          <a:p>
            <a:r>
              <a:rPr lang="en-US" sz="4400" dirty="0"/>
              <a:t>2,3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8A2099-A586-FD4B-B180-17B738F5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938" y="2586263"/>
            <a:ext cx="67437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4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A094-BE3F-B945-8159-1B3C3E1C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File (Parsing header row)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E934BD-8A0F-B649-B9DC-33CE8163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543170"/>
            <a:ext cx="9791700" cy="218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54F5F9-0687-FC4D-809C-07A64F9D9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4111924"/>
            <a:ext cx="100203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6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A094-BE3F-B945-8159-1B3C3E1C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File (Providing your own headers)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AD975-46FA-274B-94C3-0C6228BA6668}"/>
              </a:ext>
            </a:extLst>
          </p:cNvPr>
          <p:cNvSpPr txBox="1"/>
          <p:nvPr/>
        </p:nvSpPr>
        <p:spPr>
          <a:xfrm>
            <a:off x="304800" y="1524434"/>
            <a:ext cx="3766867" cy="1446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1,2</a:t>
            </a:r>
          </a:p>
          <a:p>
            <a:r>
              <a:rPr lang="en-US" sz="4400" dirty="0"/>
              <a:t>2,3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DF4883-7E19-BB48-A6C6-9D41C7E2A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917" y="2247709"/>
            <a:ext cx="70612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3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A094-BE3F-B945-8159-1B3C3E1C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File (Pipe delimited)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AD975-46FA-274B-94C3-0C6228BA6668}"/>
              </a:ext>
            </a:extLst>
          </p:cNvPr>
          <p:cNvSpPr txBox="1"/>
          <p:nvPr/>
        </p:nvSpPr>
        <p:spPr>
          <a:xfrm>
            <a:off x="304800" y="1524434"/>
            <a:ext cx="3766867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Head1|Head2</a:t>
            </a:r>
          </a:p>
          <a:p>
            <a:r>
              <a:rPr lang="en-US" sz="4400" dirty="0"/>
              <a:t>1|2</a:t>
            </a:r>
          </a:p>
          <a:p>
            <a:r>
              <a:rPr lang="en-US" sz="4400" dirty="0"/>
              <a:t>2|3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742774-7616-DA43-BF1A-0DCF8410A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369" y="2098692"/>
            <a:ext cx="72517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49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545</Words>
  <Application>Microsoft Macintosh PowerPoint</Application>
  <PresentationFormat>Widescreen</PresentationFormat>
  <Paragraphs>122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What to Expect When You’re Expected to Parse a CSV</vt:lpstr>
      <vt:lpstr>A brief history…</vt:lpstr>
      <vt:lpstr>The basics</vt:lpstr>
      <vt:lpstr>Options are optional</vt:lpstr>
      <vt:lpstr>Writing a file</vt:lpstr>
      <vt:lpstr>Reading a File</vt:lpstr>
      <vt:lpstr>Reading a File (Parsing header row)</vt:lpstr>
      <vt:lpstr>Reading a File (Providing your own headers)</vt:lpstr>
      <vt:lpstr>Reading a File (Pipe delimited)</vt:lpstr>
      <vt:lpstr>Reading a File</vt:lpstr>
      <vt:lpstr>Reading a File</vt:lpstr>
      <vt:lpstr>Reading a File?</vt:lpstr>
      <vt:lpstr>CSV.new()</vt:lpstr>
      <vt:lpstr>Read the file!</vt:lpstr>
      <vt:lpstr>PowerPoint Presentation</vt:lpstr>
      <vt:lpstr>Final Notes</vt:lpstr>
      <vt:lpstr>The end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to Expect When You’re Expected to Parse CSVs</dc:title>
  <dc:creator>Tony Drake</dc:creator>
  <cp:lastModifiedBy>Tony Drake</cp:lastModifiedBy>
  <cp:revision>13</cp:revision>
  <cp:lastPrinted>2018-07-11T21:38:43Z</cp:lastPrinted>
  <dcterms:created xsi:type="dcterms:W3CDTF">2018-07-10T20:59:04Z</dcterms:created>
  <dcterms:modified xsi:type="dcterms:W3CDTF">2018-07-11T21:38:47Z</dcterms:modified>
</cp:coreProperties>
</file>