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1" r:id="rId4"/>
    <p:sldId id="262" r:id="rId5"/>
    <p:sldId id="266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303" r:id="rId19"/>
    <p:sldId id="304" r:id="rId20"/>
    <p:sldId id="282" r:id="rId21"/>
    <p:sldId id="283" r:id="rId22"/>
    <p:sldId id="296" r:id="rId23"/>
    <p:sldId id="284" r:id="rId24"/>
    <p:sldId id="285" r:id="rId25"/>
    <p:sldId id="286" r:id="rId26"/>
    <p:sldId id="287" r:id="rId27"/>
    <p:sldId id="288" r:id="rId28"/>
    <p:sldId id="289" r:id="rId29"/>
    <p:sldId id="293" r:id="rId30"/>
    <p:sldId id="295" r:id="rId31"/>
    <p:sldId id="290" r:id="rId32"/>
    <p:sldId id="291" r:id="rId33"/>
    <p:sldId id="292" r:id="rId34"/>
    <p:sldId id="294" r:id="rId35"/>
    <p:sldId id="297" r:id="rId36"/>
    <p:sldId id="298" r:id="rId37"/>
    <p:sldId id="299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8"/>
    <p:restoredTop sz="87219"/>
  </p:normalViewPr>
  <p:slideViewPr>
    <p:cSldViewPr snapToGrid="0" snapToObjects="1">
      <p:cViewPr varScale="1">
        <p:scale>
          <a:sx n="103" d="100"/>
          <a:sy n="103" d="100"/>
        </p:scale>
        <p:origin x="16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757E-FB89-F849-9617-9D432157BB30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A71E-1F04-9D4B-86B5-DB733345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provide an environment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"exec web bash" is like "</a:t>
            </a:r>
            <a:r>
              <a:rPr lang="en-US" dirty="0" err="1"/>
              <a:t>ssh-ing</a:t>
            </a:r>
            <a:r>
              <a:rPr lang="en-US" dirty="0"/>
              <a:t>" into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ran all at once, but watch out for port number collisions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code checked out for all apps locally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docker-</a:t>
            </a:r>
            <a:r>
              <a:rPr lang="en-US" dirty="0" err="1"/>
              <a:t>compose.yml</a:t>
            </a:r>
            <a:r>
              <a:rPr lang="en-US" dirty="0"/>
              <a:t> should be for apps used by majority of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0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aliases to save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3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8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dev world – Still in the "dark ages" for many. </a:t>
            </a:r>
          </a:p>
          <a:p>
            <a:r>
              <a:rPr lang="en-US" dirty="0"/>
              <a:t>Homebrew/local packages (GNU vs BSD)</a:t>
            </a:r>
          </a:p>
          <a:p>
            <a:r>
              <a:rPr lang="en-US" dirty="0"/>
              <a:t>Ruby version managers</a:t>
            </a:r>
          </a:p>
          <a:p>
            <a:r>
              <a:rPr lang="en-US" dirty="0"/>
              <a:t>Legacy apps and Ruby</a:t>
            </a:r>
          </a:p>
          <a:p>
            <a:r>
              <a:rPr lang="en-US" dirty="0"/>
              <a:t>Multiple apps</a:t>
            </a:r>
          </a:p>
          <a:p>
            <a:r>
              <a:rPr lang="en-US" dirty="0"/>
              <a:t>Databases (conflicting versions)</a:t>
            </a:r>
          </a:p>
          <a:p>
            <a:r>
              <a:rPr lang="en-US" dirty="0"/>
              <a:t>Adding external dependencies painful</a:t>
            </a:r>
          </a:p>
          <a:p>
            <a:r>
              <a:rPr lang="en-US" dirty="0"/>
              <a:t>All manually managed</a:t>
            </a:r>
          </a:p>
          <a:p>
            <a:r>
              <a:rPr lang="en-US" dirty="0"/>
              <a:t>No where close to matching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Helps if DevOps already containerized prod. Use (steal) that as a 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scenario is also common for side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shouldn't bind to localhost (default) but instead 0.0.0.0 to expose to outside Docker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ENVs are just to have quicker access to gem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"\" means continue the same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B26B-C995-BE44-B81A-E3AEC0CE6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3F5CD-7AEA-FA4A-917A-955E5F505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B6E1-CC8F-AD4D-929F-6EEAE4A1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C2B4-D097-6B4F-8667-444FE43F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6D24-A6DA-EF45-926C-D590C8AD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465C-8869-7044-AC63-B9729174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44ED0-AA98-264A-9E2A-43CB9837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0FCE-D17F-A640-A088-066D86C5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7C6E-8829-684D-8A4E-7FCAF125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367D-BA1D-7847-B11C-E887747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6AE5-1A2A-0B45-AA5C-D6E16F33E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03B2-4DC7-2344-AD4C-DF2C6FC4E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C575-FC3B-1143-8EB3-EE9C1D7E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E2A1-15D4-9B4B-AEB4-143C2F8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86EF-C768-4F4D-9568-F5AC06E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8F4F-8DF0-E147-8598-2E3D15AE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ECC9-7E6A-F443-9325-D9530878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DCBD-FDA8-DF49-BA90-5CD1FE18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270A-4ADF-A948-AA51-C8BED16B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78A2-7AE1-CE4D-BD42-D0687D2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33E-771D-AB46-8035-5E5DEAD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FBE8-F7BD-DD47-A63D-DCF5D368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D5B4-2A86-D945-B7F8-E9F0E16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954-9584-3F4F-B47A-5C918D71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F050-D5D1-8E4F-9342-B83F42D6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87B1-92C2-6F4C-B1CF-1251ECAC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B29B-9B00-E04A-9167-C1A63EF6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BEB55-DF13-664C-8316-0B5864AE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1EE4-8586-864D-8129-1F9432B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5144-ACD5-634C-87A6-AD916937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B14F-6A2F-B549-9D7D-86C6630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315C-E5B0-654D-B4A9-9B1E5262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8DAC-FD45-6E4F-92B4-9A0BEF66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EA6B-4DC9-EC46-854F-CE7D15F9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D1215-6DC1-1342-970F-AB9268860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19597-DF5D-9E4B-8F42-1CA5BB2C7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BBF68-6F4C-C741-AAB9-C1176342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FEC9D-5999-BC46-8CB4-BE468770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99266-4CA4-CC47-9BBB-A7D27F6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04C-DDEE-FD46-93F5-4162ACF3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B8D46-FE51-D243-9DB7-5784EDD2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481AC-8CEB-1541-81A6-B2CAEA5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43B3F-51A0-6844-BC62-0B1F220A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CCB67-5871-9A46-9D0A-6E520528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7242A-0790-9442-A1E0-3FC2D3B0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6980A-F202-8B44-989C-9B8EE59A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F40A-E354-CA4A-B11A-BE994C9E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A561-7C2E-1248-B0C4-7A5EFC5F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0376-5F34-CC4D-9362-B03E3582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872F4-62DB-F249-9CEB-8652A755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6F66-80EB-FA43-BF0F-77C2DBC8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6D86-BD5B-504B-AD19-DDF66762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E22-F2A4-D940-9F8A-0F2BA1EE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0DAA8-C26F-6C4C-9576-09BDE36D7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6F74-49C1-F346-9EE9-856E6745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2F250-061F-7641-8327-C64CD426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6EFF-D911-1D46-9446-59751864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2522-E160-0C42-B449-25868665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66493-6404-F844-BB0A-D03F2C1D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C4E30-03A8-4241-BFA3-3B6F5948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C549-442E-0240-AB2F-E5068DAEE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380F-684D-AB47-8077-7730C31D961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D936-CBD5-FB40-AB13-E14511435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8475-B8DD-4D4E-88A0-618B9D04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4FC0F8-8028-8549-BEC1-3331D15F02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8467" y="-39362"/>
            <a:ext cx="825285" cy="6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1F45-C8DF-2542-AE55-590E73B08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Containerizing Local Development... Is It Worth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AB1DB-58B7-DA4C-8823-1B4CD8D6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r>
              <a:rPr lang="en-US" dirty="0"/>
              <a:t>Tony Drake</a:t>
            </a:r>
          </a:p>
          <a:p>
            <a:r>
              <a:rPr lang="en-US" dirty="0"/>
              <a:t>@t27duck, Indiana</a:t>
            </a:r>
          </a:p>
          <a:p>
            <a:endParaRPr lang="en-US" dirty="0"/>
          </a:p>
          <a:p>
            <a:r>
              <a:rPr lang="en-US" dirty="0" err="1"/>
              <a:t>RubyConf</a:t>
            </a:r>
            <a:r>
              <a:rPr lang="en-US" dirty="0"/>
              <a:t> 2019</a:t>
            </a:r>
          </a:p>
          <a:p>
            <a:r>
              <a:rPr lang="en-US" dirty="0"/>
              <a:t>Copy of Slides: </a:t>
            </a:r>
            <a:r>
              <a:rPr lang="en-US" dirty="0" err="1"/>
              <a:t>github.com</a:t>
            </a:r>
            <a:r>
              <a:rPr lang="en-US" dirty="0"/>
              <a:t>/t27duck/</a:t>
            </a:r>
            <a:r>
              <a:rPr lang="en-US" dirty="0" err="1"/>
              <a:t>showandtell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9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C3E8B-9313-3246-9437-CE46C7C1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5D9C-6789-F649-922B-C2C8CE1C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81" y="1536569"/>
            <a:ext cx="8682086" cy="49563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FROM ruby:2.6.5-stretch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EXPOSE 4567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ENV BUNDLE_PATH=/bundle \</a:t>
            </a:r>
            <a:br>
              <a:rPr lang="en-US" sz="1400" dirty="0"/>
            </a:br>
            <a:r>
              <a:rPr lang="en-US" sz="1400" dirty="0"/>
              <a:t>    BUNDLE_BIN=/bundle/bin \</a:t>
            </a:r>
            <a:br>
              <a:rPr lang="en-US" sz="1400" dirty="0"/>
            </a:br>
            <a:r>
              <a:rPr lang="en-US" sz="1400" dirty="0"/>
              <a:t>    GEM_HOME=/bundle</a:t>
            </a:r>
            <a:br>
              <a:rPr lang="en-US" sz="1400" dirty="0"/>
            </a:br>
            <a:r>
              <a:rPr lang="en-US" sz="1400" dirty="0"/>
              <a:t>ENV PATH="${BUNDLE_BIN}:${PATH}"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RUN \</a:t>
            </a:r>
            <a:br>
              <a:rPr lang="en-US" sz="1400" dirty="0"/>
            </a:br>
            <a:r>
              <a:rPr lang="en-US" sz="1400" dirty="0"/>
              <a:t>  echo "deb http://</a:t>
            </a:r>
            <a:r>
              <a:rPr lang="en-US" sz="1400" dirty="0" err="1"/>
              <a:t>apt.postgresql.org</a:t>
            </a:r>
            <a:r>
              <a:rPr lang="en-US" sz="1400" dirty="0"/>
              <a:t>/pub/repos/apt/ stretch-</a:t>
            </a:r>
            <a:r>
              <a:rPr lang="en-US" sz="1400" dirty="0" err="1"/>
              <a:t>pgdg</a:t>
            </a:r>
            <a:r>
              <a:rPr lang="en-US" sz="1400" dirty="0"/>
              <a:t> main" | tee /</a:t>
            </a:r>
            <a:r>
              <a:rPr lang="en-US" sz="1400" dirty="0" err="1"/>
              <a:t>etc</a:t>
            </a:r>
            <a:r>
              <a:rPr lang="en-US" sz="1400" dirty="0"/>
              <a:t>/apt/</a:t>
            </a:r>
            <a:r>
              <a:rPr lang="en-US" sz="1400" dirty="0" err="1"/>
              <a:t>sources.list.d</a:t>
            </a:r>
            <a:r>
              <a:rPr lang="en-US" sz="1400" dirty="0"/>
              <a:t>/</a:t>
            </a:r>
            <a:r>
              <a:rPr lang="en-US" sz="1400" dirty="0" err="1"/>
              <a:t>pgdg.list</a:t>
            </a:r>
            <a:r>
              <a:rPr lang="en-US" sz="1400" dirty="0"/>
              <a:t> &amp;&amp;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wget</a:t>
            </a:r>
            <a:r>
              <a:rPr lang="en-US" sz="1400" dirty="0"/>
              <a:t> --quiet -O - https://</a:t>
            </a:r>
            <a:r>
              <a:rPr lang="en-US" sz="1400" dirty="0" err="1"/>
              <a:t>www.postgresql.org</a:t>
            </a:r>
            <a:r>
              <a:rPr lang="en-US" sz="1400" dirty="0"/>
              <a:t>/media/keys/ACCC4CF8.asc | apt-key add - &amp;&amp; \</a:t>
            </a:r>
            <a:br>
              <a:rPr lang="en-US" sz="1400" dirty="0"/>
            </a:br>
            <a:r>
              <a:rPr lang="en-US" sz="1400" dirty="0"/>
              <a:t>  apt-get update &amp;&amp; \</a:t>
            </a:r>
            <a:br>
              <a:rPr lang="en-US" sz="1400" dirty="0"/>
            </a:br>
            <a:r>
              <a:rPr lang="en-US" sz="1400" dirty="0"/>
              <a:t>  apt-get install -y --no-install-recommends \</a:t>
            </a:r>
            <a:br>
              <a:rPr lang="en-US" sz="1400" dirty="0"/>
            </a:br>
            <a:r>
              <a:rPr lang="en-US" sz="1400" dirty="0"/>
              <a:t>  postgresql-client-12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imagemagick</a:t>
            </a:r>
            <a:r>
              <a:rPr lang="en-US" sz="1400" dirty="0"/>
              <a:t> \</a:t>
            </a:r>
            <a:br>
              <a:rPr lang="en-US" sz="1400" dirty="0"/>
            </a:br>
            <a:r>
              <a:rPr lang="en-US" sz="1400" dirty="0"/>
              <a:t>  &amp;&amp; rm -rf /var/lib/apt/lists/*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WORKDIR /app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COPY </a:t>
            </a:r>
            <a:r>
              <a:rPr lang="en-US" sz="1400" dirty="0" err="1"/>
              <a:t>Gemfile</a:t>
            </a:r>
            <a:r>
              <a:rPr lang="en-US" sz="1400" dirty="0"/>
              <a:t>* ./</a:t>
            </a:r>
            <a:br>
              <a:rPr lang="en-US" sz="1400" dirty="0"/>
            </a:br>
            <a:r>
              <a:rPr lang="en-US" sz="1400" dirty="0"/>
              <a:t>RUN bundle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CMD "bash"</a:t>
            </a:r>
          </a:p>
        </p:txBody>
      </p:sp>
    </p:spTree>
    <p:extLst>
      <p:ext uri="{BB962C8B-B14F-4D97-AF65-F5344CB8AC3E}">
        <p14:creationId xmlns:p14="http://schemas.microsoft.com/office/powerpoint/2010/main" val="428319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933D-3DBC-554C-A578-7EE5411D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3703"/>
            <a:ext cx="4808456" cy="49091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the location of a </a:t>
            </a:r>
            <a:r>
              <a:rPr lang="en-US" dirty="0" err="1"/>
              <a:t>Dockerfile</a:t>
            </a:r>
            <a:r>
              <a:rPr lang="en-US" dirty="0"/>
              <a:t> to build and run or a premade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Files (code) to mount from local drive into the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Override for container's default CMD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Port in container to expose to port on your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version: "3"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services:</a:t>
            </a:r>
            <a:br>
              <a:rPr lang="en-US" dirty="0"/>
            </a:br>
            <a:r>
              <a:rPr lang="en-US" dirty="0"/>
              <a:t>  web:</a:t>
            </a:r>
            <a:br>
              <a:rPr lang="en-US" dirty="0"/>
            </a:br>
            <a:r>
              <a:rPr lang="en-US" dirty="0"/>
              <a:t>    build: .</a:t>
            </a:r>
            <a:br>
              <a:rPr lang="en-US" dirty="0"/>
            </a:b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volumes:</a:t>
            </a:r>
            <a:br>
              <a:rPr lang="en-US" dirty="0"/>
            </a:br>
            <a:r>
              <a:rPr lang="en-US" dirty="0"/>
              <a:t>      - .:/</a:t>
            </a:r>
            <a:r>
              <a:rPr lang="en-US" dirty="0" err="1"/>
              <a:t>app:delegated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command: ["ruby", "</a:t>
            </a:r>
            <a:r>
              <a:rPr lang="en-US" dirty="0" err="1"/>
              <a:t>app.rb</a:t>
            </a:r>
            <a:r>
              <a:rPr lang="en-US" dirty="0"/>
              <a:t>"]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ports:</a:t>
            </a:r>
            <a:br>
              <a:rPr lang="en-US" dirty="0"/>
            </a:br>
            <a:r>
              <a:rPr lang="en-US" dirty="0"/>
              <a:t>      - "4567:4567"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86E2AB-6C33-FC4A-91EE-491FF329E24E}"/>
              </a:ext>
            </a:extLst>
          </p:cNvPr>
          <p:cNvCxnSpPr>
            <a:cxnSpLocks/>
          </p:cNvCxnSpPr>
          <p:nvPr/>
        </p:nvCxnSpPr>
        <p:spPr>
          <a:xfrm>
            <a:off x="5040630" y="2468880"/>
            <a:ext cx="902970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D3D1A1-FD42-EE4A-8339-C8C1E23FB754}"/>
              </a:ext>
            </a:extLst>
          </p:cNvPr>
          <p:cNvCxnSpPr>
            <a:cxnSpLocks/>
          </p:cNvCxnSpPr>
          <p:nvPr/>
        </p:nvCxnSpPr>
        <p:spPr>
          <a:xfrm>
            <a:off x="5040630" y="3794760"/>
            <a:ext cx="902970" cy="40005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594AC-B193-1640-80E8-8D0F34FECB9E}"/>
              </a:ext>
            </a:extLst>
          </p:cNvPr>
          <p:cNvCxnSpPr>
            <a:cxnSpLocks/>
          </p:cNvCxnSpPr>
          <p:nvPr/>
        </p:nvCxnSpPr>
        <p:spPr>
          <a:xfrm>
            <a:off x="5025390" y="4846955"/>
            <a:ext cx="918210" cy="27432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A3860-9815-D245-8E97-EBA0F24BE4B2}"/>
              </a:ext>
            </a:extLst>
          </p:cNvPr>
          <p:cNvCxnSpPr>
            <a:cxnSpLocks/>
          </p:cNvCxnSpPr>
          <p:nvPr/>
        </p:nvCxnSpPr>
        <p:spPr>
          <a:xfrm>
            <a:off x="4812030" y="6046470"/>
            <a:ext cx="986607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7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933D-3DBC-554C-A578-7EE5411D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9469"/>
            <a:ext cx="4808456" cy="49091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External services (database and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prebuild images from the docker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Logging disabled for now unless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version: "3"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services: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web: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build: 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volumes: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.:/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app:delegated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command: ["ruby",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"]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ports: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"4567:4567"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postgres:12-alpine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</a:t>
            </a:r>
            <a:r>
              <a:rPr lang="en-US" dirty="0" err="1"/>
              <a:t>redis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</p:txBody>
      </p:sp>
    </p:spTree>
    <p:extLst>
      <p:ext uri="{BB962C8B-B14F-4D97-AF65-F5344CB8AC3E}">
        <p14:creationId xmlns:p14="http://schemas.microsoft.com/office/powerpoint/2010/main" val="172911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933D-3DBC-554C-A578-7EE5411D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3703"/>
            <a:ext cx="4808456" cy="49091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Add environment variables to the web service (container)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Set </a:t>
            </a:r>
            <a:r>
              <a:rPr lang="en-US" sz="2200" dirty="0" err="1"/>
              <a:t>db</a:t>
            </a:r>
            <a:r>
              <a:rPr lang="en-US" sz="2200" dirty="0"/>
              <a:t> and </a:t>
            </a:r>
            <a:r>
              <a:rPr lang="en-US" sz="2200" dirty="0" err="1"/>
              <a:t>redis</a:t>
            </a:r>
            <a:r>
              <a:rPr lang="en-US" sz="2200" dirty="0"/>
              <a:t> services to start up when web starts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version: "3"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services: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web: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build: 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volumes: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.:/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app:delegated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command: ["ruby",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"]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ports: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"4567:4567"</a:t>
            </a:r>
            <a:br>
              <a:rPr lang="en-US" dirty="0"/>
            </a:br>
            <a:r>
              <a:rPr lang="en-US" dirty="0"/>
              <a:t>    environment:</a:t>
            </a:r>
            <a:br>
              <a:rPr lang="en-US" dirty="0"/>
            </a:br>
            <a:r>
              <a:rPr lang="en-US" dirty="0"/>
              <a:t>      - DATABASE_URL=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err="1"/>
              <a:t>postgres:postgres@db</a:t>
            </a:r>
            <a:r>
              <a:rPr lang="en-US" dirty="0"/>
              <a:t>/</a:t>
            </a:r>
            <a:r>
              <a:rPr lang="en-US" dirty="0" err="1"/>
              <a:t>app_db</a:t>
            </a:r>
            <a:br>
              <a:rPr lang="en-US" dirty="0"/>
            </a:br>
            <a:r>
              <a:rPr lang="en-US" dirty="0"/>
              <a:t>      - REDIS_URL=</a:t>
            </a:r>
            <a:r>
              <a:rPr lang="en-US" dirty="0" err="1"/>
              <a:t>redis</a:t>
            </a:r>
            <a:r>
              <a:rPr lang="en-US" dirty="0"/>
              <a:t>://redis:6379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image: postgres:12-alpine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logging: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driver: "none"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redis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image: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redis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logging: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driver: "none"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7E738E-034E-B148-917F-0F789F148D6F}"/>
              </a:ext>
            </a:extLst>
          </p:cNvPr>
          <p:cNvCxnSpPr>
            <a:cxnSpLocks/>
          </p:cNvCxnSpPr>
          <p:nvPr/>
        </p:nvCxnSpPr>
        <p:spPr>
          <a:xfrm>
            <a:off x="4766310" y="2971800"/>
            <a:ext cx="1040130" cy="45720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B8CA3-D54C-114B-9B7C-AA8FCD80334E}"/>
              </a:ext>
            </a:extLst>
          </p:cNvPr>
          <p:cNvCxnSpPr>
            <a:cxnSpLocks/>
          </p:cNvCxnSpPr>
          <p:nvPr/>
        </p:nvCxnSpPr>
        <p:spPr>
          <a:xfrm flipV="1">
            <a:off x="5086350" y="4038288"/>
            <a:ext cx="841880" cy="625152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9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version: "3"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services:</a:t>
            </a:r>
            <a:br>
              <a:rPr lang="en-US" dirty="0"/>
            </a:br>
            <a:r>
              <a:rPr lang="en-US" dirty="0"/>
              <a:t>  web:</a:t>
            </a:r>
            <a:br>
              <a:rPr lang="en-US" dirty="0"/>
            </a:br>
            <a:r>
              <a:rPr lang="en-US" dirty="0"/>
              <a:t>    build: .</a:t>
            </a:r>
            <a:br>
              <a:rPr lang="en-US" dirty="0"/>
            </a:br>
            <a:r>
              <a:rPr lang="en-US" dirty="0"/>
              <a:t>    volumes:</a:t>
            </a:r>
            <a:br>
              <a:rPr lang="en-US" dirty="0"/>
            </a:br>
            <a:r>
              <a:rPr lang="en-US" dirty="0"/>
              <a:t>      - .:/</a:t>
            </a:r>
            <a:r>
              <a:rPr lang="en-US" dirty="0" err="1"/>
              <a:t>app:delegated</a:t>
            </a:r>
            <a:br>
              <a:rPr lang="en-US" dirty="0"/>
            </a:br>
            <a:r>
              <a:rPr lang="en-US" dirty="0"/>
              <a:t>    command: ["ruby", "</a:t>
            </a:r>
            <a:r>
              <a:rPr lang="en-US" dirty="0" err="1"/>
              <a:t>app.rb</a:t>
            </a:r>
            <a:r>
              <a:rPr lang="en-US" dirty="0"/>
              <a:t>"]</a:t>
            </a:r>
            <a:br>
              <a:rPr lang="en-US" dirty="0"/>
            </a:br>
            <a:r>
              <a:rPr lang="en-US" dirty="0"/>
              <a:t>    ports:</a:t>
            </a:r>
            <a:br>
              <a:rPr lang="en-US" dirty="0"/>
            </a:br>
            <a:r>
              <a:rPr lang="en-US" dirty="0"/>
              <a:t>      - "4567:4567"</a:t>
            </a:r>
            <a:br>
              <a:rPr lang="en-US" dirty="0"/>
            </a:br>
            <a:r>
              <a:rPr lang="en-US" dirty="0"/>
              <a:t>    environment:</a:t>
            </a:r>
            <a:br>
              <a:rPr lang="en-US" dirty="0"/>
            </a:br>
            <a:r>
              <a:rPr lang="en-US" dirty="0"/>
              <a:t>      - DATABASE_URL=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err="1"/>
              <a:t>postgres:postgres@db</a:t>
            </a:r>
            <a:r>
              <a:rPr lang="en-US" dirty="0"/>
              <a:t>/</a:t>
            </a:r>
            <a:r>
              <a:rPr lang="en-US" dirty="0" err="1"/>
              <a:t>app_db</a:t>
            </a:r>
            <a:br>
              <a:rPr lang="en-US" dirty="0"/>
            </a:br>
            <a:r>
              <a:rPr lang="en-US" dirty="0"/>
              <a:t>      - REDIS_URL=</a:t>
            </a:r>
            <a:r>
              <a:rPr lang="en-US" dirty="0" err="1"/>
              <a:t>redis</a:t>
            </a:r>
            <a:r>
              <a:rPr lang="en-US" dirty="0"/>
              <a:t>://redis:6379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postgres:12-alpine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</a:t>
            </a:r>
            <a:r>
              <a:rPr lang="en-US" dirty="0" err="1"/>
              <a:t>redis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</p:txBody>
      </p:sp>
    </p:spTree>
    <p:extLst>
      <p:ext uri="{BB962C8B-B14F-4D97-AF65-F5344CB8AC3E}">
        <p14:creationId xmlns:p14="http://schemas.microsoft.com/office/powerpoint/2010/main" val="214228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07A-ADA5-5746-995F-363AAD3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0D-CE4E-1943-8BC5-BECB48C464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$ docker-compose build</a:t>
            </a:r>
            <a:br>
              <a:rPr lang="en-US" dirty="0"/>
            </a:br>
            <a:r>
              <a:rPr lang="en-US" dirty="0"/>
              <a:t>$ docker-compose build [service]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CFF9-DB1E-A44E-81FB-9F7CC6817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Pulls and builds containers based on 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Only rebuilds if changes in </a:t>
            </a:r>
            <a:r>
              <a:rPr lang="en-US" dirty="0" err="1"/>
              <a:t>Dockerfile</a:t>
            </a:r>
            <a:r>
              <a:rPr lang="en-US" dirty="0"/>
              <a:t> results in a different container</a:t>
            </a:r>
          </a:p>
          <a:p>
            <a:r>
              <a:rPr lang="en-US" dirty="0"/>
              <a:t>Use --no-cache to effectively force a rebuild</a:t>
            </a:r>
          </a:p>
        </p:txBody>
      </p:sp>
    </p:spTree>
    <p:extLst>
      <p:ext uri="{BB962C8B-B14F-4D97-AF65-F5344CB8AC3E}">
        <p14:creationId xmlns:p14="http://schemas.microsoft.com/office/powerpoint/2010/main" val="268771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07A-ADA5-5746-995F-363AAD3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0D-CE4E-1943-8BC5-BECB48C4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/>
              <a:t>$ docker-compose up</a:t>
            </a:r>
            <a:br>
              <a:rPr lang="en-US" dirty="0"/>
            </a:br>
            <a:r>
              <a:rPr lang="en-US" dirty="0"/>
              <a:t>$ docker-compose up [service]</a:t>
            </a:r>
          </a:p>
          <a:p>
            <a:endParaRPr lang="en-US" dirty="0"/>
          </a:p>
          <a:p>
            <a:r>
              <a:rPr lang="en-US" dirty="0"/>
              <a:t>$ docker-compose up web</a:t>
            </a:r>
          </a:p>
          <a:p>
            <a:endParaRPr lang="en-US" dirty="0"/>
          </a:p>
          <a:p>
            <a:r>
              <a:rPr lang="en-US" dirty="0"/>
              <a:t>$ docker-compose down</a:t>
            </a:r>
            <a:br>
              <a:rPr lang="en-US" dirty="0"/>
            </a:br>
            <a:r>
              <a:rPr lang="en-US" dirty="0"/>
              <a:t>$ docker-compose down [service]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CFF9-DB1E-A44E-81FB-9F7CC6817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Brings up all services (or specified services) outlined in 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Services in </a:t>
            </a:r>
            <a:r>
              <a:rPr lang="en-US" dirty="0" err="1"/>
              <a:t>depends_on</a:t>
            </a:r>
            <a:r>
              <a:rPr lang="en-US" dirty="0"/>
              <a:t> are automatically brought up</a:t>
            </a:r>
          </a:p>
          <a:p>
            <a:r>
              <a:rPr lang="en-US" dirty="0"/>
              <a:t>Services whose container isn't build are built at this time</a:t>
            </a:r>
          </a:p>
          <a:p>
            <a:r>
              <a:rPr lang="en-US" dirty="0" err="1"/>
              <a:t>Ctrl+C</a:t>
            </a:r>
            <a:r>
              <a:rPr lang="en-US" dirty="0"/>
              <a:t> to stop all containers</a:t>
            </a:r>
          </a:p>
          <a:p>
            <a:r>
              <a:rPr lang="en-US" dirty="0"/>
              <a:t>Alternatively, "down" to stop</a:t>
            </a:r>
          </a:p>
        </p:txBody>
      </p:sp>
    </p:spTree>
    <p:extLst>
      <p:ext uri="{BB962C8B-B14F-4D97-AF65-F5344CB8AC3E}">
        <p14:creationId xmlns:p14="http://schemas.microsoft.com/office/powerpoint/2010/main" val="404977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07A-ADA5-5746-995F-363AAD3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0D-CE4E-1943-8BC5-BECB48C4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18781" cy="4351338"/>
          </a:xfrm>
        </p:spPr>
        <p:txBody>
          <a:bodyPr/>
          <a:lstStyle/>
          <a:p>
            <a:r>
              <a:rPr lang="en-US" dirty="0"/>
              <a:t>$ docker-compose exec [service] [</a:t>
            </a:r>
            <a:r>
              <a:rPr lang="en-US" dirty="0" err="1"/>
              <a:t>cmd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$ docker-compose exec web rake –T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docker-compose exec web </a:t>
            </a:r>
            <a:r>
              <a:rPr lang="en-US" dirty="0" err="1"/>
              <a:t>irb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docker-compose exec web bash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CFF9-DB1E-A44E-81FB-9F7CC681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0676" y="1825625"/>
            <a:ext cx="4293123" cy="4351338"/>
          </a:xfrm>
        </p:spPr>
        <p:txBody>
          <a:bodyPr/>
          <a:lstStyle/>
          <a:p>
            <a:r>
              <a:rPr lang="en-US" dirty="0"/>
              <a:t>Connects to a running service and runs a command/program</a:t>
            </a:r>
          </a:p>
        </p:txBody>
      </p:sp>
    </p:spTree>
    <p:extLst>
      <p:ext uri="{BB962C8B-B14F-4D97-AF65-F5344CB8AC3E}">
        <p14:creationId xmlns:p14="http://schemas.microsoft.com/office/powerpoint/2010/main" val="266337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21D-B0F2-4643-93E0-28D024C4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our "app"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B7CC-7809-CE46-80FB-FCA50EB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myapp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$ docker-compose build</a:t>
            </a:r>
          </a:p>
          <a:p>
            <a:pPr marL="0" indent="0">
              <a:buNone/>
            </a:pPr>
            <a:r>
              <a:rPr lang="en-US" dirty="0"/>
              <a:t>$ docker-compose 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2F9D1-AD05-3143-A6C2-95635E89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227" y="1262244"/>
            <a:ext cx="8226027" cy="52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21D-B0F2-4643-93E0-28D024C4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our "app"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B7CC-7809-CE46-80FB-FCA50EB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myapp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$ docker-compose build</a:t>
            </a:r>
          </a:p>
          <a:p>
            <a:pPr marL="0" indent="0">
              <a:buNone/>
            </a:pPr>
            <a:r>
              <a:rPr lang="en-US" dirty="0"/>
              <a:t>$ docker-compose 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Visit http://localhost:4567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15C56-0DE7-C142-8705-18103AC8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1" y="1013279"/>
            <a:ext cx="7574311" cy="61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E394-F861-AC46-9036-487FD0A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Currently… in Local Development-Land…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ACD15-6CA7-D84F-8D97-CE0AD58705C2}"/>
              </a:ext>
            </a:extLst>
          </p:cNvPr>
          <p:cNvSpPr/>
          <p:nvPr/>
        </p:nvSpPr>
        <p:spPr>
          <a:xfrm>
            <a:off x="1497291" y="1787411"/>
            <a:ext cx="1941922" cy="55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homebrew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09EA6-DD64-7B47-967C-DCA7D5CAE426}"/>
              </a:ext>
            </a:extLst>
          </p:cNvPr>
          <p:cNvSpPr/>
          <p:nvPr/>
        </p:nvSpPr>
        <p:spPr>
          <a:xfrm>
            <a:off x="4914900" y="1740031"/>
            <a:ext cx="2503994" cy="63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rbenv</a:t>
            </a:r>
            <a:r>
              <a:rPr lang="en-US" dirty="0"/>
              <a:t>/</a:t>
            </a:r>
            <a:r>
              <a:rPr lang="en-US" dirty="0" err="1"/>
              <a:t>rvm</a:t>
            </a:r>
            <a:r>
              <a:rPr lang="en-US" dirty="0"/>
              <a:t>/</a:t>
            </a:r>
            <a:r>
              <a:rPr lang="en-US" dirty="0" err="1"/>
              <a:t>chruby</a:t>
            </a:r>
            <a:r>
              <a:rPr lang="en-US" dirty="0"/>
              <a:t>/</a:t>
            </a:r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3EAE15-7CCB-294B-AAD4-A0471E84A672}"/>
              </a:ext>
            </a:extLst>
          </p:cNvPr>
          <p:cNvSpPr/>
          <p:nvPr/>
        </p:nvSpPr>
        <p:spPr>
          <a:xfrm>
            <a:off x="2026764" y="3660348"/>
            <a:ext cx="2121030" cy="891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r>
              <a:rPr lang="en-US" dirty="0"/>
              <a:t> 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0E33B7-A6E9-F64E-B6E3-888B5113F905}"/>
              </a:ext>
            </a:extLst>
          </p:cNvPr>
          <p:cNvSpPr/>
          <p:nvPr/>
        </p:nvSpPr>
        <p:spPr>
          <a:xfrm>
            <a:off x="8022210" y="1819373"/>
            <a:ext cx="1583703" cy="630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 2.5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1421F8-E766-DE42-8C5E-B567D4818735}"/>
              </a:ext>
            </a:extLst>
          </p:cNvPr>
          <p:cNvSpPr/>
          <p:nvPr/>
        </p:nvSpPr>
        <p:spPr>
          <a:xfrm>
            <a:off x="8419707" y="2631650"/>
            <a:ext cx="1583703" cy="630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 2.6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2A4A8A-65A4-3544-90D3-2AB1E0BE4404}"/>
              </a:ext>
            </a:extLst>
          </p:cNvPr>
          <p:cNvSpPr/>
          <p:nvPr/>
        </p:nvSpPr>
        <p:spPr>
          <a:xfrm>
            <a:off x="7418894" y="3390359"/>
            <a:ext cx="1583703" cy="630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 1.8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B473F0-CC11-E743-A30F-EFDE381F1282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7418894" y="2055043"/>
            <a:ext cx="603316" cy="7934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47DB18-5A98-664B-9724-4514EC40615D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7418894" y="2055043"/>
            <a:ext cx="1000813" cy="89161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FF6B4D-3422-924B-83ED-68C6ABB544C5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7418894" y="2055043"/>
            <a:ext cx="791852" cy="13353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1C19CA-CDBF-F948-9B43-86F0A4C158DD}"/>
              </a:ext>
            </a:extLst>
          </p:cNvPr>
          <p:cNvSpPr/>
          <p:nvPr/>
        </p:nvSpPr>
        <p:spPr>
          <a:xfrm>
            <a:off x="6495460" y="3764296"/>
            <a:ext cx="791852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6CFD34E-D491-C448-A262-0621E634A67C}"/>
              </a:ext>
            </a:extLst>
          </p:cNvPr>
          <p:cNvSpPr/>
          <p:nvPr/>
        </p:nvSpPr>
        <p:spPr>
          <a:xfrm>
            <a:off x="7966433" y="4935719"/>
            <a:ext cx="791852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1D09371-BE6A-5749-90F4-ED4EE18AAE0D}"/>
              </a:ext>
            </a:extLst>
          </p:cNvPr>
          <p:cNvSpPr/>
          <p:nvPr/>
        </p:nvSpPr>
        <p:spPr>
          <a:xfrm>
            <a:off x="9634978" y="3837518"/>
            <a:ext cx="1487865" cy="47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project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5DAACD-0CD0-5846-93BC-A0EACF097FDB}"/>
              </a:ext>
            </a:extLst>
          </p:cNvPr>
          <p:cNvSpPr/>
          <p:nvPr/>
        </p:nvSpPr>
        <p:spPr>
          <a:xfrm>
            <a:off x="4525651" y="2904093"/>
            <a:ext cx="1838227" cy="115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GNU vs BSD binaries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1C3089-31A8-4046-8B7C-A1094B951CF0}"/>
              </a:ext>
            </a:extLst>
          </p:cNvPr>
          <p:cNvSpPr/>
          <p:nvPr/>
        </p:nvSpPr>
        <p:spPr>
          <a:xfrm>
            <a:off x="1497291" y="4381059"/>
            <a:ext cx="2223154" cy="891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r>
              <a:rPr lang="en-US" dirty="0"/>
              <a:t> 12?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06164D8-AB13-3447-9240-B9E7D449E278}"/>
              </a:ext>
            </a:extLst>
          </p:cNvPr>
          <p:cNvSpPr/>
          <p:nvPr/>
        </p:nvSpPr>
        <p:spPr>
          <a:xfrm>
            <a:off x="9105114" y="4715771"/>
            <a:ext cx="1001598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 app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B8FB4-8967-4242-AF19-5EECD5F377A5}"/>
              </a:ext>
            </a:extLst>
          </p:cNvPr>
          <p:cNvSpPr/>
          <p:nvPr/>
        </p:nvSpPr>
        <p:spPr>
          <a:xfrm>
            <a:off x="1273286" y="5569594"/>
            <a:ext cx="2293072" cy="891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(because why not?)</a:t>
            </a:r>
          </a:p>
        </p:txBody>
      </p:sp>
      <p:sp>
        <p:nvSpPr>
          <p:cNvPr id="29" name="Snip Diagonal Corner Rectangle 28">
            <a:extLst>
              <a:ext uri="{FF2B5EF4-FFF2-40B4-BE49-F238E27FC236}">
                <a16:creationId xmlns:a16="http://schemas.microsoft.com/office/drawing/2014/main" id="{C972D3A6-8387-6241-919E-FE33CD94BFF2}"/>
              </a:ext>
            </a:extLst>
          </p:cNvPr>
          <p:cNvSpPr/>
          <p:nvPr/>
        </p:nvSpPr>
        <p:spPr>
          <a:xfrm>
            <a:off x="10143632" y="1501661"/>
            <a:ext cx="1874363" cy="199612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Environment Variables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B1C988-67BE-DA40-BCC2-BD04922BB3B7}"/>
              </a:ext>
            </a:extLst>
          </p:cNvPr>
          <p:cNvGrpSpPr/>
          <p:nvPr/>
        </p:nvGrpSpPr>
        <p:grpSpPr>
          <a:xfrm>
            <a:off x="4309723" y="4432029"/>
            <a:ext cx="1892428" cy="1361146"/>
            <a:chOff x="5713233" y="5259616"/>
            <a:chExt cx="1892428" cy="136114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CEE983-1EAD-9344-9E97-2A2F5F98D1FC}"/>
                </a:ext>
              </a:extLst>
            </p:cNvPr>
            <p:cNvSpPr/>
            <p:nvPr/>
          </p:nvSpPr>
          <p:spPr>
            <a:xfrm>
              <a:off x="5713233" y="5259616"/>
              <a:ext cx="1892428" cy="1361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73E7CA0-3843-1742-AB23-1A5FD6817174}"/>
                </a:ext>
              </a:extLst>
            </p:cNvPr>
            <p:cNvSpPr/>
            <p:nvPr/>
          </p:nvSpPr>
          <p:spPr>
            <a:xfrm>
              <a:off x="5860425" y="5388206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0E5A29E-4E37-5B4D-A2A3-52B71FD6C1EE}"/>
                </a:ext>
              </a:extLst>
            </p:cNvPr>
            <p:cNvSpPr/>
            <p:nvPr/>
          </p:nvSpPr>
          <p:spPr>
            <a:xfrm>
              <a:off x="6739327" y="5388206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463B8FF-E272-CD4C-B9FC-DB6996D9C02B}"/>
                </a:ext>
              </a:extLst>
            </p:cNvPr>
            <p:cNvSpPr/>
            <p:nvPr/>
          </p:nvSpPr>
          <p:spPr>
            <a:xfrm>
              <a:off x="5867595" y="6057760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B39CA8B-6EA5-2548-8B0C-7F63811B94C9}"/>
                </a:ext>
              </a:extLst>
            </p:cNvPr>
            <p:cNvSpPr/>
            <p:nvPr/>
          </p:nvSpPr>
          <p:spPr>
            <a:xfrm>
              <a:off x="6736628" y="6058601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BB6F58A-7756-164C-BC85-45B3692F6C29}"/>
                </a:ext>
              </a:extLst>
            </p:cNvPr>
            <p:cNvSpPr/>
            <p:nvPr/>
          </p:nvSpPr>
          <p:spPr>
            <a:xfrm>
              <a:off x="6280309" y="6346632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0C83DE2-FE30-3646-AB26-4FEC5DCC1316}"/>
              </a:ext>
            </a:extLst>
          </p:cNvPr>
          <p:cNvSpPr/>
          <p:nvPr/>
        </p:nvSpPr>
        <p:spPr>
          <a:xfrm>
            <a:off x="2302693" y="2801640"/>
            <a:ext cx="1941922" cy="55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bash/</a:t>
            </a:r>
            <a:r>
              <a:rPr lang="en-US" dirty="0" err="1"/>
              <a:t>zsh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32697-54D8-5D49-B484-C2AF58204973}"/>
              </a:ext>
            </a:extLst>
          </p:cNvPr>
          <p:cNvSpPr txBox="1"/>
          <p:nvPr/>
        </p:nvSpPr>
        <p:spPr>
          <a:xfrm>
            <a:off x="4251966" y="6132906"/>
            <a:ext cx="754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…could containers be used to better manage this?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6C72EE4-3DB4-8841-A489-40969B434B23}"/>
              </a:ext>
            </a:extLst>
          </p:cNvPr>
          <p:cNvSpPr/>
          <p:nvPr/>
        </p:nvSpPr>
        <p:spPr>
          <a:xfrm>
            <a:off x="6936650" y="4795477"/>
            <a:ext cx="791852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28762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1C4-4188-D24F-B605-17045EB0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One or more independent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780-4F3A-3F40-9028-52F08862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60925"/>
          </a:xfrm>
        </p:spPr>
        <p:txBody>
          <a:bodyPr>
            <a:normAutofit/>
          </a:bodyPr>
          <a:lstStyle/>
          <a:p>
            <a:r>
              <a:rPr lang="en-US" dirty="0"/>
              <a:t>All dependencies are siloed</a:t>
            </a:r>
          </a:p>
          <a:p>
            <a:r>
              <a:rPr lang="en-US" dirty="0"/>
              <a:t>More direct context switching</a:t>
            </a:r>
          </a:p>
          <a:p>
            <a:r>
              <a:rPr lang="en-US" dirty="0"/>
              <a:t>Easier to focus on one app</a:t>
            </a:r>
          </a:p>
          <a:p>
            <a:r>
              <a:rPr lang="en-US" dirty="0"/>
              <a:t>Closer representation of production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cd app1/</a:t>
            </a:r>
          </a:p>
          <a:p>
            <a:pPr marL="0" indent="0">
              <a:buNone/>
            </a:pPr>
            <a:r>
              <a:rPr lang="en-US" dirty="0"/>
              <a:t>$ docker-compose 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B86AF1-76BC-BD4F-96F6-C3AFBA838074}"/>
              </a:ext>
            </a:extLst>
          </p:cNvPr>
          <p:cNvSpPr/>
          <p:nvPr/>
        </p:nvSpPr>
        <p:spPr>
          <a:xfrm>
            <a:off x="7896125" y="1771965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186A90-BCA6-5844-A9F7-E07693E08C59}"/>
              </a:ext>
            </a:extLst>
          </p:cNvPr>
          <p:cNvSpPr/>
          <p:nvPr/>
        </p:nvSpPr>
        <p:spPr>
          <a:xfrm>
            <a:off x="8126294" y="2274384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 err="1"/>
              <a:t>Dockerfile</a:t>
            </a:r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8BFBB984-B43A-304B-86DA-F95CA0405921}"/>
              </a:ext>
            </a:extLst>
          </p:cNvPr>
          <p:cNvSpPr/>
          <p:nvPr/>
        </p:nvSpPr>
        <p:spPr>
          <a:xfrm>
            <a:off x="9257512" y="2274383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container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080A92-BBE8-9B4F-BC67-C3CDF7413DB6}"/>
              </a:ext>
            </a:extLst>
          </p:cNvPr>
          <p:cNvSpPr/>
          <p:nvPr/>
        </p:nvSpPr>
        <p:spPr>
          <a:xfrm>
            <a:off x="6096000" y="3828919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0203E-C7BC-A641-B344-77AB77FBD3B3}"/>
              </a:ext>
            </a:extLst>
          </p:cNvPr>
          <p:cNvSpPr/>
          <p:nvPr/>
        </p:nvSpPr>
        <p:spPr>
          <a:xfrm>
            <a:off x="6326169" y="4331338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 err="1"/>
              <a:t>Dockerfile</a:t>
            </a:r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B06ED9BE-2667-CC4C-9914-D82220439445}"/>
              </a:ext>
            </a:extLst>
          </p:cNvPr>
          <p:cNvSpPr/>
          <p:nvPr/>
        </p:nvSpPr>
        <p:spPr>
          <a:xfrm>
            <a:off x="7457387" y="4331337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container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mysql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BAE4376-D558-3C4B-AF65-2F697DA8E151}"/>
              </a:ext>
            </a:extLst>
          </p:cNvPr>
          <p:cNvSpPr/>
          <p:nvPr/>
        </p:nvSpPr>
        <p:spPr>
          <a:xfrm>
            <a:off x="9182882" y="4367786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B6F136-57C5-164E-9E9A-C728E32581AF}"/>
              </a:ext>
            </a:extLst>
          </p:cNvPr>
          <p:cNvSpPr/>
          <p:nvPr/>
        </p:nvSpPr>
        <p:spPr>
          <a:xfrm>
            <a:off x="9413051" y="4870205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 err="1"/>
              <a:t>Dockerfile</a:t>
            </a:r>
            <a:endParaRPr lang="en-US" sz="1400" dirty="0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096CACF0-265C-B941-95A3-8622BC9E224D}"/>
              </a:ext>
            </a:extLst>
          </p:cNvPr>
          <p:cNvSpPr/>
          <p:nvPr/>
        </p:nvSpPr>
        <p:spPr>
          <a:xfrm>
            <a:off x="10544269" y="4870204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container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0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FDEA33-1F68-4B40-A6CC-E69FC0ABF566}"/>
              </a:ext>
            </a:extLst>
          </p:cNvPr>
          <p:cNvSpPr/>
          <p:nvPr/>
        </p:nvSpPr>
        <p:spPr>
          <a:xfrm>
            <a:off x="7896125" y="1771965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971C4-4188-D24F-B605-17045EB0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One or more independent apps (alternative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780-4F3A-3F40-9028-52F08862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9495"/>
          </a:xfrm>
        </p:spPr>
        <p:txBody>
          <a:bodyPr>
            <a:normAutofit/>
          </a:bodyPr>
          <a:lstStyle/>
          <a:p>
            <a:r>
              <a:rPr lang="en-US" dirty="0"/>
              <a:t>Containers only used for external dependencies</a:t>
            </a:r>
          </a:p>
          <a:p>
            <a:r>
              <a:rPr lang="en-US" dirty="0"/>
              <a:t>Code runs directly on OS </a:t>
            </a:r>
            <a:br>
              <a:rPr lang="en-US" dirty="0"/>
            </a:br>
            <a:r>
              <a:rPr lang="en-US" dirty="0"/>
              <a:t>(performance boost)</a:t>
            </a:r>
          </a:p>
          <a:p>
            <a:r>
              <a:rPr lang="en-US" dirty="0"/>
              <a:t>Use exposed Docker network to connect to containers from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cd app1/</a:t>
            </a:r>
          </a:p>
          <a:p>
            <a:pPr marL="0" indent="0">
              <a:buNone/>
            </a:pPr>
            <a:r>
              <a:rPr lang="en-US" dirty="0"/>
              <a:t>$ docker-compose up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ruby </a:t>
            </a:r>
            <a:r>
              <a:rPr lang="en-US" dirty="0" err="1"/>
              <a:t>app.rb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1D297-7407-024A-A8B8-8401751A0417}"/>
              </a:ext>
            </a:extLst>
          </p:cNvPr>
          <p:cNvSpPr/>
          <p:nvPr/>
        </p:nvSpPr>
        <p:spPr>
          <a:xfrm>
            <a:off x="8126294" y="2274384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/>
              <a:t>Executes on OS</a:t>
            </a:r>
            <a:endParaRPr lang="en-US" sz="1400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76C79705-ECAA-1145-9CD0-62E0D1B47F10}"/>
              </a:ext>
            </a:extLst>
          </p:cNvPr>
          <p:cNvSpPr/>
          <p:nvPr/>
        </p:nvSpPr>
        <p:spPr>
          <a:xfrm>
            <a:off x="9257512" y="2274383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A54D24-FEEF-2B40-A806-58ED14DFB172}"/>
              </a:ext>
            </a:extLst>
          </p:cNvPr>
          <p:cNvSpPr/>
          <p:nvPr/>
        </p:nvSpPr>
        <p:spPr>
          <a:xfrm>
            <a:off x="6096000" y="3828919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BBA62-60AA-2C4D-91B1-8EC1AF3AE655}"/>
              </a:ext>
            </a:extLst>
          </p:cNvPr>
          <p:cNvSpPr/>
          <p:nvPr/>
        </p:nvSpPr>
        <p:spPr>
          <a:xfrm>
            <a:off x="6326169" y="4331338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/>
              <a:t>Executes on OS</a:t>
            </a:r>
            <a:endParaRPr lang="en-US" sz="1400" dirty="0"/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7DF8AF7-1E25-3E4D-ABA2-07BD4833FB50}"/>
              </a:ext>
            </a:extLst>
          </p:cNvPr>
          <p:cNvSpPr/>
          <p:nvPr/>
        </p:nvSpPr>
        <p:spPr>
          <a:xfrm>
            <a:off x="7457387" y="4331337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mysql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9CDD83-6FB3-8646-94D9-960C5A8A48D3}"/>
              </a:ext>
            </a:extLst>
          </p:cNvPr>
          <p:cNvSpPr/>
          <p:nvPr/>
        </p:nvSpPr>
        <p:spPr>
          <a:xfrm>
            <a:off x="9182882" y="4367786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E7701-7705-224E-B92F-1DA428871A21}"/>
              </a:ext>
            </a:extLst>
          </p:cNvPr>
          <p:cNvSpPr/>
          <p:nvPr/>
        </p:nvSpPr>
        <p:spPr>
          <a:xfrm>
            <a:off x="9413051" y="4870205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/>
              <a:t>Executes on OS</a:t>
            </a:r>
            <a:endParaRPr lang="en-US" sz="1400" dirty="0"/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7CEF2DFE-1CC0-D84F-B9DE-99F51FE4F27B}"/>
              </a:ext>
            </a:extLst>
          </p:cNvPr>
          <p:cNvSpPr/>
          <p:nvPr/>
        </p:nvSpPr>
        <p:spPr>
          <a:xfrm>
            <a:off x="10544269" y="4870204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81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0430" cy="1325563"/>
          </a:xfrm>
        </p:spPr>
        <p:txBody>
          <a:bodyPr/>
          <a:lstStyle/>
          <a:p>
            <a:r>
              <a:rPr lang="en-US" dirty="0"/>
              <a:t>Scenario – One or more independent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in Docker - Worth 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BFAC2-A88E-EA46-A25E-C3573D606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outside Docker - Worth it?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32B06-FAA0-4246-BB6B-D29AC1317C07}"/>
              </a:ext>
            </a:extLst>
          </p:cNvPr>
          <p:cNvGrpSpPr/>
          <p:nvPr/>
        </p:nvGrpSpPr>
        <p:grpSpPr>
          <a:xfrm>
            <a:off x="2077126" y="2346014"/>
            <a:ext cx="1722782" cy="1918252"/>
            <a:chOff x="9631018" y="1311965"/>
            <a:chExt cx="1722782" cy="19182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72303-9521-FE44-A3AA-A813FEB67A89}"/>
                </a:ext>
              </a:extLst>
            </p:cNvPr>
            <p:cNvSpPr/>
            <p:nvPr/>
          </p:nvSpPr>
          <p:spPr>
            <a:xfrm rot="2163633">
              <a:off x="10525539" y="1311965"/>
              <a:ext cx="828261" cy="19182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FAEF4-9BBB-F940-9C19-1EF22FA9DC30}"/>
                </a:ext>
              </a:extLst>
            </p:cNvPr>
            <p:cNvSpPr/>
            <p:nvPr/>
          </p:nvSpPr>
          <p:spPr>
            <a:xfrm rot="2163633">
              <a:off x="9631018" y="2190120"/>
              <a:ext cx="1444486" cy="7464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71AE2B-A578-E846-A5BE-48B00350179D}"/>
              </a:ext>
            </a:extLst>
          </p:cNvPr>
          <p:cNvGrpSpPr/>
          <p:nvPr/>
        </p:nvGrpSpPr>
        <p:grpSpPr>
          <a:xfrm>
            <a:off x="7668016" y="2346014"/>
            <a:ext cx="1722782" cy="1918252"/>
            <a:chOff x="9631018" y="1311965"/>
            <a:chExt cx="1722782" cy="19182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C478FF-32DF-A740-81FE-0E5AFA795AD0}"/>
                </a:ext>
              </a:extLst>
            </p:cNvPr>
            <p:cNvSpPr/>
            <p:nvPr/>
          </p:nvSpPr>
          <p:spPr>
            <a:xfrm rot="2163633">
              <a:off x="10525539" y="1311965"/>
              <a:ext cx="828261" cy="19182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51E77B-211B-3840-8700-7487671A7CA2}"/>
                </a:ext>
              </a:extLst>
            </p:cNvPr>
            <p:cNvSpPr/>
            <p:nvPr/>
          </p:nvSpPr>
          <p:spPr>
            <a:xfrm rot="2163633">
              <a:off x="9631018" y="2190120"/>
              <a:ext cx="1444486" cy="7464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76C3FA-B098-FD49-BAA6-F560ABD7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83" y="4908795"/>
            <a:ext cx="2810316" cy="13700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044264-8C65-5742-A3A8-D201D39A0905}"/>
              </a:ext>
            </a:extLst>
          </p:cNvPr>
          <p:cNvSpPr txBox="1"/>
          <p:nvPr/>
        </p:nvSpPr>
        <p:spPr>
          <a:xfrm>
            <a:off x="1892738" y="4375956"/>
            <a:ext cx="244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Setup used by…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CA798-C137-7E42-AEEB-8142ED7F3003}"/>
              </a:ext>
            </a:extLst>
          </p:cNvPr>
          <p:cNvSpPr txBox="1"/>
          <p:nvPr/>
        </p:nvSpPr>
        <p:spPr>
          <a:xfrm>
            <a:off x="7514827" y="4375955"/>
            <a:ext cx="244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Setup used by…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81C0C-A81D-B14E-AC7C-C6445F1DE330}"/>
              </a:ext>
            </a:extLst>
          </p:cNvPr>
          <p:cNvSpPr txBox="1"/>
          <p:nvPr/>
        </p:nvSpPr>
        <p:spPr>
          <a:xfrm>
            <a:off x="838200" y="5138276"/>
            <a:ext cx="452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my side projects</a:t>
            </a:r>
          </a:p>
        </p:txBody>
      </p:sp>
    </p:spTree>
    <p:extLst>
      <p:ext uri="{BB962C8B-B14F-4D97-AF65-F5344CB8AC3E}">
        <p14:creationId xmlns:p14="http://schemas.microsoft.com/office/powerpoint/2010/main" val="38587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DB3B5D-91DB-864E-882E-EEB23C25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A System Like This…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8BC520-661A-8E4F-AE52-4C84D8A0E979}"/>
              </a:ext>
            </a:extLst>
          </p:cNvPr>
          <p:cNvSpPr/>
          <p:nvPr/>
        </p:nvSpPr>
        <p:spPr>
          <a:xfrm>
            <a:off x="3544282" y="4353598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+ </a:t>
            </a:r>
            <a:r>
              <a:rPr lang="en-US" dirty="0" err="1"/>
              <a:t>sidekiq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90C177-CAA5-CF46-97A8-282D2D3E6EF9}"/>
              </a:ext>
            </a:extLst>
          </p:cNvPr>
          <p:cNvSpPr/>
          <p:nvPr/>
        </p:nvSpPr>
        <p:spPr>
          <a:xfrm>
            <a:off x="5512130" y="4133163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 + </a:t>
            </a:r>
            <a:r>
              <a:rPr lang="en-US" dirty="0" err="1"/>
              <a:t>sidekiq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BDAC9D-92E3-5A4F-89CE-7FB6F194594E}"/>
              </a:ext>
            </a:extLst>
          </p:cNvPr>
          <p:cNvSpPr/>
          <p:nvPr/>
        </p:nvSpPr>
        <p:spPr>
          <a:xfrm>
            <a:off x="9545331" y="1931063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8494D1-31F5-E54E-AFC0-4151869E46EF}"/>
              </a:ext>
            </a:extLst>
          </p:cNvPr>
          <p:cNvSpPr/>
          <p:nvPr/>
        </p:nvSpPr>
        <p:spPr>
          <a:xfrm>
            <a:off x="8934058" y="4407021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2CDD25-34C1-1F4F-93A1-D11BDC6FEB04}"/>
              </a:ext>
            </a:extLst>
          </p:cNvPr>
          <p:cNvSpPr/>
          <p:nvPr/>
        </p:nvSpPr>
        <p:spPr>
          <a:xfrm>
            <a:off x="1536765" y="2834951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app5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28A5AB1-4880-164B-A9EE-4ADB1C02FB8A}"/>
              </a:ext>
            </a:extLst>
          </p:cNvPr>
          <p:cNvSpPr/>
          <p:nvPr/>
        </p:nvSpPr>
        <p:spPr>
          <a:xfrm>
            <a:off x="7796757" y="2631320"/>
            <a:ext cx="1476476" cy="1058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CB69488-4511-AE4C-B954-A60D62269664}"/>
              </a:ext>
            </a:extLst>
          </p:cNvPr>
          <p:cNvSpPr/>
          <p:nvPr/>
        </p:nvSpPr>
        <p:spPr>
          <a:xfrm>
            <a:off x="10372635" y="3028951"/>
            <a:ext cx="821703" cy="1058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3FFA546F-A03C-4E4C-83FD-631C4977D663}"/>
              </a:ext>
            </a:extLst>
          </p:cNvPr>
          <p:cNvSpPr/>
          <p:nvPr/>
        </p:nvSpPr>
        <p:spPr>
          <a:xfrm>
            <a:off x="3417413" y="3550826"/>
            <a:ext cx="648878" cy="5472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B65528A6-4791-A642-9A9C-9A8294F7CBF7}"/>
              </a:ext>
            </a:extLst>
          </p:cNvPr>
          <p:cNvSpPr/>
          <p:nvPr/>
        </p:nvSpPr>
        <p:spPr>
          <a:xfrm>
            <a:off x="5264482" y="3388955"/>
            <a:ext cx="648878" cy="5472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90710475-9635-5F44-9583-66AEB8C696D0}"/>
              </a:ext>
            </a:extLst>
          </p:cNvPr>
          <p:cNvSpPr/>
          <p:nvPr/>
        </p:nvSpPr>
        <p:spPr>
          <a:xfrm>
            <a:off x="7457192" y="4407021"/>
            <a:ext cx="821703" cy="8089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elastic search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7142E0F-8283-7D4E-85BA-4BD0027E15BE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rot="10800000" flipH="1">
            <a:off x="3544282" y="4098047"/>
            <a:ext cx="197570" cy="734511"/>
          </a:xfrm>
          <a:prstGeom prst="bentConnector4">
            <a:avLst>
              <a:gd name="adj1" fmla="val -115706"/>
              <a:gd name="adj2" fmla="val 8260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17AA45E-1399-DB4C-AD89-0C87B2714352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10800000" flipV="1">
            <a:off x="4171165" y="3160482"/>
            <a:ext cx="3625592" cy="1193116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64D894D-2E98-8B4F-8D9C-47CC07F7AFAC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rot="16200000" flipH="1" flipV="1">
            <a:off x="5247506" y="-452539"/>
            <a:ext cx="203631" cy="6371347"/>
          </a:xfrm>
          <a:prstGeom prst="bentConnector3">
            <a:avLst>
              <a:gd name="adj1" fmla="val -1122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CFAEBE7-1151-7145-9632-EAD748734677}"/>
              </a:ext>
            </a:extLst>
          </p:cNvPr>
          <p:cNvCxnSpPr>
            <a:cxnSpLocks/>
            <a:stCxn id="15" idx="3"/>
            <a:endCxn id="7" idx="0"/>
          </p:cNvCxnSpPr>
          <p:nvPr/>
        </p:nvCxnSpPr>
        <p:spPr>
          <a:xfrm rot="16200000" flipH="1">
            <a:off x="5765473" y="3759623"/>
            <a:ext cx="196988" cy="55009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C9CD632-9EEF-6342-B646-B748DD6F8CB6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 flipV="1">
            <a:off x="4798048" y="4612121"/>
            <a:ext cx="714083" cy="22043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20F8A3E-A951-7343-80EF-620012F3F37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>
          <a:xfrm rot="10800000">
            <a:off x="6765896" y="4612122"/>
            <a:ext cx="691297" cy="19938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964EF2B-50DA-514F-BF02-0AB9DE43AD1C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rot="10800000" flipV="1">
            <a:off x="9273233" y="2410022"/>
            <a:ext cx="272098" cy="75046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F8DF289-684A-2A46-8FCC-B3A9FBDCBE62}"/>
              </a:ext>
            </a:extLst>
          </p:cNvPr>
          <p:cNvCxnSpPr>
            <a:cxnSpLocks/>
            <a:stCxn id="12" idx="2"/>
            <a:endCxn id="8" idx="2"/>
          </p:cNvCxnSpPr>
          <p:nvPr/>
        </p:nvCxnSpPr>
        <p:spPr>
          <a:xfrm rot="10800000">
            <a:off x="10172215" y="2888981"/>
            <a:ext cx="200421" cy="66913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4C5B133-BE2B-A748-BE60-36932D90A14D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rot="5400000">
            <a:off x="10012341" y="3635874"/>
            <a:ext cx="319747" cy="122254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0E0577-6B37-0A49-BF5C-BA57E305D216}"/>
              </a:ext>
            </a:extLst>
          </p:cNvPr>
          <p:cNvCxnSpPr/>
          <p:nvPr/>
        </p:nvCxnSpPr>
        <p:spPr>
          <a:xfrm>
            <a:off x="3242624" y="5637229"/>
            <a:ext cx="503077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4561C8-3D5D-7A46-9D82-77C664F55B8D}"/>
              </a:ext>
            </a:extLst>
          </p:cNvPr>
          <p:cNvCxnSpPr>
            <a:cxnSpLocks/>
          </p:cNvCxnSpPr>
          <p:nvPr/>
        </p:nvCxnSpPr>
        <p:spPr>
          <a:xfrm flipH="1">
            <a:off x="8796583" y="5637229"/>
            <a:ext cx="2524026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3D234F-36A1-8C40-939C-17F06DC4599E}"/>
              </a:ext>
            </a:extLst>
          </p:cNvPr>
          <p:cNvCxnSpPr>
            <a:cxnSpLocks/>
          </p:cNvCxnSpPr>
          <p:nvPr/>
        </p:nvCxnSpPr>
        <p:spPr>
          <a:xfrm flipH="1">
            <a:off x="1484918" y="5637229"/>
            <a:ext cx="138181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5273637-91AA-894B-AA99-4F5949FAF5A6}"/>
              </a:ext>
            </a:extLst>
          </p:cNvPr>
          <p:cNvSpPr txBox="1"/>
          <p:nvPr/>
        </p:nvSpPr>
        <p:spPr>
          <a:xfrm>
            <a:off x="4388766" y="5708115"/>
            <a:ext cx="25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Teams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1F0A71-A222-5A40-85EA-60A222CB8278}"/>
              </a:ext>
            </a:extLst>
          </p:cNvPr>
          <p:cNvSpPr txBox="1"/>
          <p:nvPr/>
        </p:nvSpPr>
        <p:spPr>
          <a:xfrm>
            <a:off x="8783227" y="5708115"/>
            <a:ext cx="25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Specialty Teams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B161FD-9327-8F4B-93D4-265C53BC418B}"/>
              </a:ext>
            </a:extLst>
          </p:cNvPr>
          <p:cNvSpPr txBox="1"/>
          <p:nvPr/>
        </p:nvSpPr>
        <p:spPr>
          <a:xfrm>
            <a:off x="1277921" y="5713014"/>
            <a:ext cx="185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Like, One Person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37EF2F-2C66-9F49-A7D4-F2A431108457}"/>
              </a:ext>
            </a:extLst>
          </p:cNvPr>
          <p:cNvSpPr txBox="1"/>
          <p:nvPr/>
        </p:nvSpPr>
        <p:spPr>
          <a:xfrm>
            <a:off x="3417413" y="5263233"/>
            <a:ext cx="147097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Client-Facing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C18192-7FD2-E343-9058-F360814F5F74}"/>
              </a:ext>
            </a:extLst>
          </p:cNvPr>
          <p:cNvSpPr txBox="1"/>
          <p:nvPr/>
        </p:nvSpPr>
        <p:spPr>
          <a:xfrm>
            <a:off x="1534016" y="3424434"/>
            <a:ext cx="119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(python)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3F9D6D-7368-7A45-9916-BD428254B354}"/>
              </a:ext>
            </a:extLst>
          </p:cNvPr>
          <p:cNvSpPr txBox="1"/>
          <p:nvPr/>
        </p:nvSpPr>
        <p:spPr>
          <a:xfrm>
            <a:off x="8934058" y="4953827"/>
            <a:ext cx="119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(python)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0FC7458-5579-2241-A93C-521129F4EF44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rot="5400000" flipH="1" flipV="1">
            <a:off x="7115244" y="2713412"/>
            <a:ext cx="443520" cy="239598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37E80878-82B5-7D4D-B88B-BA04A85524AC}"/>
              </a:ext>
            </a:extLst>
          </p:cNvPr>
          <p:cNvSpPr/>
          <p:nvPr/>
        </p:nvSpPr>
        <p:spPr>
          <a:xfrm>
            <a:off x="1978848" y="4382352"/>
            <a:ext cx="821703" cy="1058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8CDA3ED7-E37F-0D40-9DA0-0F1083F40ED5}"/>
              </a:ext>
            </a:extLst>
          </p:cNvPr>
          <p:cNvCxnSpPr>
            <a:cxnSpLocks/>
            <a:stCxn id="151" idx="1"/>
            <a:endCxn id="10" idx="2"/>
          </p:cNvCxnSpPr>
          <p:nvPr/>
        </p:nvCxnSpPr>
        <p:spPr>
          <a:xfrm rot="16200000" flipV="1">
            <a:off x="1981933" y="3974585"/>
            <a:ext cx="589483" cy="22605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85" grpId="0"/>
      <p:bldP spid="86" grpId="0"/>
      <p:bldP spid="87" grpId="0"/>
      <p:bldP spid="88" grpId="0"/>
      <p:bldP spid="89" grpId="0"/>
      <p:bldP spid="90" grpId="0"/>
      <p:bldP spid="1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D279-8112-FC48-8E3A-242A3EEF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85E0-7063-044C-9488-6F87380464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/work/app1/*git-repo-with-code</a:t>
            </a:r>
          </a:p>
          <a:p>
            <a:pPr marL="0" indent="0">
              <a:buNone/>
            </a:pPr>
            <a:r>
              <a:rPr lang="en-US" dirty="0"/>
              <a:t>/work/app2/*git-repo-with-code</a:t>
            </a:r>
          </a:p>
          <a:p>
            <a:pPr marL="0" indent="0">
              <a:buNone/>
            </a:pPr>
            <a:r>
              <a:rPr lang="en-US" dirty="0"/>
              <a:t>/work/app3/*git-repo-with-code</a:t>
            </a:r>
          </a:p>
          <a:p>
            <a:pPr marL="0" indent="0">
              <a:buNone/>
            </a:pPr>
            <a:r>
              <a:rPr lang="en-US" dirty="0"/>
              <a:t>/work/app4/*git-repo-with-code</a:t>
            </a:r>
          </a:p>
          <a:p>
            <a:pPr marL="0" indent="0">
              <a:buNone/>
            </a:pPr>
            <a:r>
              <a:rPr lang="en-US" dirty="0"/>
              <a:t>/work/app5/*git-repo-with-code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/work/bootstrap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DD9D-A15A-9C44-8163-C7D9E79461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/work/bootstrap</a:t>
            </a:r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Dockerfile-app1</a:t>
            </a:r>
          </a:p>
          <a:p>
            <a:r>
              <a:rPr lang="en-US" dirty="0"/>
              <a:t>Dockerfile-app2</a:t>
            </a:r>
          </a:p>
          <a:p>
            <a:r>
              <a:rPr lang="en-US" dirty="0"/>
              <a:t>Dockerfile-app3</a:t>
            </a:r>
          </a:p>
          <a:p>
            <a:r>
              <a:rPr lang="en-US" dirty="0"/>
              <a:t>Dockerfile-app4</a:t>
            </a:r>
          </a:p>
          <a:p>
            <a:r>
              <a:rPr lang="en-US" dirty="0"/>
              <a:t>Dockerfile-app5</a:t>
            </a:r>
          </a:p>
        </p:txBody>
      </p:sp>
    </p:spTree>
    <p:extLst>
      <p:ext uri="{BB962C8B-B14F-4D97-AF65-F5344CB8AC3E}">
        <p14:creationId xmlns:p14="http://schemas.microsoft.com/office/powerpoint/2010/main" val="146999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D279-8112-FC48-8E3A-242A3EEF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  <a:br>
              <a:rPr lang="en-US" dirty="0"/>
            </a:br>
            <a:r>
              <a:rPr lang="en-US" dirty="0"/>
              <a:t>(docker-</a:t>
            </a:r>
            <a:r>
              <a:rPr lang="en-US" dirty="0" err="1"/>
              <a:t>compose.yml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85E0-7063-044C-9488-6F873804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607"/>
            <a:ext cx="10515600" cy="48546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postgres:12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image:redis</a:t>
            </a:r>
            <a:br>
              <a:rPr lang="en-US" dirty="0"/>
            </a:br>
            <a:r>
              <a:rPr lang="en-US" dirty="0"/>
              <a:t>  app1:</a:t>
            </a:r>
            <a:br>
              <a:rPr lang="en-US" dirty="0"/>
            </a:br>
            <a:r>
              <a:rPr lang="en-US" dirty="0"/>
              <a:t>    build:</a:t>
            </a:r>
            <a:br>
              <a:rPr lang="en-US" dirty="0"/>
            </a:br>
            <a:r>
              <a:rPr lang="en-US" dirty="0"/>
              <a:t>      context: ../app1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dockerfile</a:t>
            </a:r>
            <a:r>
              <a:rPr lang="en-US" dirty="0"/>
              <a:t>: ../</a:t>
            </a:r>
            <a:r>
              <a:rPr lang="en-US" dirty="0" err="1"/>
              <a:t>boostrap</a:t>
            </a:r>
            <a:r>
              <a:rPr lang="en-US" dirty="0"/>
              <a:t>/Dockerfile-app1</a:t>
            </a:r>
            <a:br>
              <a:rPr lang="en-US" dirty="0"/>
            </a:br>
            <a:r>
              <a:rPr lang="en-US" dirty="0"/>
              <a:t>    environment:</a:t>
            </a:r>
            <a:br>
              <a:rPr lang="en-US" dirty="0"/>
            </a:br>
            <a:r>
              <a:rPr lang="en-US" dirty="0"/>
              <a:t>      - DATABASE_URL=</a:t>
            </a:r>
            <a:r>
              <a:rPr lang="en-US" dirty="0" err="1"/>
              <a:t>postgres</a:t>
            </a:r>
            <a:r>
              <a:rPr lang="en-US" dirty="0"/>
              <a:t>://…</a:t>
            </a:r>
            <a:br>
              <a:rPr lang="en-US" dirty="0"/>
            </a:br>
            <a:r>
              <a:rPr lang="en-US" dirty="0"/>
              <a:t>      - REDIS_URL=</a:t>
            </a:r>
            <a:r>
              <a:rPr lang="en-US" dirty="0" err="1"/>
              <a:t>redis</a:t>
            </a:r>
            <a:r>
              <a:rPr lang="en-US" dirty="0"/>
              <a:t>://…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redis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      - app2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93AB1D-BDCA-F646-860F-E775CF59BAF9}"/>
              </a:ext>
            </a:extLst>
          </p:cNvPr>
          <p:cNvCxnSpPr>
            <a:cxnSpLocks/>
          </p:cNvCxnSpPr>
          <p:nvPr/>
        </p:nvCxnSpPr>
        <p:spPr>
          <a:xfrm flipH="1">
            <a:off x="3876261" y="2608130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BEE43A-113F-E24E-A691-0E3E5A5583C9}"/>
              </a:ext>
            </a:extLst>
          </p:cNvPr>
          <p:cNvSpPr txBox="1"/>
          <p:nvPr/>
        </p:nvSpPr>
        <p:spPr>
          <a:xfrm>
            <a:off x="6099314" y="2303109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DB versions are the same, share one instance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9DE06A-23AE-C44D-9BDA-B1DD23F6FFF8}"/>
              </a:ext>
            </a:extLst>
          </p:cNvPr>
          <p:cNvCxnSpPr>
            <a:cxnSpLocks/>
          </p:cNvCxnSpPr>
          <p:nvPr/>
        </p:nvCxnSpPr>
        <p:spPr>
          <a:xfrm flipH="1" flipV="1">
            <a:off x="2991678" y="3069040"/>
            <a:ext cx="3101009" cy="16226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28402B-7F30-494C-AD19-5A578F35C708}"/>
              </a:ext>
            </a:extLst>
          </p:cNvPr>
          <p:cNvSpPr txBox="1"/>
          <p:nvPr/>
        </p:nvSpPr>
        <p:spPr>
          <a:xfrm>
            <a:off x="6092687" y="2962589"/>
            <a:ext cx="26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 may use a different </a:t>
            </a:r>
            <a:r>
              <a:rPr lang="en-US" dirty="0" err="1"/>
              <a:t>redis</a:t>
            </a:r>
            <a:r>
              <a:rPr lang="en-US" dirty="0"/>
              <a:t> database per cluster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92266-151B-A04F-9864-9F88EFB1AD7C}"/>
              </a:ext>
            </a:extLst>
          </p:cNvPr>
          <p:cNvCxnSpPr>
            <a:cxnSpLocks/>
          </p:cNvCxnSpPr>
          <p:nvPr/>
        </p:nvCxnSpPr>
        <p:spPr>
          <a:xfrm flipH="1">
            <a:off x="6795052" y="4094324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6DC26E-C9CC-A244-9C98-6C61F1500BBA}"/>
              </a:ext>
            </a:extLst>
          </p:cNvPr>
          <p:cNvSpPr txBox="1"/>
          <p:nvPr/>
        </p:nvSpPr>
        <p:spPr>
          <a:xfrm>
            <a:off x="9063404" y="3771108"/>
            <a:ext cx="26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Directs docker to use app1 directory as its root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78EFC-940E-8E4B-AEDB-8CE92BFDE386}"/>
              </a:ext>
            </a:extLst>
          </p:cNvPr>
          <p:cNvCxnSpPr>
            <a:cxnSpLocks/>
          </p:cNvCxnSpPr>
          <p:nvPr/>
        </p:nvCxnSpPr>
        <p:spPr>
          <a:xfrm flipH="1">
            <a:off x="5686839" y="4968592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B41F32-1201-A846-AB65-1C1A00EB4CA0}"/>
              </a:ext>
            </a:extLst>
          </p:cNvPr>
          <p:cNvSpPr txBox="1"/>
          <p:nvPr/>
        </p:nvSpPr>
        <p:spPr>
          <a:xfrm>
            <a:off x="7903265" y="4755147"/>
            <a:ext cx="34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environment variables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5ABB7-4346-F846-937F-B77B1C0DB369}"/>
              </a:ext>
            </a:extLst>
          </p:cNvPr>
          <p:cNvCxnSpPr>
            <a:cxnSpLocks/>
          </p:cNvCxnSpPr>
          <p:nvPr/>
        </p:nvCxnSpPr>
        <p:spPr>
          <a:xfrm flipH="1">
            <a:off x="3470413" y="6011162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82A4D7-DD91-8B4E-BFA5-175F8E01F087}"/>
              </a:ext>
            </a:extLst>
          </p:cNvPr>
          <p:cNvSpPr txBox="1"/>
          <p:nvPr/>
        </p:nvSpPr>
        <p:spPr>
          <a:xfrm>
            <a:off x="5686838" y="5797717"/>
            <a:ext cx="239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services to start up when it starts up</a:t>
            </a:r>
          </a:p>
        </p:txBody>
      </p:sp>
    </p:spTree>
    <p:extLst>
      <p:ext uri="{BB962C8B-B14F-4D97-AF65-F5344CB8AC3E}">
        <p14:creationId xmlns:p14="http://schemas.microsoft.com/office/powerpoint/2010/main" val="424475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CD6D-E700-0440-AF26-A7426C8F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DF43-6E6B-D740-8398-B71E4A6549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services: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elasticsearch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app1:</a:t>
            </a:r>
            <a:br>
              <a:rPr lang="en-US" dirty="0"/>
            </a:br>
            <a:r>
              <a:rPr lang="en-US" dirty="0"/>
              <a:t>  app2:</a:t>
            </a:r>
            <a:br>
              <a:rPr lang="en-US" dirty="0"/>
            </a:br>
            <a:r>
              <a:rPr lang="en-US" dirty="0"/>
              <a:t>  app3:</a:t>
            </a:r>
            <a:br>
              <a:rPr lang="en-US" dirty="0"/>
            </a:br>
            <a:r>
              <a:rPr lang="en-US" dirty="0"/>
              <a:t>  app4:</a:t>
            </a:r>
            <a:br>
              <a:rPr lang="en-US" dirty="0"/>
            </a:br>
            <a:r>
              <a:rPr lang="en-US" dirty="0"/>
              <a:t>  app5: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23321-201C-B440-AEF4-28EC318E6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boostrap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docker-compose up app1 app2</a:t>
            </a:r>
          </a:p>
          <a:p>
            <a:pPr marL="0" indent="0">
              <a:buNone/>
            </a:pPr>
            <a:r>
              <a:rPr lang="en-US" dirty="0"/>
              <a:t>$ docker-compose exec app1 rake</a:t>
            </a:r>
          </a:p>
        </p:txBody>
      </p:sp>
    </p:spTree>
    <p:extLst>
      <p:ext uri="{BB962C8B-B14F-4D97-AF65-F5344CB8AC3E}">
        <p14:creationId xmlns:p14="http://schemas.microsoft.com/office/powerpoint/2010/main" val="69204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88B04A-80A6-8C46-A033-BABA0C3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  <a:br>
              <a:rPr lang="en-US" dirty="0"/>
            </a:br>
            <a:r>
              <a:rPr lang="en-US" dirty="0"/>
              <a:t>(compose files per-team)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5B4C30-CEDD-8044-8020-25D23BF54F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elasticsearch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app1:</a:t>
            </a:r>
          </a:p>
          <a:p>
            <a:pPr marL="0" indent="0">
              <a:buNone/>
            </a:pPr>
            <a:r>
              <a:rPr lang="en-US" dirty="0"/>
              <a:t>  app2: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3B7DC6-5A24-794C-A829-99F0F958B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docker-</a:t>
            </a:r>
            <a:r>
              <a:rPr lang="en-US" dirty="0" err="1"/>
              <a:t>compose.st.yml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app3:</a:t>
            </a:r>
          </a:p>
          <a:p>
            <a:pPr marL="0" indent="0">
              <a:buNone/>
            </a:pPr>
            <a:r>
              <a:rPr lang="en-US" dirty="0"/>
              <a:t>  app4:</a:t>
            </a:r>
          </a:p>
        </p:txBody>
      </p:sp>
    </p:spTree>
    <p:extLst>
      <p:ext uri="{BB962C8B-B14F-4D97-AF65-F5344CB8AC3E}">
        <p14:creationId xmlns:p14="http://schemas.microsoft.com/office/powerpoint/2010/main" val="7663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88B04A-80A6-8C46-A033-BABA0C3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  <a:br>
              <a:rPr lang="en-US" dirty="0"/>
            </a:br>
            <a:r>
              <a:rPr lang="en-US" dirty="0"/>
              <a:t>(compose files per-team)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5B4C30-CEDD-8044-8020-25D23BF5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docker-compose up </a:t>
            </a:r>
            <a:r>
              <a:rPr lang="en-US" i="1" dirty="0"/>
              <a:t>(app1 and app2)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docker-compose –f docker-</a:t>
            </a:r>
            <a:r>
              <a:rPr lang="en-US" dirty="0" err="1"/>
              <a:t>compose.st.yml</a:t>
            </a:r>
            <a:r>
              <a:rPr lang="en-US" dirty="0"/>
              <a:t> up </a:t>
            </a:r>
            <a:r>
              <a:rPr lang="en-US" i="1" dirty="0"/>
              <a:t>(app3 and app4)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$ docker-compose –f docker-</a:t>
            </a:r>
            <a:r>
              <a:rPr lang="en-US" dirty="0" err="1"/>
              <a:t>compose.st.yml</a:t>
            </a:r>
            <a:r>
              <a:rPr lang="en-US" dirty="0"/>
              <a:t> –f docker-</a:t>
            </a:r>
            <a:r>
              <a:rPr lang="en-US" dirty="0" err="1"/>
              <a:t>compose.yml</a:t>
            </a:r>
            <a:r>
              <a:rPr lang="en-US" dirty="0"/>
              <a:t> up</a:t>
            </a:r>
          </a:p>
          <a:p>
            <a:pPr marL="0" indent="0">
              <a:buNone/>
            </a:pPr>
            <a:r>
              <a:rPr lang="en-US" i="1" dirty="0"/>
              <a:t>(app1, app2, app3, and app4)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2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F3F-B213-2E4A-897B-3B2031F0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03CE-8525-EA47-88B2-2917D37B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teams to focus on the app(s) they care about</a:t>
            </a:r>
          </a:p>
          <a:p>
            <a:r>
              <a:rPr lang="en-US" dirty="0"/>
              <a:t>Closer represents production</a:t>
            </a:r>
          </a:p>
          <a:p>
            <a:pPr lvl="1"/>
            <a:r>
              <a:rPr lang="en-US" dirty="0"/>
              <a:t>Multiple apps and databases communicating</a:t>
            </a:r>
          </a:p>
          <a:p>
            <a:pPr lvl="1"/>
            <a:r>
              <a:rPr lang="en-US" dirty="0"/>
              <a:t>Independent systems</a:t>
            </a:r>
          </a:p>
          <a:p>
            <a:r>
              <a:rPr lang="en-US" dirty="0"/>
              <a:t>Bootstrapping for new team members a little more straight forward</a:t>
            </a:r>
          </a:p>
          <a:p>
            <a:r>
              <a:rPr lang="en-US" dirty="0"/>
              <a:t>Requires communication and a little more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847C-5491-7C43-AFE8-FC1C1BE0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7D61-0DFC-0C4F-AF9E-79DFDEDA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Docker Community Edition</a:t>
            </a:r>
          </a:p>
          <a:p>
            <a:r>
              <a:rPr lang="en-US" dirty="0"/>
              <a:t>Composition with docker-compose (as in, not Kubernetes)</a:t>
            </a:r>
          </a:p>
          <a:p>
            <a:r>
              <a:rPr lang="en-US" dirty="0"/>
              <a:t>I am not an expert</a:t>
            </a:r>
          </a:p>
          <a:p>
            <a:r>
              <a:rPr lang="en-US" dirty="0"/>
              <a:t>There is no correct setup</a:t>
            </a:r>
          </a:p>
          <a:p>
            <a:r>
              <a:rPr lang="en-US" dirty="0"/>
              <a:t>"Ruby app" == "Ruby code (usually a web app) doing some work and may have external dependencies"</a:t>
            </a:r>
          </a:p>
          <a:p>
            <a:r>
              <a:rPr lang="en-US" dirty="0"/>
              <a:t>Your app may not be containerized in production already</a:t>
            </a:r>
          </a:p>
          <a:p>
            <a:r>
              <a:rPr lang="en-US" dirty="0"/>
              <a:t>This is </a:t>
            </a:r>
            <a:r>
              <a:rPr lang="en-US" b="1" i="1" u="sng" dirty="0"/>
              <a:t>not</a:t>
            </a:r>
            <a:r>
              <a:rPr lang="en-US" dirty="0"/>
              <a:t> a tutorial on how containers work or how to use Docker!</a:t>
            </a:r>
          </a:p>
        </p:txBody>
      </p:sp>
    </p:spTree>
    <p:extLst>
      <p:ext uri="{BB962C8B-B14F-4D97-AF65-F5344CB8AC3E}">
        <p14:creationId xmlns:p14="http://schemas.microsoft.com/office/powerpoint/2010/main" val="2482296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Worth it?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32B06-FAA0-4246-BB6B-D29AC1317C07}"/>
              </a:ext>
            </a:extLst>
          </p:cNvPr>
          <p:cNvGrpSpPr/>
          <p:nvPr/>
        </p:nvGrpSpPr>
        <p:grpSpPr>
          <a:xfrm>
            <a:off x="5158409" y="2469874"/>
            <a:ext cx="1722782" cy="1918252"/>
            <a:chOff x="9631018" y="1311965"/>
            <a:chExt cx="1722782" cy="19182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72303-9521-FE44-A3AA-A813FEB67A89}"/>
                </a:ext>
              </a:extLst>
            </p:cNvPr>
            <p:cNvSpPr/>
            <p:nvPr/>
          </p:nvSpPr>
          <p:spPr>
            <a:xfrm rot="2163633">
              <a:off x="10525539" y="1311965"/>
              <a:ext cx="828261" cy="19182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FAEF4-9BBB-F940-9C19-1EF22FA9DC30}"/>
                </a:ext>
              </a:extLst>
            </p:cNvPr>
            <p:cNvSpPr/>
            <p:nvPr/>
          </p:nvSpPr>
          <p:spPr>
            <a:xfrm rot="2163633">
              <a:off x="9631018" y="2190120"/>
              <a:ext cx="1444486" cy="7464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C5BCC27-F2B1-BD40-B6A7-D7EAAD99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2" y="5311775"/>
            <a:ext cx="5080000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F4C93-2075-BB41-874E-04A89F4EEB33}"/>
              </a:ext>
            </a:extLst>
          </p:cNvPr>
          <p:cNvSpPr txBox="1"/>
          <p:nvPr/>
        </p:nvSpPr>
        <p:spPr>
          <a:xfrm>
            <a:off x="4949060" y="4715173"/>
            <a:ext cx="244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Setup used by…</a:t>
            </a:r>
          </a:p>
        </p:txBody>
      </p:sp>
    </p:spTree>
    <p:extLst>
      <p:ext uri="{BB962C8B-B14F-4D97-AF65-F5344CB8AC3E}">
        <p14:creationId xmlns:p14="http://schemas.microsoft.com/office/powerpoint/2010/main" val="12491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FDEA33-1F68-4B40-A6CC-E69FC0ABF566}"/>
              </a:ext>
            </a:extLst>
          </p:cNvPr>
          <p:cNvSpPr/>
          <p:nvPr/>
        </p:nvSpPr>
        <p:spPr>
          <a:xfrm>
            <a:off x="7896125" y="1771965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Gem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971C4-4188-D24F-B605-17045EB0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780-4F3A-3F40-9028-52F08862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Making gems with multiple Ruby versions possible</a:t>
            </a:r>
          </a:p>
          <a:p>
            <a:r>
              <a:rPr lang="en-US" dirty="0"/>
              <a:t>Scratch pad for random Ruby code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1D297-7407-024A-A8B8-8401751A0417}"/>
              </a:ext>
            </a:extLst>
          </p:cNvPr>
          <p:cNvSpPr/>
          <p:nvPr/>
        </p:nvSpPr>
        <p:spPr>
          <a:xfrm>
            <a:off x="8126294" y="2274384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  <a:endParaRPr lang="en-US" sz="1400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76C79705-ECAA-1145-9CD0-62E0D1B47F10}"/>
              </a:ext>
            </a:extLst>
          </p:cNvPr>
          <p:cNvSpPr/>
          <p:nvPr/>
        </p:nvSpPr>
        <p:spPr>
          <a:xfrm>
            <a:off x="9257512" y="2274383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Dependencies:</a:t>
            </a:r>
          </a:p>
          <a:p>
            <a:r>
              <a:rPr lang="en-US" sz="1400" b="1" dirty="0"/>
              <a:t>- </a:t>
            </a:r>
            <a:r>
              <a:rPr lang="en-US" sz="1400" b="1" dirty="0" err="1"/>
              <a:t>postgres</a:t>
            </a:r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A54D24-FEEF-2B40-A806-58ED14DFB172}"/>
              </a:ext>
            </a:extLst>
          </p:cNvPr>
          <p:cNvSpPr/>
          <p:nvPr/>
        </p:nvSpPr>
        <p:spPr>
          <a:xfrm>
            <a:off x="6096000" y="3828919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Gem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BBA62-60AA-2C4D-91B1-8EC1AF3AE655}"/>
              </a:ext>
            </a:extLst>
          </p:cNvPr>
          <p:cNvSpPr/>
          <p:nvPr/>
        </p:nvSpPr>
        <p:spPr>
          <a:xfrm>
            <a:off x="6326169" y="4331338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  <a:endParaRPr lang="en-US" sz="1400" dirty="0"/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7DF8AF7-1E25-3E4D-ABA2-07BD4833FB50}"/>
              </a:ext>
            </a:extLst>
          </p:cNvPr>
          <p:cNvSpPr/>
          <p:nvPr/>
        </p:nvSpPr>
        <p:spPr>
          <a:xfrm>
            <a:off x="7457387" y="4331337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Dependencies:</a:t>
            </a:r>
          </a:p>
          <a:p>
            <a:r>
              <a:rPr lang="en-US" sz="1400" b="1" dirty="0"/>
              <a:t>- none</a:t>
            </a:r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9CDD83-6FB3-8646-94D9-960C5A8A48D3}"/>
              </a:ext>
            </a:extLst>
          </p:cNvPr>
          <p:cNvSpPr/>
          <p:nvPr/>
        </p:nvSpPr>
        <p:spPr>
          <a:xfrm>
            <a:off x="9182882" y="4367786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Misc</a:t>
            </a:r>
            <a:r>
              <a:rPr lang="en-US" dirty="0">
                <a:solidFill>
                  <a:schemeClr val="tx1"/>
                </a:solidFill>
              </a:rPr>
              <a:t> Messing Around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E7701-7705-224E-B92F-1DA428871A21}"/>
              </a:ext>
            </a:extLst>
          </p:cNvPr>
          <p:cNvSpPr/>
          <p:nvPr/>
        </p:nvSpPr>
        <p:spPr>
          <a:xfrm>
            <a:off x="9413051" y="4870205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7CEF2DFE-1CC0-D84F-B9DE-99F51FE4F27B}"/>
              </a:ext>
            </a:extLst>
          </p:cNvPr>
          <p:cNvSpPr/>
          <p:nvPr/>
        </p:nvSpPr>
        <p:spPr>
          <a:xfrm>
            <a:off x="10544269" y="4870204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Dependencies:</a:t>
            </a:r>
          </a:p>
          <a:p>
            <a:r>
              <a:rPr lang="en-US" sz="1400" b="1" dirty="0"/>
              <a:t>- 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6856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1F8C-A474-EB43-86F6-192C3CF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4A2D-7BC3-E44C-B5AA-83422E2D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/code/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/code/docker-</a:t>
            </a:r>
            <a:r>
              <a:rPr lang="en-US" dirty="0" err="1"/>
              <a:t>compose.yml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/code/stuff/</a:t>
            </a:r>
          </a:p>
          <a:p>
            <a:pPr marL="0" indent="0">
              <a:buNone/>
            </a:pPr>
            <a:r>
              <a:rPr lang="en-US" dirty="0"/>
              <a:t>/code/stuff/gem1-code/</a:t>
            </a:r>
          </a:p>
          <a:p>
            <a:pPr marL="0" indent="0">
              <a:buNone/>
            </a:pPr>
            <a:r>
              <a:rPr lang="en-US" dirty="0"/>
              <a:t>/code/stuff/gem2-code/</a:t>
            </a:r>
          </a:p>
        </p:txBody>
      </p:sp>
    </p:spTree>
    <p:extLst>
      <p:ext uri="{BB962C8B-B14F-4D97-AF65-F5344CB8AC3E}">
        <p14:creationId xmlns:p14="http://schemas.microsoft.com/office/powerpoint/2010/main" val="289402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1C14F-1B89-2147-B911-29A0EF0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B6728D-7BCD-8046-9F23-892D5BDC2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Dockerfile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buster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Bootstrap </a:t>
            </a:r>
            <a:r>
              <a:rPr lang="en-US" dirty="0" err="1"/>
              <a:t>rbenv</a:t>
            </a:r>
            <a:r>
              <a:rPr lang="en-US" dirty="0"/>
              <a:t> + ruby-build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WORKDIR stuff</a:t>
            </a:r>
          </a:p>
          <a:p>
            <a:pPr marL="0" indent="0">
              <a:buNone/>
            </a:pPr>
            <a:r>
              <a:rPr lang="en-US" dirty="0"/>
              <a:t>CMD "bash"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B43D-9453-6F49-A933-1B02E589DA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docker-</a:t>
            </a:r>
            <a:r>
              <a:rPr lang="en-US" b="1" dirty="0" err="1"/>
              <a:t>compose.yml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code:</a:t>
            </a:r>
          </a:p>
          <a:p>
            <a:pPr marL="0" indent="0">
              <a:buNone/>
            </a:pPr>
            <a:r>
              <a:rPr lang="en-US" dirty="0"/>
              <a:t>    build: .</a:t>
            </a:r>
            <a:br>
              <a:rPr lang="en-US" dirty="0"/>
            </a:br>
            <a:r>
              <a:rPr lang="en-US" dirty="0"/>
              <a:t>    volumes:</a:t>
            </a:r>
            <a:br>
              <a:rPr lang="en-US" dirty="0"/>
            </a:br>
            <a:r>
              <a:rPr lang="en-US" dirty="0"/>
              <a:t>      - .:/</a:t>
            </a:r>
            <a:r>
              <a:rPr lang="en-US" dirty="0" err="1"/>
              <a:t>stuff:delegated</a:t>
            </a:r>
            <a:br>
              <a:rPr lang="en-US" dirty="0"/>
            </a:br>
            <a:r>
              <a:rPr lang="en-US" dirty="0"/>
              <a:t>    environment: …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postgres</a:t>
            </a:r>
            <a:r>
              <a:rPr lang="en-US" dirty="0"/>
              <a:t>: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mysql</a:t>
            </a:r>
            <a:r>
              <a:rPr lang="en-US" dirty="0"/>
              <a:t>: …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8771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1C14F-1B89-2147-B911-29A0EF0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B6728D-7BCD-8046-9F23-892D5BDC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and all external dependencies within docker network</a:t>
            </a:r>
          </a:p>
          <a:p>
            <a:r>
              <a:rPr lang="en-US" dirty="0"/>
              <a:t>No need to install Ruby locally to execute code</a:t>
            </a:r>
          </a:p>
          <a:p>
            <a:r>
              <a:rPr lang="en-US" dirty="0"/>
              <a:t>As dependency needs increase, add more services</a:t>
            </a:r>
          </a:p>
          <a:p>
            <a:r>
              <a:rPr lang="en-US" dirty="0"/>
              <a:t>… 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4169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Worth it?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C0F5E5-8FFF-C145-AD4A-C9AC12485597}"/>
              </a:ext>
            </a:extLst>
          </p:cNvPr>
          <p:cNvGrpSpPr/>
          <p:nvPr/>
        </p:nvGrpSpPr>
        <p:grpSpPr>
          <a:xfrm rot="2715865">
            <a:off x="4923182" y="2828476"/>
            <a:ext cx="2345635" cy="2345635"/>
            <a:chOff x="7857028" y="2994401"/>
            <a:chExt cx="2345635" cy="23456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2456F6-9A31-CC47-BA45-68D55D418F42}"/>
                </a:ext>
              </a:extLst>
            </p:cNvPr>
            <p:cNvSpPr/>
            <p:nvPr/>
          </p:nvSpPr>
          <p:spPr>
            <a:xfrm>
              <a:off x="8552768" y="2994401"/>
              <a:ext cx="954157" cy="234563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4BD31D-F659-DD47-8116-AA88A956A72C}"/>
                </a:ext>
              </a:extLst>
            </p:cNvPr>
            <p:cNvSpPr/>
            <p:nvPr/>
          </p:nvSpPr>
          <p:spPr>
            <a:xfrm rot="5400000">
              <a:off x="8552767" y="3000164"/>
              <a:ext cx="954157" cy="234563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7D409F-8029-FF46-BE66-BBD298427D7F}"/>
              </a:ext>
            </a:extLst>
          </p:cNvPr>
          <p:cNvSpPr txBox="1"/>
          <p:nvPr/>
        </p:nvSpPr>
        <p:spPr>
          <a:xfrm>
            <a:off x="0" y="5391807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(Unless you have a lot of external dependencies, maybe)</a:t>
            </a:r>
          </a:p>
        </p:txBody>
      </p:sp>
    </p:spTree>
    <p:extLst>
      <p:ext uri="{BB962C8B-B14F-4D97-AF65-F5344CB8AC3E}">
        <p14:creationId xmlns:p14="http://schemas.microsoft.com/office/powerpoint/2010/main" val="2521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58E0-8B48-7C40-816E-87A0F553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Amongst All Scenarios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FBE6-3176-C04B-AE16-678C2A9743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Simplifies bootstrapping</a:t>
            </a:r>
          </a:p>
          <a:p>
            <a:pPr lvl="1"/>
            <a:r>
              <a:rPr lang="en-US" dirty="0"/>
              <a:t>Checkout repo(s), build/run containers</a:t>
            </a:r>
          </a:p>
          <a:p>
            <a:r>
              <a:rPr lang="en-US" dirty="0"/>
              <a:t>Closer representation of production</a:t>
            </a:r>
          </a:p>
          <a:p>
            <a:r>
              <a:rPr lang="en-US" dirty="0"/>
              <a:t>All dependencies contained</a:t>
            </a:r>
          </a:p>
          <a:p>
            <a:pPr lvl="1"/>
            <a:r>
              <a:rPr lang="en-US" dirty="0"/>
              <a:t>Multiple versions of the database</a:t>
            </a:r>
          </a:p>
          <a:p>
            <a:r>
              <a:rPr lang="en-US" dirty="0"/>
              <a:t>Ruby upgrades easy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Dockerfile</a:t>
            </a:r>
            <a:r>
              <a:rPr lang="en-US" dirty="0"/>
              <a:t>, rebuild</a:t>
            </a:r>
          </a:p>
          <a:p>
            <a:r>
              <a:rPr lang="en-US" dirty="0"/>
              <a:t>Broken? Just rebuild!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CC79B6-1FF4-1B43-9FDB-11FFAA7994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4017" y="1389038"/>
            <a:ext cx="5313415" cy="5313415"/>
          </a:xfrm>
        </p:spPr>
      </p:pic>
    </p:spTree>
    <p:extLst>
      <p:ext uri="{BB962C8B-B14F-4D97-AF65-F5344CB8AC3E}">
        <p14:creationId xmlns:p14="http://schemas.microsoft.com/office/powerpoint/2010/main" val="5581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58E0-8B48-7C40-816E-87A0F553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Amongst All Scenarios (CONs)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FBE6-3176-C04B-AE16-678C2A9743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Slower (You're running in a VM)</a:t>
            </a:r>
          </a:p>
          <a:p>
            <a:r>
              <a:rPr lang="en-US" dirty="0"/>
              <a:t>Linters have to still be installed locally for fast feedback</a:t>
            </a:r>
          </a:p>
          <a:p>
            <a:r>
              <a:rPr lang="en-US" dirty="0"/>
              <a:t>macOS's filesystem isn't great…</a:t>
            </a:r>
          </a:p>
          <a:p>
            <a:r>
              <a:rPr lang="en-US" dirty="0"/>
              <a:t>Adds a layer of local complexity</a:t>
            </a:r>
          </a:p>
          <a:p>
            <a:r>
              <a:rPr lang="en-US" dirty="0"/>
              <a:t>Docker likes to eat RAM… and CPU… and disk space…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263FD0-2A85-8442-8F03-9CD113ACA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51818"/>
            <a:ext cx="5181600" cy="3298952"/>
          </a:xfrm>
        </p:spPr>
      </p:pic>
    </p:spTree>
    <p:extLst>
      <p:ext uri="{BB962C8B-B14F-4D97-AF65-F5344CB8AC3E}">
        <p14:creationId xmlns:p14="http://schemas.microsoft.com/office/powerpoint/2010/main" val="845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Local Containers…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Worth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9BA3F-B4CC-4C46-A61E-BFF2EC94480D}"/>
              </a:ext>
            </a:extLst>
          </p:cNvPr>
          <p:cNvSpPr txBox="1"/>
          <p:nvPr/>
        </p:nvSpPr>
        <p:spPr>
          <a:xfrm>
            <a:off x="3356113" y="1905506"/>
            <a:ext cx="5327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</a:rPr>
              <a:t>???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</a:rPr>
              <a:t>Your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4442F-D2CB-DD41-AAF1-1F3754645C50}"/>
              </a:ext>
            </a:extLst>
          </p:cNvPr>
          <p:cNvSpPr txBox="1"/>
          <p:nvPr/>
        </p:nvSpPr>
        <p:spPr>
          <a:xfrm>
            <a:off x="0" y="495249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(90% of the time, I think it's worth it)</a:t>
            </a:r>
          </a:p>
        </p:txBody>
      </p:sp>
    </p:spTree>
    <p:extLst>
      <p:ext uri="{BB962C8B-B14F-4D97-AF65-F5344CB8AC3E}">
        <p14:creationId xmlns:p14="http://schemas.microsoft.com/office/powerpoint/2010/main" val="357208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01E58-7CCD-BC42-9EEF-AACD6FA9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59145"/>
            <a:ext cx="3324572" cy="1620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16344-EB4F-6840-A094-49642E9A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033D-E2E4-CA48-9886-0CA8DE413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Twitter: @t27duck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GitHub: t27duck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of Slides: </a:t>
            </a:r>
            <a:r>
              <a:rPr lang="en-US" dirty="0" err="1"/>
              <a:t>github.com</a:t>
            </a:r>
            <a:r>
              <a:rPr lang="en-US" dirty="0"/>
              <a:t>/t27duck/</a:t>
            </a:r>
            <a:r>
              <a:rPr lang="en-US" dirty="0" err="1"/>
              <a:t>showandtell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0DB6-528B-F84B-B29A-7642C01CD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Couple Neat Indiana Ruby Shops: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lessonly.com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springbuk.com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22B3E-D060-084A-9DB2-3032DA38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54" y="4538109"/>
            <a:ext cx="3912578" cy="9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84D2-4B15-5149-B285-CF8B88A1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42EC-C036-8F48-94A2-83AECA95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N Ruby apps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Separated dependencies</a:t>
            </a:r>
          </a:p>
          <a:p>
            <a:r>
              <a:rPr lang="en-US" dirty="0"/>
              <a:t>Multiple Ruby apps</a:t>
            </a:r>
          </a:p>
          <a:p>
            <a:pPr lvl="1"/>
            <a:r>
              <a:rPr lang="en-US" dirty="0"/>
              <a:t>Some / all talk to each other</a:t>
            </a:r>
          </a:p>
          <a:p>
            <a:pPr lvl="1"/>
            <a:r>
              <a:rPr lang="en-US" dirty="0"/>
              <a:t>Separated external stores</a:t>
            </a:r>
          </a:p>
          <a:p>
            <a:pPr lvl="1"/>
            <a:r>
              <a:rPr lang="en-US" dirty="0"/>
              <a:t>Some external stores could be shared</a:t>
            </a:r>
          </a:p>
          <a:p>
            <a:r>
              <a:rPr lang="en-US" dirty="0"/>
              <a:t>Basic Ruby hacking (gem building)</a:t>
            </a:r>
          </a:p>
          <a:p>
            <a:pPr lvl="1"/>
            <a:r>
              <a:rPr lang="en-US" dirty="0"/>
              <a:t>Dependencies possible</a:t>
            </a:r>
          </a:p>
        </p:txBody>
      </p:sp>
    </p:spTree>
    <p:extLst>
      <p:ext uri="{BB962C8B-B14F-4D97-AF65-F5344CB8AC3E}">
        <p14:creationId xmlns:p14="http://schemas.microsoft.com/office/powerpoint/2010/main" val="202115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D017-AC42-3C4F-A23D-5861479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Containerizing an App </a:t>
            </a:r>
            <a:r>
              <a:rPr lang="en-US" b="1" dirty="0"/>
              <a:t>(In Brief)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Let's Pretend…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B024-7F61-BF44-B617-70D502E0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833" cy="4351338"/>
          </a:xfrm>
        </p:spPr>
        <p:txBody>
          <a:bodyPr/>
          <a:lstStyle/>
          <a:p>
            <a:r>
              <a:rPr lang="en-US" dirty="0"/>
              <a:t>"Complex" web application</a:t>
            </a:r>
          </a:p>
          <a:p>
            <a:r>
              <a:rPr lang="en-US" dirty="0"/>
              <a:t>Needs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Needs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imagemagick</a:t>
            </a:r>
            <a:endParaRPr lang="en-US" dirty="0"/>
          </a:p>
          <a:p>
            <a:r>
              <a:rPr lang="en-US" dirty="0"/>
              <a:t>External settings handled by environment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4D526-089F-0D4B-A597-295E9461ECCF}"/>
              </a:ext>
            </a:extLst>
          </p:cNvPr>
          <p:cNvSpPr txBox="1"/>
          <p:nvPr/>
        </p:nvSpPr>
        <p:spPr>
          <a:xfrm>
            <a:off x="7174639" y="3632915"/>
            <a:ext cx="3921550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app.rb</a:t>
            </a:r>
            <a:r>
              <a:rPr lang="en-US" sz="2000" b="1" dirty="0"/>
              <a:t>:</a:t>
            </a:r>
          </a:p>
          <a:p>
            <a:r>
              <a:rPr lang="en-US" sz="2000" dirty="0"/>
              <a:t>require "</a:t>
            </a:r>
            <a:r>
              <a:rPr lang="en-US" sz="2000" dirty="0" err="1"/>
              <a:t>sinatra</a:t>
            </a:r>
            <a:r>
              <a:rPr lang="en-US" sz="2000" dirty="0"/>
              <a:t>"</a:t>
            </a:r>
          </a:p>
          <a:p>
            <a:r>
              <a:rPr lang="en-US" sz="2000" dirty="0"/>
              <a:t>set :bind, "</a:t>
            </a:r>
            <a:r>
              <a:rPr lang="en-US" sz="2000"/>
              <a:t>0.0.0.0"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get "/" do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ENV.map</a:t>
            </a:r>
            <a:r>
              <a:rPr lang="en-US" sz="2000" dirty="0"/>
              <a:t> do |k, v| </a:t>
            </a:r>
          </a:p>
          <a:p>
            <a:r>
              <a:rPr lang="en-US" sz="2000" dirty="0"/>
              <a:t>    "&lt;strong&gt;#{k}:&lt;/strong&gt; #{v}"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end.sort.join</a:t>
            </a:r>
            <a:r>
              <a:rPr lang="en-US" sz="2000" dirty="0"/>
              <a:t>("&lt;</a:t>
            </a:r>
            <a:r>
              <a:rPr lang="en-US" sz="2000" dirty="0" err="1"/>
              <a:t>br</a:t>
            </a:r>
            <a:r>
              <a:rPr lang="en-US" sz="2000" dirty="0"/>
              <a:t> /&gt;")</a:t>
            </a:r>
          </a:p>
          <a:p>
            <a:r>
              <a:rPr lang="en-US" sz="20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D813D-9E09-584A-B0F4-4C8400B7A5CB}"/>
              </a:ext>
            </a:extLst>
          </p:cNvPr>
          <p:cNvSpPr txBox="1"/>
          <p:nvPr/>
        </p:nvSpPr>
        <p:spPr>
          <a:xfrm>
            <a:off x="7174639" y="1384247"/>
            <a:ext cx="392155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Gemfile</a:t>
            </a:r>
            <a:r>
              <a:rPr lang="en-US" sz="2000" b="1" dirty="0"/>
              <a:t>:</a:t>
            </a:r>
          </a:p>
          <a:p>
            <a:r>
              <a:rPr lang="en-US" sz="2000" dirty="0"/>
              <a:t>source "https://</a:t>
            </a:r>
            <a:r>
              <a:rPr lang="en-US" sz="2000" dirty="0" err="1"/>
              <a:t>rubygems.org</a:t>
            </a:r>
            <a:r>
              <a:rPr lang="en-US" sz="2000" dirty="0"/>
              <a:t>"</a:t>
            </a:r>
          </a:p>
          <a:p>
            <a:endParaRPr lang="en-US" sz="2000" dirty="0"/>
          </a:p>
          <a:p>
            <a:r>
              <a:rPr lang="en-US" sz="2000" dirty="0"/>
              <a:t>gem "</a:t>
            </a:r>
            <a:r>
              <a:rPr lang="en-US" sz="2000" dirty="0" err="1"/>
              <a:t>pg</a:t>
            </a:r>
            <a:r>
              <a:rPr lang="en-US" sz="2000" dirty="0"/>
              <a:t>"</a:t>
            </a:r>
          </a:p>
          <a:p>
            <a:r>
              <a:rPr lang="en-US" sz="2000" dirty="0"/>
              <a:t>gem "</a:t>
            </a:r>
            <a:r>
              <a:rPr lang="en-US" sz="2000" dirty="0" err="1"/>
              <a:t>redis</a:t>
            </a:r>
            <a:r>
              <a:rPr lang="en-US" sz="2000" dirty="0"/>
              <a:t>"</a:t>
            </a:r>
          </a:p>
          <a:p>
            <a:r>
              <a:rPr lang="en-US" sz="2000" dirty="0"/>
              <a:t>gem "</a:t>
            </a:r>
            <a:r>
              <a:rPr lang="en-US" sz="2000" dirty="0" err="1"/>
              <a:t>sinatra</a:t>
            </a:r>
            <a:r>
              <a:rPr lang="en-US" sz="20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957E1-A7C5-614C-9199-9CA900CDF5E5}"/>
              </a:ext>
            </a:extLst>
          </p:cNvPr>
          <p:cNvSpPr/>
          <p:nvPr/>
        </p:nvSpPr>
        <p:spPr>
          <a:xfrm flipV="1">
            <a:off x="7212347" y="4291631"/>
            <a:ext cx="2055043" cy="320511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C3E8B-9313-3246-9437-CE46C7C1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5D9C-6789-F649-922B-C2C8CE1C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81" y="1536569"/>
            <a:ext cx="8682086" cy="49563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FROM ruby:2.6.5-stretch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EXPOSE 4567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ENV BUNDLE_PATH=/bundle \</a:t>
            </a:r>
            <a:br>
              <a:rPr lang="en-US" sz="1400" dirty="0"/>
            </a:br>
            <a:r>
              <a:rPr lang="en-US" sz="1400" dirty="0"/>
              <a:t>    BUNDLE_BIN=/bundle/bin \</a:t>
            </a:r>
            <a:br>
              <a:rPr lang="en-US" sz="1400" dirty="0"/>
            </a:br>
            <a:r>
              <a:rPr lang="en-US" sz="1400" dirty="0"/>
              <a:t>    GEM_HOME=/bundle</a:t>
            </a:r>
            <a:br>
              <a:rPr lang="en-US" sz="1400" dirty="0"/>
            </a:br>
            <a:r>
              <a:rPr lang="en-US" sz="1400" dirty="0"/>
              <a:t>ENV PATH="${BUNDLE_BIN}:${PATH}"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RUN \</a:t>
            </a:r>
            <a:br>
              <a:rPr lang="en-US" sz="1400" dirty="0"/>
            </a:br>
            <a:r>
              <a:rPr lang="en-US" sz="1400" dirty="0"/>
              <a:t>  echo "deb http://</a:t>
            </a:r>
            <a:r>
              <a:rPr lang="en-US" sz="1400" dirty="0" err="1"/>
              <a:t>apt.postgresql.org</a:t>
            </a:r>
            <a:r>
              <a:rPr lang="en-US" sz="1400" dirty="0"/>
              <a:t>/pub/repos/apt/ stretch-</a:t>
            </a:r>
            <a:r>
              <a:rPr lang="en-US" sz="1400" dirty="0" err="1"/>
              <a:t>pgdg</a:t>
            </a:r>
            <a:r>
              <a:rPr lang="en-US" sz="1400" dirty="0"/>
              <a:t> main" | tee /</a:t>
            </a:r>
            <a:r>
              <a:rPr lang="en-US" sz="1400" dirty="0" err="1"/>
              <a:t>etc</a:t>
            </a:r>
            <a:r>
              <a:rPr lang="en-US" sz="1400" dirty="0"/>
              <a:t>/apt/</a:t>
            </a:r>
            <a:r>
              <a:rPr lang="en-US" sz="1400" dirty="0" err="1"/>
              <a:t>sources.list.d</a:t>
            </a:r>
            <a:r>
              <a:rPr lang="en-US" sz="1400" dirty="0"/>
              <a:t>/</a:t>
            </a:r>
            <a:r>
              <a:rPr lang="en-US" sz="1400" dirty="0" err="1"/>
              <a:t>pgdg.list</a:t>
            </a:r>
            <a:r>
              <a:rPr lang="en-US" sz="1400" dirty="0"/>
              <a:t> &amp;&amp;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wget</a:t>
            </a:r>
            <a:r>
              <a:rPr lang="en-US" sz="1400" dirty="0"/>
              <a:t> --quiet -O - https://</a:t>
            </a:r>
            <a:r>
              <a:rPr lang="en-US" sz="1400" dirty="0" err="1"/>
              <a:t>www.postgresql.org</a:t>
            </a:r>
            <a:r>
              <a:rPr lang="en-US" sz="1400" dirty="0"/>
              <a:t>/media/keys/ACCC4CF8.asc | apt-key add - &amp;&amp; \</a:t>
            </a:r>
            <a:br>
              <a:rPr lang="en-US" sz="1400" dirty="0"/>
            </a:br>
            <a:r>
              <a:rPr lang="en-US" sz="1400" dirty="0"/>
              <a:t>  apt-get update &amp;&amp; \</a:t>
            </a:r>
            <a:br>
              <a:rPr lang="en-US" sz="1400" dirty="0"/>
            </a:br>
            <a:r>
              <a:rPr lang="en-US" sz="1400" dirty="0"/>
              <a:t>  apt-get install -y --no-install-recommends \</a:t>
            </a:r>
            <a:br>
              <a:rPr lang="en-US" sz="1400" dirty="0"/>
            </a:br>
            <a:r>
              <a:rPr lang="en-US" sz="1400" dirty="0"/>
              <a:t>  postgresql-client-12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imagemagick</a:t>
            </a:r>
            <a:r>
              <a:rPr lang="en-US" sz="1400" dirty="0"/>
              <a:t> \</a:t>
            </a:r>
            <a:br>
              <a:rPr lang="en-US" sz="1400" dirty="0"/>
            </a:br>
            <a:r>
              <a:rPr lang="en-US" sz="1400" dirty="0"/>
              <a:t>  &amp;&amp; rm -rf /var/lib/apt/lists/*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WORKDIR /app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COPY </a:t>
            </a:r>
            <a:r>
              <a:rPr lang="en-US" sz="1400" dirty="0" err="1"/>
              <a:t>Gemfile</a:t>
            </a:r>
            <a:r>
              <a:rPr lang="en-US" sz="1400" dirty="0"/>
              <a:t>* ./</a:t>
            </a:r>
            <a:br>
              <a:rPr lang="en-US" sz="1400" dirty="0"/>
            </a:br>
            <a:r>
              <a:rPr lang="en-US" sz="1400" dirty="0"/>
              <a:t>RUN bundle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CMD "bash"</a:t>
            </a:r>
          </a:p>
        </p:txBody>
      </p:sp>
    </p:spTree>
    <p:extLst>
      <p:ext uri="{BB962C8B-B14F-4D97-AF65-F5344CB8AC3E}">
        <p14:creationId xmlns:p14="http://schemas.microsoft.com/office/powerpoint/2010/main" val="45726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1DB-3CFD-FA49-86A0-8C0ECA4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BC1D-A492-3A4E-BB64-A1E142DF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94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ruby:2.6.5-stretch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EXPOSE 4567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ENV BUNDLE_PATH=/bundle \</a:t>
            </a:r>
            <a:br>
              <a:rPr lang="en-US" dirty="0"/>
            </a:br>
            <a:r>
              <a:rPr lang="en-US" dirty="0"/>
              <a:t>    BUNDLE_BIN=/bundle/bin \</a:t>
            </a:r>
            <a:br>
              <a:rPr lang="en-US" dirty="0"/>
            </a:br>
            <a:r>
              <a:rPr lang="en-US" dirty="0"/>
              <a:t>    GEM_HOME=/bundle</a:t>
            </a:r>
            <a:br>
              <a:rPr lang="en-US" dirty="0"/>
            </a:br>
            <a:r>
              <a:rPr lang="en-US" dirty="0"/>
              <a:t>ENV PATH="${BUNDLE_BIN}:${PATH}"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61C4E-3049-C944-8DBF-46B429C0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934" y="1825625"/>
            <a:ext cx="49058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image as a starting point</a:t>
            </a:r>
            <a:br>
              <a:rPr lang="en-US" dirty="0"/>
            </a:br>
            <a:r>
              <a:rPr lang="en-US" dirty="0">
                <a:hlinkClick r:id="rId3"/>
              </a:rPr>
              <a:t>https://hub.docker.com/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Port to expose to the docker network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Environment variables for the container</a:t>
            </a:r>
          </a:p>
          <a:p>
            <a:pPr marL="0" indent="0">
              <a:buNone/>
            </a:pPr>
            <a:r>
              <a:rPr lang="en-US" dirty="0"/>
              <a:t>(Custom path for installed gems)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2CE6A4-8EA0-664C-BD67-49BC9F88CE6C}"/>
              </a:ext>
            </a:extLst>
          </p:cNvPr>
          <p:cNvCxnSpPr>
            <a:cxnSpLocks/>
          </p:cNvCxnSpPr>
          <p:nvPr/>
        </p:nvCxnSpPr>
        <p:spPr>
          <a:xfrm flipH="1">
            <a:off x="4713403" y="2064470"/>
            <a:ext cx="161355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8DD7B-9F48-294E-BA6C-E3A7E5A0BA71}"/>
              </a:ext>
            </a:extLst>
          </p:cNvPr>
          <p:cNvCxnSpPr>
            <a:cxnSpLocks/>
          </p:cNvCxnSpPr>
          <p:nvPr/>
        </p:nvCxnSpPr>
        <p:spPr>
          <a:xfrm flipH="1">
            <a:off x="2997724" y="3338659"/>
            <a:ext cx="3329234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D55A8D-2FA1-AE45-8E1D-903EB282980D}"/>
              </a:ext>
            </a:extLst>
          </p:cNvPr>
          <p:cNvCxnSpPr>
            <a:cxnSpLocks/>
          </p:cNvCxnSpPr>
          <p:nvPr/>
        </p:nvCxnSpPr>
        <p:spPr>
          <a:xfrm flipH="1">
            <a:off x="5458120" y="4507583"/>
            <a:ext cx="868838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6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1DB-3CFD-FA49-86A0-8C0ECA4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BC1D-A492-3A4E-BB64-A1E142DF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RUN \</a:t>
            </a:r>
          </a:p>
          <a:p>
            <a:pPr marL="0" indent="0">
              <a:buNone/>
            </a:pPr>
            <a:r>
              <a:rPr lang="en-US" dirty="0"/>
              <a:t>  echo "deb http://</a:t>
            </a:r>
            <a:r>
              <a:rPr lang="en-US" dirty="0" err="1"/>
              <a:t>apt.postgresql.org</a:t>
            </a:r>
            <a:r>
              <a:rPr lang="en-US" dirty="0"/>
              <a:t>/pub/repos/apt/ stretch-</a:t>
            </a:r>
            <a:r>
              <a:rPr lang="en-US" dirty="0" err="1"/>
              <a:t>pgdg</a:t>
            </a:r>
            <a:r>
              <a:rPr lang="en-US" dirty="0"/>
              <a:t> main" | tee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pgdg.list</a:t>
            </a:r>
            <a:r>
              <a:rPr lang="en-US" dirty="0"/>
              <a:t> &amp;&amp;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wget</a:t>
            </a:r>
            <a:r>
              <a:rPr lang="en-US" dirty="0"/>
              <a:t> --quiet -O - https://</a:t>
            </a:r>
            <a:r>
              <a:rPr lang="en-US" dirty="0" err="1"/>
              <a:t>www.postgresql.org</a:t>
            </a:r>
            <a:r>
              <a:rPr lang="en-US" dirty="0"/>
              <a:t>/media/keys/ACCC4CF8.asc | apt-key add - &amp;&amp; \</a:t>
            </a:r>
          </a:p>
          <a:p>
            <a:pPr marL="0" indent="0">
              <a:buNone/>
            </a:pPr>
            <a:r>
              <a:rPr lang="en-US" dirty="0"/>
              <a:t>  apt-get update &amp;&amp; \</a:t>
            </a:r>
          </a:p>
          <a:p>
            <a:pPr marL="0" indent="0">
              <a:buNone/>
            </a:pPr>
            <a:r>
              <a:rPr lang="en-US" dirty="0"/>
              <a:t>  apt-get install -y --no-install-recommends \</a:t>
            </a:r>
          </a:p>
          <a:p>
            <a:pPr marL="0" indent="0">
              <a:buNone/>
            </a:pPr>
            <a:r>
              <a:rPr lang="en-US" dirty="0"/>
              <a:t>  postgresql-client-12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imagemagick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&amp;&amp; rm -rf /var/lib/apt/lists/*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61C4E-3049-C944-8DBF-46B429C0B63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15605" y="3945003"/>
            <a:ext cx="3755011" cy="22319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Add 3</a:t>
            </a:r>
            <a:r>
              <a:rPr lang="en-US" baseline="30000" dirty="0"/>
              <a:t>rd</a:t>
            </a:r>
            <a:r>
              <a:rPr lang="en-US" dirty="0"/>
              <a:t> party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needed packages from OS package manager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unneeded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6AA303-DCC4-7941-9891-4B90212DACB1}"/>
              </a:ext>
            </a:extLst>
          </p:cNvPr>
          <p:cNvCxnSpPr>
            <a:cxnSpLocks/>
          </p:cNvCxnSpPr>
          <p:nvPr/>
        </p:nvCxnSpPr>
        <p:spPr>
          <a:xfrm flipH="1" flipV="1">
            <a:off x="7004115" y="3516198"/>
            <a:ext cx="811490" cy="329938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954336-FC15-5245-88B0-A66A71A87B8A}"/>
              </a:ext>
            </a:extLst>
          </p:cNvPr>
          <p:cNvCxnSpPr>
            <a:cxnSpLocks/>
          </p:cNvCxnSpPr>
          <p:nvPr/>
        </p:nvCxnSpPr>
        <p:spPr>
          <a:xfrm flipH="1" flipV="1">
            <a:off x="6900421" y="4590854"/>
            <a:ext cx="915184" cy="329938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A742A-8A12-2245-A74D-8A5AAD867099}"/>
              </a:ext>
            </a:extLst>
          </p:cNvPr>
          <p:cNvCxnSpPr>
            <a:cxnSpLocks/>
          </p:cNvCxnSpPr>
          <p:nvPr/>
        </p:nvCxnSpPr>
        <p:spPr>
          <a:xfrm flipH="1">
            <a:off x="5213023" y="5882326"/>
            <a:ext cx="2602582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4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1DB-3CFD-FA49-86A0-8C0ECA4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BC1D-A492-3A4E-BB64-A1E142DF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94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</a:t>
            </a:r>
            <a:r>
              <a:rPr lang="en-US" dirty="0" err="1"/>
              <a:t>Gemfile</a:t>
            </a:r>
            <a:r>
              <a:rPr lang="en-US" dirty="0"/>
              <a:t>* ./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bundle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CMD "bash"</a:t>
            </a:r>
          </a:p>
          <a:p>
            <a:pPr marL="0" indent="0">
              <a:buNone/>
            </a:pPr>
            <a:r>
              <a:rPr lang="en-US" dirty="0"/>
              <a:t>(or ENTRYPOINT "script-file")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61C4E-3049-C944-8DBF-46B429C0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934" y="1825625"/>
            <a:ext cx="49058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Directory where code will live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Add </a:t>
            </a:r>
            <a:r>
              <a:rPr lang="en-US" dirty="0" err="1"/>
              <a:t>Gemfile</a:t>
            </a:r>
            <a:r>
              <a:rPr lang="en-US" dirty="0"/>
              <a:t> + </a:t>
            </a:r>
            <a:r>
              <a:rPr lang="en-US" dirty="0" err="1"/>
              <a:t>Gemfile.lock</a:t>
            </a:r>
            <a:r>
              <a:rPr lang="en-US" dirty="0"/>
              <a:t> into container (in root of WORKDIR)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Install gems into the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default command to run once built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8329D-B9D4-9141-A217-264E8B2D6C26}"/>
              </a:ext>
            </a:extLst>
          </p:cNvPr>
          <p:cNvCxnSpPr>
            <a:cxnSpLocks/>
          </p:cNvCxnSpPr>
          <p:nvPr/>
        </p:nvCxnSpPr>
        <p:spPr>
          <a:xfrm flipH="1">
            <a:off x="4225159" y="2035540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C4B1F5-BE02-8E4F-A5B5-E4FA9E23AE8E}"/>
              </a:ext>
            </a:extLst>
          </p:cNvPr>
          <p:cNvCxnSpPr>
            <a:cxnSpLocks/>
          </p:cNvCxnSpPr>
          <p:nvPr/>
        </p:nvCxnSpPr>
        <p:spPr>
          <a:xfrm flipH="1">
            <a:off x="4225159" y="3023512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FBE6DA-A054-C846-ACFA-0D24CA473EFC}"/>
              </a:ext>
            </a:extLst>
          </p:cNvPr>
          <p:cNvCxnSpPr>
            <a:cxnSpLocks/>
          </p:cNvCxnSpPr>
          <p:nvPr/>
        </p:nvCxnSpPr>
        <p:spPr>
          <a:xfrm flipH="1">
            <a:off x="4225159" y="4064037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F2CAAD-ABF3-C64E-BB8B-9475F78C6899}"/>
              </a:ext>
            </a:extLst>
          </p:cNvPr>
          <p:cNvCxnSpPr>
            <a:cxnSpLocks/>
          </p:cNvCxnSpPr>
          <p:nvPr/>
        </p:nvCxnSpPr>
        <p:spPr>
          <a:xfrm flipH="1">
            <a:off x="4225159" y="5120327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33675</TotalTime>
  <Words>2813</Words>
  <Application>Microsoft Macintosh PowerPoint</Application>
  <PresentationFormat>Widescreen</PresentationFormat>
  <Paragraphs>448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Containerizing Local Development... Is It Worth it?</vt:lpstr>
      <vt:lpstr>Currently… in Local Development-Land…</vt:lpstr>
      <vt:lpstr>Ground Rules</vt:lpstr>
      <vt:lpstr>Scenarios</vt:lpstr>
      <vt:lpstr>Containerizing an App (In Brief):  Let's Pretend…</vt:lpstr>
      <vt:lpstr>Dockerfile</vt:lpstr>
      <vt:lpstr>Dockerfile</vt:lpstr>
      <vt:lpstr>Dockerfile</vt:lpstr>
      <vt:lpstr>Dockerfile</vt:lpstr>
      <vt:lpstr>Dockerfile</vt:lpstr>
      <vt:lpstr>docker-compose.yml</vt:lpstr>
      <vt:lpstr>docker-compose.yml</vt:lpstr>
      <vt:lpstr>docker-compose.yml</vt:lpstr>
      <vt:lpstr>docker-compose.yml</vt:lpstr>
      <vt:lpstr>docker-compose commands</vt:lpstr>
      <vt:lpstr>docker-compose commands</vt:lpstr>
      <vt:lpstr>docker-compose commands</vt:lpstr>
      <vt:lpstr>Running our "app"</vt:lpstr>
      <vt:lpstr>Running our "app"</vt:lpstr>
      <vt:lpstr>Scenario – One or more independent apps</vt:lpstr>
      <vt:lpstr>Scenario – One or more independent apps (alternative setup)</vt:lpstr>
      <vt:lpstr>Scenario – One or more independent apps</vt:lpstr>
      <vt:lpstr>Scenario – A System Like This…</vt:lpstr>
      <vt:lpstr>Scenario – Multiple Apps, Multiple Teams</vt:lpstr>
      <vt:lpstr>Scenario – Multiple Apps, Multiple Teams (docker-compose.yml)</vt:lpstr>
      <vt:lpstr>Scenario – Multiple Apps, Multiple Teams</vt:lpstr>
      <vt:lpstr>Scenario – Multiple Apps, Multiple Teams (compose files per-team)</vt:lpstr>
      <vt:lpstr>Scenario – Multiple Apps, Multiple Teams (compose files per-team)</vt:lpstr>
      <vt:lpstr>Scenario – Multiple Apps, Multiple Teams</vt:lpstr>
      <vt:lpstr>Scenario – Multiple Apps, Multiple Teams</vt:lpstr>
      <vt:lpstr>Scenario – Simple Ruby Hacking / Gem Dev</vt:lpstr>
      <vt:lpstr>Scenario – Simple Ruby Hacking / Gem Dev?</vt:lpstr>
      <vt:lpstr>Scenario – Simple Ruby Hacking / Gem Dev?</vt:lpstr>
      <vt:lpstr>Scenario – Simple Ruby Hacking / Gem Dev?</vt:lpstr>
      <vt:lpstr>Scenario – Simple Ruby Hacking / Gem Dev?</vt:lpstr>
      <vt:lpstr>Shared Amongst All Scenarios (PROs)</vt:lpstr>
      <vt:lpstr>Shared Amongst All Scenarios (CONs)</vt:lpstr>
      <vt:lpstr>So Local Containers…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Containerizing Local Development... Is It Worth it?</dc:title>
  <dc:creator>Tony Drake</dc:creator>
  <cp:lastModifiedBy>Tony Drake</cp:lastModifiedBy>
  <cp:revision>129</cp:revision>
  <dcterms:created xsi:type="dcterms:W3CDTF">2019-10-12T13:22:05Z</dcterms:created>
  <dcterms:modified xsi:type="dcterms:W3CDTF">2019-11-20T14:41:52Z</dcterms:modified>
</cp:coreProperties>
</file>