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86" r:id="rId3"/>
    <p:sldId id="264" r:id="rId4"/>
    <p:sldId id="267" r:id="rId5"/>
    <p:sldId id="263" r:id="rId6"/>
    <p:sldId id="258" r:id="rId7"/>
    <p:sldId id="259" r:id="rId8"/>
    <p:sldId id="260" r:id="rId9"/>
    <p:sldId id="257" r:id="rId10"/>
    <p:sldId id="261" r:id="rId11"/>
    <p:sldId id="262" r:id="rId12"/>
    <p:sldId id="268" r:id="rId13"/>
    <p:sldId id="269" r:id="rId14"/>
    <p:sldId id="270" r:id="rId15"/>
    <p:sldId id="271" r:id="rId16"/>
    <p:sldId id="272" r:id="rId17"/>
    <p:sldId id="273" r:id="rId18"/>
    <p:sldId id="266"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9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0"/>
    <p:restoredTop sz="94690"/>
  </p:normalViewPr>
  <p:slideViewPr>
    <p:cSldViewPr snapToGrid="0" snapToObjects="1">
      <p:cViewPr varScale="1">
        <p:scale>
          <a:sx n="119" d="100"/>
          <a:sy n="119" d="100"/>
        </p:scale>
        <p:origin x="4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B7B48-FC92-164A-B59A-C3AD6077483C}" type="datetimeFigureOut">
              <a:rPr lang="en-US" smtClean="0"/>
              <a:t>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3AAA2-B560-AF4A-8921-4133AABC84A8}" type="slidenum">
              <a:rPr lang="en-US" smtClean="0"/>
              <a:t>‹#›</a:t>
            </a:fld>
            <a:endParaRPr lang="en-US"/>
          </a:p>
        </p:txBody>
      </p:sp>
    </p:spTree>
    <p:extLst>
      <p:ext uri="{BB962C8B-B14F-4D97-AF65-F5344CB8AC3E}">
        <p14:creationId xmlns:p14="http://schemas.microsoft.com/office/powerpoint/2010/main" val="1470412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3AAA2-B560-AF4A-8921-4133AABC84A8}" type="slidenum">
              <a:rPr lang="en-US" smtClean="0"/>
              <a:t>6</a:t>
            </a:fld>
            <a:endParaRPr lang="en-US"/>
          </a:p>
        </p:txBody>
      </p:sp>
    </p:spTree>
    <p:extLst>
      <p:ext uri="{BB962C8B-B14F-4D97-AF65-F5344CB8AC3E}">
        <p14:creationId xmlns:p14="http://schemas.microsoft.com/office/powerpoint/2010/main" val="58896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1D69-A3E2-AD46-A25B-FEA5520D7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E5604D-A1F2-5847-A486-E4ECA0653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F48C26-62B7-CA4D-A0D4-AEA20CAA592A}"/>
              </a:ext>
            </a:extLst>
          </p:cNvPr>
          <p:cNvSpPr>
            <a:spLocks noGrp="1"/>
          </p:cNvSpPr>
          <p:nvPr>
            <p:ph type="dt" sz="half" idx="10"/>
          </p:nvPr>
        </p:nvSpPr>
        <p:spPr/>
        <p:txBody>
          <a:bodyPr/>
          <a:lstStyle/>
          <a:p>
            <a:fld id="{69327226-AE35-5E48-9043-EF71C60D0A9D}" type="datetimeFigureOut">
              <a:rPr lang="en-US" smtClean="0"/>
              <a:t>11/8/18</a:t>
            </a:fld>
            <a:endParaRPr lang="en-US"/>
          </a:p>
        </p:txBody>
      </p:sp>
      <p:sp>
        <p:nvSpPr>
          <p:cNvPr id="5" name="Footer Placeholder 4">
            <a:extLst>
              <a:ext uri="{FF2B5EF4-FFF2-40B4-BE49-F238E27FC236}">
                <a16:creationId xmlns:a16="http://schemas.microsoft.com/office/drawing/2014/main" id="{D9A58994-B5F3-4543-AFF7-A4923A2E5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A0620-D529-7945-92B1-93178419AA09}"/>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413700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3FE9-0AF0-A849-BE45-1A8990604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979B74-C2BB-F242-BAC0-EC974E80E1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74579-290E-D248-AB4A-88DF9D644336}"/>
              </a:ext>
            </a:extLst>
          </p:cNvPr>
          <p:cNvSpPr>
            <a:spLocks noGrp="1"/>
          </p:cNvSpPr>
          <p:nvPr>
            <p:ph type="dt" sz="half" idx="10"/>
          </p:nvPr>
        </p:nvSpPr>
        <p:spPr/>
        <p:txBody>
          <a:bodyPr/>
          <a:lstStyle/>
          <a:p>
            <a:fld id="{69327226-AE35-5E48-9043-EF71C60D0A9D}" type="datetimeFigureOut">
              <a:rPr lang="en-US" smtClean="0"/>
              <a:t>11/8/18</a:t>
            </a:fld>
            <a:endParaRPr lang="en-US"/>
          </a:p>
        </p:txBody>
      </p:sp>
      <p:sp>
        <p:nvSpPr>
          <p:cNvPr id="5" name="Footer Placeholder 4">
            <a:extLst>
              <a:ext uri="{FF2B5EF4-FFF2-40B4-BE49-F238E27FC236}">
                <a16:creationId xmlns:a16="http://schemas.microsoft.com/office/drawing/2014/main" id="{A6CF9D8E-DA7F-AD4A-A5EF-F28F6334E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1AEB8-B95C-8348-AEE7-DE76A501F2D7}"/>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301474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592E7-1CCB-334E-8E96-121684D9F2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08BFEE-1724-4E4B-99F1-9BAF1F4A2F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20981-B1A2-5B48-8D05-B3281B76E669}"/>
              </a:ext>
            </a:extLst>
          </p:cNvPr>
          <p:cNvSpPr>
            <a:spLocks noGrp="1"/>
          </p:cNvSpPr>
          <p:nvPr>
            <p:ph type="dt" sz="half" idx="10"/>
          </p:nvPr>
        </p:nvSpPr>
        <p:spPr/>
        <p:txBody>
          <a:bodyPr/>
          <a:lstStyle/>
          <a:p>
            <a:fld id="{69327226-AE35-5E48-9043-EF71C60D0A9D}" type="datetimeFigureOut">
              <a:rPr lang="en-US" smtClean="0"/>
              <a:t>11/8/18</a:t>
            </a:fld>
            <a:endParaRPr lang="en-US"/>
          </a:p>
        </p:txBody>
      </p:sp>
      <p:sp>
        <p:nvSpPr>
          <p:cNvPr id="5" name="Footer Placeholder 4">
            <a:extLst>
              <a:ext uri="{FF2B5EF4-FFF2-40B4-BE49-F238E27FC236}">
                <a16:creationId xmlns:a16="http://schemas.microsoft.com/office/drawing/2014/main" id="{D3ADB1C3-9690-5844-87B0-11EB9DEE3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E9DB7-A7C9-E348-BD67-F246BD49E49E}"/>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169594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D280-F1E2-324A-98DD-C555889E1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AE1525-56A2-C34B-A635-DA3127EC1E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E7727-FDB6-EC4C-AAE2-9A62D2765D46}"/>
              </a:ext>
            </a:extLst>
          </p:cNvPr>
          <p:cNvSpPr>
            <a:spLocks noGrp="1"/>
          </p:cNvSpPr>
          <p:nvPr>
            <p:ph type="dt" sz="half" idx="10"/>
          </p:nvPr>
        </p:nvSpPr>
        <p:spPr/>
        <p:txBody>
          <a:bodyPr/>
          <a:lstStyle/>
          <a:p>
            <a:fld id="{69327226-AE35-5E48-9043-EF71C60D0A9D}" type="datetimeFigureOut">
              <a:rPr lang="en-US" smtClean="0"/>
              <a:t>11/8/18</a:t>
            </a:fld>
            <a:endParaRPr lang="en-US"/>
          </a:p>
        </p:txBody>
      </p:sp>
      <p:sp>
        <p:nvSpPr>
          <p:cNvPr id="5" name="Footer Placeholder 4">
            <a:extLst>
              <a:ext uri="{FF2B5EF4-FFF2-40B4-BE49-F238E27FC236}">
                <a16:creationId xmlns:a16="http://schemas.microsoft.com/office/drawing/2014/main" id="{E7F1BF69-C442-2E4F-9060-F3BA855F8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9BF77-A7D8-294F-B745-E12F6620156A}"/>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88468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9BA6-4026-C54D-830B-92550AC955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D74CCE-2B4D-3843-B8AA-42F1ADFF38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70A128-D0BE-DD4D-9A41-4BB5072EAA75}"/>
              </a:ext>
            </a:extLst>
          </p:cNvPr>
          <p:cNvSpPr>
            <a:spLocks noGrp="1"/>
          </p:cNvSpPr>
          <p:nvPr>
            <p:ph type="dt" sz="half" idx="10"/>
          </p:nvPr>
        </p:nvSpPr>
        <p:spPr/>
        <p:txBody>
          <a:bodyPr/>
          <a:lstStyle/>
          <a:p>
            <a:fld id="{69327226-AE35-5E48-9043-EF71C60D0A9D}" type="datetimeFigureOut">
              <a:rPr lang="en-US" smtClean="0"/>
              <a:t>11/8/18</a:t>
            </a:fld>
            <a:endParaRPr lang="en-US"/>
          </a:p>
        </p:txBody>
      </p:sp>
      <p:sp>
        <p:nvSpPr>
          <p:cNvPr id="5" name="Footer Placeholder 4">
            <a:extLst>
              <a:ext uri="{FF2B5EF4-FFF2-40B4-BE49-F238E27FC236}">
                <a16:creationId xmlns:a16="http://schemas.microsoft.com/office/drawing/2014/main" id="{FB224597-E3C9-6141-8478-E4A6DF1F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124E7-B688-264E-8FBE-6E4BDB2C58F4}"/>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404893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CCC6-CBC7-434F-9930-C02D57FAB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3593F-4675-BC4D-8F47-A88A12588C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401A7-9224-1F43-9E62-D09AD93052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DE9024-3D31-4D46-9E0E-6787CBE49BB9}"/>
              </a:ext>
            </a:extLst>
          </p:cNvPr>
          <p:cNvSpPr>
            <a:spLocks noGrp="1"/>
          </p:cNvSpPr>
          <p:nvPr>
            <p:ph type="dt" sz="half" idx="10"/>
          </p:nvPr>
        </p:nvSpPr>
        <p:spPr/>
        <p:txBody>
          <a:bodyPr/>
          <a:lstStyle/>
          <a:p>
            <a:fld id="{69327226-AE35-5E48-9043-EF71C60D0A9D}" type="datetimeFigureOut">
              <a:rPr lang="en-US" smtClean="0"/>
              <a:t>11/8/18</a:t>
            </a:fld>
            <a:endParaRPr lang="en-US"/>
          </a:p>
        </p:txBody>
      </p:sp>
      <p:sp>
        <p:nvSpPr>
          <p:cNvPr id="6" name="Footer Placeholder 5">
            <a:extLst>
              <a:ext uri="{FF2B5EF4-FFF2-40B4-BE49-F238E27FC236}">
                <a16:creationId xmlns:a16="http://schemas.microsoft.com/office/drawing/2014/main" id="{DA0373EC-3421-5541-BFDA-403D25E2F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1CA41-84BB-A943-AD93-04A902BB382E}"/>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28628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32FF-9258-864F-9474-9C962004AB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744896-A2C8-A448-8CB9-099FD56F7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64CA96-6ABF-2E46-9678-5C31B15AF9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56B69C-8B29-0E4F-9F43-F3DB2A72F7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0B3985-1F8B-1E47-821B-806DDFB73E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A090B6-8E20-7C42-8FE6-09CAE46BF4F4}"/>
              </a:ext>
            </a:extLst>
          </p:cNvPr>
          <p:cNvSpPr>
            <a:spLocks noGrp="1"/>
          </p:cNvSpPr>
          <p:nvPr>
            <p:ph type="dt" sz="half" idx="10"/>
          </p:nvPr>
        </p:nvSpPr>
        <p:spPr/>
        <p:txBody>
          <a:bodyPr/>
          <a:lstStyle/>
          <a:p>
            <a:fld id="{69327226-AE35-5E48-9043-EF71C60D0A9D}" type="datetimeFigureOut">
              <a:rPr lang="en-US" smtClean="0"/>
              <a:t>11/8/18</a:t>
            </a:fld>
            <a:endParaRPr lang="en-US"/>
          </a:p>
        </p:txBody>
      </p:sp>
      <p:sp>
        <p:nvSpPr>
          <p:cNvPr id="8" name="Footer Placeholder 7">
            <a:extLst>
              <a:ext uri="{FF2B5EF4-FFF2-40B4-BE49-F238E27FC236}">
                <a16:creationId xmlns:a16="http://schemas.microsoft.com/office/drawing/2014/main" id="{40A776F5-A133-6248-B050-45A22A9A60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8F8CA-979F-1E40-B7D4-068448649B02}"/>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331005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CCC4-5396-A040-A65E-510F50154E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F9631E-C96C-8347-BD2C-DA59705C1380}"/>
              </a:ext>
            </a:extLst>
          </p:cNvPr>
          <p:cNvSpPr>
            <a:spLocks noGrp="1"/>
          </p:cNvSpPr>
          <p:nvPr>
            <p:ph type="dt" sz="half" idx="10"/>
          </p:nvPr>
        </p:nvSpPr>
        <p:spPr/>
        <p:txBody>
          <a:bodyPr/>
          <a:lstStyle/>
          <a:p>
            <a:fld id="{69327226-AE35-5E48-9043-EF71C60D0A9D}" type="datetimeFigureOut">
              <a:rPr lang="en-US" smtClean="0"/>
              <a:t>11/8/18</a:t>
            </a:fld>
            <a:endParaRPr lang="en-US"/>
          </a:p>
        </p:txBody>
      </p:sp>
      <p:sp>
        <p:nvSpPr>
          <p:cNvPr id="4" name="Footer Placeholder 3">
            <a:extLst>
              <a:ext uri="{FF2B5EF4-FFF2-40B4-BE49-F238E27FC236}">
                <a16:creationId xmlns:a16="http://schemas.microsoft.com/office/drawing/2014/main" id="{A1090884-D2FE-7C42-9D8A-C9DF4BFB3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5C646F-CF3F-584A-BC20-9BA45835855E}"/>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147416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C71A23-A1E7-EF42-8815-CFE02A9F3C78}"/>
              </a:ext>
            </a:extLst>
          </p:cNvPr>
          <p:cNvSpPr>
            <a:spLocks noGrp="1"/>
          </p:cNvSpPr>
          <p:nvPr>
            <p:ph type="dt" sz="half" idx="10"/>
          </p:nvPr>
        </p:nvSpPr>
        <p:spPr/>
        <p:txBody>
          <a:bodyPr/>
          <a:lstStyle/>
          <a:p>
            <a:fld id="{69327226-AE35-5E48-9043-EF71C60D0A9D}" type="datetimeFigureOut">
              <a:rPr lang="en-US" smtClean="0"/>
              <a:t>11/8/18</a:t>
            </a:fld>
            <a:endParaRPr lang="en-US"/>
          </a:p>
        </p:txBody>
      </p:sp>
      <p:sp>
        <p:nvSpPr>
          <p:cNvPr id="3" name="Footer Placeholder 2">
            <a:extLst>
              <a:ext uri="{FF2B5EF4-FFF2-40B4-BE49-F238E27FC236}">
                <a16:creationId xmlns:a16="http://schemas.microsoft.com/office/drawing/2014/main" id="{D2376297-AD65-5B46-A69B-69A0838092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827FC9-F7A9-DF4B-8619-B3B6EF9B25D8}"/>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406449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F943-7477-3244-8D6D-94FC17B3D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596A0C-BD50-9A44-BBA1-1121DF530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C94466-2FFC-E140-90FB-B214A8C4F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5C9AE4-B0D4-A440-AA69-D691BA276881}"/>
              </a:ext>
            </a:extLst>
          </p:cNvPr>
          <p:cNvSpPr>
            <a:spLocks noGrp="1"/>
          </p:cNvSpPr>
          <p:nvPr>
            <p:ph type="dt" sz="half" idx="10"/>
          </p:nvPr>
        </p:nvSpPr>
        <p:spPr/>
        <p:txBody>
          <a:bodyPr/>
          <a:lstStyle/>
          <a:p>
            <a:fld id="{69327226-AE35-5E48-9043-EF71C60D0A9D}" type="datetimeFigureOut">
              <a:rPr lang="en-US" smtClean="0"/>
              <a:t>11/8/18</a:t>
            </a:fld>
            <a:endParaRPr lang="en-US"/>
          </a:p>
        </p:txBody>
      </p:sp>
      <p:sp>
        <p:nvSpPr>
          <p:cNvPr id="6" name="Footer Placeholder 5">
            <a:extLst>
              <a:ext uri="{FF2B5EF4-FFF2-40B4-BE49-F238E27FC236}">
                <a16:creationId xmlns:a16="http://schemas.microsoft.com/office/drawing/2014/main" id="{B95A3273-49C8-F64E-A31A-A3AF5BF58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969BB-0D05-2549-A9D2-071189A42A31}"/>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246847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FC86-32B0-404E-BE5E-9523CB610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9DE707-08C4-704E-911D-9A877E47F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9DF49C-A0AB-7D47-892D-73D324813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50B4D-9813-CC45-8975-4699DBF6DC17}"/>
              </a:ext>
            </a:extLst>
          </p:cNvPr>
          <p:cNvSpPr>
            <a:spLocks noGrp="1"/>
          </p:cNvSpPr>
          <p:nvPr>
            <p:ph type="dt" sz="half" idx="10"/>
          </p:nvPr>
        </p:nvSpPr>
        <p:spPr/>
        <p:txBody>
          <a:bodyPr/>
          <a:lstStyle/>
          <a:p>
            <a:fld id="{69327226-AE35-5E48-9043-EF71C60D0A9D}" type="datetimeFigureOut">
              <a:rPr lang="en-US" smtClean="0"/>
              <a:t>11/8/18</a:t>
            </a:fld>
            <a:endParaRPr lang="en-US"/>
          </a:p>
        </p:txBody>
      </p:sp>
      <p:sp>
        <p:nvSpPr>
          <p:cNvPr id="6" name="Footer Placeholder 5">
            <a:extLst>
              <a:ext uri="{FF2B5EF4-FFF2-40B4-BE49-F238E27FC236}">
                <a16:creationId xmlns:a16="http://schemas.microsoft.com/office/drawing/2014/main" id="{6E795807-3565-144B-959B-95500E1F7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81CF5-CC73-AF45-8D8B-B5ABD3461D25}"/>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344668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C9F5DB-9800-874A-A418-A97D249EA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40357E-154A-C84A-A629-64F7B1416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52970-3DC2-714D-B4F2-4986B721A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27226-AE35-5E48-9043-EF71C60D0A9D}" type="datetimeFigureOut">
              <a:rPr lang="en-US" smtClean="0"/>
              <a:t>11/8/18</a:t>
            </a:fld>
            <a:endParaRPr lang="en-US"/>
          </a:p>
        </p:txBody>
      </p:sp>
      <p:sp>
        <p:nvSpPr>
          <p:cNvPr id="5" name="Footer Placeholder 4">
            <a:extLst>
              <a:ext uri="{FF2B5EF4-FFF2-40B4-BE49-F238E27FC236}">
                <a16:creationId xmlns:a16="http://schemas.microsoft.com/office/drawing/2014/main" id="{CD39E9FB-FCF5-BD4E-9482-343553FB9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1DDBE0-8B82-A04E-A9D2-5530479E19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29049-E3BB-8046-B4C0-F1F325925422}" type="slidenum">
              <a:rPr lang="en-US" smtClean="0"/>
              <a:t>‹#›</a:t>
            </a:fld>
            <a:endParaRPr lang="en-US"/>
          </a:p>
        </p:txBody>
      </p:sp>
    </p:spTree>
    <p:extLst>
      <p:ext uri="{BB962C8B-B14F-4D97-AF65-F5344CB8AC3E}">
        <p14:creationId xmlns:p14="http://schemas.microsoft.com/office/powerpoint/2010/main" val="91561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F38D-2EA0-1D4A-B266-9DD04414E896}"/>
              </a:ext>
            </a:extLst>
          </p:cNvPr>
          <p:cNvSpPr>
            <a:spLocks noGrp="1"/>
          </p:cNvSpPr>
          <p:nvPr>
            <p:ph type="ctrTitle"/>
          </p:nvPr>
        </p:nvSpPr>
        <p:spPr>
          <a:xfrm>
            <a:off x="1683026" y="1111074"/>
            <a:ext cx="10508974" cy="2387600"/>
          </a:xfrm>
        </p:spPr>
        <p:txBody>
          <a:bodyPr>
            <a:normAutofit/>
          </a:bodyPr>
          <a:lstStyle/>
          <a:p>
            <a:r>
              <a:rPr lang="en-US" dirty="0"/>
              <a:t>The Anatomy of a Ruby Gem: Going From Zero to Sharing Code</a:t>
            </a:r>
          </a:p>
        </p:txBody>
      </p:sp>
      <p:sp>
        <p:nvSpPr>
          <p:cNvPr id="3" name="Subtitle 2">
            <a:extLst>
              <a:ext uri="{FF2B5EF4-FFF2-40B4-BE49-F238E27FC236}">
                <a16:creationId xmlns:a16="http://schemas.microsoft.com/office/drawing/2014/main" id="{EFBD8602-133E-D041-8A04-C4133004F5C8}"/>
              </a:ext>
            </a:extLst>
          </p:cNvPr>
          <p:cNvSpPr>
            <a:spLocks noGrp="1"/>
          </p:cNvSpPr>
          <p:nvPr>
            <p:ph type="subTitle" idx="1"/>
          </p:nvPr>
        </p:nvSpPr>
        <p:spPr>
          <a:xfrm>
            <a:off x="1683026" y="3882886"/>
            <a:ext cx="10508974" cy="2173357"/>
          </a:xfrm>
        </p:spPr>
        <p:txBody>
          <a:bodyPr>
            <a:normAutofit/>
          </a:bodyPr>
          <a:lstStyle/>
          <a:p>
            <a:r>
              <a:rPr lang="en-US" sz="3600" dirty="0"/>
              <a:t>Tony Drake</a:t>
            </a:r>
          </a:p>
          <a:p>
            <a:endParaRPr lang="en-US" sz="3600" dirty="0"/>
          </a:p>
          <a:p>
            <a:r>
              <a:rPr lang="en-US" sz="3600" dirty="0"/>
              <a:t>Senior Developer, </a:t>
            </a:r>
            <a:r>
              <a:rPr lang="en-US" sz="3600" dirty="0" err="1"/>
              <a:t>Springbuk</a:t>
            </a:r>
            <a:endParaRPr lang="en-US" sz="3600" dirty="0"/>
          </a:p>
        </p:txBody>
      </p:sp>
    </p:spTree>
    <p:extLst>
      <p:ext uri="{BB962C8B-B14F-4D97-AF65-F5344CB8AC3E}">
        <p14:creationId xmlns:p14="http://schemas.microsoft.com/office/powerpoint/2010/main" val="110714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063AB9-F684-3140-99D0-6DFAD0DD2185}"/>
              </a:ext>
            </a:extLst>
          </p:cNvPr>
          <p:cNvSpPr>
            <a:spLocks noGrp="1"/>
          </p:cNvSpPr>
          <p:nvPr>
            <p:ph type="title"/>
          </p:nvPr>
        </p:nvSpPr>
        <p:spPr>
          <a:xfrm>
            <a:off x="838200" y="365125"/>
            <a:ext cx="10515600" cy="1325563"/>
          </a:xfrm>
        </p:spPr>
        <p:txBody>
          <a:bodyPr>
            <a:normAutofit/>
          </a:bodyPr>
          <a:lstStyle/>
          <a:p>
            <a:r>
              <a:rPr lang="en-US" dirty="0"/>
              <a:t>Where Do Gems Live?</a:t>
            </a:r>
            <a:br>
              <a:rPr lang="en-US" sz="3600" dirty="0"/>
            </a:br>
            <a:r>
              <a:rPr lang="en-US" sz="3600" dirty="0"/>
              <a:t>$ ls ~/.</a:t>
            </a:r>
            <a:r>
              <a:rPr lang="en-US" sz="3600" dirty="0" err="1"/>
              <a:t>rbenv</a:t>
            </a:r>
            <a:r>
              <a:rPr lang="en-US" sz="3600" dirty="0"/>
              <a:t>/versions/2.5.1/lib/ruby/gems/2.5.0/gems</a:t>
            </a:r>
          </a:p>
        </p:txBody>
      </p:sp>
      <p:sp>
        <p:nvSpPr>
          <p:cNvPr id="5" name="Content Placeholder 4">
            <a:extLst>
              <a:ext uri="{FF2B5EF4-FFF2-40B4-BE49-F238E27FC236}">
                <a16:creationId xmlns:a16="http://schemas.microsoft.com/office/drawing/2014/main" id="{CBC115F6-A6F6-5544-B218-A018915411A6}"/>
              </a:ext>
            </a:extLst>
          </p:cNvPr>
          <p:cNvSpPr>
            <a:spLocks noGrp="1"/>
          </p:cNvSpPr>
          <p:nvPr>
            <p:ph sz="half" idx="1"/>
          </p:nvPr>
        </p:nvSpPr>
        <p:spPr>
          <a:xfrm>
            <a:off x="838200" y="1825624"/>
            <a:ext cx="2401389" cy="4731929"/>
          </a:xfrm>
        </p:spPr>
        <p:txBody>
          <a:bodyPr>
            <a:noAutofit/>
          </a:bodyPr>
          <a:lstStyle/>
          <a:p>
            <a:pPr marL="0" indent="0">
              <a:buNone/>
            </a:pPr>
            <a:r>
              <a:rPr lang="en-US" sz="1600" dirty="0"/>
              <a:t>activemodel-5.2.1</a:t>
            </a:r>
          </a:p>
          <a:p>
            <a:pPr marL="0" indent="0">
              <a:buNone/>
            </a:pPr>
            <a:r>
              <a:rPr lang="en-US" sz="1600" dirty="0"/>
              <a:t>activerecord-5.2.1</a:t>
            </a:r>
          </a:p>
          <a:p>
            <a:pPr marL="0" indent="0">
              <a:buNone/>
            </a:pPr>
            <a:r>
              <a:rPr lang="en-US" sz="1600" dirty="0"/>
              <a:t>activesupport-5.2.1</a:t>
            </a:r>
          </a:p>
          <a:p>
            <a:pPr marL="0" indent="0">
              <a:buNone/>
            </a:pPr>
            <a:r>
              <a:rPr lang="en-US" sz="1600" dirty="0"/>
              <a:t>acts_as_list-0.9.11</a:t>
            </a:r>
          </a:p>
          <a:p>
            <a:pPr marL="0" indent="0">
              <a:buNone/>
            </a:pPr>
            <a:r>
              <a:rPr lang="en-US" sz="1600" dirty="0"/>
              <a:t>acts_as_list-0.9.12</a:t>
            </a:r>
          </a:p>
          <a:p>
            <a:pPr marL="0" indent="0">
              <a:buNone/>
            </a:pPr>
            <a:r>
              <a:rPr lang="en-US" sz="1600" dirty="0"/>
              <a:t>acts_as_list-0.9.16</a:t>
            </a:r>
          </a:p>
          <a:p>
            <a:pPr marL="0" indent="0">
              <a:buNone/>
            </a:pPr>
            <a:r>
              <a:rPr lang="en-US" sz="1600" dirty="0"/>
              <a:t>addressable-2.5.2</a:t>
            </a:r>
          </a:p>
          <a:p>
            <a:pPr marL="0" indent="0">
              <a:buNone/>
            </a:pPr>
            <a:r>
              <a:rPr lang="en-US" sz="1600" dirty="0"/>
              <a:t>archive-zip-0.11.0</a:t>
            </a:r>
          </a:p>
          <a:p>
            <a:pPr marL="0" indent="0">
              <a:buNone/>
            </a:pPr>
            <a:r>
              <a:rPr lang="en-US" sz="1600" dirty="0"/>
              <a:t>arel-9.0.0</a:t>
            </a:r>
          </a:p>
          <a:p>
            <a:pPr marL="0" indent="0">
              <a:buNone/>
            </a:pPr>
            <a:r>
              <a:rPr lang="en-US" sz="1600" dirty="0"/>
              <a:t>ast-2.4.0</a:t>
            </a:r>
          </a:p>
          <a:p>
            <a:pPr marL="0" indent="0">
              <a:buNone/>
            </a:pPr>
            <a:r>
              <a:rPr lang="en-US" sz="1600" dirty="0"/>
              <a:t>awesome_print-1.8.0</a:t>
            </a:r>
          </a:p>
          <a:p>
            <a:pPr marL="0" indent="0">
              <a:buNone/>
            </a:pPr>
            <a:r>
              <a:rPr lang="en-US" sz="1600" dirty="0"/>
              <a:t>bb-ruby-1.4.0</a:t>
            </a:r>
          </a:p>
          <a:p>
            <a:pPr marL="0" indent="0">
              <a:buNone/>
            </a:pPr>
            <a:r>
              <a:rPr lang="en-US" sz="1600" dirty="0"/>
              <a:t>bcrypt-3.1.12</a:t>
            </a:r>
          </a:p>
          <a:p>
            <a:pPr marL="0" indent="0">
              <a:buNone/>
            </a:pPr>
            <a:r>
              <a:rPr lang="en-US" sz="1600" dirty="0"/>
              <a:t>…</a:t>
            </a:r>
          </a:p>
        </p:txBody>
      </p:sp>
      <p:sp>
        <p:nvSpPr>
          <p:cNvPr id="6" name="Content Placeholder 5">
            <a:extLst>
              <a:ext uri="{FF2B5EF4-FFF2-40B4-BE49-F238E27FC236}">
                <a16:creationId xmlns:a16="http://schemas.microsoft.com/office/drawing/2014/main" id="{A0701BB8-D39D-5944-8161-53FABC0B8046}"/>
              </a:ext>
            </a:extLst>
          </p:cNvPr>
          <p:cNvSpPr>
            <a:spLocks noGrp="1"/>
          </p:cNvSpPr>
          <p:nvPr>
            <p:ph sz="half" idx="2"/>
          </p:nvPr>
        </p:nvSpPr>
        <p:spPr>
          <a:xfrm>
            <a:off x="3581400" y="1825625"/>
            <a:ext cx="2514600" cy="4731928"/>
          </a:xfrm>
        </p:spPr>
        <p:txBody>
          <a:bodyPr>
            <a:noAutofit/>
          </a:bodyPr>
          <a:lstStyle/>
          <a:p>
            <a:pPr marL="0" indent="0">
              <a:buNone/>
            </a:pPr>
            <a:r>
              <a:rPr lang="en-US" sz="1600" dirty="0"/>
              <a:t>brakeman-4.3.1</a:t>
            </a:r>
          </a:p>
          <a:p>
            <a:pPr marL="0" indent="0">
              <a:buNone/>
            </a:pPr>
            <a:r>
              <a:rPr lang="en-US" sz="1600" dirty="0"/>
              <a:t>buftok-0.2.0</a:t>
            </a:r>
          </a:p>
          <a:p>
            <a:pPr marL="0" indent="0">
              <a:buNone/>
            </a:pPr>
            <a:r>
              <a:rPr lang="en-US" sz="1600" dirty="0"/>
              <a:t>bugsnag-6.7.1</a:t>
            </a:r>
          </a:p>
          <a:p>
            <a:pPr marL="0" indent="0">
              <a:buNone/>
            </a:pPr>
            <a:r>
              <a:rPr lang="en-US" sz="1600" dirty="0"/>
              <a:t>bugsnag-6.7.3</a:t>
            </a:r>
          </a:p>
          <a:p>
            <a:pPr marL="0" indent="0">
              <a:buNone/>
            </a:pPr>
            <a:r>
              <a:rPr lang="en-US" sz="1600" dirty="0"/>
              <a:t>bugsnag-6.8.0</a:t>
            </a:r>
          </a:p>
          <a:p>
            <a:pPr marL="0" indent="0">
              <a:buNone/>
            </a:pPr>
            <a:r>
              <a:rPr lang="en-US" sz="1600" dirty="0"/>
              <a:t>builder-3.2.3</a:t>
            </a:r>
          </a:p>
          <a:p>
            <a:pPr marL="0" indent="0">
              <a:buNone/>
            </a:pPr>
            <a:r>
              <a:rPr lang="en-US" sz="1600" dirty="0"/>
              <a:t>bundler-1.16.5</a:t>
            </a:r>
          </a:p>
          <a:p>
            <a:pPr marL="0" indent="0">
              <a:buNone/>
            </a:pPr>
            <a:r>
              <a:rPr lang="en-US" sz="1600" dirty="0"/>
              <a:t>byebug-10.0.2</a:t>
            </a:r>
          </a:p>
          <a:p>
            <a:pPr marL="0" indent="0">
              <a:buNone/>
            </a:pPr>
            <a:r>
              <a:rPr lang="en-US" sz="1600" dirty="0"/>
              <a:t>capybara-3.6.0</a:t>
            </a:r>
          </a:p>
          <a:p>
            <a:pPr marL="0" indent="0">
              <a:buNone/>
            </a:pPr>
            <a:r>
              <a:rPr lang="en-US" sz="1600" dirty="0"/>
              <a:t>carrierwave-1.2.3</a:t>
            </a:r>
          </a:p>
          <a:p>
            <a:pPr marL="0" indent="0">
              <a:buNone/>
            </a:pPr>
            <a:r>
              <a:rPr lang="en-US" sz="1600" dirty="0"/>
              <a:t>childprocess-0.9.0</a:t>
            </a:r>
          </a:p>
          <a:p>
            <a:pPr marL="0" indent="0">
              <a:buNone/>
            </a:pPr>
            <a:r>
              <a:rPr lang="en-US" sz="1600" dirty="0"/>
              <a:t>chromedriver-helper-1.2.0</a:t>
            </a:r>
          </a:p>
          <a:p>
            <a:pPr marL="0" indent="0">
              <a:buNone/>
            </a:pPr>
            <a:r>
              <a:rPr lang="en-US" sz="1600" dirty="0"/>
              <a:t>chronic-0.10.2</a:t>
            </a:r>
          </a:p>
          <a:p>
            <a:pPr marL="0" indent="0">
              <a:buNone/>
            </a:pPr>
            <a:r>
              <a:rPr lang="en-US" sz="1600" dirty="0"/>
              <a:t>…</a:t>
            </a:r>
          </a:p>
        </p:txBody>
      </p:sp>
      <p:sp>
        <p:nvSpPr>
          <p:cNvPr id="7" name="Content Placeholder 4">
            <a:extLst>
              <a:ext uri="{FF2B5EF4-FFF2-40B4-BE49-F238E27FC236}">
                <a16:creationId xmlns:a16="http://schemas.microsoft.com/office/drawing/2014/main" id="{639A0B92-1E28-1B4A-B484-B513ADF25CA2}"/>
              </a:ext>
            </a:extLst>
          </p:cNvPr>
          <p:cNvSpPr txBox="1">
            <a:spLocks/>
          </p:cNvSpPr>
          <p:nvPr/>
        </p:nvSpPr>
        <p:spPr>
          <a:xfrm>
            <a:off x="6096000" y="1796321"/>
            <a:ext cx="2401389" cy="47319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connection_pool-2.2.2</a:t>
            </a:r>
          </a:p>
          <a:p>
            <a:pPr marL="0" indent="0">
              <a:buNone/>
            </a:pPr>
            <a:r>
              <a:rPr lang="en-US" sz="1600" dirty="0"/>
              <a:t>crass-1.0.4</a:t>
            </a:r>
          </a:p>
          <a:p>
            <a:pPr marL="0" indent="0">
              <a:buNone/>
            </a:pPr>
            <a:r>
              <a:rPr lang="en-US" sz="1600" dirty="0"/>
              <a:t>dalli-2.7.8</a:t>
            </a:r>
          </a:p>
          <a:p>
            <a:pPr marL="0" indent="0">
              <a:buNone/>
            </a:pPr>
            <a:r>
              <a:rPr lang="en-US" sz="1600" dirty="0"/>
              <a:t>devise-4.5.0</a:t>
            </a:r>
          </a:p>
          <a:p>
            <a:pPr marL="0" indent="0">
              <a:buNone/>
            </a:pPr>
            <a:r>
              <a:rPr lang="en-US" sz="1600" dirty="0"/>
              <a:t>diff-lcs-1.3</a:t>
            </a:r>
          </a:p>
          <a:p>
            <a:pPr marL="0" indent="0">
              <a:buNone/>
            </a:pPr>
            <a:r>
              <a:rPr lang="en-US" sz="1600" dirty="0"/>
              <a:t>docile-1.1.5</a:t>
            </a:r>
          </a:p>
          <a:p>
            <a:pPr marL="0" indent="0">
              <a:buNone/>
            </a:pPr>
            <a:r>
              <a:rPr lang="en-US" sz="1600" dirty="0"/>
              <a:t>faker-1.9.1</a:t>
            </a:r>
          </a:p>
          <a:p>
            <a:pPr marL="0" indent="0">
              <a:buNone/>
            </a:pPr>
            <a:r>
              <a:rPr lang="en-US" sz="1600" dirty="0"/>
              <a:t>faraday-0.14.0</a:t>
            </a:r>
          </a:p>
          <a:p>
            <a:pPr marL="0" indent="0">
              <a:buNone/>
            </a:pPr>
            <a:r>
              <a:rPr lang="en-US" sz="1600" dirty="0"/>
              <a:t>faraday-0.15.1</a:t>
            </a:r>
          </a:p>
          <a:p>
            <a:pPr marL="0" indent="0">
              <a:buNone/>
            </a:pPr>
            <a:r>
              <a:rPr lang="en-US" sz="1600" dirty="0"/>
              <a:t>faraday-0.15.2</a:t>
            </a:r>
          </a:p>
          <a:p>
            <a:pPr marL="0" indent="0">
              <a:buNone/>
            </a:pPr>
            <a:r>
              <a:rPr lang="en-US" sz="1600" dirty="0"/>
              <a:t>feedjira-2.1.4</a:t>
            </a:r>
          </a:p>
          <a:p>
            <a:pPr marL="0" indent="0">
              <a:buNone/>
            </a:pPr>
            <a:r>
              <a:rPr lang="en-US" sz="1600" dirty="0"/>
              <a:t>ffi-1.9.23</a:t>
            </a:r>
          </a:p>
          <a:p>
            <a:pPr marL="0" indent="0">
              <a:buNone/>
            </a:pPr>
            <a:r>
              <a:rPr lang="en-US" sz="1600" dirty="0"/>
              <a:t>gravatar_image_tag-1.2.0</a:t>
            </a:r>
          </a:p>
          <a:p>
            <a:pPr marL="0" indent="0">
              <a:buNone/>
            </a:pPr>
            <a:r>
              <a:rPr lang="en-US" sz="1600" dirty="0"/>
              <a:t>…</a:t>
            </a:r>
          </a:p>
        </p:txBody>
      </p:sp>
      <p:sp>
        <p:nvSpPr>
          <p:cNvPr id="8" name="Content Placeholder 5">
            <a:extLst>
              <a:ext uri="{FF2B5EF4-FFF2-40B4-BE49-F238E27FC236}">
                <a16:creationId xmlns:a16="http://schemas.microsoft.com/office/drawing/2014/main" id="{63598D6A-85F5-CE4B-B186-40A1810F3A36}"/>
              </a:ext>
            </a:extLst>
          </p:cNvPr>
          <p:cNvSpPr txBox="1">
            <a:spLocks/>
          </p:cNvSpPr>
          <p:nvPr/>
        </p:nvSpPr>
        <p:spPr>
          <a:xfrm>
            <a:off x="8839200" y="1796320"/>
            <a:ext cx="2514600" cy="4970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http-3.3.0</a:t>
            </a:r>
          </a:p>
          <a:p>
            <a:pPr marL="0" indent="0">
              <a:buNone/>
            </a:pPr>
            <a:r>
              <a:rPr lang="en-US" sz="1600" dirty="0"/>
              <a:t>http-form_data-2.1.1</a:t>
            </a:r>
          </a:p>
          <a:p>
            <a:pPr marL="0" indent="0">
              <a:buNone/>
            </a:pPr>
            <a:r>
              <a:rPr lang="en-US" sz="1600" dirty="0"/>
              <a:t>i18n-0.9.3</a:t>
            </a:r>
          </a:p>
          <a:p>
            <a:pPr marL="0" indent="0">
              <a:buNone/>
            </a:pPr>
            <a:r>
              <a:rPr lang="en-US" sz="1600" dirty="0"/>
              <a:t>i18n-1.0.1</a:t>
            </a:r>
          </a:p>
          <a:p>
            <a:pPr marL="0" indent="0">
              <a:buNone/>
            </a:pPr>
            <a:r>
              <a:rPr lang="en-US" sz="1600" dirty="0"/>
              <a:t>i18n-1.1.0</a:t>
            </a:r>
          </a:p>
          <a:p>
            <a:pPr marL="0" indent="0">
              <a:buNone/>
            </a:pPr>
            <a:r>
              <a:rPr lang="en-US" sz="1600" dirty="0"/>
              <a:t>io-like-0.3.0</a:t>
            </a:r>
          </a:p>
          <a:p>
            <a:pPr marL="0" indent="0">
              <a:buNone/>
            </a:pPr>
            <a:r>
              <a:rPr lang="en-US" sz="1600" dirty="0"/>
              <a:t>jbuilder-2.7.0 </a:t>
            </a:r>
          </a:p>
          <a:p>
            <a:pPr marL="0" indent="0">
              <a:buNone/>
            </a:pPr>
            <a:r>
              <a:rPr lang="en-US" sz="1600" dirty="0"/>
              <a:t>mini_magick-4.8.0</a:t>
            </a:r>
          </a:p>
          <a:p>
            <a:pPr marL="0" indent="0">
              <a:buNone/>
            </a:pPr>
            <a:r>
              <a:rPr lang="en-US" sz="1600" dirty="0"/>
              <a:t>mini_mime-1.0.1</a:t>
            </a:r>
          </a:p>
          <a:p>
            <a:pPr marL="0" indent="0">
              <a:buNone/>
            </a:pPr>
            <a:r>
              <a:rPr lang="en-US" sz="1600" dirty="0"/>
              <a:t>mini_portile2-2.3.0</a:t>
            </a:r>
          </a:p>
          <a:p>
            <a:pPr marL="0" indent="0">
              <a:buNone/>
            </a:pPr>
            <a:r>
              <a:rPr lang="en-US" sz="1600" dirty="0"/>
              <a:t>minitest-5.10.3</a:t>
            </a:r>
          </a:p>
          <a:p>
            <a:pPr marL="0" indent="0">
              <a:buNone/>
            </a:pPr>
            <a:r>
              <a:rPr lang="en-US" sz="1600" dirty="0"/>
              <a:t>puma-3.12.0</a:t>
            </a:r>
          </a:p>
          <a:p>
            <a:pPr marL="0" indent="0">
              <a:buNone/>
            </a:pPr>
            <a:r>
              <a:rPr lang="en-US" sz="1600" dirty="0"/>
              <a:t>rack-2.0.3</a:t>
            </a:r>
          </a:p>
          <a:p>
            <a:pPr marL="0" indent="0">
              <a:buNone/>
            </a:pPr>
            <a:r>
              <a:rPr lang="en-US" sz="1600" dirty="0"/>
              <a:t>…</a:t>
            </a:r>
          </a:p>
        </p:txBody>
      </p:sp>
      <p:sp>
        <p:nvSpPr>
          <p:cNvPr id="9" name="Rectangle 8">
            <a:extLst>
              <a:ext uri="{FF2B5EF4-FFF2-40B4-BE49-F238E27FC236}">
                <a16:creationId xmlns:a16="http://schemas.microsoft.com/office/drawing/2014/main" id="{113F7C5C-69C1-9E4A-A745-557F1A76BF40}"/>
              </a:ext>
            </a:extLst>
          </p:cNvPr>
          <p:cNvSpPr/>
          <p:nvPr/>
        </p:nvSpPr>
        <p:spPr>
          <a:xfrm>
            <a:off x="3503023" y="2501988"/>
            <a:ext cx="1963922" cy="1014514"/>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A1FBE75-87DD-CC40-8119-01C467B8B938}"/>
              </a:ext>
            </a:extLst>
          </p:cNvPr>
          <p:cNvSpPr/>
          <p:nvPr/>
        </p:nvSpPr>
        <p:spPr>
          <a:xfrm>
            <a:off x="799012" y="2873829"/>
            <a:ext cx="1963922" cy="654254"/>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BD3519E-8D2C-F241-9929-526980D165D1}"/>
              </a:ext>
            </a:extLst>
          </p:cNvPr>
          <p:cNvSpPr/>
          <p:nvPr/>
        </p:nvSpPr>
        <p:spPr>
          <a:xfrm>
            <a:off x="8839200" y="2488925"/>
            <a:ext cx="1977957" cy="1013032"/>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B370A-1CC6-6346-A07D-A3597A4EA007}"/>
              </a:ext>
            </a:extLst>
          </p:cNvPr>
          <p:cNvSpPr/>
          <p:nvPr/>
        </p:nvSpPr>
        <p:spPr>
          <a:xfrm>
            <a:off x="6096000" y="4191588"/>
            <a:ext cx="1963922" cy="1014514"/>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95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EB7A-4178-ED41-9E44-9C57BE146CFC}"/>
              </a:ext>
            </a:extLst>
          </p:cNvPr>
          <p:cNvSpPr>
            <a:spLocks noGrp="1"/>
          </p:cNvSpPr>
          <p:nvPr>
            <p:ph type="title"/>
          </p:nvPr>
        </p:nvSpPr>
        <p:spPr/>
        <p:txBody>
          <a:bodyPr/>
          <a:lstStyle/>
          <a:p>
            <a:r>
              <a:rPr lang="en-US" dirty="0"/>
              <a:t>Loading a Gem in Your Program</a:t>
            </a:r>
          </a:p>
        </p:txBody>
      </p:sp>
      <p:sp>
        <p:nvSpPr>
          <p:cNvPr id="16" name="Text Placeholder 15">
            <a:extLst>
              <a:ext uri="{FF2B5EF4-FFF2-40B4-BE49-F238E27FC236}">
                <a16:creationId xmlns:a16="http://schemas.microsoft.com/office/drawing/2014/main" id="{24F188AB-ECD7-5942-8E99-B702616B0F6C}"/>
              </a:ext>
            </a:extLst>
          </p:cNvPr>
          <p:cNvSpPr>
            <a:spLocks noGrp="1"/>
          </p:cNvSpPr>
          <p:nvPr>
            <p:ph type="body" idx="1"/>
          </p:nvPr>
        </p:nvSpPr>
        <p:spPr/>
        <p:txBody>
          <a:bodyPr>
            <a:normAutofit/>
          </a:bodyPr>
          <a:lstStyle/>
          <a:p>
            <a:r>
              <a:rPr lang="en-US" dirty="0"/>
              <a:t>Requiring loads the most recent version with its dependencies</a:t>
            </a:r>
          </a:p>
        </p:txBody>
      </p:sp>
      <p:sp>
        <p:nvSpPr>
          <p:cNvPr id="3" name="Content Placeholder 2">
            <a:extLst>
              <a:ext uri="{FF2B5EF4-FFF2-40B4-BE49-F238E27FC236}">
                <a16:creationId xmlns:a16="http://schemas.microsoft.com/office/drawing/2014/main" id="{024ECB79-AD88-164B-89B8-AC6B307D5FF7}"/>
              </a:ext>
            </a:extLst>
          </p:cNvPr>
          <p:cNvSpPr>
            <a:spLocks noGrp="1"/>
          </p:cNvSpPr>
          <p:nvPr>
            <p:ph sz="half" idx="2"/>
          </p:nvPr>
        </p:nvSpPr>
        <p:spPr/>
        <p:txBody>
          <a:bodyPr/>
          <a:lstStyle/>
          <a:p>
            <a:pPr marL="0" indent="0">
              <a:buNone/>
            </a:pPr>
            <a:r>
              <a:rPr lang="en-US" dirty="0">
                <a:latin typeface="PT Mono" panose="02060509020205020204" pitchFamily="49" charset="77"/>
              </a:rPr>
              <a:t>$ </a:t>
            </a:r>
            <a:r>
              <a:rPr lang="en-US" dirty="0" err="1">
                <a:latin typeface="PT Mono" panose="02060509020205020204" pitchFamily="49" charset="77"/>
              </a:rPr>
              <a:t>irb</a:t>
            </a:r>
            <a:endParaRPr lang="en-US" dirty="0">
              <a:latin typeface="PT Mono" panose="02060509020205020204" pitchFamily="49" charset="77"/>
            </a:endParaRPr>
          </a:p>
          <a:p>
            <a:pPr marL="0" indent="0">
              <a:buNone/>
            </a:pPr>
            <a:r>
              <a:rPr lang="en-US" dirty="0">
                <a:latin typeface="PT Mono" panose="02060509020205020204" pitchFamily="49" charset="77"/>
              </a:rPr>
              <a:t>&gt;&gt; require “</a:t>
            </a:r>
            <a:r>
              <a:rPr lang="en-US" dirty="0" err="1">
                <a:latin typeface="PT Mono" panose="02060509020205020204" pitchFamily="49" charset="77"/>
              </a:rPr>
              <a:t>rubygems</a:t>
            </a:r>
            <a:r>
              <a:rPr lang="en-US" dirty="0">
                <a:latin typeface="PT Mono" panose="02060509020205020204" pitchFamily="49" charset="77"/>
              </a:rPr>
              <a:t>”</a:t>
            </a:r>
          </a:p>
          <a:p>
            <a:pPr marL="0" indent="0">
              <a:buNone/>
            </a:pPr>
            <a:r>
              <a:rPr lang="en-US" dirty="0">
                <a:latin typeface="PT Mono" panose="02060509020205020204" pitchFamily="49" charset="77"/>
              </a:rPr>
              <a:t>=&gt; false</a:t>
            </a:r>
          </a:p>
          <a:p>
            <a:pPr marL="0" indent="0">
              <a:buNone/>
            </a:pPr>
            <a:r>
              <a:rPr lang="en-US" dirty="0">
                <a:latin typeface="PT Mono" panose="02060509020205020204" pitchFamily="49" charset="77"/>
              </a:rPr>
              <a:t>&gt;&gt; require “i18n”</a:t>
            </a:r>
          </a:p>
          <a:p>
            <a:pPr marL="0" indent="0">
              <a:buNone/>
            </a:pPr>
            <a:r>
              <a:rPr lang="en-US" dirty="0">
                <a:latin typeface="PT Mono" panose="02060509020205020204" pitchFamily="49" charset="77"/>
              </a:rPr>
              <a:t>=&gt; true</a:t>
            </a:r>
          </a:p>
          <a:p>
            <a:pPr marL="0" indent="0">
              <a:buNone/>
            </a:pPr>
            <a:r>
              <a:rPr lang="en-US" dirty="0">
                <a:latin typeface="PT Mono" panose="02060509020205020204" pitchFamily="49" charset="77"/>
              </a:rPr>
              <a:t>&gt;&gt; I18n::VERSION</a:t>
            </a:r>
          </a:p>
          <a:p>
            <a:pPr marL="0" indent="0">
              <a:buNone/>
            </a:pPr>
            <a:r>
              <a:rPr lang="en-US" dirty="0">
                <a:latin typeface="PT Mono" panose="02060509020205020204" pitchFamily="49" charset="77"/>
              </a:rPr>
              <a:t>=&gt; "1.1.0"</a:t>
            </a:r>
          </a:p>
        </p:txBody>
      </p:sp>
      <p:sp>
        <p:nvSpPr>
          <p:cNvPr id="17" name="Text Placeholder 16">
            <a:extLst>
              <a:ext uri="{FF2B5EF4-FFF2-40B4-BE49-F238E27FC236}">
                <a16:creationId xmlns:a16="http://schemas.microsoft.com/office/drawing/2014/main" id="{8E1FE6C7-FB4B-504A-9A3A-060B4D281ED1}"/>
              </a:ext>
            </a:extLst>
          </p:cNvPr>
          <p:cNvSpPr>
            <a:spLocks noGrp="1"/>
          </p:cNvSpPr>
          <p:nvPr>
            <p:ph type="body" sz="quarter" idx="3"/>
          </p:nvPr>
        </p:nvSpPr>
        <p:spPr/>
        <p:txBody>
          <a:bodyPr>
            <a:normAutofit/>
          </a:bodyPr>
          <a:lstStyle/>
          <a:p>
            <a:r>
              <a:rPr lang="en-US" dirty="0"/>
              <a:t>Use the gem method to load specific versions. Bundler does this for you!</a:t>
            </a:r>
          </a:p>
        </p:txBody>
      </p:sp>
      <p:sp>
        <p:nvSpPr>
          <p:cNvPr id="4" name="Content Placeholder 3">
            <a:extLst>
              <a:ext uri="{FF2B5EF4-FFF2-40B4-BE49-F238E27FC236}">
                <a16:creationId xmlns:a16="http://schemas.microsoft.com/office/drawing/2014/main" id="{8099AA4E-BC30-7043-A4BE-3BA049D0BC39}"/>
              </a:ext>
            </a:extLst>
          </p:cNvPr>
          <p:cNvSpPr>
            <a:spLocks noGrp="1"/>
          </p:cNvSpPr>
          <p:nvPr>
            <p:ph sz="quarter" idx="4"/>
          </p:nvPr>
        </p:nvSpPr>
        <p:spPr/>
        <p:txBody>
          <a:bodyPr/>
          <a:lstStyle/>
          <a:p>
            <a:pPr marL="0" indent="0">
              <a:buNone/>
            </a:pPr>
            <a:r>
              <a:rPr lang="en-US" dirty="0">
                <a:latin typeface="PT Mono" panose="02060509020205020204" pitchFamily="49" charset="77"/>
              </a:rPr>
              <a:t>$ </a:t>
            </a:r>
            <a:r>
              <a:rPr lang="en-US" dirty="0" err="1">
                <a:latin typeface="PT Mono" panose="02060509020205020204" pitchFamily="49" charset="77"/>
              </a:rPr>
              <a:t>irb</a:t>
            </a:r>
            <a:endParaRPr lang="en-US" dirty="0">
              <a:latin typeface="PT Mono" panose="02060509020205020204" pitchFamily="49" charset="77"/>
            </a:endParaRPr>
          </a:p>
          <a:p>
            <a:pPr marL="0" indent="0">
              <a:buNone/>
            </a:pPr>
            <a:r>
              <a:rPr lang="en-US" dirty="0">
                <a:latin typeface="PT Mono" panose="02060509020205020204" pitchFamily="49" charset="77"/>
              </a:rPr>
              <a:t>&gt;&gt; gem "i18n", "0.9.3"</a:t>
            </a:r>
          </a:p>
          <a:p>
            <a:pPr marL="0" indent="0">
              <a:buNone/>
            </a:pPr>
            <a:r>
              <a:rPr lang="en-US" dirty="0">
                <a:latin typeface="PT Mono" panose="02060509020205020204" pitchFamily="49" charset="77"/>
              </a:rPr>
              <a:t>=&gt; true</a:t>
            </a:r>
          </a:p>
          <a:p>
            <a:pPr marL="0" indent="0">
              <a:buNone/>
            </a:pPr>
            <a:r>
              <a:rPr lang="en-US" dirty="0">
                <a:latin typeface="PT Mono" panose="02060509020205020204" pitchFamily="49" charset="77"/>
              </a:rPr>
              <a:t>&gt;&gt; require "i18n"</a:t>
            </a:r>
          </a:p>
          <a:p>
            <a:pPr marL="0" indent="0">
              <a:buNone/>
            </a:pPr>
            <a:r>
              <a:rPr lang="en-US" dirty="0">
                <a:latin typeface="PT Mono" panose="02060509020205020204" pitchFamily="49" charset="77"/>
              </a:rPr>
              <a:t>=&gt; true</a:t>
            </a:r>
          </a:p>
          <a:p>
            <a:pPr marL="0" indent="0">
              <a:buNone/>
            </a:pPr>
            <a:r>
              <a:rPr lang="en-US" dirty="0">
                <a:latin typeface="PT Mono" panose="02060509020205020204" pitchFamily="49" charset="77"/>
              </a:rPr>
              <a:t>&gt;&gt; I18n::VERSION</a:t>
            </a:r>
          </a:p>
          <a:p>
            <a:pPr marL="0" indent="0">
              <a:buNone/>
            </a:pPr>
            <a:r>
              <a:rPr lang="en-US" dirty="0">
                <a:latin typeface="PT Mono" panose="02060509020205020204" pitchFamily="49" charset="77"/>
              </a:rPr>
              <a:t>=&gt; "0.9.3"</a:t>
            </a:r>
          </a:p>
        </p:txBody>
      </p:sp>
      <p:sp>
        <p:nvSpPr>
          <p:cNvPr id="6" name="Rectangle 5">
            <a:extLst>
              <a:ext uri="{FF2B5EF4-FFF2-40B4-BE49-F238E27FC236}">
                <a16:creationId xmlns:a16="http://schemas.microsoft.com/office/drawing/2014/main" id="{AC7C96A4-3044-474A-806F-AAAEAE768785}"/>
              </a:ext>
            </a:extLst>
          </p:cNvPr>
          <p:cNvSpPr/>
          <p:nvPr/>
        </p:nvSpPr>
        <p:spPr>
          <a:xfrm>
            <a:off x="839788" y="3006726"/>
            <a:ext cx="4615189" cy="935489"/>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8D5278EA-25FC-F64E-97B7-23F4778E0324}"/>
              </a:ext>
            </a:extLst>
          </p:cNvPr>
          <p:cNvCxnSpPr>
            <a:cxnSpLocks/>
          </p:cNvCxnSpPr>
          <p:nvPr/>
        </p:nvCxnSpPr>
        <p:spPr>
          <a:xfrm flipH="1" flipV="1">
            <a:off x="4878600" y="4014876"/>
            <a:ext cx="287166" cy="18284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EC77717-E58B-1244-AA30-359AD9F117DF}"/>
              </a:ext>
            </a:extLst>
          </p:cNvPr>
          <p:cNvSpPr txBox="1"/>
          <p:nvPr/>
        </p:nvSpPr>
        <p:spPr>
          <a:xfrm>
            <a:off x="3660137" y="5739884"/>
            <a:ext cx="2437975" cy="707886"/>
          </a:xfrm>
          <a:prstGeom prst="rect">
            <a:avLst/>
          </a:prstGeom>
          <a:noFill/>
        </p:spPr>
        <p:txBody>
          <a:bodyPr wrap="none" rtlCol="0">
            <a:spAutoFit/>
          </a:bodyPr>
          <a:lstStyle/>
          <a:p>
            <a:r>
              <a:rPr lang="en-US" sz="2000" dirty="0"/>
              <a:t>No longer needed on </a:t>
            </a:r>
          </a:p>
          <a:p>
            <a:r>
              <a:rPr lang="en-US" sz="2000" dirty="0"/>
              <a:t>modern-day Rubies</a:t>
            </a:r>
          </a:p>
        </p:txBody>
      </p:sp>
      <p:cxnSp>
        <p:nvCxnSpPr>
          <p:cNvPr id="19" name="Straight Arrow Connector 18">
            <a:extLst>
              <a:ext uri="{FF2B5EF4-FFF2-40B4-BE49-F238E27FC236}">
                <a16:creationId xmlns:a16="http://schemas.microsoft.com/office/drawing/2014/main" id="{E9047861-25EA-124E-9A82-47D4C82C9E6A}"/>
              </a:ext>
            </a:extLst>
          </p:cNvPr>
          <p:cNvCxnSpPr>
            <a:cxnSpLocks/>
          </p:cNvCxnSpPr>
          <p:nvPr/>
        </p:nvCxnSpPr>
        <p:spPr>
          <a:xfrm flipH="1" flipV="1">
            <a:off x="10241281" y="4014876"/>
            <a:ext cx="415635" cy="1725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4286D16-36EB-ED4C-8247-2232C3EC2D58}"/>
              </a:ext>
            </a:extLst>
          </p:cNvPr>
          <p:cNvSpPr txBox="1"/>
          <p:nvPr/>
        </p:nvSpPr>
        <p:spPr>
          <a:xfrm>
            <a:off x="9041717" y="5776215"/>
            <a:ext cx="3030894" cy="707886"/>
          </a:xfrm>
          <a:prstGeom prst="rect">
            <a:avLst/>
          </a:prstGeom>
          <a:noFill/>
        </p:spPr>
        <p:txBody>
          <a:bodyPr wrap="none" rtlCol="0">
            <a:spAutoFit/>
          </a:bodyPr>
          <a:lstStyle/>
          <a:p>
            <a:r>
              <a:rPr lang="en-US" sz="2000" b="1" dirty="0">
                <a:solidFill>
                  <a:srgbClr val="FF0000"/>
                </a:solidFill>
              </a:rPr>
              <a:t>NEVER ACTUALLY DO THIS!</a:t>
            </a:r>
          </a:p>
          <a:p>
            <a:r>
              <a:rPr lang="en-US" sz="2000" dirty="0"/>
              <a:t>(This is what bundler is for)</a:t>
            </a:r>
          </a:p>
        </p:txBody>
      </p:sp>
      <p:sp>
        <p:nvSpPr>
          <p:cNvPr id="15" name="Rectangle 14">
            <a:extLst>
              <a:ext uri="{FF2B5EF4-FFF2-40B4-BE49-F238E27FC236}">
                <a16:creationId xmlns:a16="http://schemas.microsoft.com/office/drawing/2014/main" id="{8DB26231-F918-B944-A27A-785C8BFBD0F1}"/>
              </a:ext>
            </a:extLst>
          </p:cNvPr>
          <p:cNvSpPr/>
          <p:nvPr/>
        </p:nvSpPr>
        <p:spPr>
          <a:xfrm>
            <a:off x="6200701" y="3006725"/>
            <a:ext cx="4888477" cy="935489"/>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995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3" grpId="0" uiExpand="1"/>
      <p:bldP spid="17" grpId="0"/>
      <p:bldP spid="4" grpId="0"/>
      <p:bldP spid="6" grpId="0" animBg="1"/>
      <p:bldP spid="12" grpId="0"/>
      <p:bldP spid="20"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A5C015-B5C7-A94B-A06D-CDA70F0449A9}"/>
              </a:ext>
            </a:extLst>
          </p:cNvPr>
          <p:cNvSpPr>
            <a:spLocks noGrp="1"/>
          </p:cNvSpPr>
          <p:nvPr>
            <p:ph type="title"/>
          </p:nvPr>
        </p:nvSpPr>
        <p:spPr/>
        <p:txBody>
          <a:bodyPr/>
          <a:lstStyle/>
          <a:p>
            <a:r>
              <a:rPr lang="en-US" dirty="0"/>
              <a:t>What Makes A Gem?</a:t>
            </a:r>
          </a:p>
        </p:txBody>
      </p:sp>
      <p:sp>
        <p:nvSpPr>
          <p:cNvPr id="8" name="Content Placeholder 7">
            <a:extLst>
              <a:ext uri="{FF2B5EF4-FFF2-40B4-BE49-F238E27FC236}">
                <a16:creationId xmlns:a16="http://schemas.microsoft.com/office/drawing/2014/main" id="{A20A0926-FD12-E946-94D5-4A3E5B379328}"/>
              </a:ext>
            </a:extLst>
          </p:cNvPr>
          <p:cNvSpPr>
            <a:spLocks noGrp="1"/>
          </p:cNvSpPr>
          <p:nvPr>
            <p:ph idx="1"/>
          </p:nvPr>
        </p:nvSpPr>
        <p:spPr/>
        <p:txBody>
          <a:bodyPr/>
          <a:lstStyle/>
          <a:p>
            <a:r>
              <a:rPr lang="en-US" dirty="0" err="1"/>
              <a:t>gemspec</a:t>
            </a:r>
            <a:r>
              <a:rPr lang="en-US" dirty="0"/>
              <a:t> file</a:t>
            </a:r>
          </a:p>
          <a:p>
            <a:r>
              <a:rPr lang="en-US" dirty="0"/>
              <a:t>Addition to $LOAD_PATH (Handled by </a:t>
            </a:r>
            <a:r>
              <a:rPr lang="en-US" dirty="0" err="1"/>
              <a:t>rubygems</a:t>
            </a:r>
            <a:r>
              <a:rPr lang="en-US" dirty="0"/>
              <a:t>)</a:t>
            </a:r>
          </a:p>
          <a:p>
            <a:r>
              <a:rPr lang="en-US" dirty="0"/>
              <a:t>Activation of the gem (Handled by </a:t>
            </a:r>
            <a:r>
              <a:rPr lang="en-US" dirty="0" err="1"/>
              <a:t>rubygems</a:t>
            </a:r>
            <a:r>
              <a:rPr lang="en-US" dirty="0"/>
              <a:t> + bundler)</a:t>
            </a:r>
          </a:p>
          <a:p>
            <a:r>
              <a:rPr lang="en-US" dirty="0"/>
              <a:t>A well-placed “require” (Usually done for you by bundler)</a:t>
            </a:r>
          </a:p>
        </p:txBody>
      </p:sp>
    </p:spTree>
    <p:extLst>
      <p:ext uri="{BB962C8B-B14F-4D97-AF65-F5344CB8AC3E}">
        <p14:creationId xmlns:p14="http://schemas.microsoft.com/office/powerpoint/2010/main" val="228665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0573-E601-9348-94D2-4448513AC4EF}"/>
              </a:ext>
            </a:extLst>
          </p:cNvPr>
          <p:cNvSpPr>
            <a:spLocks noGrp="1"/>
          </p:cNvSpPr>
          <p:nvPr>
            <p:ph type="title"/>
          </p:nvPr>
        </p:nvSpPr>
        <p:spPr/>
        <p:txBody>
          <a:bodyPr/>
          <a:lstStyle/>
          <a:p>
            <a:r>
              <a:rPr lang="en-US" dirty="0"/>
              <a:t>The </a:t>
            </a:r>
            <a:r>
              <a:rPr lang="en-US" dirty="0" err="1"/>
              <a:t>gemspec</a:t>
            </a:r>
            <a:endParaRPr lang="en-US" dirty="0"/>
          </a:p>
        </p:txBody>
      </p:sp>
      <p:sp>
        <p:nvSpPr>
          <p:cNvPr id="3" name="Content Placeholder 2">
            <a:extLst>
              <a:ext uri="{FF2B5EF4-FFF2-40B4-BE49-F238E27FC236}">
                <a16:creationId xmlns:a16="http://schemas.microsoft.com/office/drawing/2014/main" id="{CFC31603-4332-2648-852E-CC14B0F52DE8}"/>
              </a:ext>
            </a:extLst>
          </p:cNvPr>
          <p:cNvSpPr>
            <a:spLocks noGrp="1"/>
          </p:cNvSpPr>
          <p:nvPr>
            <p:ph idx="1"/>
          </p:nvPr>
        </p:nvSpPr>
        <p:spPr/>
        <p:txBody>
          <a:bodyPr/>
          <a:lstStyle/>
          <a:p>
            <a:r>
              <a:rPr lang="en-US" dirty="0"/>
              <a:t>A file that describes the gem</a:t>
            </a:r>
          </a:p>
          <a:p>
            <a:pPr lvl="1"/>
            <a:r>
              <a:rPr lang="en-US" dirty="0"/>
              <a:t>Name</a:t>
            </a:r>
          </a:p>
          <a:p>
            <a:pPr lvl="1"/>
            <a:r>
              <a:rPr lang="en-US" dirty="0"/>
              <a:t>Description</a:t>
            </a:r>
          </a:p>
          <a:p>
            <a:pPr lvl="1"/>
            <a:r>
              <a:rPr lang="en-US" dirty="0"/>
              <a:t>Dependencies</a:t>
            </a:r>
          </a:p>
          <a:p>
            <a:pPr lvl="1"/>
            <a:r>
              <a:rPr lang="en-US" dirty="0"/>
              <a:t>Version</a:t>
            </a:r>
          </a:p>
          <a:p>
            <a:r>
              <a:rPr lang="en-US" dirty="0"/>
              <a:t>Convention: Named the same as the gem</a:t>
            </a:r>
          </a:p>
          <a:p>
            <a:pPr lvl="1"/>
            <a:r>
              <a:rPr lang="en-US" dirty="0" err="1"/>
              <a:t>mygem.gemspec</a:t>
            </a:r>
            <a:endParaRPr lang="en-US" dirty="0"/>
          </a:p>
          <a:p>
            <a:r>
              <a:rPr lang="en-US" dirty="0"/>
              <a:t>Actually a file with Ruby code</a:t>
            </a:r>
          </a:p>
        </p:txBody>
      </p:sp>
    </p:spTree>
    <p:extLst>
      <p:ext uri="{BB962C8B-B14F-4D97-AF65-F5344CB8AC3E}">
        <p14:creationId xmlns:p14="http://schemas.microsoft.com/office/powerpoint/2010/main" val="62445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3F35424-3086-B341-8F4F-0729A70DC881}"/>
              </a:ext>
            </a:extLst>
          </p:cNvPr>
          <p:cNvSpPr txBox="1"/>
          <p:nvPr/>
        </p:nvSpPr>
        <p:spPr>
          <a:xfrm>
            <a:off x="621536" y="363915"/>
            <a:ext cx="10632619" cy="6494085"/>
          </a:xfrm>
          <a:prstGeom prst="rect">
            <a:avLst/>
          </a:prstGeom>
          <a:noFill/>
        </p:spPr>
        <p:txBody>
          <a:bodyPr wrap="square" rtlCol="0">
            <a:spAutoFit/>
          </a:bodyPr>
          <a:lstStyle/>
          <a:p>
            <a:r>
              <a:rPr lang="en-US" sz="1600" dirty="0">
                <a:latin typeface="PT Mono" panose="02060509020205020204" pitchFamily="49" charset="77"/>
              </a:rPr>
              <a:t>lib = </a:t>
            </a:r>
            <a:r>
              <a:rPr lang="en-US" sz="1600" dirty="0" err="1">
                <a:latin typeface="PT Mono" panose="02060509020205020204" pitchFamily="49" charset="77"/>
              </a:rPr>
              <a:t>File.expand_path</a:t>
            </a:r>
            <a:r>
              <a:rPr lang="en-US" sz="1600" dirty="0">
                <a:latin typeface="PT Mono" panose="02060509020205020204" pitchFamily="49" charset="77"/>
              </a:rPr>
              <a:t>("../lib", __FILE__)</a:t>
            </a:r>
          </a:p>
          <a:p>
            <a:r>
              <a:rPr lang="en-US" sz="1600" dirty="0">
                <a:latin typeface="PT Mono" panose="02060509020205020204" pitchFamily="49" charset="77"/>
              </a:rPr>
              <a:t>$</a:t>
            </a:r>
            <a:r>
              <a:rPr lang="en-US" sz="1600" dirty="0" err="1">
                <a:latin typeface="PT Mono" panose="02060509020205020204" pitchFamily="49" charset="77"/>
              </a:rPr>
              <a:t>LOAD_PATH.unshift</a:t>
            </a:r>
            <a:r>
              <a:rPr lang="en-US" sz="1600" dirty="0">
                <a:latin typeface="PT Mono" panose="02060509020205020204" pitchFamily="49" charset="77"/>
              </a:rPr>
              <a:t>(lib) unless $</a:t>
            </a:r>
            <a:r>
              <a:rPr lang="en-US" sz="1600" dirty="0" err="1">
                <a:latin typeface="PT Mono" panose="02060509020205020204" pitchFamily="49" charset="77"/>
              </a:rPr>
              <a:t>LOAD_PATH.include</a:t>
            </a:r>
            <a:r>
              <a:rPr lang="en-US" sz="1600" dirty="0">
                <a:latin typeface="PT Mono" panose="02060509020205020204" pitchFamily="49" charset="77"/>
              </a:rPr>
              <a:t>?(lib)</a:t>
            </a:r>
          </a:p>
          <a:p>
            <a:r>
              <a:rPr lang="en-US" sz="1600" dirty="0">
                <a:latin typeface="PT Mono" panose="02060509020205020204" pitchFamily="49" charset="77"/>
              </a:rPr>
              <a:t>require "</a:t>
            </a:r>
            <a:r>
              <a:rPr lang="en-US" sz="1600" dirty="0" err="1">
                <a:latin typeface="PT Mono" panose="02060509020205020204" pitchFamily="49" charset="77"/>
              </a:rPr>
              <a:t>mygem</a:t>
            </a:r>
            <a:r>
              <a:rPr lang="en-US" sz="1600" dirty="0">
                <a:latin typeface="PT Mono" panose="02060509020205020204" pitchFamily="49" charset="77"/>
              </a:rPr>
              <a:t>/version"</a:t>
            </a:r>
          </a:p>
          <a:p>
            <a:endParaRPr lang="en-US" sz="1600" dirty="0">
              <a:latin typeface="PT Mono" panose="02060509020205020204" pitchFamily="49" charset="77"/>
            </a:endParaRPr>
          </a:p>
          <a:p>
            <a:r>
              <a:rPr lang="en-US" sz="1600" dirty="0">
                <a:latin typeface="PT Mono" panose="02060509020205020204" pitchFamily="49" charset="77"/>
              </a:rPr>
              <a:t>Gem::</a:t>
            </a:r>
            <a:r>
              <a:rPr lang="en-US" sz="1600" dirty="0" err="1">
                <a:latin typeface="PT Mono" panose="02060509020205020204" pitchFamily="49" charset="77"/>
              </a:rPr>
              <a:t>Specification.new</a:t>
            </a:r>
            <a:r>
              <a:rPr lang="en-US" sz="1600" dirty="0">
                <a:latin typeface="PT Mono" panose="02060509020205020204" pitchFamily="49" charset="77"/>
              </a:rPr>
              <a:t> do |spec|</a:t>
            </a:r>
          </a:p>
          <a:p>
            <a:r>
              <a:rPr lang="en-US" sz="1600" dirty="0">
                <a:latin typeface="PT Mono" panose="02060509020205020204" pitchFamily="49" charset="77"/>
              </a:rPr>
              <a:t>  </a:t>
            </a:r>
            <a:r>
              <a:rPr lang="en-US" sz="1600" dirty="0" err="1">
                <a:latin typeface="PT Mono" panose="02060509020205020204" pitchFamily="49" charset="77"/>
              </a:rPr>
              <a:t>spec.name</a:t>
            </a:r>
            <a:r>
              <a:rPr lang="en-US" sz="1600" dirty="0">
                <a:latin typeface="PT Mono" panose="02060509020205020204" pitchFamily="49" charset="77"/>
              </a:rPr>
              <a:t>          = "</a:t>
            </a:r>
            <a:r>
              <a:rPr lang="en-US" sz="1600" dirty="0" err="1">
                <a:latin typeface="PT Mono" panose="02060509020205020204" pitchFamily="49" charset="77"/>
              </a:rPr>
              <a:t>mygem</a:t>
            </a:r>
            <a:r>
              <a:rPr lang="en-US" sz="1600" dirty="0">
                <a:latin typeface="PT Mono" panose="02060509020205020204" pitchFamily="49" charset="77"/>
              </a:rPr>
              <a:t>"</a:t>
            </a:r>
          </a:p>
          <a:p>
            <a:r>
              <a:rPr lang="en-US" sz="1600" dirty="0">
                <a:latin typeface="PT Mono" panose="02060509020205020204" pitchFamily="49" charset="77"/>
              </a:rPr>
              <a:t>  </a:t>
            </a:r>
            <a:r>
              <a:rPr lang="en-US" sz="1600" dirty="0" err="1">
                <a:latin typeface="PT Mono" panose="02060509020205020204" pitchFamily="49" charset="77"/>
              </a:rPr>
              <a:t>spec.version</a:t>
            </a:r>
            <a:r>
              <a:rPr lang="en-US" sz="1600" dirty="0">
                <a:latin typeface="PT Mono" panose="02060509020205020204" pitchFamily="49" charset="77"/>
              </a:rPr>
              <a:t>       = </a:t>
            </a:r>
            <a:r>
              <a:rPr lang="en-US" sz="1600" dirty="0" err="1">
                <a:latin typeface="PT Mono" panose="02060509020205020204" pitchFamily="49" charset="77"/>
              </a:rPr>
              <a:t>Mygem</a:t>
            </a:r>
            <a:r>
              <a:rPr lang="en-US" sz="1600" dirty="0">
                <a:latin typeface="PT Mono" panose="02060509020205020204" pitchFamily="49" charset="77"/>
              </a:rPr>
              <a:t>::VERSION</a:t>
            </a:r>
          </a:p>
          <a:p>
            <a:r>
              <a:rPr lang="en-US" sz="1600" dirty="0">
                <a:latin typeface="PT Mono" panose="02060509020205020204" pitchFamily="49" charset="77"/>
              </a:rPr>
              <a:t>  </a:t>
            </a:r>
            <a:r>
              <a:rPr lang="en-US" sz="1600" dirty="0" err="1">
                <a:latin typeface="PT Mono" panose="02060509020205020204" pitchFamily="49" charset="77"/>
              </a:rPr>
              <a:t>spec.authors</a:t>
            </a:r>
            <a:r>
              <a:rPr lang="en-US" sz="1600" dirty="0">
                <a:latin typeface="PT Mono" panose="02060509020205020204" pitchFamily="49" charset="77"/>
              </a:rPr>
              <a:t>       = ["Name"]</a:t>
            </a:r>
          </a:p>
          <a:p>
            <a:r>
              <a:rPr lang="en-US" sz="1600" dirty="0">
                <a:latin typeface="PT Mono" panose="02060509020205020204" pitchFamily="49" charset="77"/>
              </a:rPr>
              <a:t>  </a:t>
            </a:r>
            <a:r>
              <a:rPr lang="en-US" sz="1600" dirty="0" err="1">
                <a:latin typeface="PT Mono" panose="02060509020205020204" pitchFamily="49" charset="77"/>
              </a:rPr>
              <a:t>spec.email</a:t>
            </a:r>
            <a:r>
              <a:rPr lang="en-US" sz="1600" dirty="0">
                <a:latin typeface="PT Mono" panose="02060509020205020204" pitchFamily="49" charset="77"/>
              </a:rPr>
              <a:t>         = ["</a:t>
            </a:r>
            <a:r>
              <a:rPr lang="en-US" sz="1600" dirty="0" err="1">
                <a:latin typeface="PT Mono" panose="02060509020205020204" pitchFamily="49" charset="77"/>
              </a:rPr>
              <a:t>you@email.biz</a:t>
            </a:r>
            <a:r>
              <a:rPr lang="en-US" sz="1600" dirty="0">
                <a:latin typeface="PT Mono" panose="02060509020205020204" pitchFamily="49" charset="77"/>
              </a:rPr>
              <a:t>"]</a:t>
            </a:r>
          </a:p>
          <a:p>
            <a:endParaRPr lang="en-US" sz="1600" dirty="0">
              <a:latin typeface="PT Mono" panose="02060509020205020204" pitchFamily="49" charset="77"/>
            </a:endParaRPr>
          </a:p>
          <a:p>
            <a:r>
              <a:rPr lang="en-US" sz="1600" dirty="0">
                <a:latin typeface="PT Mono" panose="02060509020205020204" pitchFamily="49" charset="77"/>
              </a:rPr>
              <a:t>  </a:t>
            </a:r>
            <a:r>
              <a:rPr lang="en-US" sz="1600" dirty="0" err="1">
                <a:latin typeface="PT Mono" panose="02060509020205020204" pitchFamily="49" charset="77"/>
              </a:rPr>
              <a:t>spec.summary</a:t>
            </a:r>
            <a:r>
              <a:rPr lang="en-US" sz="1600" dirty="0">
                <a:latin typeface="PT Mono" panose="02060509020205020204" pitchFamily="49" charset="77"/>
              </a:rPr>
              <a:t>       = "A short summary"</a:t>
            </a:r>
          </a:p>
          <a:p>
            <a:r>
              <a:rPr lang="en-US" sz="1600" dirty="0">
                <a:latin typeface="PT Mono" panose="02060509020205020204" pitchFamily="49" charset="77"/>
              </a:rPr>
              <a:t>  </a:t>
            </a:r>
            <a:r>
              <a:rPr lang="en-US" sz="1600" dirty="0" err="1">
                <a:latin typeface="PT Mono" panose="02060509020205020204" pitchFamily="49" charset="77"/>
              </a:rPr>
              <a:t>spec.description</a:t>
            </a:r>
            <a:r>
              <a:rPr lang="en-US" sz="1600" dirty="0">
                <a:latin typeface="PT Mono" panose="02060509020205020204" pitchFamily="49" charset="77"/>
              </a:rPr>
              <a:t>   = "A longer summary"</a:t>
            </a:r>
          </a:p>
          <a:p>
            <a:r>
              <a:rPr lang="en-US" sz="1600" dirty="0">
                <a:latin typeface="PT Mono" panose="02060509020205020204" pitchFamily="49" charset="77"/>
              </a:rPr>
              <a:t>  </a:t>
            </a:r>
            <a:r>
              <a:rPr lang="en-US" sz="1600" dirty="0" err="1">
                <a:latin typeface="PT Mono" panose="02060509020205020204" pitchFamily="49" charset="77"/>
              </a:rPr>
              <a:t>spec.homepage</a:t>
            </a:r>
            <a:r>
              <a:rPr lang="en-US" sz="1600" dirty="0">
                <a:latin typeface="PT Mono" panose="02060509020205020204" pitchFamily="49" charset="77"/>
              </a:rPr>
              <a:t>      = "https://</a:t>
            </a:r>
            <a:r>
              <a:rPr lang="en-US" sz="1600" dirty="0" err="1">
                <a:latin typeface="PT Mono" panose="02060509020205020204" pitchFamily="49" charset="77"/>
              </a:rPr>
              <a:t>github.com</a:t>
            </a:r>
            <a:r>
              <a:rPr lang="en-US" sz="1600" dirty="0">
                <a:latin typeface="PT Mono" panose="02060509020205020204" pitchFamily="49" charset="77"/>
              </a:rPr>
              <a:t>/you/repo"</a:t>
            </a:r>
          </a:p>
          <a:p>
            <a:r>
              <a:rPr lang="en-US" sz="1600" dirty="0">
                <a:latin typeface="PT Mono" panose="02060509020205020204" pitchFamily="49" charset="77"/>
              </a:rPr>
              <a:t>  </a:t>
            </a:r>
            <a:r>
              <a:rPr lang="en-US" sz="1600" dirty="0" err="1">
                <a:latin typeface="PT Mono" panose="02060509020205020204" pitchFamily="49" charset="77"/>
              </a:rPr>
              <a:t>spec.license</a:t>
            </a:r>
            <a:r>
              <a:rPr lang="en-US" sz="1600" dirty="0">
                <a:latin typeface="PT Mono" panose="02060509020205020204" pitchFamily="49" charset="77"/>
              </a:rPr>
              <a:t>       = "MIT"</a:t>
            </a:r>
          </a:p>
          <a:p>
            <a:endParaRPr lang="en-US" sz="1600" dirty="0">
              <a:latin typeface="PT Mono" panose="02060509020205020204" pitchFamily="49" charset="77"/>
            </a:endParaRPr>
          </a:p>
          <a:p>
            <a:r>
              <a:rPr lang="en-US" sz="1600" dirty="0">
                <a:latin typeface="PT Mono" panose="02060509020205020204" pitchFamily="49" charset="77"/>
              </a:rPr>
              <a:t>  </a:t>
            </a:r>
            <a:r>
              <a:rPr lang="en-US" sz="1600" dirty="0" err="1">
                <a:latin typeface="PT Mono" panose="02060509020205020204" pitchFamily="49" charset="77"/>
              </a:rPr>
              <a:t>spec.files</a:t>
            </a:r>
            <a:r>
              <a:rPr lang="en-US" sz="1600" dirty="0">
                <a:latin typeface="PT Mono" panose="02060509020205020204" pitchFamily="49" charset="77"/>
              </a:rPr>
              <a:t> = </a:t>
            </a:r>
            <a:r>
              <a:rPr lang="en-US" sz="1600" dirty="0" err="1">
                <a:latin typeface="PT Mono" panose="02060509020205020204" pitchFamily="49" charset="77"/>
              </a:rPr>
              <a:t>Dir.chdir</a:t>
            </a:r>
            <a:r>
              <a:rPr lang="en-US" sz="1600" dirty="0">
                <a:latin typeface="PT Mono" panose="02060509020205020204" pitchFamily="49" charset="77"/>
              </a:rPr>
              <a:t>(</a:t>
            </a:r>
            <a:r>
              <a:rPr lang="en-US" sz="1600" dirty="0" err="1">
                <a:latin typeface="PT Mono" panose="02060509020205020204" pitchFamily="49" charset="77"/>
              </a:rPr>
              <a:t>File.expand_path</a:t>
            </a:r>
            <a:r>
              <a:rPr lang="en-US" sz="1600" dirty="0">
                <a:latin typeface="PT Mono" panose="02060509020205020204" pitchFamily="49" charset="77"/>
              </a:rPr>
              <a:t>("..", __FILE__)) do</a:t>
            </a:r>
          </a:p>
          <a:p>
            <a:r>
              <a:rPr lang="en-US" sz="1600" dirty="0">
                <a:latin typeface="PT Mono" panose="02060509020205020204" pitchFamily="49" charset="77"/>
              </a:rPr>
              <a:t>    `git ls-files -</a:t>
            </a:r>
            <a:r>
              <a:rPr lang="en-US" sz="1600" dirty="0" err="1">
                <a:latin typeface="PT Mono" panose="02060509020205020204" pitchFamily="49" charset="77"/>
              </a:rPr>
              <a:t>z`.split</a:t>
            </a:r>
            <a:r>
              <a:rPr lang="en-US" sz="1600" dirty="0">
                <a:latin typeface="PT Mono" panose="02060509020205020204" pitchFamily="49" charset="77"/>
              </a:rPr>
              <a:t>("\x0").reject { |f| </a:t>
            </a:r>
            <a:r>
              <a:rPr lang="en-US" sz="1600" dirty="0" err="1">
                <a:latin typeface="PT Mono" panose="02060509020205020204" pitchFamily="49" charset="77"/>
              </a:rPr>
              <a:t>f.match</a:t>
            </a:r>
            <a:r>
              <a:rPr lang="en-US" sz="1600" dirty="0">
                <a:latin typeface="PT Mono" panose="02060509020205020204" pitchFamily="49" charset="77"/>
              </a:rPr>
              <a:t>(%r{^(</a:t>
            </a:r>
            <a:r>
              <a:rPr lang="en-US" sz="1600" dirty="0" err="1">
                <a:latin typeface="PT Mono" panose="02060509020205020204" pitchFamily="49" charset="77"/>
              </a:rPr>
              <a:t>test|spec|features</a:t>
            </a:r>
            <a:r>
              <a:rPr lang="en-US" sz="1600" dirty="0">
                <a:latin typeface="PT Mono" panose="02060509020205020204" pitchFamily="49" charset="77"/>
              </a:rPr>
              <a:t>)/}) }</a:t>
            </a:r>
          </a:p>
          <a:p>
            <a:r>
              <a:rPr lang="en-US" sz="1600" dirty="0">
                <a:latin typeface="PT Mono" panose="02060509020205020204" pitchFamily="49" charset="77"/>
              </a:rPr>
              <a:t>  end</a:t>
            </a:r>
          </a:p>
          <a:p>
            <a:r>
              <a:rPr lang="en-US" sz="1600" dirty="0">
                <a:latin typeface="PT Mono" panose="02060509020205020204" pitchFamily="49" charset="77"/>
              </a:rPr>
              <a:t>  </a:t>
            </a:r>
            <a:r>
              <a:rPr lang="en-US" sz="1600" dirty="0" err="1">
                <a:latin typeface="PT Mono" panose="02060509020205020204" pitchFamily="49" charset="77"/>
              </a:rPr>
              <a:t>spec.bindir</a:t>
            </a:r>
            <a:r>
              <a:rPr lang="en-US" sz="1600" dirty="0">
                <a:latin typeface="PT Mono" panose="02060509020205020204" pitchFamily="49" charset="77"/>
              </a:rPr>
              <a:t>        = "exe"</a:t>
            </a:r>
          </a:p>
          <a:p>
            <a:r>
              <a:rPr lang="en-US" sz="1600" dirty="0">
                <a:latin typeface="PT Mono" panose="02060509020205020204" pitchFamily="49" charset="77"/>
              </a:rPr>
              <a:t>  </a:t>
            </a:r>
            <a:r>
              <a:rPr lang="en-US" sz="1600" dirty="0" err="1">
                <a:latin typeface="PT Mono" panose="02060509020205020204" pitchFamily="49" charset="77"/>
              </a:rPr>
              <a:t>spec.executables</a:t>
            </a:r>
            <a:r>
              <a:rPr lang="en-US" sz="1600" dirty="0">
                <a:latin typeface="PT Mono" panose="02060509020205020204" pitchFamily="49" charset="77"/>
              </a:rPr>
              <a:t>   = </a:t>
            </a:r>
            <a:r>
              <a:rPr lang="en-US" sz="1600" dirty="0" err="1">
                <a:latin typeface="PT Mono" panose="02060509020205020204" pitchFamily="49" charset="77"/>
              </a:rPr>
              <a:t>spec.files.grep</a:t>
            </a:r>
            <a:r>
              <a:rPr lang="en-US" sz="1600" dirty="0">
                <a:latin typeface="PT Mono" panose="02060509020205020204" pitchFamily="49" charset="77"/>
              </a:rPr>
              <a:t>(%r{^exe/}) { |f| </a:t>
            </a:r>
            <a:r>
              <a:rPr lang="en-US" sz="1600" dirty="0" err="1">
                <a:latin typeface="PT Mono" panose="02060509020205020204" pitchFamily="49" charset="77"/>
              </a:rPr>
              <a:t>File.basename</a:t>
            </a:r>
            <a:r>
              <a:rPr lang="en-US" sz="1600" dirty="0">
                <a:latin typeface="PT Mono" panose="02060509020205020204" pitchFamily="49" charset="77"/>
              </a:rPr>
              <a:t>(f) }</a:t>
            </a:r>
          </a:p>
          <a:p>
            <a:r>
              <a:rPr lang="en-US" sz="1600" dirty="0">
                <a:latin typeface="PT Mono" panose="02060509020205020204" pitchFamily="49" charset="77"/>
              </a:rPr>
              <a:t>  </a:t>
            </a:r>
            <a:r>
              <a:rPr lang="en-US" sz="1600" dirty="0" err="1">
                <a:latin typeface="PT Mono" panose="02060509020205020204" pitchFamily="49" charset="77"/>
              </a:rPr>
              <a:t>spec.require_paths</a:t>
            </a:r>
            <a:r>
              <a:rPr lang="en-US" sz="1600" dirty="0">
                <a:latin typeface="PT Mono" panose="02060509020205020204" pitchFamily="49" charset="77"/>
              </a:rPr>
              <a:t> = ["lib"]</a:t>
            </a:r>
          </a:p>
          <a:p>
            <a:endParaRPr lang="en-US" sz="1600" dirty="0">
              <a:latin typeface="PT Mono" panose="02060509020205020204" pitchFamily="49" charset="77"/>
            </a:endParaRPr>
          </a:p>
          <a:p>
            <a:r>
              <a:rPr lang="en-US" sz="1600" dirty="0">
                <a:latin typeface="PT Mono" panose="02060509020205020204" pitchFamily="49" charset="77"/>
              </a:rPr>
              <a:t>  </a:t>
            </a:r>
            <a:r>
              <a:rPr lang="en-US" sz="1600" dirty="0" err="1">
                <a:latin typeface="PT Mono" panose="02060509020205020204" pitchFamily="49" charset="77"/>
              </a:rPr>
              <a:t>spec.add_runtime_dependency</a:t>
            </a:r>
            <a:r>
              <a:rPr lang="en-US" sz="1600" dirty="0">
                <a:latin typeface="PT Mono" panose="02060509020205020204" pitchFamily="49" charset="77"/>
              </a:rPr>
              <a:t> "</a:t>
            </a:r>
            <a:r>
              <a:rPr lang="en-US" sz="1600" dirty="0" err="1">
                <a:latin typeface="PT Mono" panose="02060509020205020204" pitchFamily="49" charset="77"/>
              </a:rPr>
              <a:t>pg</a:t>
            </a:r>
            <a:r>
              <a:rPr lang="en-US" sz="1600" dirty="0">
                <a:latin typeface="PT Mono" panose="02060509020205020204" pitchFamily="49" charset="77"/>
              </a:rPr>
              <a:t>", "&gt;= 0.19.0"</a:t>
            </a:r>
          </a:p>
          <a:p>
            <a:r>
              <a:rPr lang="en-US" sz="1600" dirty="0">
                <a:latin typeface="PT Mono" panose="02060509020205020204" pitchFamily="49" charset="77"/>
              </a:rPr>
              <a:t>  </a:t>
            </a:r>
            <a:r>
              <a:rPr lang="en-US" sz="1600" dirty="0" err="1">
                <a:latin typeface="PT Mono" panose="02060509020205020204" pitchFamily="49" charset="77"/>
              </a:rPr>
              <a:t>spec.add_development_dependency</a:t>
            </a:r>
            <a:r>
              <a:rPr lang="en-US" sz="1600" dirty="0">
                <a:latin typeface="PT Mono" panose="02060509020205020204" pitchFamily="49" charset="77"/>
              </a:rPr>
              <a:t> "rake", "~&gt; 10.0”</a:t>
            </a:r>
          </a:p>
          <a:p>
            <a:r>
              <a:rPr lang="en-US" sz="1600" dirty="0">
                <a:latin typeface="PT Mono" panose="02060509020205020204" pitchFamily="49" charset="77"/>
              </a:rPr>
              <a:t>end</a:t>
            </a:r>
          </a:p>
        </p:txBody>
      </p:sp>
    </p:spTree>
    <p:extLst>
      <p:ext uri="{BB962C8B-B14F-4D97-AF65-F5344CB8AC3E}">
        <p14:creationId xmlns:p14="http://schemas.microsoft.com/office/powerpoint/2010/main" val="328126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46FA7E-4020-C54A-AAE0-25844374F3B4}"/>
              </a:ext>
            </a:extLst>
          </p:cNvPr>
          <p:cNvSpPr>
            <a:spLocks noGrp="1"/>
          </p:cNvSpPr>
          <p:nvPr>
            <p:ph type="title"/>
          </p:nvPr>
        </p:nvSpPr>
        <p:spPr/>
        <p:txBody>
          <a:bodyPr/>
          <a:lstStyle/>
          <a:p>
            <a:r>
              <a:rPr lang="en-US" dirty="0"/>
              <a:t>Making the Version Number Available</a:t>
            </a:r>
          </a:p>
        </p:txBody>
      </p:sp>
      <p:sp>
        <p:nvSpPr>
          <p:cNvPr id="6" name="Content Placeholder 5">
            <a:extLst>
              <a:ext uri="{FF2B5EF4-FFF2-40B4-BE49-F238E27FC236}">
                <a16:creationId xmlns:a16="http://schemas.microsoft.com/office/drawing/2014/main" id="{3763646D-ACE0-7A46-BD0F-D4C97E4520D7}"/>
              </a:ext>
            </a:extLst>
          </p:cNvPr>
          <p:cNvSpPr>
            <a:spLocks noGrp="1"/>
          </p:cNvSpPr>
          <p:nvPr>
            <p:ph idx="1"/>
          </p:nvPr>
        </p:nvSpPr>
        <p:spPr>
          <a:xfrm>
            <a:off x="838200" y="3270738"/>
            <a:ext cx="10515600" cy="2906224"/>
          </a:xfrm>
        </p:spPr>
        <p:txBody>
          <a:bodyPr/>
          <a:lstStyle/>
          <a:p>
            <a:r>
              <a:rPr lang="en-US" dirty="0"/>
              <a:t>Technically an anti-pattern</a:t>
            </a:r>
          </a:p>
          <a:p>
            <a:r>
              <a:rPr lang="en-US" dirty="0"/>
              <a:t>No ”real” reason to change $LOAD_PATH manually</a:t>
            </a:r>
          </a:p>
          <a:p>
            <a:r>
              <a:rPr lang="en-US" dirty="0"/>
              <a:t>A </a:t>
            </a:r>
            <a:r>
              <a:rPr lang="en-US" dirty="0" err="1"/>
              <a:t>require_relative</a:t>
            </a:r>
            <a:r>
              <a:rPr lang="en-US" dirty="0"/>
              <a:t> should be able to accomplish the same</a:t>
            </a:r>
          </a:p>
          <a:p>
            <a:r>
              <a:rPr lang="en-US" dirty="0"/>
              <a:t>Pattern allows us to have version in one spot</a:t>
            </a:r>
          </a:p>
          <a:p>
            <a:pPr lvl="1"/>
            <a:r>
              <a:rPr lang="en-US" dirty="0"/>
              <a:t>Set in the </a:t>
            </a:r>
            <a:r>
              <a:rPr lang="en-US" dirty="0" err="1"/>
              <a:t>gemspec</a:t>
            </a:r>
            <a:endParaRPr lang="en-US" dirty="0"/>
          </a:p>
          <a:p>
            <a:pPr lvl="1"/>
            <a:r>
              <a:rPr lang="en-US" dirty="0"/>
              <a:t>Available in code (</a:t>
            </a:r>
            <a:r>
              <a:rPr lang="en-US" dirty="0" err="1"/>
              <a:t>Mygem</a:t>
            </a:r>
            <a:r>
              <a:rPr lang="en-US" dirty="0"/>
              <a:t>::VERSION)</a:t>
            </a:r>
          </a:p>
        </p:txBody>
      </p:sp>
      <p:sp>
        <p:nvSpPr>
          <p:cNvPr id="7" name="TextBox 6">
            <a:extLst>
              <a:ext uri="{FF2B5EF4-FFF2-40B4-BE49-F238E27FC236}">
                <a16:creationId xmlns:a16="http://schemas.microsoft.com/office/drawing/2014/main" id="{94F159C7-A5B2-CA41-A572-216652567BE0}"/>
              </a:ext>
            </a:extLst>
          </p:cNvPr>
          <p:cNvSpPr txBox="1"/>
          <p:nvPr/>
        </p:nvSpPr>
        <p:spPr>
          <a:xfrm>
            <a:off x="838200" y="1820773"/>
            <a:ext cx="10323660" cy="1200329"/>
          </a:xfrm>
          <a:prstGeom prst="rect">
            <a:avLst/>
          </a:prstGeom>
          <a:noFill/>
        </p:spPr>
        <p:txBody>
          <a:bodyPr wrap="none" rtlCol="0">
            <a:spAutoFit/>
          </a:bodyPr>
          <a:lstStyle/>
          <a:p>
            <a:r>
              <a:rPr lang="en-US" sz="2400" dirty="0">
                <a:latin typeface="PT Mono" panose="02060509020205020204" pitchFamily="49" charset="77"/>
              </a:rPr>
              <a:t>lib = </a:t>
            </a:r>
            <a:r>
              <a:rPr lang="en-US" sz="2400" dirty="0" err="1">
                <a:latin typeface="PT Mono" panose="02060509020205020204" pitchFamily="49" charset="77"/>
              </a:rPr>
              <a:t>File.expand_path</a:t>
            </a:r>
            <a:r>
              <a:rPr lang="en-US" sz="2400" dirty="0">
                <a:latin typeface="PT Mono" panose="02060509020205020204" pitchFamily="49" charset="77"/>
              </a:rPr>
              <a:t>("../lib", __FILE__)</a:t>
            </a:r>
          </a:p>
          <a:p>
            <a:r>
              <a:rPr lang="en-US" sz="2400" dirty="0">
                <a:latin typeface="PT Mono" panose="02060509020205020204" pitchFamily="49" charset="77"/>
              </a:rPr>
              <a:t>$</a:t>
            </a:r>
            <a:r>
              <a:rPr lang="en-US" sz="2400" dirty="0" err="1">
                <a:latin typeface="PT Mono" panose="02060509020205020204" pitchFamily="49" charset="77"/>
              </a:rPr>
              <a:t>LOAD_PATH.unshift</a:t>
            </a:r>
            <a:r>
              <a:rPr lang="en-US" sz="2400" dirty="0">
                <a:latin typeface="PT Mono" panose="02060509020205020204" pitchFamily="49" charset="77"/>
              </a:rPr>
              <a:t>(lib) unless $</a:t>
            </a:r>
            <a:r>
              <a:rPr lang="en-US" sz="2400" dirty="0" err="1">
                <a:latin typeface="PT Mono" panose="02060509020205020204" pitchFamily="49" charset="77"/>
              </a:rPr>
              <a:t>LOAD_PATH.include</a:t>
            </a:r>
            <a:r>
              <a:rPr lang="en-US" sz="2400" dirty="0">
                <a:latin typeface="PT Mono" panose="02060509020205020204" pitchFamily="49" charset="77"/>
              </a:rPr>
              <a:t>?(lib)</a:t>
            </a:r>
          </a:p>
          <a:p>
            <a:r>
              <a:rPr lang="en-US" sz="2400" dirty="0">
                <a:latin typeface="PT Mono" panose="02060509020205020204" pitchFamily="49" charset="77"/>
              </a:rPr>
              <a:t>require "</a:t>
            </a:r>
            <a:r>
              <a:rPr lang="en-US" sz="2400" dirty="0" err="1">
                <a:latin typeface="PT Mono" panose="02060509020205020204" pitchFamily="49" charset="77"/>
              </a:rPr>
              <a:t>mygem</a:t>
            </a:r>
            <a:r>
              <a:rPr lang="en-US" sz="2400" dirty="0">
                <a:latin typeface="PT Mono" panose="02060509020205020204" pitchFamily="49" charset="77"/>
              </a:rPr>
              <a:t>/version"</a:t>
            </a:r>
          </a:p>
        </p:txBody>
      </p:sp>
    </p:spTree>
    <p:extLst>
      <p:ext uri="{BB962C8B-B14F-4D97-AF65-F5344CB8AC3E}">
        <p14:creationId xmlns:p14="http://schemas.microsoft.com/office/powerpoint/2010/main" val="401495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7669E-7C2A-BE43-8D64-5CF2103CBB47}"/>
              </a:ext>
            </a:extLst>
          </p:cNvPr>
          <p:cNvSpPr>
            <a:spLocks noGrp="1"/>
          </p:cNvSpPr>
          <p:nvPr>
            <p:ph type="title"/>
          </p:nvPr>
        </p:nvSpPr>
        <p:spPr/>
        <p:txBody>
          <a:bodyPr/>
          <a:lstStyle/>
          <a:p>
            <a:r>
              <a:rPr lang="en-US" dirty="0"/>
              <a:t>Describe Your Gem (to Humans)</a:t>
            </a:r>
          </a:p>
        </p:txBody>
      </p:sp>
      <p:sp>
        <p:nvSpPr>
          <p:cNvPr id="5" name="Content Placeholder 4">
            <a:extLst>
              <a:ext uri="{FF2B5EF4-FFF2-40B4-BE49-F238E27FC236}">
                <a16:creationId xmlns:a16="http://schemas.microsoft.com/office/drawing/2014/main" id="{947632BC-BBA4-144E-B8ED-047BABA156F8}"/>
              </a:ext>
            </a:extLst>
          </p:cNvPr>
          <p:cNvSpPr>
            <a:spLocks noGrp="1"/>
          </p:cNvSpPr>
          <p:nvPr>
            <p:ph idx="1"/>
          </p:nvPr>
        </p:nvSpPr>
        <p:spPr>
          <a:xfrm>
            <a:off x="838200" y="5327462"/>
            <a:ext cx="10515600" cy="1264924"/>
          </a:xfrm>
        </p:spPr>
        <p:txBody>
          <a:bodyPr/>
          <a:lstStyle/>
          <a:p>
            <a:r>
              <a:rPr lang="en-US" dirty="0"/>
              <a:t>Meta information that goes on </a:t>
            </a:r>
            <a:r>
              <a:rPr lang="en-US" dirty="0" err="1"/>
              <a:t>RubyGems.org</a:t>
            </a:r>
            <a:r>
              <a:rPr lang="en-US" dirty="0"/>
              <a:t> page</a:t>
            </a:r>
          </a:p>
          <a:p>
            <a:r>
              <a:rPr lang="en-US" dirty="0"/>
              <a:t>Pulls in and sets version from the “hack” before</a:t>
            </a:r>
          </a:p>
        </p:txBody>
      </p:sp>
      <p:sp>
        <p:nvSpPr>
          <p:cNvPr id="7" name="TextBox 6">
            <a:extLst>
              <a:ext uri="{FF2B5EF4-FFF2-40B4-BE49-F238E27FC236}">
                <a16:creationId xmlns:a16="http://schemas.microsoft.com/office/drawing/2014/main" id="{D311D890-693D-4F44-90FB-3709ABA9BBEE}"/>
              </a:ext>
            </a:extLst>
          </p:cNvPr>
          <p:cNvSpPr txBox="1"/>
          <p:nvPr/>
        </p:nvSpPr>
        <p:spPr>
          <a:xfrm>
            <a:off x="838200" y="1342518"/>
            <a:ext cx="9770623" cy="3785652"/>
          </a:xfrm>
          <a:prstGeom prst="rect">
            <a:avLst/>
          </a:prstGeom>
          <a:noFill/>
        </p:spPr>
        <p:txBody>
          <a:bodyPr wrap="none" rtlCol="0">
            <a:spAutoFit/>
          </a:bodyPr>
          <a:lstStyle/>
          <a:p>
            <a:r>
              <a:rPr lang="en-US" sz="2400" dirty="0">
                <a:latin typeface="PT Mono" panose="02060509020205020204" pitchFamily="49" charset="77"/>
              </a:rPr>
              <a:t>Gem::</a:t>
            </a:r>
            <a:r>
              <a:rPr lang="en-US" sz="2400" dirty="0" err="1">
                <a:latin typeface="PT Mono" panose="02060509020205020204" pitchFamily="49" charset="77"/>
              </a:rPr>
              <a:t>Specification.new</a:t>
            </a:r>
            <a:r>
              <a:rPr lang="en-US" sz="2400" dirty="0">
                <a:latin typeface="PT Mono" panose="02060509020205020204" pitchFamily="49" charset="77"/>
              </a:rPr>
              <a:t> do |spec|</a:t>
            </a:r>
          </a:p>
          <a:p>
            <a:r>
              <a:rPr lang="en-US" sz="2400" dirty="0">
                <a:latin typeface="PT Mono" panose="02060509020205020204" pitchFamily="49" charset="77"/>
              </a:rPr>
              <a:t>  </a:t>
            </a:r>
            <a:r>
              <a:rPr lang="en-US" sz="2400" dirty="0" err="1">
                <a:latin typeface="PT Mono" panose="02060509020205020204" pitchFamily="49" charset="77"/>
              </a:rPr>
              <a:t>spec.name</a:t>
            </a:r>
            <a:r>
              <a:rPr lang="en-US" sz="2400" dirty="0">
                <a:latin typeface="PT Mono" panose="02060509020205020204" pitchFamily="49" charset="77"/>
              </a:rPr>
              <a:t>          = "</a:t>
            </a:r>
            <a:r>
              <a:rPr lang="en-US" sz="2400" dirty="0" err="1">
                <a:latin typeface="PT Mono" panose="02060509020205020204" pitchFamily="49" charset="77"/>
              </a:rPr>
              <a:t>mygem</a:t>
            </a:r>
            <a:r>
              <a:rPr lang="en-US" sz="2400" dirty="0">
                <a:latin typeface="PT Mono" panose="02060509020205020204" pitchFamily="49" charset="77"/>
              </a:rPr>
              <a:t>"</a:t>
            </a:r>
          </a:p>
          <a:p>
            <a:r>
              <a:rPr lang="en-US" sz="2400" dirty="0">
                <a:latin typeface="PT Mono" panose="02060509020205020204" pitchFamily="49" charset="77"/>
              </a:rPr>
              <a:t>  </a:t>
            </a:r>
            <a:r>
              <a:rPr lang="en-US" sz="2400" dirty="0" err="1">
                <a:latin typeface="PT Mono" panose="02060509020205020204" pitchFamily="49" charset="77"/>
              </a:rPr>
              <a:t>spec.version</a:t>
            </a:r>
            <a:r>
              <a:rPr lang="en-US" sz="2400" dirty="0">
                <a:latin typeface="PT Mono" panose="02060509020205020204" pitchFamily="49" charset="77"/>
              </a:rPr>
              <a:t>       = </a:t>
            </a:r>
            <a:r>
              <a:rPr lang="en-US" sz="2400" dirty="0" err="1">
                <a:latin typeface="PT Mono" panose="02060509020205020204" pitchFamily="49" charset="77"/>
              </a:rPr>
              <a:t>Mygem</a:t>
            </a:r>
            <a:r>
              <a:rPr lang="en-US" sz="2400" dirty="0">
                <a:latin typeface="PT Mono" panose="02060509020205020204" pitchFamily="49" charset="77"/>
              </a:rPr>
              <a:t>::VERSION</a:t>
            </a:r>
          </a:p>
          <a:p>
            <a:r>
              <a:rPr lang="en-US" sz="2400" dirty="0">
                <a:latin typeface="PT Mono" panose="02060509020205020204" pitchFamily="49" charset="77"/>
              </a:rPr>
              <a:t>  </a:t>
            </a:r>
            <a:r>
              <a:rPr lang="en-US" sz="2400" dirty="0" err="1">
                <a:latin typeface="PT Mono" panose="02060509020205020204" pitchFamily="49" charset="77"/>
              </a:rPr>
              <a:t>spec.authors</a:t>
            </a:r>
            <a:r>
              <a:rPr lang="en-US" sz="2400" dirty="0">
                <a:latin typeface="PT Mono" panose="02060509020205020204" pitchFamily="49" charset="77"/>
              </a:rPr>
              <a:t>       = ["Name"]</a:t>
            </a:r>
          </a:p>
          <a:p>
            <a:r>
              <a:rPr lang="en-US" sz="2400" dirty="0">
                <a:latin typeface="PT Mono" panose="02060509020205020204" pitchFamily="49" charset="77"/>
              </a:rPr>
              <a:t>  </a:t>
            </a:r>
            <a:r>
              <a:rPr lang="en-US" sz="2400" dirty="0" err="1">
                <a:latin typeface="PT Mono" panose="02060509020205020204" pitchFamily="49" charset="77"/>
              </a:rPr>
              <a:t>spec.email</a:t>
            </a:r>
            <a:r>
              <a:rPr lang="en-US" sz="2400" dirty="0">
                <a:latin typeface="PT Mono" panose="02060509020205020204" pitchFamily="49" charset="77"/>
              </a:rPr>
              <a:t>         = ["</a:t>
            </a:r>
            <a:r>
              <a:rPr lang="en-US" sz="2400" dirty="0" err="1">
                <a:latin typeface="PT Mono" panose="02060509020205020204" pitchFamily="49" charset="77"/>
              </a:rPr>
              <a:t>you@email.biz</a:t>
            </a:r>
            <a:r>
              <a:rPr lang="en-US" sz="2400" dirty="0">
                <a:latin typeface="PT Mono" panose="02060509020205020204" pitchFamily="49" charset="77"/>
              </a:rPr>
              <a:t>"]</a:t>
            </a:r>
          </a:p>
          <a:p>
            <a:endParaRPr lang="en-US" sz="2400" dirty="0">
              <a:latin typeface="PT Mono" panose="02060509020205020204" pitchFamily="49" charset="77"/>
            </a:endParaRPr>
          </a:p>
          <a:p>
            <a:r>
              <a:rPr lang="en-US" sz="2400" dirty="0">
                <a:latin typeface="PT Mono" panose="02060509020205020204" pitchFamily="49" charset="77"/>
              </a:rPr>
              <a:t>  </a:t>
            </a:r>
            <a:r>
              <a:rPr lang="en-US" sz="2400" dirty="0" err="1">
                <a:latin typeface="PT Mono" panose="02060509020205020204" pitchFamily="49" charset="77"/>
              </a:rPr>
              <a:t>spec.summary</a:t>
            </a:r>
            <a:r>
              <a:rPr lang="en-US" sz="2400" dirty="0">
                <a:latin typeface="PT Mono" panose="02060509020205020204" pitchFamily="49" charset="77"/>
              </a:rPr>
              <a:t>       = "A short summary"</a:t>
            </a:r>
          </a:p>
          <a:p>
            <a:r>
              <a:rPr lang="en-US" sz="2400" dirty="0">
                <a:latin typeface="PT Mono" panose="02060509020205020204" pitchFamily="49" charset="77"/>
              </a:rPr>
              <a:t>  </a:t>
            </a:r>
            <a:r>
              <a:rPr lang="en-US" sz="2400" dirty="0" err="1">
                <a:latin typeface="PT Mono" panose="02060509020205020204" pitchFamily="49" charset="77"/>
              </a:rPr>
              <a:t>spec.description</a:t>
            </a:r>
            <a:r>
              <a:rPr lang="en-US" sz="2400" dirty="0">
                <a:latin typeface="PT Mono" panose="02060509020205020204" pitchFamily="49" charset="77"/>
              </a:rPr>
              <a:t>   = "A longer summary"</a:t>
            </a:r>
          </a:p>
          <a:p>
            <a:r>
              <a:rPr lang="en-US" sz="2400" dirty="0">
                <a:latin typeface="PT Mono" panose="02060509020205020204" pitchFamily="49" charset="77"/>
              </a:rPr>
              <a:t>  </a:t>
            </a:r>
            <a:r>
              <a:rPr lang="en-US" sz="2400" dirty="0" err="1">
                <a:latin typeface="PT Mono" panose="02060509020205020204" pitchFamily="49" charset="77"/>
              </a:rPr>
              <a:t>spec.homepage</a:t>
            </a:r>
            <a:r>
              <a:rPr lang="en-US" sz="2400" dirty="0">
                <a:latin typeface="PT Mono" panose="02060509020205020204" pitchFamily="49" charset="77"/>
              </a:rPr>
              <a:t>      = "https://</a:t>
            </a:r>
            <a:r>
              <a:rPr lang="en-US" sz="2400" dirty="0" err="1">
                <a:latin typeface="PT Mono" panose="02060509020205020204" pitchFamily="49" charset="77"/>
              </a:rPr>
              <a:t>github.com</a:t>
            </a:r>
            <a:r>
              <a:rPr lang="en-US" sz="2400" dirty="0">
                <a:latin typeface="PT Mono" panose="02060509020205020204" pitchFamily="49" charset="77"/>
              </a:rPr>
              <a:t>/you/repo"</a:t>
            </a:r>
          </a:p>
          <a:p>
            <a:r>
              <a:rPr lang="en-US" sz="2400" dirty="0">
                <a:latin typeface="PT Mono" panose="02060509020205020204" pitchFamily="49" charset="77"/>
              </a:rPr>
              <a:t>  </a:t>
            </a:r>
            <a:r>
              <a:rPr lang="en-US" sz="2400" dirty="0" err="1">
                <a:latin typeface="PT Mono" panose="02060509020205020204" pitchFamily="49" charset="77"/>
              </a:rPr>
              <a:t>spec.license</a:t>
            </a:r>
            <a:r>
              <a:rPr lang="en-US" sz="2400" dirty="0">
                <a:latin typeface="PT Mono" panose="02060509020205020204" pitchFamily="49" charset="77"/>
              </a:rPr>
              <a:t>       = "MIT"</a:t>
            </a:r>
          </a:p>
        </p:txBody>
      </p:sp>
    </p:spTree>
    <p:extLst>
      <p:ext uri="{BB962C8B-B14F-4D97-AF65-F5344CB8AC3E}">
        <p14:creationId xmlns:p14="http://schemas.microsoft.com/office/powerpoint/2010/main" val="261908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9DD9975-1565-1542-BF00-439D709344E3}"/>
              </a:ext>
            </a:extLst>
          </p:cNvPr>
          <p:cNvSpPr txBox="1"/>
          <p:nvPr/>
        </p:nvSpPr>
        <p:spPr>
          <a:xfrm>
            <a:off x="1677062" y="2061436"/>
            <a:ext cx="9571851" cy="4401205"/>
          </a:xfrm>
          <a:prstGeom prst="rect">
            <a:avLst/>
          </a:prstGeom>
          <a:noFill/>
        </p:spPr>
        <p:txBody>
          <a:bodyPr wrap="none" rtlCol="0">
            <a:spAutoFit/>
          </a:bodyPr>
          <a:lstStyle/>
          <a:p>
            <a:r>
              <a:rPr lang="en-US" sz="2000" dirty="0">
                <a:latin typeface="PT Mono" panose="02060509020205020204" pitchFamily="49" charset="77"/>
              </a:rPr>
              <a:t>  </a:t>
            </a:r>
            <a:r>
              <a:rPr lang="en-US" sz="2000" dirty="0" err="1">
                <a:latin typeface="PT Mono" panose="02060509020205020204" pitchFamily="49" charset="77"/>
              </a:rPr>
              <a:t>spec.files</a:t>
            </a:r>
            <a:r>
              <a:rPr lang="en-US" sz="2000" dirty="0">
                <a:latin typeface="PT Mono" panose="02060509020205020204" pitchFamily="49" charset="77"/>
              </a:rPr>
              <a:t> = </a:t>
            </a:r>
            <a:r>
              <a:rPr lang="en-US" sz="2000" dirty="0" err="1">
                <a:latin typeface="PT Mono" panose="02060509020205020204" pitchFamily="49" charset="77"/>
              </a:rPr>
              <a:t>Dir.chdir</a:t>
            </a:r>
            <a:r>
              <a:rPr lang="en-US" sz="2000" dirty="0">
                <a:latin typeface="PT Mono" panose="02060509020205020204" pitchFamily="49" charset="77"/>
              </a:rPr>
              <a:t>(</a:t>
            </a:r>
            <a:r>
              <a:rPr lang="en-US" sz="2000" dirty="0" err="1">
                <a:latin typeface="PT Mono" panose="02060509020205020204" pitchFamily="49" charset="77"/>
              </a:rPr>
              <a:t>File.expand_path</a:t>
            </a:r>
            <a:r>
              <a:rPr lang="en-US" sz="2000" dirty="0">
                <a:latin typeface="PT Mono" panose="02060509020205020204" pitchFamily="49" charset="77"/>
              </a:rPr>
              <a:t>("..", __FILE__)) do</a:t>
            </a:r>
          </a:p>
          <a:p>
            <a:r>
              <a:rPr lang="en-US" sz="2000" dirty="0">
                <a:latin typeface="PT Mono" panose="02060509020205020204" pitchFamily="49" charset="77"/>
              </a:rPr>
              <a:t>    `git ls-files -</a:t>
            </a:r>
            <a:r>
              <a:rPr lang="en-US" sz="2000" dirty="0" err="1">
                <a:latin typeface="PT Mono" panose="02060509020205020204" pitchFamily="49" charset="77"/>
              </a:rPr>
              <a:t>z`.split</a:t>
            </a:r>
            <a:r>
              <a:rPr lang="en-US" sz="2000" dirty="0">
                <a:latin typeface="PT Mono" panose="02060509020205020204" pitchFamily="49" charset="77"/>
              </a:rPr>
              <a:t>("\x0").reject do |f|</a:t>
            </a:r>
          </a:p>
          <a:p>
            <a:r>
              <a:rPr lang="en-US" sz="2000" dirty="0">
                <a:latin typeface="PT Mono" panose="02060509020205020204" pitchFamily="49" charset="77"/>
              </a:rPr>
              <a:t>      </a:t>
            </a:r>
            <a:r>
              <a:rPr lang="en-US" sz="2000" dirty="0" err="1">
                <a:latin typeface="PT Mono" panose="02060509020205020204" pitchFamily="49" charset="77"/>
              </a:rPr>
              <a:t>f.match</a:t>
            </a:r>
            <a:r>
              <a:rPr lang="en-US" sz="2000" dirty="0">
                <a:latin typeface="PT Mono" panose="02060509020205020204" pitchFamily="49" charset="77"/>
              </a:rPr>
              <a:t>(%r{^(</a:t>
            </a:r>
            <a:r>
              <a:rPr lang="en-US" sz="2000" dirty="0" err="1">
                <a:latin typeface="PT Mono" panose="02060509020205020204" pitchFamily="49" charset="77"/>
              </a:rPr>
              <a:t>test|spec|features</a:t>
            </a:r>
            <a:r>
              <a:rPr lang="en-US" sz="2000" dirty="0">
                <a:latin typeface="PT Mono" panose="02060509020205020204" pitchFamily="49" charset="77"/>
              </a:rPr>
              <a:t>)/})</a:t>
            </a:r>
          </a:p>
          <a:p>
            <a:r>
              <a:rPr lang="en-US" sz="2000" dirty="0">
                <a:latin typeface="PT Mono" panose="02060509020205020204" pitchFamily="49" charset="77"/>
              </a:rPr>
              <a:t>    end</a:t>
            </a:r>
          </a:p>
          <a:p>
            <a:r>
              <a:rPr lang="en-US" sz="2000" dirty="0">
                <a:latin typeface="PT Mono" panose="02060509020205020204" pitchFamily="49" charset="77"/>
              </a:rPr>
              <a:t>  end</a:t>
            </a:r>
          </a:p>
          <a:p>
            <a:r>
              <a:rPr lang="en-US" sz="2000" dirty="0">
                <a:latin typeface="PT Mono" panose="02060509020205020204" pitchFamily="49" charset="77"/>
              </a:rPr>
              <a:t>  </a:t>
            </a:r>
            <a:r>
              <a:rPr lang="en-US" sz="2000" dirty="0" err="1">
                <a:latin typeface="PT Mono" panose="02060509020205020204" pitchFamily="49" charset="77"/>
              </a:rPr>
              <a:t>spec.bindir</a:t>
            </a:r>
            <a:r>
              <a:rPr lang="en-US" sz="2000" dirty="0">
                <a:latin typeface="PT Mono" panose="02060509020205020204" pitchFamily="49" charset="77"/>
              </a:rPr>
              <a:t>        = "exe"</a:t>
            </a:r>
          </a:p>
          <a:p>
            <a:r>
              <a:rPr lang="en-US" sz="2000" dirty="0">
                <a:latin typeface="PT Mono" panose="02060509020205020204" pitchFamily="49" charset="77"/>
              </a:rPr>
              <a:t>  </a:t>
            </a:r>
            <a:r>
              <a:rPr lang="en-US" sz="2000" dirty="0" err="1">
                <a:latin typeface="PT Mono" panose="02060509020205020204" pitchFamily="49" charset="77"/>
              </a:rPr>
              <a:t>spec.executables</a:t>
            </a:r>
            <a:r>
              <a:rPr lang="en-US" sz="2000" dirty="0">
                <a:latin typeface="PT Mono" panose="02060509020205020204" pitchFamily="49" charset="77"/>
              </a:rPr>
              <a:t>   = </a:t>
            </a:r>
            <a:r>
              <a:rPr lang="en-US" sz="2000" dirty="0" err="1">
                <a:latin typeface="PT Mono" panose="02060509020205020204" pitchFamily="49" charset="77"/>
              </a:rPr>
              <a:t>spec.files.grep</a:t>
            </a:r>
            <a:r>
              <a:rPr lang="en-US" sz="2000" dirty="0">
                <a:latin typeface="PT Mono" panose="02060509020205020204" pitchFamily="49" charset="77"/>
              </a:rPr>
              <a:t>(%r{^exe/}) do |f|</a:t>
            </a:r>
          </a:p>
          <a:p>
            <a:r>
              <a:rPr lang="en-US" sz="2000" dirty="0">
                <a:latin typeface="PT Mono" panose="02060509020205020204" pitchFamily="49" charset="77"/>
              </a:rPr>
              <a:t>                         </a:t>
            </a:r>
            <a:r>
              <a:rPr lang="en-US" sz="2000" dirty="0" err="1">
                <a:latin typeface="PT Mono" panose="02060509020205020204" pitchFamily="49" charset="77"/>
              </a:rPr>
              <a:t>File.basename</a:t>
            </a:r>
            <a:r>
              <a:rPr lang="en-US" sz="2000" dirty="0">
                <a:latin typeface="PT Mono" panose="02060509020205020204" pitchFamily="49" charset="77"/>
              </a:rPr>
              <a:t>(f)</a:t>
            </a:r>
          </a:p>
          <a:p>
            <a:r>
              <a:rPr lang="en-US" sz="2000" dirty="0">
                <a:latin typeface="PT Mono" panose="02060509020205020204" pitchFamily="49" charset="77"/>
              </a:rPr>
              <a:t>                       end</a:t>
            </a:r>
          </a:p>
          <a:p>
            <a:r>
              <a:rPr lang="en-US" sz="2000" dirty="0">
                <a:latin typeface="PT Mono" panose="02060509020205020204" pitchFamily="49" charset="77"/>
              </a:rPr>
              <a:t>  </a:t>
            </a:r>
            <a:r>
              <a:rPr lang="en-US" sz="2000" dirty="0" err="1">
                <a:latin typeface="PT Mono" panose="02060509020205020204" pitchFamily="49" charset="77"/>
              </a:rPr>
              <a:t>spec.require_paths</a:t>
            </a:r>
            <a:r>
              <a:rPr lang="en-US" sz="2000" dirty="0">
                <a:latin typeface="PT Mono" panose="02060509020205020204" pitchFamily="49" charset="77"/>
              </a:rPr>
              <a:t> = ["lib"]</a:t>
            </a:r>
          </a:p>
          <a:p>
            <a:endParaRPr lang="en-US" sz="2000" dirty="0">
              <a:latin typeface="PT Mono" panose="02060509020205020204" pitchFamily="49" charset="77"/>
            </a:endParaRPr>
          </a:p>
          <a:p>
            <a:r>
              <a:rPr lang="en-US" sz="2000" dirty="0">
                <a:latin typeface="PT Mono" panose="02060509020205020204" pitchFamily="49" charset="77"/>
              </a:rPr>
              <a:t>  </a:t>
            </a:r>
            <a:r>
              <a:rPr lang="en-US" sz="2000" dirty="0" err="1">
                <a:latin typeface="PT Mono" panose="02060509020205020204" pitchFamily="49" charset="77"/>
              </a:rPr>
              <a:t>spec.add_runtime_dependency</a:t>
            </a:r>
            <a:r>
              <a:rPr lang="en-US" sz="2000" dirty="0">
                <a:latin typeface="PT Mono" panose="02060509020205020204" pitchFamily="49" charset="77"/>
              </a:rPr>
              <a:t> "</a:t>
            </a:r>
            <a:r>
              <a:rPr lang="en-US" sz="2000" dirty="0" err="1">
                <a:latin typeface="PT Mono" panose="02060509020205020204" pitchFamily="49" charset="77"/>
              </a:rPr>
              <a:t>pg</a:t>
            </a:r>
            <a:r>
              <a:rPr lang="en-US" sz="2000" dirty="0">
                <a:latin typeface="PT Mono" panose="02060509020205020204" pitchFamily="49" charset="77"/>
              </a:rPr>
              <a:t>", "&gt;= 0.19.0"</a:t>
            </a:r>
          </a:p>
          <a:p>
            <a:r>
              <a:rPr lang="en-US" sz="2000" dirty="0">
                <a:latin typeface="PT Mono" panose="02060509020205020204" pitchFamily="49" charset="77"/>
              </a:rPr>
              <a:t>  </a:t>
            </a:r>
            <a:r>
              <a:rPr lang="en-US" sz="2000" dirty="0" err="1">
                <a:latin typeface="PT Mono" panose="02060509020205020204" pitchFamily="49" charset="77"/>
              </a:rPr>
              <a:t>spec.add_development_dependency</a:t>
            </a:r>
            <a:r>
              <a:rPr lang="en-US" sz="2000" dirty="0">
                <a:latin typeface="PT Mono" panose="02060509020205020204" pitchFamily="49" charset="77"/>
              </a:rPr>
              <a:t> "rake", "~&gt; 10.0”</a:t>
            </a:r>
          </a:p>
          <a:p>
            <a:r>
              <a:rPr lang="en-US" sz="2000" dirty="0">
                <a:latin typeface="PT Mono" panose="02060509020205020204" pitchFamily="49" charset="77"/>
              </a:rPr>
              <a:t>end</a:t>
            </a:r>
            <a:endParaRPr lang="en-US" sz="2000" dirty="0"/>
          </a:p>
        </p:txBody>
      </p:sp>
      <p:sp>
        <p:nvSpPr>
          <p:cNvPr id="4" name="Title 3">
            <a:extLst>
              <a:ext uri="{FF2B5EF4-FFF2-40B4-BE49-F238E27FC236}">
                <a16:creationId xmlns:a16="http://schemas.microsoft.com/office/drawing/2014/main" id="{6FD949C2-B376-8B4C-83AE-8CE1B78C59CE}"/>
              </a:ext>
            </a:extLst>
          </p:cNvPr>
          <p:cNvSpPr>
            <a:spLocks noGrp="1"/>
          </p:cNvSpPr>
          <p:nvPr>
            <p:ph type="title"/>
          </p:nvPr>
        </p:nvSpPr>
        <p:spPr/>
        <p:txBody>
          <a:bodyPr/>
          <a:lstStyle/>
          <a:p>
            <a:r>
              <a:rPr lang="en-US" dirty="0"/>
              <a:t>Describe Your Gem (to Computers)</a:t>
            </a:r>
          </a:p>
        </p:txBody>
      </p:sp>
      <p:sp>
        <p:nvSpPr>
          <p:cNvPr id="5" name="TextBox 4">
            <a:extLst>
              <a:ext uri="{FF2B5EF4-FFF2-40B4-BE49-F238E27FC236}">
                <a16:creationId xmlns:a16="http://schemas.microsoft.com/office/drawing/2014/main" id="{6D1C01FE-A6B5-0E4A-B9A5-0ACC25CBFEAF}"/>
              </a:ext>
            </a:extLst>
          </p:cNvPr>
          <p:cNvSpPr txBox="1"/>
          <p:nvPr/>
        </p:nvSpPr>
        <p:spPr>
          <a:xfrm>
            <a:off x="271354" y="1415105"/>
            <a:ext cx="4166667" cy="400110"/>
          </a:xfrm>
          <a:prstGeom prst="rect">
            <a:avLst/>
          </a:prstGeom>
          <a:noFill/>
        </p:spPr>
        <p:txBody>
          <a:bodyPr wrap="square" rtlCol="0">
            <a:spAutoFit/>
          </a:bodyPr>
          <a:lstStyle/>
          <a:p>
            <a:r>
              <a:rPr lang="en-US" sz="2000" b="1" dirty="0"/>
              <a:t>Files to include that make up the gem</a:t>
            </a:r>
          </a:p>
        </p:txBody>
      </p:sp>
      <p:sp>
        <p:nvSpPr>
          <p:cNvPr id="6" name="TextBox 5">
            <a:extLst>
              <a:ext uri="{FF2B5EF4-FFF2-40B4-BE49-F238E27FC236}">
                <a16:creationId xmlns:a16="http://schemas.microsoft.com/office/drawing/2014/main" id="{AC9D6E29-C8D8-5E48-8C3B-1626A93E9D17}"/>
              </a:ext>
            </a:extLst>
          </p:cNvPr>
          <p:cNvSpPr txBox="1"/>
          <p:nvPr/>
        </p:nvSpPr>
        <p:spPr>
          <a:xfrm>
            <a:off x="271354" y="2365452"/>
            <a:ext cx="1663729" cy="1015663"/>
          </a:xfrm>
          <a:prstGeom prst="rect">
            <a:avLst/>
          </a:prstGeom>
          <a:solidFill>
            <a:schemeClr val="bg1"/>
          </a:solidFill>
        </p:spPr>
        <p:txBody>
          <a:bodyPr wrap="square" rtlCol="0">
            <a:spAutoFit/>
          </a:bodyPr>
          <a:lstStyle/>
          <a:p>
            <a:r>
              <a:rPr lang="en-US" sz="2000" b="1" dirty="0"/>
              <a:t>Where executables live</a:t>
            </a:r>
          </a:p>
        </p:txBody>
      </p:sp>
      <p:sp>
        <p:nvSpPr>
          <p:cNvPr id="7" name="TextBox 6">
            <a:extLst>
              <a:ext uri="{FF2B5EF4-FFF2-40B4-BE49-F238E27FC236}">
                <a16:creationId xmlns:a16="http://schemas.microsoft.com/office/drawing/2014/main" id="{77DEFA5D-61FD-924D-A285-33CF6AC5B38B}"/>
              </a:ext>
            </a:extLst>
          </p:cNvPr>
          <p:cNvSpPr txBox="1"/>
          <p:nvPr/>
        </p:nvSpPr>
        <p:spPr>
          <a:xfrm>
            <a:off x="215058" y="5119002"/>
            <a:ext cx="1613742" cy="1015663"/>
          </a:xfrm>
          <a:prstGeom prst="rect">
            <a:avLst/>
          </a:prstGeom>
          <a:solidFill>
            <a:schemeClr val="bg1"/>
          </a:solidFill>
        </p:spPr>
        <p:txBody>
          <a:bodyPr wrap="square" rtlCol="0">
            <a:spAutoFit/>
          </a:bodyPr>
          <a:lstStyle/>
          <a:p>
            <a:r>
              <a:rPr lang="en-US" sz="2000" b="1" dirty="0"/>
              <a:t>Directories  appended to $LOAD_PATH</a:t>
            </a:r>
          </a:p>
        </p:txBody>
      </p:sp>
      <p:sp>
        <p:nvSpPr>
          <p:cNvPr id="10" name="TextBox 9">
            <a:extLst>
              <a:ext uri="{FF2B5EF4-FFF2-40B4-BE49-F238E27FC236}">
                <a16:creationId xmlns:a16="http://schemas.microsoft.com/office/drawing/2014/main" id="{4ED66F0F-661A-1D40-8299-11E48D19D410}"/>
              </a:ext>
            </a:extLst>
          </p:cNvPr>
          <p:cNvSpPr txBox="1"/>
          <p:nvPr/>
        </p:nvSpPr>
        <p:spPr>
          <a:xfrm>
            <a:off x="9831663" y="4653095"/>
            <a:ext cx="1811692" cy="400110"/>
          </a:xfrm>
          <a:prstGeom prst="rect">
            <a:avLst/>
          </a:prstGeom>
          <a:noFill/>
        </p:spPr>
        <p:txBody>
          <a:bodyPr wrap="square" rtlCol="0">
            <a:spAutoFit/>
          </a:bodyPr>
          <a:lstStyle/>
          <a:p>
            <a:r>
              <a:rPr lang="en-US" sz="2000" b="1" dirty="0"/>
              <a:t>Dependencies</a:t>
            </a:r>
          </a:p>
        </p:txBody>
      </p:sp>
      <p:sp>
        <p:nvSpPr>
          <p:cNvPr id="23" name="Bent-Up Arrow 22">
            <a:extLst>
              <a:ext uri="{FF2B5EF4-FFF2-40B4-BE49-F238E27FC236}">
                <a16:creationId xmlns:a16="http://schemas.microsoft.com/office/drawing/2014/main" id="{97C1165D-3B7B-7A47-B2FD-B1D9ACA6DE6E}"/>
              </a:ext>
            </a:extLst>
          </p:cNvPr>
          <p:cNvSpPr/>
          <p:nvPr/>
        </p:nvSpPr>
        <p:spPr>
          <a:xfrm flipV="1">
            <a:off x="4352015" y="1549573"/>
            <a:ext cx="1612669" cy="561900"/>
          </a:xfrm>
          <a:prstGeom prst="bentUpArrow">
            <a:avLst>
              <a:gd name="adj1" fmla="val 25000"/>
              <a:gd name="adj2" fmla="val 25000"/>
              <a:gd name="adj3" fmla="val 34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03435474-4686-1F4E-A1C0-8922BB38EDED}"/>
              </a:ext>
            </a:extLst>
          </p:cNvPr>
          <p:cNvSpPr/>
          <p:nvPr/>
        </p:nvSpPr>
        <p:spPr>
          <a:xfrm rot="15821858">
            <a:off x="1278881" y="4541691"/>
            <a:ext cx="517991" cy="848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a:extLst>
              <a:ext uri="{FF2B5EF4-FFF2-40B4-BE49-F238E27FC236}">
                <a16:creationId xmlns:a16="http://schemas.microsoft.com/office/drawing/2014/main" id="{8C28B9F6-BD78-3640-8B2B-4B279FCD9E78}"/>
              </a:ext>
            </a:extLst>
          </p:cNvPr>
          <p:cNvSpPr/>
          <p:nvPr/>
        </p:nvSpPr>
        <p:spPr>
          <a:xfrm rot="18175618">
            <a:off x="1226192" y="3241350"/>
            <a:ext cx="517991" cy="848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188A4BD1-96E0-334D-91D6-AFB3B5BD6ED7}"/>
              </a:ext>
            </a:extLst>
          </p:cNvPr>
          <p:cNvSpPr/>
          <p:nvPr/>
        </p:nvSpPr>
        <p:spPr>
          <a:xfrm rot="3203682">
            <a:off x="9244204" y="4818798"/>
            <a:ext cx="517991" cy="848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56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10" grpId="0"/>
      <p:bldP spid="23" grpId="0" animBg="1"/>
      <p:bldP spid="24" grpId="0" animBg="1"/>
      <p:bldP spid="25"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0FB2-A180-1847-9DE5-77A32068734B}"/>
              </a:ext>
            </a:extLst>
          </p:cNvPr>
          <p:cNvSpPr>
            <a:spLocks noGrp="1"/>
          </p:cNvSpPr>
          <p:nvPr>
            <p:ph type="title"/>
          </p:nvPr>
        </p:nvSpPr>
        <p:spPr/>
        <p:txBody>
          <a:bodyPr/>
          <a:lstStyle/>
          <a:p>
            <a:r>
              <a:rPr lang="en-US" dirty="0" err="1"/>
              <a:t>gemspec</a:t>
            </a:r>
            <a:r>
              <a:rPr lang="en-US" dirty="0"/>
              <a:t> + lib + ”entry file” = gem</a:t>
            </a:r>
          </a:p>
        </p:txBody>
      </p:sp>
      <p:sp>
        <p:nvSpPr>
          <p:cNvPr id="3" name="Content Placeholder 2">
            <a:extLst>
              <a:ext uri="{FF2B5EF4-FFF2-40B4-BE49-F238E27FC236}">
                <a16:creationId xmlns:a16="http://schemas.microsoft.com/office/drawing/2014/main" id="{01D5BF10-DE1C-EF44-BE4B-EA1591BFB586}"/>
              </a:ext>
            </a:extLst>
          </p:cNvPr>
          <p:cNvSpPr>
            <a:spLocks noGrp="1"/>
          </p:cNvSpPr>
          <p:nvPr>
            <p:ph idx="1"/>
          </p:nvPr>
        </p:nvSpPr>
        <p:spPr/>
        <p:txBody>
          <a:bodyPr/>
          <a:lstStyle/>
          <a:p>
            <a:pPr marL="0" indent="0">
              <a:buNone/>
            </a:pPr>
            <a:r>
              <a:rPr lang="en-US" dirty="0" err="1"/>
              <a:t>mygem.gemspec</a:t>
            </a:r>
            <a:endParaRPr lang="en-US" dirty="0"/>
          </a:p>
          <a:p>
            <a:pPr marL="0" indent="0">
              <a:buNone/>
            </a:pPr>
            <a:r>
              <a:rPr lang="en-US" dirty="0"/>
              <a:t>lib/</a:t>
            </a:r>
          </a:p>
          <a:p>
            <a:pPr marL="0" indent="0">
              <a:buNone/>
            </a:pPr>
            <a:r>
              <a:rPr lang="en-US" dirty="0"/>
              <a:t>     </a:t>
            </a:r>
            <a:r>
              <a:rPr lang="en-US" dirty="0" err="1"/>
              <a:t>mygem.rb</a:t>
            </a:r>
            <a:endParaRPr lang="en-US" dirty="0"/>
          </a:p>
          <a:p>
            <a:pPr marL="0" indent="0">
              <a:buNone/>
            </a:pPr>
            <a:r>
              <a:rPr lang="en-US" dirty="0"/>
              <a:t>     </a:t>
            </a:r>
            <a:r>
              <a:rPr lang="en-US" dirty="0" err="1"/>
              <a:t>mygem</a:t>
            </a:r>
            <a:r>
              <a:rPr lang="en-US" dirty="0"/>
              <a:t>/</a:t>
            </a:r>
          </a:p>
          <a:p>
            <a:pPr marL="0" indent="0">
              <a:buNone/>
            </a:pPr>
            <a:r>
              <a:rPr lang="en-US" dirty="0"/>
              <a:t>         </a:t>
            </a:r>
            <a:r>
              <a:rPr lang="en-US" dirty="0" err="1"/>
              <a:t>version.rb</a:t>
            </a:r>
            <a:endParaRPr lang="en-US" dirty="0"/>
          </a:p>
        </p:txBody>
      </p:sp>
      <p:cxnSp>
        <p:nvCxnSpPr>
          <p:cNvPr id="16" name="Straight Arrow Connector 15">
            <a:extLst>
              <a:ext uri="{FF2B5EF4-FFF2-40B4-BE49-F238E27FC236}">
                <a16:creationId xmlns:a16="http://schemas.microsoft.com/office/drawing/2014/main" id="{CBD48AE1-5EB4-3843-B2B7-B175ED8832BA}"/>
              </a:ext>
            </a:extLst>
          </p:cNvPr>
          <p:cNvCxnSpPr/>
          <p:nvPr/>
        </p:nvCxnSpPr>
        <p:spPr>
          <a:xfrm flipH="1">
            <a:off x="3692343" y="3037343"/>
            <a:ext cx="1383323" cy="0"/>
          </a:xfrm>
          <a:prstGeom prst="straightConnector1">
            <a:avLst/>
          </a:prstGeom>
          <a:ln w="190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641A8D-AEAB-984E-BE46-6E9261380A73}"/>
              </a:ext>
            </a:extLst>
          </p:cNvPr>
          <p:cNvCxnSpPr/>
          <p:nvPr/>
        </p:nvCxnSpPr>
        <p:spPr>
          <a:xfrm flipH="1">
            <a:off x="3692343" y="2059212"/>
            <a:ext cx="1383323" cy="0"/>
          </a:xfrm>
          <a:prstGeom prst="straightConnector1">
            <a:avLst/>
          </a:prstGeom>
          <a:ln w="190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520CF19-D9CE-AC45-9B40-0C58BFE127DE}"/>
              </a:ext>
            </a:extLst>
          </p:cNvPr>
          <p:cNvCxnSpPr/>
          <p:nvPr/>
        </p:nvCxnSpPr>
        <p:spPr>
          <a:xfrm>
            <a:off x="4981248" y="2059212"/>
            <a:ext cx="0" cy="978131"/>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20B39E-85AC-3745-AC1D-C288C4B8A86C}"/>
              </a:ext>
            </a:extLst>
          </p:cNvPr>
          <p:cNvSpPr txBox="1"/>
          <p:nvPr/>
        </p:nvSpPr>
        <p:spPr>
          <a:xfrm>
            <a:off x="5413343" y="2206346"/>
            <a:ext cx="2842953" cy="830997"/>
          </a:xfrm>
          <a:prstGeom prst="rect">
            <a:avLst/>
          </a:prstGeom>
          <a:noFill/>
        </p:spPr>
        <p:txBody>
          <a:bodyPr wrap="square" rtlCol="0">
            <a:spAutoFit/>
          </a:bodyPr>
          <a:lstStyle/>
          <a:p>
            <a:r>
              <a:rPr lang="en-US" sz="2400" dirty="0"/>
              <a:t>Minimum required files for a gem</a:t>
            </a:r>
          </a:p>
        </p:txBody>
      </p:sp>
      <p:cxnSp>
        <p:nvCxnSpPr>
          <p:cNvPr id="22" name="Straight Arrow Connector 21">
            <a:extLst>
              <a:ext uri="{FF2B5EF4-FFF2-40B4-BE49-F238E27FC236}">
                <a16:creationId xmlns:a16="http://schemas.microsoft.com/office/drawing/2014/main" id="{E6E51D90-1C4B-1941-B769-08FA2AEDBB79}"/>
              </a:ext>
            </a:extLst>
          </p:cNvPr>
          <p:cNvCxnSpPr>
            <a:cxnSpLocks/>
          </p:cNvCxnSpPr>
          <p:nvPr/>
        </p:nvCxnSpPr>
        <p:spPr>
          <a:xfrm flipH="1" flipV="1">
            <a:off x="3009208" y="3158836"/>
            <a:ext cx="1983329" cy="118040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CEE0632-B77A-2F4C-9487-FA85BE31B864}"/>
              </a:ext>
            </a:extLst>
          </p:cNvPr>
          <p:cNvSpPr txBox="1"/>
          <p:nvPr/>
        </p:nvSpPr>
        <p:spPr>
          <a:xfrm>
            <a:off x="3235408" y="4474181"/>
            <a:ext cx="4645058" cy="1200329"/>
          </a:xfrm>
          <a:prstGeom prst="rect">
            <a:avLst/>
          </a:prstGeom>
          <a:noFill/>
          <a:ln>
            <a:solidFill>
              <a:schemeClr val="accent1"/>
            </a:solidFill>
          </a:ln>
        </p:spPr>
        <p:txBody>
          <a:bodyPr wrap="square" rtlCol="0">
            <a:spAutoFit/>
          </a:bodyPr>
          <a:lstStyle/>
          <a:p>
            <a:r>
              <a:rPr lang="en-US" sz="2400" dirty="0">
                <a:latin typeface="PT Mono" panose="02060509020205020204" pitchFamily="49" charset="77"/>
              </a:rPr>
              <a:t>module </a:t>
            </a:r>
            <a:r>
              <a:rPr lang="en-US" sz="2400" dirty="0" err="1">
                <a:latin typeface="PT Mono" panose="02060509020205020204" pitchFamily="49" charset="77"/>
              </a:rPr>
              <a:t>MyGem</a:t>
            </a:r>
            <a:endParaRPr lang="en-US" sz="2400" dirty="0">
              <a:latin typeface="PT Mono" panose="02060509020205020204" pitchFamily="49" charset="77"/>
            </a:endParaRPr>
          </a:p>
          <a:p>
            <a:r>
              <a:rPr lang="en-US" sz="2400" dirty="0">
                <a:latin typeface="PT Mono" panose="02060509020205020204" pitchFamily="49" charset="77"/>
              </a:rPr>
              <a:t>  # Your code goes here!</a:t>
            </a:r>
          </a:p>
          <a:p>
            <a:r>
              <a:rPr lang="en-US" sz="2400" dirty="0">
                <a:latin typeface="PT Mono" panose="02060509020205020204" pitchFamily="49" charset="77"/>
              </a:rPr>
              <a:t>end</a:t>
            </a:r>
          </a:p>
        </p:txBody>
      </p:sp>
      <p:sp>
        <p:nvSpPr>
          <p:cNvPr id="25" name="TextBox 24">
            <a:extLst>
              <a:ext uri="{FF2B5EF4-FFF2-40B4-BE49-F238E27FC236}">
                <a16:creationId xmlns:a16="http://schemas.microsoft.com/office/drawing/2014/main" id="{013A9F1E-ADF4-1641-8995-FDFF61A03139}"/>
              </a:ext>
            </a:extLst>
          </p:cNvPr>
          <p:cNvSpPr txBox="1"/>
          <p:nvPr/>
        </p:nvSpPr>
        <p:spPr>
          <a:xfrm>
            <a:off x="8067128" y="3083958"/>
            <a:ext cx="3790604"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Primary bootstrapping point of the gem</a:t>
            </a:r>
          </a:p>
          <a:p>
            <a:pPr marL="285750" indent="-285750">
              <a:buFont typeface="Arial" panose="020B0604020202020204" pitchFamily="34" charset="0"/>
              <a:buChar char="•"/>
            </a:pPr>
            <a:r>
              <a:rPr lang="en-US" sz="2800" dirty="0"/>
              <a:t>This is what’s “required” after the gem is activated</a:t>
            </a:r>
          </a:p>
          <a:p>
            <a:pPr marL="285750" indent="-285750">
              <a:buFont typeface="Arial" panose="020B0604020202020204" pitchFamily="34" charset="0"/>
              <a:buChar char="•"/>
            </a:pPr>
            <a:r>
              <a:rPr lang="en-US" sz="2800" dirty="0"/>
              <a:t>Require other files to support the gem</a:t>
            </a:r>
          </a:p>
        </p:txBody>
      </p:sp>
    </p:spTree>
    <p:extLst>
      <p:ext uri="{BB962C8B-B14F-4D97-AF65-F5344CB8AC3E}">
        <p14:creationId xmlns:p14="http://schemas.microsoft.com/office/powerpoint/2010/main" val="28825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09C2-1830-F84F-95EC-7FE275518D15}"/>
              </a:ext>
            </a:extLst>
          </p:cNvPr>
          <p:cNvSpPr>
            <a:spLocks noGrp="1"/>
          </p:cNvSpPr>
          <p:nvPr>
            <p:ph type="title"/>
          </p:nvPr>
        </p:nvSpPr>
        <p:spPr/>
        <p:txBody>
          <a:bodyPr/>
          <a:lstStyle/>
          <a:p>
            <a:r>
              <a:rPr lang="en-US" dirty="0"/>
              <a:t>Let’s See a “Real” Gem…</a:t>
            </a:r>
          </a:p>
        </p:txBody>
      </p:sp>
      <p:sp>
        <p:nvSpPr>
          <p:cNvPr id="3" name="Content Placeholder 2">
            <a:extLst>
              <a:ext uri="{FF2B5EF4-FFF2-40B4-BE49-F238E27FC236}">
                <a16:creationId xmlns:a16="http://schemas.microsoft.com/office/drawing/2014/main" id="{4C9DB5C4-7C1D-E84F-BAAE-DEC9A726B8BC}"/>
              </a:ext>
            </a:extLst>
          </p:cNvPr>
          <p:cNvSpPr>
            <a:spLocks noGrp="1"/>
          </p:cNvSpPr>
          <p:nvPr>
            <p:ph idx="1"/>
          </p:nvPr>
        </p:nvSpPr>
        <p:spPr/>
        <p:txBody>
          <a:bodyPr/>
          <a:lstStyle/>
          <a:p>
            <a:r>
              <a:rPr lang="en-US" dirty="0"/>
              <a:t>Rb21 – Ruby “implementation” of the 21 card game (Blackjack)</a:t>
            </a:r>
          </a:p>
          <a:p>
            <a:r>
              <a:rPr lang="en-US" dirty="0"/>
              <a:t>Minimal implementation</a:t>
            </a:r>
          </a:p>
          <a:p>
            <a:pPr lvl="1"/>
            <a:r>
              <a:rPr lang="en-US" dirty="0"/>
              <a:t>Card</a:t>
            </a:r>
          </a:p>
          <a:p>
            <a:pPr lvl="2"/>
            <a:r>
              <a:rPr lang="en-US" dirty="0"/>
              <a:t>Has a value and suite</a:t>
            </a:r>
          </a:p>
          <a:p>
            <a:pPr lvl="1"/>
            <a:r>
              <a:rPr lang="en-US" dirty="0"/>
              <a:t>Deck</a:t>
            </a:r>
          </a:p>
          <a:p>
            <a:pPr lvl="2"/>
            <a:r>
              <a:rPr lang="en-US" dirty="0"/>
              <a:t>Holds cards, shuffles, deals</a:t>
            </a:r>
          </a:p>
          <a:p>
            <a:pPr lvl="1"/>
            <a:r>
              <a:rPr lang="en-US" dirty="0"/>
              <a:t>Hand</a:t>
            </a:r>
          </a:p>
          <a:p>
            <a:pPr lvl="2"/>
            <a:r>
              <a:rPr lang="en-US" dirty="0"/>
              <a:t>Holds cards in play, adds cards, counts cards, determines bust or blackjack</a:t>
            </a:r>
          </a:p>
          <a:p>
            <a:r>
              <a:rPr lang="en-US" dirty="0"/>
              <a:t>No splitting, no doubling, no betting</a:t>
            </a:r>
          </a:p>
          <a:p>
            <a:r>
              <a:rPr lang="en-US" dirty="0"/>
              <a:t>Ruby 2.5.1 … Bundler: 1.16.5</a:t>
            </a:r>
          </a:p>
        </p:txBody>
      </p:sp>
    </p:spTree>
    <p:extLst>
      <p:ext uri="{BB962C8B-B14F-4D97-AF65-F5344CB8AC3E}">
        <p14:creationId xmlns:p14="http://schemas.microsoft.com/office/powerpoint/2010/main" val="59628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E744-5EED-9D4B-9389-AC6F587149B6}"/>
              </a:ext>
            </a:extLst>
          </p:cNvPr>
          <p:cNvSpPr>
            <a:spLocks noGrp="1"/>
          </p:cNvSpPr>
          <p:nvPr>
            <p:ph type="title"/>
          </p:nvPr>
        </p:nvSpPr>
        <p:spPr/>
        <p:txBody>
          <a:bodyPr/>
          <a:lstStyle/>
          <a:p>
            <a:r>
              <a:rPr lang="en-US" dirty="0"/>
              <a:t>About Me…</a:t>
            </a:r>
          </a:p>
        </p:txBody>
      </p:sp>
      <p:sp>
        <p:nvSpPr>
          <p:cNvPr id="4" name="Content Placeholder 3">
            <a:extLst>
              <a:ext uri="{FF2B5EF4-FFF2-40B4-BE49-F238E27FC236}">
                <a16:creationId xmlns:a16="http://schemas.microsoft.com/office/drawing/2014/main" id="{5EB8EBCA-33EE-6440-94D7-A56EFC86B9DA}"/>
              </a:ext>
            </a:extLst>
          </p:cNvPr>
          <p:cNvSpPr>
            <a:spLocks noGrp="1"/>
          </p:cNvSpPr>
          <p:nvPr>
            <p:ph sz="half" idx="1"/>
          </p:nvPr>
        </p:nvSpPr>
        <p:spPr/>
        <p:txBody>
          <a:bodyPr>
            <a:normAutofit fontScale="92500" lnSpcReduction="20000"/>
          </a:bodyPr>
          <a:lstStyle/>
          <a:p>
            <a:r>
              <a:rPr lang="en-US" dirty="0"/>
              <a:t>~10 years of Ruby development</a:t>
            </a:r>
          </a:p>
          <a:p>
            <a:endParaRPr lang="en-US" dirty="0"/>
          </a:p>
          <a:p>
            <a:r>
              <a:rPr lang="en-US" dirty="0"/>
              <a:t>Authored a couple gems that people actually use…</a:t>
            </a:r>
          </a:p>
          <a:p>
            <a:pPr lvl="1"/>
            <a:r>
              <a:rPr lang="en-US" dirty="0" err="1"/>
              <a:t>has_config</a:t>
            </a:r>
            <a:endParaRPr lang="en-US" dirty="0"/>
          </a:p>
          <a:p>
            <a:pPr lvl="1"/>
            <a:r>
              <a:rPr lang="en-US" dirty="0" err="1"/>
              <a:t>active_reporting</a:t>
            </a:r>
            <a:endParaRPr lang="en-US" dirty="0"/>
          </a:p>
          <a:p>
            <a:endParaRPr lang="en-US" dirty="0"/>
          </a:p>
          <a:p>
            <a:r>
              <a:rPr lang="en-US" dirty="0"/>
              <a:t>Mario Kart is the best game series ever made; don’t @ me</a:t>
            </a:r>
          </a:p>
          <a:p>
            <a:endParaRPr lang="en-US" dirty="0"/>
          </a:p>
          <a:p>
            <a:r>
              <a:rPr lang="en-US" dirty="0" err="1"/>
              <a:t>Github</a:t>
            </a:r>
            <a:r>
              <a:rPr lang="en-US" dirty="0"/>
              <a:t>: t27duck</a:t>
            </a:r>
          </a:p>
        </p:txBody>
      </p:sp>
      <p:pic>
        <p:nvPicPr>
          <p:cNvPr id="6" name="Picture 5">
            <a:extLst>
              <a:ext uri="{FF2B5EF4-FFF2-40B4-BE49-F238E27FC236}">
                <a16:creationId xmlns:a16="http://schemas.microsoft.com/office/drawing/2014/main" id="{6C045FAB-E8EA-8F44-A5A0-6E99EE1E8316}"/>
              </a:ext>
            </a:extLst>
          </p:cNvPr>
          <p:cNvPicPr>
            <a:picLocks noChangeAspect="1"/>
          </p:cNvPicPr>
          <p:nvPr/>
        </p:nvPicPr>
        <p:blipFill>
          <a:blip r:embed="rId3"/>
          <a:stretch>
            <a:fillRect/>
          </a:stretch>
        </p:blipFill>
        <p:spPr>
          <a:xfrm>
            <a:off x="6273800" y="3205606"/>
            <a:ext cx="5080000" cy="1181100"/>
          </a:xfrm>
          <a:prstGeom prst="rect">
            <a:avLst/>
          </a:prstGeom>
        </p:spPr>
      </p:pic>
      <p:sp>
        <p:nvSpPr>
          <p:cNvPr id="7" name="TextBox 6">
            <a:extLst>
              <a:ext uri="{FF2B5EF4-FFF2-40B4-BE49-F238E27FC236}">
                <a16:creationId xmlns:a16="http://schemas.microsoft.com/office/drawing/2014/main" id="{9CB5393E-A0E2-6646-A55C-626DF7ED6BF1}"/>
              </a:ext>
            </a:extLst>
          </p:cNvPr>
          <p:cNvSpPr txBox="1"/>
          <p:nvPr/>
        </p:nvSpPr>
        <p:spPr>
          <a:xfrm>
            <a:off x="8150116" y="4600879"/>
            <a:ext cx="2184401" cy="369332"/>
          </a:xfrm>
          <a:prstGeom prst="rect">
            <a:avLst/>
          </a:prstGeom>
          <a:noFill/>
        </p:spPr>
        <p:txBody>
          <a:bodyPr wrap="square" rtlCol="0">
            <a:spAutoFit/>
          </a:bodyPr>
          <a:lstStyle/>
          <a:p>
            <a:r>
              <a:rPr lang="en-US" i="1" dirty="0"/>
              <a:t>I write Ruby for them</a:t>
            </a:r>
          </a:p>
        </p:txBody>
      </p:sp>
      <p:sp>
        <p:nvSpPr>
          <p:cNvPr id="8" name="Curved Up Arrow 7">
            <a:extLst>
              <a:ext uri="{FF2B5EF4-FFF2-40B4-BE49-F238E27FC236}">
                <a16:creationId xmlns:a16="http://schemas.microsoft.com/office/drawing/2014/main" id="{68CCEEB7-2C9F-1947-82BD-81F5C5335CA8}"/>
              </a:ext>
            </a:extLst>
          </p:cNvPr>
          <p:cNvSpPr/>
          <p:nvPr/>
        </p:nvSpPr>
        <p:spPr>
          <a:xfrm rot="3242100" flipH="1">
            <a:off x="7032179" y="4368192"/>
            <a:ext cx="1158248" cy="903168"/>
          </a:xfrm>
          <a:prstGeom prst="curvedUpArrow">
            <a:avLst>
              <a:gd name="adj1" fmla="val 12696"/>
              <a:gd name="adj2" fmla="val 48768"/>
              <a:gd name="adj3" fmla="val 3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037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7D2DF9-CB7D-7F4D-AE3C-8F850381E83B}"/>
              </a:ext>
            </a:extLst>
          </p:cNvPr>
          <p:cNvSpPr txBox="1"/>
          <p:nvPr/>
        </p:nvSpPr>
        <p:spPr>
          <a:xfrm>
            <a:off x="332508" y="332509"/>
            <a:ext cx="11614069" cy="6186309"/>
          </a:xfrm>
          <a:prstGeom prst="rect">
            <a:avLst/>
          </a:prstGeom>
          <a:noFill/>
        </p:spPr>
        <p:txBody>
          <a:bodyPr wrap="square" rtlCol="0">
            <a:spAutoFit/>
          </a:bodyPr>
          <a:lstStyle/>
          <a:p>
            <a:r>
              <a:rPr lang="en-US" b="1" dirty="0">
                <a:latin typeface="PT Mono" panose="02060509020205020204" pitchFamily="49" charset="77"/>
              </a:rPr>
              <a:t>$ bundle gem rb21</a:t>
            </a:r>
          </a:p>
          <a:p>
            <a:r>
              <a:rPr lang="en-US" dirty="0">
                <a:latin typeface="PT Mono" panose="02060509020205020204" pitchFamily="49" charset="77"/>
              </a:rPr>
              <a:t>Creating gem 'rb21’...</a:t>
            </a:r>
          </a:p>
          <a:p>
            <a:endParaRPr lang="en-US" b="1" dirty="0">
              <a:latin typeface="PT Mono" panose="02060509020205020204" pitchFamily="49" charset="77"/>
            </a:endParaRPr>
          </a:p>
          <a:p>
            <a:r>
              <a:rPr lang="en-US" b="1" dirty="0">
                <a:latin typeface="PT Mono" panose="02060509020205020204" pitchFamily="49" charset="77"/>
              </a:rPr>
              <a:t>Do you want to generate tests with your gem?</a:t>
            </a:r>
          </a:p>
          <a:p>
            <a:r>
              <a:rPr lang="en-US" dirty="0">
                <a:latin typeface="PT Mono" panose="02060509020205020204" pitchFamily="49" charset="77"/>
              </a:rPr>
              <a:t>Type '</a:t>
            </a:r>
            <a:r>
              <a:rPr lang="en-US" dirty="0" err="1">
                <a:latin typeface="PT Mono" panose="02060509020205020204" pitchFamily="49" charset="77"/>
              </a:rPr>
              <a:t>rspec</a:t>
            </a:r>
            <a:r>
              <a:rPr lang="en-US" dirty="0">
                <a:latin typeface="PT Mono" panose="02060509020205020204" pitchFamily="49" charset="77"/>
              </a:rPr>
              <a:t>' or '</a:t>
            </a:r>
            <a:r>
              <a:rPr lang="en-US" dirty="0" err="1">
                <a:latin typeface="PT Mono" panose="02060509020205020204" pitchFamily="49" charset="77"/>
              </a:rPr>
              <a:t>minitest</a:t>
            </a:r>
            <a:r>
              <a:rPr lang="en-US" dirty="0">
                <a:latin typeface="PT Mono" panose="02060509020205020204" pitchFamily="49" charset="77"/>
              </a:rPr>
              <a:t>' to generate those test files now and in the future. </a:t>
            </a:r>
            <a:r>
              <a:rPr lang="en-US" dirty="0" err="1">
                <a:latin typeface="PT Mono" panose="02060509020205020204" pitchFamily="49" charset="77"/>
              </a:rPr>
              <a:t>rspec</a:t>
            </a:r>
            <a:r>
              <a:rPr lang="en-US" dirty="0">
                <a:latin typeface="PT Mono" panose="02060509020205020204" pitchFamily="49" charset="77"/>
              </a:rPr>
              <a:t>/</a:t>
            </a:r>
            <a:r>
              <a:rPr lang="en-US" dirty="0" err="1">
                <a:latin typeface="PT Mono" panose="02060509020205020204" pitchFamily="49" charset="77"/>
              </a:rPr>
              <a:t>minitest</a:t>
            </a:r>
            <a:r>
              <a:rPr lang="en-US" dirty="0">
                <a:latin typeface="PT Mono" panose="02060509020205020204" pitchFamily="49" charset="77"/>
              </a:rPr>
              <a:t>/(none): </a:t>
            </a:r>
            <a:r>
              <a:rPr lang="en-US" b="1" dirty="0" err="1">
                <a:latin typeface="PT Mono" panose="02060509020205020204" pitchFamily="49" charset="77"/>
              </a:rPr>
              <a:t>rspec</a:t>
            </a:r>
            <a:endParaRPr lang="en-US" b="1" dirty="0">
              <a:latin typeface="PT Mono" panose="02060509020205020204" pitchFamily="49" charset="77"/>
            </a:endParaRPr>
          </a:p>
          <a:p>
            <a:endParaRPr lang="en-US" b="1" dirty="0">
              <a:latin typeface="PT Mono" panose="02060509020205020204" pitchFamily="49" charset="77"/>
            </a:endParaRPr>
          </a:p>
          <a:p>
            <a:r>
              <a:rPr lang="en-US" b="1" dirty="0">
                <a:latin typeface="PT Mono" panose="02060509020205020204" pitchFamily="49" charset="77"/>
              </a:rPr>
              <a:t>Do you want to license your code permissively under the MIT license?</a:t>
            </a:r>
          </a:p>
          <a:p>
            <a:r>
              <a:rPr lang="en-US" dirty="0">
                <a:latin typeface="PT Mono" panose="02060509020205020204" pitchFamily="49" charset="77"/>
              </a:rPr>
              <a:t>This means that any other developer or company will be legally allowed to use your code for free as long as they admit you created it. You can read more about the MIT license at https://</a:t>
            </a:r>
            <a:r>
              <a:rPr lang="en-US" dirty="0" err="1">
                <a:latin typeface="PT Mono" panose="02060509020205020204" pitchFamily="49" charset="77"/>
              </a:rPr>
              <a:t>choosealicense.com</a:t>
            </a:r>
            <a:r>
              <a:rPr lang="en-US" dirty="0">
                <a:latin typeface="PT Mono" panose="02060509020205020204" pitchFamily="49" charset="77"/>
              </a:rPr>
              <a:t>/licenses/</a:t>
            </a:r>
            <a:r>
              <a:rPr lang="en-US" dirty="0" err="1">
                <a:latin typeface="PT Mono" panose="02060509020205020204" pitchFamily="49" charset="77"/>
              </a:rPr>
              <a:t>mit</a:t>
            </a:r>
            <a:r>
              <a:rPr lang="en-US" dirty="0">
                <a:latin typeface="PT Mono" panose="02060509020205020204" pitchFamily="49" charset="77"/>
              </a:rPr>
              <a:t>. y/(n): </a:t>
            </a:r>
            <a:r>
              <a:rPr lang="en-US" b="1" dirty="0">
                <a:latin typeface="PT Mono" panose="02060509020205020204" pitchFamily="49" charset="77"/>
              </a:rPr>
              <a:t>y</a:t>
            </a:r>
          </a:p>
          <a:p>
            <a:r>
              <a:rPr lang="en-US" dirty="0">
                <a:latin typeface="PT Mono" panose="02060509020205020204" pitchFamily="49" charset="77"/>
              </a:rPr>
              <a:t>MIT License enabled in config</a:t>
            </a:r>
          </a:p>
          <a:p>
            <a:endParaRPr lang="en-US" dirty="0">
              <a:latin typeface="PT Mono" panose="02060509020205020204" pitchFamily="49" charset="77"/>
            </a:endParaRPr>
          </a:p>
          <a:p>
            <a:r>
              <a:rPr lang="en-US" b="1" dirty="0">
                <a:latin typeface="PT Mono" panose="02060509020205020204" pitchFamily="49" charset="77"/>
              </a:rPr>
              <a:t>Codes of conduct </a:t>
            </a:r>
            <a:r>
              <a:rPr lang="en-US" dirty="0">
                <a:latin typeface="PT Mono" panose="02060509020205020204" pitchFamily="49" charset="77"/>
              </a:rPr>
              <a:t>can increase contributions to your project by contributors who prefer collaborative, safe... </a:t>
            </a:r>
            <a:r>
              <a:rPr lang="en-US" i="1" dirty="0">
                <a:latin typeface="PT Mono" panose="02060509020205020204" pitchFamily="49" charset="77"/>
              </a:rPr>
              <a:t>snip</a:t>
            </a:r>
            <a:r>
              <a:rPr lang="en-US" dirty="0">
                <a:latin typeface="PT Mono" panose="02060509020205020204" pitchFamily="49" charset="77"/>
              </a:rPr>
              <a:t> ... For suggestions about how to enforce codes of conduct, see https://</a:t>
            </a:r>
            <a:r>
              <a:rPr lang="en-US" dirty="0" err="1">
                <a:latin typeface="PT Mono" panose="02060509020205020204" pitchFamily="49" charset="77"/>
              </a:rPr>
              <a:t>bit.ly</a:t>
            </a:r>
            <a:r>
              <a:rPr lang="en-US" dirty="0">
                <a:latin typeface="PT Mono" panose="02060509020205020204" pitchFamily="49" charset="77"/>
              </a:rPr>
              <a:t>/</a:t>
            </a:r>
            <a:r>
              <a:rPr lang="en-US" dirty="0" err="1">
                <a:latin typeface="PT Mono" panose="02060509020205020204" pitchFamily="49" charset="77"/>
              </a:rPr>
              <a:t>coc</a:t>
            </a:r>
            <a:r>
              <a:rPr lang="en-US" dirty="0">
                <a:latin typeface="PT Mono" panose="02060509020205020204" pitchFamily="49" charset="77"/>
              </a:rPr>
              <a:t>-enforcement. y/(n): </a:t>
            </a:r>
            <a:r>
              <a:rPr lang="en-US" b="1" dirty="0">
                <a:latin typeface="PT Mono" panose="02060509020205020204" pitchFamily="49" charset="77"/>
              </a:rPr>
              <a:t>y</a:t>
            </a:r>
          </a:p>
          <a:p>
            <a:r>
              <a:rPr lang="en-US" dirty="0">
                <a:latin typeface="PT Mono" panose="02060509020205020204" pitchFamily="49" charset="77"/>
              </a:rPr>
              <a:t>Code of conduct enabled in config</a:t>
            </a:r>
          </a:p>
          <a:p>
            <a:endParaRPr lang="en-US" i="1" dirty="0">
              <a:latin typeface="PT Mono" panose="02060509020205020204" pitchFamily="49" charset="77"/>
            </a:endParaRPr>
          </a:p>
          <a:p>
            <a:r>
              <a:rPr lang="en-US" i="1" dirty="0">
                <a:latin typeface="PT Mono" panose="02060509020205020204" pitchFamily="49" charset="77"/>
              </a:rPr>
              <a:t>... Files created ...</a:t>
            </a:r>
          </a:p>
          <a:p>
            <a:endParaRPr lang="en-US" dirty="0">
              <a:latin typeface="PT Mono" panose="02060509020205020204" pitchFamily="49" charset="77"/>
            </a:endParaRPr>
          </a:p>
          <a:p>
            <a:r>
              <a:rPr lang="en-US" b="1" dirty="0">
                <a:latin typeface="PT Mono" panose="02060509020205020204" pitchFamily="49" charset="77"/>
              </a:rPr>
              <a:t>Initializing git repo in /path/to/</a:t>
            </a:r>
            <a:r>
              <a:rPr lang="en-US" b="1" dirty="0" err="1">
                <a:latin typeface="PT Mono" panose="02060509020205020204" pitchFamily="49" charset="77"/>
              </a:rPr>
              <a:t>work_area</a:t>
            </a:r>
            <a:r>
              <a:rPr lang="en-US" b="1" dirty="0">
                <a:latin typeface="PT Mono" panose="02060509020205020204" pitchFamily="49" charset="77"/>
              </a:rPr>
              <a:t>/rb21</a:t>
            </a:r>
          </a:p>
          <a:p>
            <a:r>
              <a:rPr lang="en-US" b="1" dirty="0">
                <a:latin typeface="PT Mono" panose="02060509020205020204" pitchFamily="49" charset="77"/>
              </a:rPr>
              <a:t>Gem 'rb21' was successfully created.</a:t>
            </a:r>
          </a:p>
        </p:txBody>
      </p:sp>
    </p:spTree>
    <p:extLst>
      <p:ext uri="{BB962C8B-B14F-4D97-AF65-F5344CB8AC3E}">
        <p14:creationId xmlns:p14="http://schemas.microsoft.com/office/powerpoint/2010/main" val="9738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7F46FC-87D5-4A46-82B4-57BC0CF7B71E}"/>
              </a:ext>
            </a:extLst>
          </p:cNvPr>
          <p:cNvSpPr>
            <a:spLocks noGrp="1"/>
          </p:cNvSpPr>
          <p:nvPr>
            <p:ph type="title"/>
          </p:nvPr>
        </p:nvSpPr>
        <p:spPr/>
        <p:txBody>
          <a:bodyPr/>
          <a:lstStyle/>
          <a:p>
            <a:r>
              <a:rPr lang="en-US" dirty="0"/>
              <a:t>$ ls rb21/</a:t>
            </a:r>
          </a:p>
        </p:txBody>
      </p:sp>
      <p:sp>
        <p:nvSpPr>
          <p:cNvPr id="4" name="Content Placeholder 3">
            <a:extLst>
              <a:ext uri="{FF2B5EF4-FFF2-40B4-BE49-F238E27FC236}">
                <a16:creationId xmlns:a16="http://schemas.microsoft.com/office/drawing/2014/main" id="{B5AB163C-4E33-964C-ADF0-49372EE6E5AA}"/>
              </a:ext>
            </a:extLst>
          </p:cNvPr>
          <p:cNvSpPr>
            <a:spLocks noGrp="1"/>
          </p:cNvSpPr>
          <p:nvPr>
            <p:ph sz="half" idx="1"/>
          </p:nvPr>
        </p:nvSpPr>
        <p:spPr/>
        <p:txBody>
          <a:bodyPr>
            <a:normAutofit/>
          </a:bodyPr>
          <a:lstStyle/>
          <a:p>
            <a:pPr marL="0" indent="0">
              <a:buNone/>
            </a:pPr>
            <a:r>
              <a:rPr lang="en-US" dirty="0" err="1">
                <a:latin typeface="PT Mono" panose="02060509020205020204" pitchFamily="49" charset="77"/>
              </a:rPr>
              <a:t>Gemfile</a:t>
            </a:r>
            <a:endParaRPr lang="en-US" dirty="0">
              <a:latin typeface="PT Mono" panose="02060509020205020204" pitchFamily="49" charset="77"/>
            </a:endParaRPr>
          </a:p>
          <a:p>
            <a:pPr marL="0" indent="0">
              <a:buNone/>
            </a:pPr>
            <a:r>
              <a:rPr lang="en-US" dirty="0">
                <a:latin typeface="PT Mono" panose="02060509020205020204" pitchFamily="49" charset="77"/>
              </a:rPr>
              <a:t>lib/rb21.rb</a:t>
            </a:r>
          </a:p>
          <a:p>
            <a:pPr marL="0" indent="0">
              <a:buNone/>
            </a:pPr>
            <a:r>
              <a:rPr lang="en-US" dirty="0">
                <a:latin typeface="PT Mono" panose="02060509020205020204" pitchFamily="49" charset="77"/>
              </a:rPr>
              <a:t>lib/rb21/</a:t>
            </a:r>
            <a:r>
              <a:rPr lang="en-US" dirty="0" err="1">
                <a:latin typeface="PT Mono" panose="02060509020205020204" pitchFamily="49" charset="77"/>
              </a:rPr>
              <a:t>version.rb</a:t>
            </a:r>
            <a:endParaRPr lang="en-US" dirty="0">
              <a:latin typeface="PT Mono" panose="02060509020205020204" pitchFamily="49" charset="77"/>
            </a:endParaRPr>
          </a:p>
          <a:p>
            <a:pPr marL="0" indent="0">
              <a:buNone/>
            </a:pPr>
            <a:r>
              <a:rPr lang="en-US" dirty="0">
                <a:latin typeface="PT Mono" panose="02060509020205020204" pitchFamily="49" charset="77"/>
              </a:rPr>
              <a:t>rb21.gemspec</a:t>
            </a:r>
          </a:p>
          <a:p>
            <a:pPr marL="0" indent="0">
              <a:buNone/>
            </a:pPr>
            <a:r>
              <a:rPr lang="en-US" dirty="0" err="1">
                <a:latin typeface="PT Mono" panose="02060509020205020204" pitchFamily="49" charset="77"/>
              </a:rPr>
              <a:t>Rakefile</a:t>
            </a:r>
            <a:endParaRPr lang="en-US" dirty="0">
              <a:latin typeface="PT Mono" panose="02060509020205020204" pitchFamily="49" charset="77"/>
            </a:endParaRPr>
          </a:p>
          <a:p>
            <a:pPr marL="0" indent="0">
              <a:buNone/>
            </a:pPr>
            <a:r>
              <a:rPr lang="en-US" dirty="0" err="1">
                <a:latin typeface="PT Mono" panose="02060509020205020204" pitchFamily="49" charset="77"/>
              </a:rPr>
              <a:t>README.md</a:t>
            </a:r>
            <a:endParaRPr lang="en-US" dirty="0">
              <a:latin typeface="PT Mono" panose="02060509020205020204" pitchFamily="49" charset="77"/>
            </a:endParaRPr>
          </a:p>
          <a:p>
            <a:pPr marL="0" indent="0">
              <a:buNone/>
            </a:pPr>
            <a:r>
              <a:rPr lang="en-US" dirty="0">
                <a:latin typeface="PT Mono" panose="02060509020205020204" pitchFamily="49" charset="77"/>
              </a:rPr>
              <a:t>bin/console</a:t>
            </a:r>
          </a:p>
          <a:p>
            <a:pPr marL="0" indent="0">
              <a:buNone/>
            </a:pPr>
            <a:r>
              <a:rPr lang="en-US" dirty="0">
                <a:latin typeface="PT Mono" panose="02060509020205020204" pitchFamily="49" charset="77"/>
              </a:rPr>
              <a:t>bin/setup</a:t>
            </a:r>
          </a:p>
        </p:txBody>
      </p:sp>
      <p:sp>
        <p:nvSpPr>
          <p:cNvPr id="6" name="Content Placeholder 5">
            <a:extLst>
              <a:ext uri="{FF2B5EF4-FFF2-40B4-BE49-F238E27FC236}">
                <a16:creationId xmlns:a16="http://schemas.microsoft.com/office/drawing/2014/main" id="{4EB2630B-4712-114F-A917-B44676B5E1F8}"/>
              </a:ext>
            </a:extLst>
          </p:cNvPr>
          <p:cNvSpPr>
            <a:spLocks noGrp="1"/>
          </p:cNvSpPr>
          <p:nvPr>
            <p:ph sz="half" idx="2"/>
          </p:nvPr>
        </p:nvSpPr>
        <p:spPr/>
        <p:txBody>
          <a:bodyPr/>
          <a:lstStyle/>
          <a:p>
            <a:pPr marL="0" indent="0">
              <a:buNone/>
            </a:pPr>
            <a:r>
              <a:rPr lang="en-US" dirty="0">
                <a:latin typeface="PT Mono" panose="02060509020205020204" pitchFamily="49" charset="77"/>
              </a:rPr>
              <a:t>.</a:t>
            </a:r>
            <a:r>
              <a:rPr lang="en-US" dirty="0" err="1">
                <a:latin typeface="PT Mono" panose="02060509020205020204" pitchFamily="49" charset="77"/>
              </a:rPr>
              <a:t>gitignore</a:t>
            </a:r>
            <a:endParaRPr lang="en-US" dirty="0">
              <a:latin typeface="PT Mono" panose="02060509020205020204" pitchFamily="49" charset="77"/>
            </a:endParaRPr>
          </a:p>
          <a:p>
            <a:pPr marL="0" indent="0">
              <a:buNone/>
            </a:pPr>
            <a:r>
              <a:rPr lang="en-US" dirty="0">
                <a:latin typeface="PT Mono" panose="02060509020205020204" pitchFamily="49" charset="77"/>
              </a:rPr>
              <a:t>.</a:t>
            </a:r>
            <a:r>
              <a:rPr lang="en-US" dirty="0" err="1">
                <a:latin typeface="PT Mono" panose="02060509020205020204" pitchFamily="49" charset="77"/>
              </a:rPr>
              <a:t>travis.yml</a:t>
            </a:r>
            <a:endParaRPr lang="en-US" dirty="0">
              <a:latin typeface="PT Mono" panose="02060509020205020204" pitchFamily="49" charset="77"/>
            </a:endParaRPr>
          </a:p>
          <a:p>
            <a:pPr marL="0" indent="0">
              <a:buNone/>
            </a:pPr>
            <a:r>
              <a:rPr lang="en-US" dirty="0">
                <a:latin typeface="PT Mono" panose="02060509020205020204" pitchFamily="49" charset="77"/>
              </a:rPr>
              <a:t>.</a:t>
            </a:r>
            <a:r>
              <a:rPr lang="en-US" dirty="0" err="1">
                <a:latin typeface="PT Mono" panose="02060509020205020204" pitchFamily="49" charset="77"/>
              </a:rPr>
              <a:t>rspec</a:t>
            </a:r>
            <a:endParaRPr lang="en-US" dirty="0">
              <a:latin typeface="PT Mono" panose="02060509020205020204" pitchFamily="49" charset="77"/>
            </a:endParaRPr>
          </a:p>
          <a:p>
            <a:pPr marL="0" indent="0">
              <a:buNone/>
            </a:pPr>
            <a:r>
              <a:rPr lang="en-US" dirty="0">
                <a:latin typeface="PT Mono" panose="02060509020205020204" pitchFamily="49" charset="77"/>
              </a:rPr>
              <a:t>spec/</a:t>
            </a:r>
            <a:r>
              <a:rPr lang="en-US" dirty="0" err="1">
                <a:latin typeface="PT Mono" panose="02060509020205020204" pitchFamily="49" charset="77"/>
              </a:rPr>
              <a:t>spec_helper.rb</a:t>
            </a:r>
            <a:endParaRPr lang="en-US" dirty="0">
              <a:latin typeface="PT Mono" panose="02060509020205020204" pitchFamily="49" charset="77"/>
            </a:endParaRPr>
          </a:p>
          <a:p>
            <a:pPr marL="0" indent="0">
              <a:buNone/>
            </a:pPr>
            <a:r>
              <a:rPr lang="en-US" dirty="0">
                <a:latin typeface="PT Mono" panose="02060509020205020204" pitchFamily="49" charset="77"/>
              </a:rPr>
              <a:t>spec/rb21_spec.rb</a:t>
            </a:r>
          </a:p>
          <a:p>
            <a:pPr marL="0" indent="0">
              <a:buNone/>
            </a:pPr>
            <a:r>
              <a:rPr lang="en-US" dirty="0" err="1">
                <a:latin typeface="PT Mono" panose="02060509020205020204" pitchFamily="49" charset="77"/>
              </a:rPr>
              <a:t>LICENSE.txt</a:t>
            </a:r>
            <a:endParaRPr lang="en-US" dirty="0">
              <a:latin typeface="PT Mono" panose="02060509020205020204" pitchFamily="49" charset="77"/>
            </a:endParaRPr>
          </a:p>
          <a:p>
            <a:pPr marL="0" indent="0">
              <a:buNone/>
            </a:pPr>
            <a:r>
              <a:rPr lang="en-US" dirty="0" err="1">
                <a:latin typeface="PT Mono" panose="02060509020205020204" pitchFamily="49" charset="77"/>
              </a:rPr>
              <a:t>CODE_OF_CONDUCT.md</a:t>
            </a:r>
            <a:endParaRPr lang="en-US" dirty="0">
              <a:latin typeface="PT Mono" panose="02060509020205020204" pitchFamily="49" charset="77"/>
            </a:endParaRPr>
          </a:p>
        </p:txBody>
      </p:sp>
    </p:spTree>
    <p:extLst>
      <p:ext uri="{BB962C8B-B14F-4D97-AF65-F5344CB8AC3E}">
        <p14:creationId xmlns:p14="http://schemas.microsoft.com/office/powerpoint/2010/main" val="102267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46B7CE-7EB1-6E40-81B2-1ABD16701A88}"/>
              </a:ext>
            </a:extLst>
          </p:cNvPr>
          <p:cNvSpPr>
            <a:spLocks noGrp="1"/>
          </p:cNvSpPr>
          <p:nvPr>
            <p:ph type="title"/>
          </p:nvPr>
        </p:nvSpPr>
        <p:spPr/>
        <p:txBody>
          <a:bodyPr/>
          <a:lstStyle/>
          <a:p>
            <a:r>
              <a:rPr lang="en-US" dirty="0" err="1"/>
              <a:t>Rakefile</a:t>
            </a:r>
            <a:endParaRPr lang="en-US" dirty="0"/>
          </a:p>
        </p:txBody>
      </p:sp>
      <p:sp>
        <p:nvSpPr>
          <p:cNvPr id="6" name="Content Placeholder 5">
            <a:extLst>
              <a:ext uri="{FF2B5EF4-FFF2-40B4-BE49-F238E27FC236}">
                <a16:creationId xmlns:a16="http://schemas.microsoft.com/office/drawing/2014/main" id="{ABB627BF-54C4-F042-BA47-DE21D9256A76}"/>
              </a:ext>
            </a:extLst>
          </p:cNvPr>
          <p:cNvSpPr>
            <a:spLocks noGrp="1"/>
          </p:cNvSpPr>
          <p:nvPr>
            <p:ph idx="1"/>
          </p:nvPr>
        </p:nvSpPr>
        <p:spPr>
          <a:xfrm>
            <a:off x="383969" y="1690688"/>
            <a:ext cx="11424062" cy="4717679"/>
          </a:xfrm>
        </p:spPr>
        <p:txBody>
          <a:bodyPr>
            <a:noAutofit/>
          </a:bodyPr>
          <a:lstStyle/>
          <a:p>
            <a:pPr marL="0" indent="0">
              <a:buNone/>
            </a:pPr>
            <a:r>
              <a:rPr lang="en-US" sz="2200" dirty="0">
                <a:latin typeface="PT Mono" panose="02060509020205020204" pitchFamily="49" charset="77"/>
              </a:rPr>
              <a:t>$ rake -T</a:t>
            </a:r>
          </a:p>
          <a:p>
            <a:pPr marL="0" indent="0">
              <a:buNone/>
            </a:pPr>
            <a:endParaRPr lang="en-US" sz="2200" dirty="0">
              <a:latin typeface="PT Mono" panose="02060509020205020204" pitchFamily="49" charset="77"/>
            </a:endParaRPr>
          </a:p>
          <a:p>
            <a:pPr marL="0" indent="0">
              <a:buNone/>
            </a:pPr>
            <a:r>
              <a:rPr lang="en-US" sz="2200" dirty="0">
                <a:latin typeface="PT Mono" panose="02060509020205020204" pitchFamily="49" charset="77"/>
              </a:rPr>
              <a:t>rake build    # Build rb21-0.1.0.gem into the </a:t>
            </a:r>
            <a:r>
              <a:rPr lang="en-US" sz="2200" dirty="0" err="1">
                <a:latin typeface="PT Mono" panose="02060509020205020204" pitchFamily="49" charset="77"/>
              </a:rPr>
              <a:t>pkg</a:t>
            </a:r>
            <a:r>
              <a:rPr lang="en-US" sz="2200" dirty="0">
                <a:latin typeface="PT Mono" panose="02060509020205020204" pitchFamily="49" charset="77"/>
              </a:rPr>
              <a:t> directory</a:t>
            </a:r>
          </a:p>
          <a:p>
            <a:pPr marL="0" indent="0">
              <a:buNone/>
            </a:pPr>
            <a:endParaRPr lang="en-US" sz="2200" dirty="0">
              <a:latin typeface="PT Mono" panose="02060509020205020204" pitchFamily="49" charset="77"/>
            </a:endParaRPr>
          </a:p>
          <a:p>
            <a:pPr marL="0" indent="0">
              <a:buNone/>
            </a:pPr>
            <a:r>
              <a:rPr lang="en-US" sz="2200" dirty="0">
                <a:latin typeface="PT Mono" panose="02060509020205020204" pitchFamily="49" charset="77"/>
              </a:rPr>
              <a:t>rake install  # Build and install rb21-0.1.0.gem into system gems</a:t>
            </a:r>
          </a:p>
          <a:p>
            <a:pPr marL="0" indent="0">
              <a:buNone/>
            </a:pPr>
            <a:endParaRPr lang="en-US" sz="2200" dirty="0">
              <a:latin typeface="PT Mono" panose="02060509020205020204" pitchFamily="49" charset="77"/>
            </a:endParaRPr>
          </a:p>
          <a:p>
            <a:pPr marL="0" indent="0">
              <a:buNone/>
            </a:pPr>
            <a:r>
              <a:rPr lang="en-US" sz="2200" dirty="0">
                <a:latin typeface="PT Mono" panose="02060509020205020204" pitchFamily="49" charset="77"/>
              </a:rPr>
              <a:t>rake release  # Create tag v0.1.0, build, and push to </a:t>
            </a:r>
            <a:r>
              <a:rPr lang="en-US" sz="2200" dirty="0" err="1">
                <a:latin typeface="PT Mono" panose="02060509020205020204" pitchFamily="49" charset="77"/>
              </a:rPr>
              <a:t>rubygems.org</a:t>
            </a:r>
            <a:endParaRPr lang="en-US" sz="2200" dirty="0">
              <a:latin typeface="PT Mono" panose="02060509020205020204" pitchFamily="49" charset="77"/>
            </a:endParaRPr>
          </a:p>
          <a:p>
            <a:pPr marL="0" indent="0">
              <a:buNone/>
            </a:pPr>
            <a:endParaRPr lang="en-US" sz="2200" dirty="0">
              <a:latin typeface="PT Mono" panose="02060509020205020204" pitchFamily="49" charset="77"/>
            </a:endParaRPr>
          </a:p>
          <a:p>
            <a:pPr marL="0" indent="0">
              <a:buNone/>
            </a:pPr>
            <a:r>
              <a:rPr lang="en-US" sz="2200" dirty="0">
                <a:latin typeface="PT Mono" panose="02060509020205020204" pitchFamily="49" charset="77"/>
              </a:rPr>
              <a:t>rake spec     # Run </a:t>
            </a:r>
            <a:r>
              <a:rPr lang="en-US" sz="2200" dirty="0" err="1">
                <a:latin typeface="PT Mono" panose="02060509020205020204" pitchFamily="49" charset="77"/>
              </a:rPr>
              <a:t>RSpec</a:t>
            </a:r>
            <a:r>
              <a:rPr lang="en-US" sz="2200" dirty="0">
                <a:latin typeface="PT Mono" panose="02060509020205020204" pitchFamily="49" charset="77"/>
              </a:rPr>
              <a:t> code examples</a:t>
            </a:r>
          </a:p>
        </p:txBody>
      </p:sp>
    </p:spTree>
    <p:extLst>
      <p:ext uri="{BB962C8B-B14F-4D97-AF65-F5344CB8AC3E}">
        <p14:creationId xmlns:p14="http://schemas.microsoft.com/office/powerpoint/2010/main" val="962665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207C-8EBB-AE43-BF3A-5915A4E65012}"/>
              </a:ext>
            </a:extLst>
          </p:cNvPr>
          <p:cNvSpPr>
            <a:spLocks noGrp="1"/>
          </p:cNvSpPr>
          <p:nvPr>
            <p:ph type="title"/>
          </p:nvPr>
        </p:nvSpPr>
        <p:spPr>
          <a:xfrm>
            <a:off x="505692" y="91992"/>
            <a:ext cx="10515600" cy="1325563"/>
          </a:xfrm>
        </p:spPr>
        <p:txBody>
          <a:bodyPr/>
          <a:lstStyle/>
          <a:p>
            <a:r>
              <a:rPr lang="en-US" dirty="0"/>
              <a:t>Let’s Build Stuff (lib/)</a:t>
            </a:r>
          </a:p>
        </p:txBody>
      </p:sp>
      <p:sp>
        <p:nvSpPr>
          <p:cNvPr id="3" name="Content Placeholder 2">
            <a:extLst>
              <a:ext uri="{FF2B5EF4-FFF2-40B4-BE49-F238E27FC236}">
                <a16:creationId xmlns:a16="http://schemas.microsoft.com/office/drawing/2014/main" id="{83FFA77A-5445-1246-989A-90D18EE15ADC}"/>
              </a:ext>
            </a:extLst>
          </p:cNvPr>
          <p:cNvSpPr>
            <a:spLocks noGrp="1"/>
          </p:cNvSpPr>
          <p:nvPr>
            <p:ph idx="1"/>
          </p:nvPr>
        </p:nvSpPr>
        <p:spPr>
          <a:xfrm>
            <a:off x="505692" y="1417555"/>
            <a:ext cx="6484917" cy="4351338"/>
          </a:xfrm>
        </p:spPr>
        <p:txBody>
          <a:bodyPr>
            <a:noAutofit/>
          </a:bodyPr>
          <a:lstStyle/>
          <a:p>
            <a:pPr marL="0" indent="0">
              <a:spcBef>
                <a:spcPts val="400"/>
              </a:spcBef>
              <a:buNone/>
            </a:pPr>
            <a:r>
              <a:rPr lang="en-US" sz="1600" b="1" dirty="0">
                <a:latin typeface="PT Mono" panose="02060509020205020204" pitchFamily="49" charset="77"/>
              </a:rPr>
              <a:t>lib/rb21/</a:t>
            </a:r>
            <a:r>
              <a:rPr lang="en-US" sz="1600" b="1" dirty="0" err="1">
                <a:latin typeface="PT Mono" panose="02060509020205020204" pitchFamily="49" charset="77"/>
              </a:rPr>
              <a:t>card.rb</a:t>
            </a:r>
            <a:endParaRPr lang="en-US" sz="1600" b="1" dirty="0">
              <a:latin typeface="PT Mono" panose="02060509020205020204" pitchFamily="49" charset="77"/>
            </a:endParaRP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module Rb21</a:t>
            </a:r>
          </a:p>
          <a:p>
            <a:pPr marL="0" indent="0">
              <a:spcBef>
                <a:spcPts val="400"/>
              </a:spcBef>
              <a:buNone/>
            </a:pPr>
            <a:r>
              <a:rPr lang="en-US" sz="1400" dirty="0">
                <a:latin typeface="PT Mono" panose="02060509020205020204" pitchFamily="49" charset="77"/>
              </a:rPr>
              <a:t>  class Card</a:t>
            </a:r>
          </a:p>
          <a:p>
            <a:pPr marL="0" indent="0">
              <a:spcBef>
                <a:spcPts val="400"/>
              </a:spcBef>
              <a:buNone/>
            </a:pPr>
            <a:r>
              <a:rPr lang="en-US" sz="1400" dirty="0">
                <a:latin typeface="PT Mono" panose="02060509020205020204" pitchFamily="49" charset="77"/>
              </a:rPr>
              <a:t>    SUITS = %w[Clubs Diamonds Hearts Spades].freeze</a:t>
            </a:r>
          </a:p>
          <a:p>
            <a:pPr marL="0" indent="0">
              <a:spcBef>
                <a:spcPts val="400"/>
              </a:spcBef>
              <a:buNone/>
            </a:pPr>
            <a:r>
              <a:rPr lang="en-US" sz="1400" dirty="0">
                <a:latin typeface="PT Mono" panose="02060509020205020204" pitchFamily="49" charset="77"/>
              </a:rPr>
              <a:t>    FACES = %w[Jack Queen King].freeze</a:t>
            </a:r>
          </a:p>
          <a:p>
            <a:pPr marL="0" indent="0">
              <a:spcBef>
                <a:spcPts val="400"/>
              </a:spcBef>
              <a:buNone/>
            </a:pPr>
            <a:r>
              <a:rPr lang="en-US" sz="1400" dirty="0">
                <a:latin typeface="PT Mono" panose="02060509020205020204" pitchFamily="49" charset="77"/>
              </a:rPr>
              <a:t>    NORMALS = (2..9).map(&amp;:</a:t>
            </a:r>
            <a:r>
              <a:rPr lang="en-US" sz="1400" dirty="0" err="1">
                <a:latin typeface="PT Mono" panose="02060509020205020204" pitchFamily="49" charset="77"/>
              </a:rPr>
              <a:t>to_s</a:t>
            </a:r>
            <a:r>
              <a:rPr lang="en-US" sz="1400" dirty="0">
                <a:latin typeface="PT Mono" panose="02060509020205020204" pitchFamily="49" charset="77"/>
              </a:rPr>
              <a:t>).freeze</a:t>
            </a:r>
          </a:p>
          <a:p>
            <a:pPr marL="0" indent="0">
              <a:spcBef>
                <a:spcPts val="400"/>
              </a:spcBef>
              <a:buNone/>
            </a:pPr>
            <a:r>
              <a:rPr lang="en-US" sz="1400" dirty="0">
                <a:latin typeface="PT Mono" panose="02060509020205020204" pitchFamily="49" charset="77"/>
              </a:rPr>
              <a:t>    ACE = "Ace"</a:t>
            </a:r>
          </a:p>
          <a:p>
            <a:pPr marL="0" indent="0">
              <a:spcBef>
                <a:spcPts val="400"/>
              </a:spcBef>
              <a:buNone/>
            </a:pPr>
            <a:r>
              <a:rPr lang="en-US" sz="1400" dirty="0">
                <a:latin typeface="PT Mono" panose="02060509020205020204" pitchFamily="49" charset="77"/>
              </a:rPr>
              <a:t>    TEN_VALUES = (["10"] + FACES).freeze</a:t>
            </a:r>
          </a:p>
          <a:p>
            <a:pPr marL="0" indent="0">
              <a:spcBef>
                <a:spcPts val="400"/>
              </a:spcBef>
              <a:buNone/>
            </a:pPr>
            <a:r>
              <a:rPr lang="en-US" sz="1400" dirty="0">
                <a:latin typeface="PT Mono" panose="02060509020205020204" pitchFamily="49" charset="77"/>
              </a:rPr>
              <a:t>    ALL_NAMES = (TEN_VALUES + NORMALS + [ACE]).freeze</a:t>
            </a:r>
          </a:p>
          <a:p>
            <a:pPr marL="0" indent="0">
              <a:spcBef>
                <a:spcPts val="400"/>
              </a:spcBef>
              <a:buNone/>
            </a:pPr>
            <a:r>
              <a:rPr lang="en-US" sz="1400" dirty="0">
                <a:latin typeface="PT Mono" panose="02060509020205020204" pitchFamily="49" charset="77"/>
              </a:rPr>
              <a:t>    </a:t>
            </a:r>
            <a:r>
              <a:rPr lang="en-US" sz="1400" dirty="0" err="1">
                <a:latin typeface="PT Mono" panose="02060509020205020204" pitchFamily="49" charset="77"/>
              </a:rPr>
              <a:t>attr_reader</a:t>
            </a:r>
            <a:r>
              <a:rPr lang="en-US" sz="1400" dirty="0">
                <a:latin typeface="PT Mono" panose="02060509020205020204" pitchFamily="49" charset="77"/>
              </a:rPr>
              <a:t> :name, :suit</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initialize(name, suit)</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value</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end</a:t>
            </a:r>
          </a:p>
        </p:txBody>
      </p:sp>
      <p:sp>
        <p:nvSpPr>
          <p:cNvPr id="4" name="Content Placeholder 2">
            <a:extLst>
              <a:ext uri="{FF2B5EF4-FFF2-40B4-BE49-F238E27FC236}">
                <a16:creationId xmlns:a16="http://schemas.microsoft.com/office/drawing/2014/main" id="{960F51F3-662D-2F4C-A70F-81DB439EA300}"/>
              </a:ext>
            </a:extLst>
          </p:cNvPr>
          <p:cNvSpPr txBox="1">
            <a:spLocks/>
          </p:cNvSpPr>
          <p:nvPr/>
        </p:nvSpPr>
        <p:spPr>
          <a:xfrm>
            <a:off x="7150925" y="921121"/>
            <a:ext cx="404255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None/>
            </a:pPr>
            <a:r>
              <a:rPr lang="en-US" sz="1600" b="1" dirty="0">
                <a:latin typeface="PT Mono" panose="02060509020205020204" pitchFamily="49" charset="77"/>
              </a:rPr>
              <a:t>lib/rb21/</a:t>
            </a:r>
            <a:r>
              <a:rPr lang="en-US" sz="1600" b="1" dirty="0" err="1">
                <a:latin typeface="PT Mono" panose="02060509020205020204" pitchFamily="49" charset="77"/>
              </a:rPr>
              <a:t>deck.rb</a:t>
            </a:r>
            <a:endParaRPr lang="en-US" sz="1600" b="1" dirty="0">
              <a:latin typeface="PT Mono" panose="02060509020205020204" pitchFamily="49" charset="77"/>
            </a:endParaRP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module Rb21</a:t>
            </a:r>
          </a:p>
          <a:p>
            <a:pPr marL="0" indent="0">
              <a:spcBef>
                <a:spcPts val="400"/>
              </a:spcBef>
              <a:buNone/>
            </a:pPr>
            <a:r>
              <a:rPr lang="en-US" sz="1400" dirty="0">
                <a:latin typeface="PT Mono" panose="02060509020205020204" pitchFamily="49" charset="77"/>
              </a:rPr>
              <a:t>  class Deck</a:t>
            </a:r>
          </a:p>
          <a:p>
            <a:pPr marL="0" indent="0">
              <a:spcBef>
                <a:spcPts val="400"/>
              </a:spcBef>
              <a:buNone/>
            </a:pPr>
            <a:r>
              <a:rPr lang="en-US" sz="1400" dirty="0">
                <a:latin typeface="PT Mono" panose="02060509020205020204" pitchFamily="49" charset="77"/>
              </a:rPr>
              <a:t>    </a:t>
            </a:r>
            <a:r>
              <a:rPr lang="en-US" sz="1400" dirty="0" err="1">
                <a:latin typeface="PT Mono" panose="02060509020205020204" pitchFamily="49" charset="77"/>
              </a:rPr>
              <a:t>attr_reader</a:t>
            </a:r>
            <a:r>
              <a:rPr lang="en-US" sz="1400" dirty="0">
                <a:latin typeface="PT Mono" panose="02060509020205020204" pitchFamily="49" charset="77"/>
              </a:rPr>
              <a:t> :cards</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initialize</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draw</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empty?</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reshuffle</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end</a:t>
            </a:r>
          </a:p>
        </p:txBody>
      </p:sp>
    </p:spTree>
    <p:extLst>
      <p:ext uri="{BB962C8B-B14F-4D97-AF65-F5344CB8AC3E}">
        <p14:creationId xmlns:p14="http://schemas.microsoft.com/office/powerpoint/2010/main" val="378342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207C-8EBB-AE43-BF3A-5915A4E65012}"/>
              </a:ext>
            </a:extLst>
          </p:cNvPr>
          <p:cNvSpPr>
            <a:spLocks noGrp="1"/>
          </p:cNvSpPr>
          <p:nvPr>
            <p:ph type="title"/>
          </p:nvPr>
        </p:nvSpPr>
        <p:spPr>
          <a:xfrm>
            <a:off x="505692" y="91992"/>
            <a:ext cx="10515600" cy="1325563"/>
          </a:xfrm>
        </p:spPr>
        <p:txBody>
          <a:bodyPr/>
          <a:lstStyle/>
          <a:p>
            <a:r>
              <a:rPr lang="en-US" dirty="0"/>
              <a:t>Let’s Build Stuff (lib/)</a:t>
            </a:r>
          </a:p>
        </p:txBody>
      </p:sp>
      <p:sp>
        <p:nvSpPr>
          <p:cNvPr id="3" name="Content Placeholder 2">
            <a:extLst>
              <a:ext uri="{FF2B5EF4-FFF2-40B4-BE49-F238E27FC236}">
                <a16:creationId xmlns:a16="http://schemas.microsoft.com/office/drawing/2014/main" id="{83FFA77A-5445-1246-989A-90D18EE15ADC}"/>
              </a:ext>
            </a:extLst>
          </p:cNvPr>
          <p:cNvSpPr>
            <a:spLocks noGrp="1"/>
          </p:cNvSpPr>
          <p:nvPr>
            <p:ph idx="1"/>
          </p:nvPr>
        </p:nvSpPr>
        <p:spPr>
          <a:xfrm>
            <a:off x="6448301" y="443779"/>
            <a:ext cx="5565571" cy="4351338"/>
          </a:xfrm>
        </p:spPr>
        <p:txBody>
          <a:bodyPr>
            <a:noAutofit/>
          </a:bodyPr>
          <a:lstStyle/>
          <a:p>
            <a:pPr marL="0" indent="0">
              <a:spcBef>
                <a:spcPts val="400"/>
              </a:spcBef>
              <a:buNone/>
            </a:pPr>
            <a:r>
              <a:rPr lang="en-US" sz="1600" b="1" dirty="0">
                <a:latin typeface="PT Mono" panose="02060509020205020204" pitchFamily="49" charset="77"/>
              </a:rPr>
              <a:t>lib/rb21/</a:t>
            </a:r>
            <a:r>
              <a:rPr lang="en-US" sz="1600" b="1" dirty="0" err="1">
                <a:latin typeface="PT Mono" panose="02060509020205020204" pitchFamily="49" charset="77"/>
              </a:rPr>
              <a:t>hand.rb</a:t>
            </a:r>
            <a:endParaRPr lang="en-US" sz="1600" b="1" dirty="0">
              <a:latin typeface="PT Mono" panose="02060509020205020204" pitchFamily="49" charset="77"/>
            </a:endParaRP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module Rb21</a:t>
            </a:r>
          </a:p>
          <a:p>
            <a:pPr marL="0" indent="0">
              <a:spcBef>
                <a:spcPts val="400"/>
              </a:spcBef>
              <a:buNone/>
            </a:pPr>
            <a:r>
              <a:rPr lang="en-US" sz="1400" dirty="0">
                <a:latin typeface="PT Mono" panose="02060509020205020204" pitchFamily="49" charset="77"/>
              </a:rPr>
              <a:t>  class Hand</a:t>
            </a:r>
          </a:p>
          <a:p>
            <a:pPr marL="0" indent="0">
              <a:spcBef>
                <a:spcPts val="400"/>
              </a:spcBef>
              <a:buNone/>
            </a:pPr>
            <a:r>
              <a:rPr lang="en-US" sz="1400" dirty="0">
                <a:latin typeface="PT Mono" panose="02060509020205020204" pitchFamily="49" charset="77"/>
              </a:rPr>
              <a:t>    LIMIT = 21</a:t>
            </a:r>
          </a:p>
          <a:p>
            <a:pPr marL="0" indent="0">
              <a:spcBef>
                <a:spcPts val="400"/>
              </a:spcBef>
              <a:buNone/>
            </a:pPr>
            <a:r>
              <a:rPr lang="en-US" sz="1400" dirty="0">
                <a:latin typeface="PT Mono" panose="02060509020205020204" pitchFamily="49" charset="77"/>
              </a:rPr>
              <a:t>    </a:t>
            </a:r>
            <a:r>
              <a:rPr lang="en-US" sz="1400" dirty="0" err="1">
                <a:latin typeface="PT Mono" panose="02060509020205020204" pitchFamily="49" charset="77"/>
              </a:rPr>
              <a:t>attr_reader</a:t>
            </a:r>
            <a:r>
              <a:rPr lang="en-US" sz="1400" dirty="0">
                <a:latin typeface="PT Mono" panose="02060509020205020204" pitchFamily="49" charset="77"/>
              </a:rPr>
              <a:t> :cards</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receive(card)</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value</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busted?</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blackjack?</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end</a:t>
            </a:r>
          </a:p>
        </p:txBody>
      </p:sp>
      <p:sp>
        <p:nvSpPr>
          <p:cNvPr id="4" name="Content Placeholder 2">
            <a:extLst>
              <a:ext uri="{FF2B5EF4-FFF2-40B4-BE49-F238E27FC236}">
                <a16:creationId xmlns:a16="http://schemas.microsoft.com/office/drawing/2014/main" id="{960F51F3-662D-2F4C-A70F-81DB439EA300}"/>
              </a:ext>
            </a:extLst>
          </p:cNvPr>
          <p:cNvSpPr txBox="1">
            <a:spLocks/>
          </p:cNvSpPr>
          <p:nvPr/>
        </p:nvSpPr>
        <p:spPr>
          <a:xfrm>
            <a:off x="505690" y="1555060"/>
            <a:ext cx="4042559" cy="15512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None/>
            </a:pPr>
            <a:r>
              <a:rPr lang="en-US" sz="1600" b="1" dirty="0">
                <a:latin typeface="PT Mono" panose="02060509020205020204" pitchFamily="49" charset="77"/>
              </a:rPr>
              <a:t>lib/rb21/</a:t>
            </a:r>
            <a:r>
              <a:rPr lang="en-US" sz="1600" b="1" dirty="0" err="1">
                <a:latin typeface="PT Mono" panose="02060509020205020204" pitchFamily="49" charset="77"/>
              </a:rPr>
              <a:t>version.rb</a:t>
            </a:r>
            <a:endParaRPr lang="en-US" sz="1600" b="1" dirty="0">
              <a:latin typeface="PT Mono" panose="02060509020205020204" pitchFamily="49" charset="77"/>
            </a:endParaRP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module Rb21</a:t>
            </a:r>
          </a:p>
          <a:p>
            <a:pPr marL="0" indent="0">
              <a:spcBef>
                <a:spcPts val="400"/>
              </a:spcBef>
              <a:buNone/>
            </a:pPr>
            <a:r>
              <a:rPr lang="en-US" sz="1400" dirty="0">
                <a:latin typeface="PT Mono" panose="02060509020205020204" pitchFamily="49" charset="77"/>
              </a:rPr>
              <a:t>  VERSION = "0.1.0"</a:t>
            </a:r>
          </a:p>
          <a:p>
            <a:pPr marL="0" indent="0">
              <a:spcBef>
                <a:spcPts val="400"/>
              </a:spcBef>
              <a:buNone/>
            </a:pPr>
            <a:r>
              <a:rPr lang="en-US" sz="1400" dirty="0">
                <a:latin typeface="PT Mono" panose="02060509020205020204" pitchFamily="49" charset="77"/>
              </a:rPr>
              <a:t>end</a:t>
            </a:r>
          </a:p>
        </p:txBody>
      </p:sp>
      <p:sp>
        <p:nvSpPr>
          <p:cNvPr id="5" name="Content Placeholder 2">
            <a:extLst>
              <a:ext uri="{FF2B5EF4-FFF2-40B4-BE49-F238E27FC236}">
                <a16:creationId xmlns:a16="http://schemas.microsoft.com/office/drawing/2014/main" id="{8F2440A5-0763-034B-859A-0E1E19E49462}"/>
              </a:ext>
            </a:extLst>
          </p:cNvPr>
          <p:cNvSpPr txBox="1">
            <a:spLocks/>
          </p:cNvSpPr>
          <p:nvPr/>
        </p:nvSpPr>
        <p:spPr>
          <a:xfrm>
            <a:off x="505691" y="3719389"/>
            <a:ext cx="4042559" cy="15512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None/>
            </a:pPr>
            <a:r>
              <a:rPr lang="en-US" sz="1600" b="1" dirty="0">
                <a:latin typeface="PT Mono" panose="02060509020205020204" pitchFamily="49" charset="77"/>
              </a:rPr>
              <a:t>lib/rb21.rb</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require "rb21/version"</a:t>
            </a:r>
          </a:p>
          <a:p>
            <a:pPr marL="0" indent="0">
              <a:spcBef>
                <a:spcPts val="400"/>
              </a:spcBef>
              <a:buNone/>
            </a:pPr>
            <a:r>
              <a:rPr lang="en-US" sz="1400" dirty="0">
                <a:latin typeface="PT Mono" panose="02060509020205020204" pitchFamily="49" charset="77"/>
              </a:rPr>
              <a:t>require "rb21/card"</a:t>
            </a:r>
          </a:p>
          <a:p>
            <a:pPr marL="0" indent="0">
              <a:spcBef>
                <a:spcPts val="400"/>
              </a:spcBef>
              <a:buNone/>
            </a:pPr>
            <a:r>
              <a:rPr lang="en-US" sz="1400" dirty="0">
                <a:latin typeface="PT Mono" panose="02060509020205020204" pitchFamily="49" charset="77"/>
              </a:rPr>
              <a:t>require "rb21/deck"</a:t>
            </a:r>
          </a:p>
          <a:p>
            <a:pPr marL="0" indent="0">
              <a:spcBef>
                <a:spcPts val="400"/>
              </a:spcBef>
              <a:buNone/>
            </a:pPr>
            <a:r>
              <a:rPr lang="en-US" sz="1400" dirty="0">
                <a:latin typeface="PT Mono" panose="02060509020205020204" pitchFamily="49" charset="77"/>
              </a:rPr>
              <a:t>require "rb21/hand"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module Rb21</a:t>
            </a:r>
          </a:p>
          <a:p>
            <a:pPr marL="0" indent="0">
              <a:spcBef>
                <a:spcPts val="400"/>
              </a:spcBef>
              <a:buNone/>
            </a:pPr>
            <a:r>
              <a:rPr lang="en-US" sz="1400" dirty="0">
                <a:latin typeface="PT Mono" panose="02060509020205020204" pitchFamily="49" charset="77"/>
              </a:rPr>
              <a:t>  # Your code goes here...</a:t>
            </a:r>
          </a:p>
          <a:p>
            <a:pPr marL="0" indent="0">
              <a:spcBef>
                <a:spcPts val="400"/>
              </a:spcBef>
              <a:buNone/>
            </a:pPr>
            <a:r>
              <a:rPr lang="en-US" sz="1400" dirty="0">
                <a:latin typeface="PT Mono" panose="02060509020205020204" pitchFamily="49" charset="77"/>
              </a:rPr>
              <a:t>end</a:t>
            </a:r>
          </a:p>
        </p:txBody>
      </p:sp>
    </p:spTree>
    <p:extLst>
      <p:ext uri="{BB962C8B-B14F-4D97-AF65-F5344CB8AC3E}">
        <p14:creationId xmlns:p14="http://schemas.microsoft.com/office/powerpoint/2010/main" val="120275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207C-8EBB-AE43-BF3A-5915A4E65012}"/>
              </a:ext>
            </a:extLst>
          </p:cNvPr>
          <p:cNvSpPr>
            <a:spLocks noGrp="1"/>
          </p:cNvSpPr>
          <p:nvPr>
            <p:ph type="title"/>
          </p:nvPr>
        </p:nvSpPr>
        <p:spPr>
          <a:xfrm>
            <a:off x="505692" y="91992"/>
            <a:ext cx="10515600" cy="1325563"/>
          </a:xfrm>
        </p:spPr>
        <p:txBody>
          <a:bodyPr/>
          <a:lstStyle/>
          <a:p>
            <a:r>
              <a:rPr lang="en-US" dirty="0"/>
              <a:t>Let’s Test Stuff (spec/)</a:t>
            </a:r>
          </a:p>
        </p:txBody>
      </p:sp>
      <p:sp>
        <p:nvSpPr>
          <p:cNvPr id="3" name="Content Placeholder 2">
            <a:extLst>
              <a:ext uri="{FF2B5EF4-FFF2-40B4-BE49-F238E27FC236}">
                <a16:creationId xmlns:a16="http://schemas.microsoft.com/office/drawing/2014/main" id="{83FFA77A-5445-1246-989A-90D18EE15ADC}"/>
              </a:ext>
            </a:extLst>
          </p:cNvPr>
          <p:cNvSpPr>
            <a:spLocks noGrp="1"/>
          </p:cNvSpPr>
          <p:nvPr>
            <p:ph idx="1"/>
          </p:nvPr>
        </p:nvSpPr>
        <p:spPr>
          <a:xfrm>
            <a:off x="295897" y="1239426"/>
            <a:ext cx="6069277" cy="4351338"/>
          </a:xfrm>
        </p:spPr>
        <p:txBody>
          <a:bodyPr>
            <a:noAutofit/>
          </a:bodyPr>
          <a:lstStyle/>
          <a:p>
            <a:pPr marL="0" indent="0">
              <a:spcBef>
                <a:spcPts val="400"/>
              </a:spcBef>
              <a:buNone/>
            </a:pPr>
            <a:r>
              <a:rPr lang="en-US" sz="1400" dirty="0">
                <a:latin typeface="PT Mono" panose="02060509020205020204" pitchFamily="49" charset="77"/>
              </a:rPr>
              <a:t>$ rake spec</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Rb21::Card</a:t>
            </a:r>
          </a:p>
          <a:p>
            <a:pPr marL="0" indent="0">
              <a:spcBef>
                <a:spcPts val="400"/>
              </a:spcBef>
              <a:buNone/>
            </a:pPr>
            <a:r>
              <a:rPr lang="en-US" sz="1400" dirty="0">
                <a:latin typeface="PT Mono" panose="02060509020205020204" pitchFamily="49" charset="77"/>
              </a:rPr>
              <a:t>  has a name</a:t>
            </a:r>
          </a:p>
          <a:p>
            <a:pPr marL="0" indent="0">
              <a:spcBef>
                <a:spcPts val="400"/>
              </a:spcBef>
              <a:buNone/>
            </a:pPr>
            <a:r>
              <a:rPr lang="en-US" sz="1400" dirty="0">
                <a:latin typeface="PT Mono" panose="02060509020205020204" pitchFamily="49" charset="77"/>
              </a:rPr>
              <a:t>  requires a valid name</a:t>
            </a:r>
          </a:p>
          <a:p>
            <a:pPr marL="0" indent="0">
              <a:spcBef>
                <a:spcPts val="400"/>
              </a:spcBef>
              <a:buNone/>
            </a:pPr>
            <a:r>
              <a:rPr lang="en-US" sz="1400" dirty="0">
                <a:latin typeface="PT Mono" panose="02060509020205020204" pitchFamily="49" charset="77"/>
              </a:rPr>
              <a:t>  requires a valid suit</a:t>
            </a:r>
          </a:p>
          <a:p>
            <a:pPr marL="0" indent="0">
              <a:spcBef>
                <a:spcPts val="400"/>
              </a:spcBef>
              <a:buNone/>
            </a:pPr>
            <a:r>
              <a:rPr lang="en-US" sz="1400" dirty="0">
                <a:latin typeface="PT Mono" panose="02060509020205020204" pitchFamily="49" charset="77"/>
              </a:rPr>
              <a:t>  has a suite</a:t>
            </a:r>
          </a:p>
          <a:p>
            <a:pPr marL="0" indent="0">
              <a:spcBef>
                <a:spcPts val="400"/>
              </a:spcBef>
              <a:buNone/>
            </a:pPr>
            <a:r>
              <a:rPr lang="en-US" sz="1400" dirty="0">
                <a:latin typeface="PT Mono" panose="02060509020205020204" pitchFamily="49" charset="77"/>
              </a:rPr>
              <a:t>  has a value equal to normal values</a:t>
            </a:r>
          </a:p>
          <a:p>
            <a:pPr marL="0" indent="0">
              <a:spcBef>
                <a:spcPts val="400"/>
              </a:spcBef>
              <a:buNone/>
            </a:pPr>
            <a:r>
              <a:rPr lang="en-US" sz="1400" dirty="0">
                <a:latin typeface="PT Mono" panose="02060509020205020204" pitchFamily="49" charset="77"/>
              </a:rPr>
              <a:t>  has a value for ten for 10s, jacks, queens, and kings</a:t>
            </a:r>
          </a:p>
          <a:p>
            <a:pPr marL="0" indent="0">
              <a:spcBef>
                <a:spcPts val="400"/>
              </a:spcBef>
              <a:buNone/>
            </a:pPr>
            <a:r>
              <a:rPr lang="en-US" sz="1400" dirty="0">
                <a:latin typeface="PT Mono" panose="02060509020205020204" pitchFamily="49" charset="77"/>
              </a:rPr>
              <a:t>  has a value of 1 or 11 for aces</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Rb21::Deck</a:t>
            </a:r>
          </a:p>
          <a:p>
            <a:pPr marL="0" indent="0">
              <a:spcBef>
                <a:spcPts val="400"/>
              </a:spcBef>
              <a:buNone/>
            </a:pPr>
            <a:r>
              <a:rPr lang="en-US" sz="1400" dirty="0">
                <a:latin typeface="PT Mono" panose="02060509020205020204" pitchFamily="49" charset="77"/>
              </a:rPr>
              <a:t>  builds a deck of cards</a:t>
            </a:r>
          </a:p>
          <a:p>
            <a:pPr marL="0" indent="0">
              <a:spcBef>
                <a:spcPts val="400"/>
              </a:spcBef>
              <a:buNone/>
            </a:pPr>
            <a:r>
              <a:rPr lang="en-US" sz="1400" dirty="0">
                <a:latin typeface="PT Mono" panose="02060509020205020204" pitchFamily="49" charset="77"/>
              </a:rPr>
              <a:t>  builds the correct number of cards</a:t>
            </a:r>
          </a:p>
          <a:p>
            <a:pPr marL="0" indent="0">
              <a:spcBef>
                <a:spcPts val="400"/>
              </a:spcBef>
              <a:buNone/>
            </a:pPr>
            <a:r>
              <a:rPr lang="en-US" sz="1400" dirty="0">
                <a:latin typeface="PT Mono" panose="02060509020205020204" pitchFamily="49" charset="77"/>
              </a:rPr>
              <a:t>  draws and returns a Card</a:t>
            </a:r>
          </a:p>
          <a:p>
            <a:pPr marL="0" indent="0">
              <a:spcBef>
                <a:spcPts val="400"/>
              </a:spcBef>
              <a:buNone/>
            </a:pPr>
            <a:r>
              <a:rPr lang="en-US" sz="1400" dirty="0">
                <a:latin typeface="PT Mono" panose="02060509020205020204" pitchFamily="49" charset="77"/>
              </a:rPr>
              <a:t>  raises an exception if you try to draw a card and no more are left</a:t>
            </a:r>
          </a:p>
          <a:p>
            <a:pPr marL="0" indent="0">
              <a:spcBef>
                <a:spcPts val="400"/>
              </a:spcBef>
              <a:buNone/>
            </a:pPr>
            <a:r>
              <a:rPr lang="en-US" sz="1400" dirty="0">
                <a:latin typeface="PT Mono" panose="02060509020205020204" pitchFamily="49" charset="77"/>
              </a:rPr>
              <a:t>  is empty is there are no more drawable cards</a:t>
            </a:r>
          </a:p>
          <a:p>
            <a:pPr marL="0" indent="0">
              <a:spcBef>
                <a:spcPts val="400"/>
              </a:spcBef>
              <a:buNone/>
            </a:pPr>
            <a:r>
              <a:rPr lang="en-US" sz="1400" dirty="0">
                <a:latin typeface="PT Mono" panose="02060509020205020204" pitchFamily="49" charset="77"/>
              </a:rPr>
              <a:t>  is not empty is there is at least one drawable card</a:t>
            </a:r>
          </a:p>
          <a:p>
            <a:pPr marL="0" indent="0">
              <a:spcBef>
                <a:spcPts val="400"/>
              </a:spcBef>
              <a:buNone/>
            </a:pPr>
            <a:r>
              <a:rPr lang="en-US" sz="1400" dirty="0">
                <a:latin typeface="PT Mono" panose="02060509020205020204" pitchFamily="49" charset="77"/>
              </a:rPr>
              <a:t>  shuffles an empty deck to allow more drawing</a:t>
            </a:r>
          </a:p>
          <a:p>
            <a:pPr marL="0" indent="0">
              <a:spcBef>
                <a:spcPts val="400"/>
              </a:spcBef>
              <a:buNone/>
            </a:pPr>
            <a:r>
              <a:rPr lang="en-US" sz="1400" dirty="0">
                <a:latin typeface="PT Mono" panose="02060509020205020204" pitchFamily="49" charset="77"/>
              </a:rPr>
              <a:t>  prevents reshuffling a non-empty deck</a:t>
            </a:r>
          </a:p>
        </p:txBody>
      </p:sp>
      <p:sp>
        <p:nvSpPr>
          <p:cNvPr id="6" name="Content Placeholder 2">
            <a:extLst>
              <a:ext uri="{FF2B5EF4-FFF2-40B4-BE49-F238E27FC236}">
                <a16:creationId xmlns:a16="http://schemas.microsoft.com/office/drawing/2014/main" id="{5091D4A8-DD84-E246-B725-932F70E58DCA}"/>
              </a:ext>
            </a:extLst>
          </p:cNvPr>
          <p:cNvSpPr txBox="1">
            <a:spLocks/>
          </p:cNvSpPr>
          <p:nvPr/>
        </p:nvSpPr>
        <p:spPr>
          <a:xfrm>
            <a:off x="6607632" y="1239426"/>
            <a:ext cx="5289466"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US" sz="1400" dirty="0">
                <a:latin typeface="PT Mono" panose="02060509020205020204" pitchFamily="49" charset="77"/>
              </a:rPr>
              <a:t>Rb21::Hand</a:t>
            </a:r>
          </a:p>
          <a:p>
            <a:pPr marL="0" indent="0">
              <a:spcBef>
                <a:spcPts val="400"/>
              </a:spcBef>
              <a:buFont typeface="Arial" panose="020B0604020202020204" pitchFamily="34" charset="0"/>
              <a:buNone/>
            </a:pPr>
            <a:r>
              <a:rPr lang="en-US" sz="1400" dirty="0">
                <a:latin typeface="PT Mono" panose="02060509020205020204" pitchFamily="49" charset="77"/>
              </a:rPr>
              <a:t>  has a no cards by default</a:t>
            </a:r>
          </a:p>
          <a:p>
            <a:pPr marL="0" indent="0">
              <a:spcBef>
                <a:spcPts val="400"/>
              </a:spcBef>
              <a:buFont typeface="Arial" panose="020B0604020202020204" pitchFamily="34" charset="0"/>
              <a:buNone/>
            </a:pPr>
            <a:r>
              <a:rPr lang="en-US" sz="1400" dirty="0">
                <a:latin typeface="PT Mono" panose="02060509020205020204" pitchFamily="49" charset="77"/>
              </a:rPr>
              <a:t>  can hold cards that it receives</a:t>
            </a:r>
          </a:p>
          <a:p>
            <a:pPr marL="0" indent="0">
              <a:spcBef>
                <a:spcPts val="400"/>
              </a:spcBef>
              <a:buFont typeface="Arial" panose="020B0604020202020204" pitchFamily="34" charset="0"/>
              <a:buNone/>
            </a:pPr>
            <a:r>
              <a:rPr lang="en-US" sz="1400" dirty="0">
                <a:latin typeface="PT Mono" panose="02060509020205020204" pitchFamily="49" charset="77"/>
              </a:rPr>
              <a:t>  can clear its held cards</a:t>
            </a:r>
          </a:p>
          <a:p>
            <a:pPr marL="0" indent="0">
              <a:spcBef>
                <a:spcPts val="400"/>
              </a:spcBef>
              <a:buFont typeface="Arial" panose="020B0604020202020204" pitchFamily="34" charset="0"/>
              <a:buNone/>
            </a:pPr>
            <a:r>
              <a:rPr lang="en-US" sz="1400" dirty="0">
                <a:latin typeface="PT Mono" panose="02060509020205020204" pitchFamily="49" charset="77"/>
              </a:rPr>
              <a:t>  #value</a:t>
            </a:r>
          </a:p>
          <a:p>
            <a:pPr marL="0" indent="0">
              <a:spcBef>
                <a:spcPts val="400"/>
              </a:spcBef>
              <a:buFont typeface="Arial" panose="020B0604020202020204" pitchFamily="34" charset="0"/>
              <a:buNone/>
            </a:pPr>
            <a:r>
              <a:rPr lang="en-US" sz="1400" dirty="0">
                <a:latin typeface="PT Mono" panose="02060509020205020204" pitchFamily="49" charset="77"/>
              </a:rPr>
              <a:t>    is 0 without any cards</a:t>
            </a:r>
          </a:p>
          <a:p>
            <a:pPr marL="0" indent="0">
              <a:spcBef>
                <a:spcPts val="400"/>
              </a:spcBef>
              <a:buFont typeface="Arial" panose="020B0604020202020204" pitchFamily="34" charset="0"/>
              <a:buNone/>
            </a:pPr>
            <a:r>
              <a:rPr lang="en-US" sz="1400" dirty="0">
                <a:latin typeface="PT Mono" panose="02060509020205020204" pitchFamily="49" charset="77"/>
              </a:rPr>
              <a:t>    has the value of the card given</a:t>
            </a:r>
          </a:p>
          <a:p>
            <a:pPr marL="0" indent="0">
              <a:spcBef>
                <a:spcPts val="400"/>
              </a:spcBef>
              <a:buFont typeface="Arial" panose="020B0604020202020204" pitchFamily="34" charset="0"/>
              <a:buNone/>
            </a:pPr>
            <a:r>
              <a:rPr lang="en-US" sz="1400" dirty="0">
                <a:latin typeface="PT Mono" panose="02060509020205020204" pitchFamily="49" charset="77"/>
              </a:rPr>
              <a:t>    adds up the values of the cards given</a:t>
            </a:r>
          </a:p>
          <a:p>
            <a:pPr marL="0" indent="0">
              <a:spcBef>
                <a:spcPts val="400"/>
              </a:spcBef>
              <a:buFont typeface="Arial" panose="020B0604020202020204" pitchFamily="34" charset="0"/>
              <a:buNone/>
            </a:pPr>
            <a:r>
              <a:rPr lang="en-US" sz="1400" dirty="0">
                <a:latin typeface="PT Mono" panose="02060509020205020204" pitchFamily="49" charset="77"/>
              </a:rPr>
              <a:t>    is allowed to go over the limit</a:t>
            </a:r>
          </a:p>
          <a:p>
            <a:pPr marL="0" indent="0">
              <a:spcBef>
                <a:spcPts val="400"/>
              </a:spcBef>
              <a:buFont typeface="Arial" panose="020B0604020202020204" pitchFamily="34" charset="0"/>
              <a:buNone/>
            </a:pPr>
            <a:r>
              <a:rPr lang="en-US" sz="1400" dirty="0">
                <a:latin typeface="PT Mono" panose="02060509020205020204" pitchFamily="49" charset="77"/>
              </a:rPr>
              <a:t>    is a blackjack if an ace and a ten value card are the only things in the hand</a:t>
            </a:r>
          </a:p>
          <a:p>
            <a:pPr marL="0" indent="0">
              <a:spcBef>
                <a:spcPts val="400"/>
              </a:spcBef>
              <a:buFont typeface="Arial" panose="020B0604020202020204" pitchFamily="34" charset="0"/>
              <a:buNone/>
            </a:pPr>
            <a:r>
              <a:rPr lang="en-US" sz="1400" dirty="0">
                <a:latin typeface="PT Mono" panose="02060509020205020204" pitchFamily="49" charset="77"/>
              </a:rPr>
              <a:t>    is busted if value is over the limit</a:t>
            </a:r>
          </a:p>
          <a:p>
            <a:pPr marL="0" indent="0">
              <a:spcBef>
                <a:spcPts val="400"/>
              </a:spcBef>
              <a:buFont typeface="Arial" panose="020B0604020202020204" pitchFamily="34" charset="0"/>
              <a:buNone/>
            </a:pPr>
            <a:r>
              <a:rPr lang="en-US" sz="1400" dirty="0">
                <a:latin typeface="PT Mono" panose="02060509020205020204" pitchFamily="49" charset="77"/>
              </a:rPr>
              <a:t>    with ace in place</a:t>
            </a:r>
          </a:p>
          <a:p>
            <a:pPr marL="0" indent="0">
              <a:spcBef>
                <a:spcPts val="400"/>
              </a:spcBef>
              <a:buFont typeface="Arial" panose="020B0604020202020204" pitchFamily="34" charset="0"/>
              <a:buNone/>
            </a:pPr>
            <a:r>
              <a:rPr lang="en-US" sz="1400" dirty="0">
                <a:latin typeface="PT Mono" panose="02060509020205020204" pitchFamily="49" charset="77"/>
              </a:rPr>
              <a:t>      does not go over 21 if there are two or more aces</a:t>
            </a:r>
          </a:p>
          <a:p>
            <a:pPr marL="0" indent="0">
              <a:spcBef>
                <a:spcPts val="400"/>
              </a:spcBef>
              <a:buFont typeface="Arial" panose="020B0604020202020204" pitchFamily="34" charset="0"/>
              <a:buNone/>
            </a:pPr>
            <a:r>
              <a:rPr lang="en-US" sz="1400" dirty="0">
                <a:latin typeface="PT Mono" panose="02060509020205020204" pitchFamily="49" charset="77"/>
              </a:rPr>
              <a:t>      takes the lower value of the ace if total goes over 21</a:t>
            </a:r>
          </a:p>
          <a:p>
            <a:pPr marL="0" indent="0">
              <a:spcBef>
                <a:spcPts val="400"/>
              </a:spcBef>
              <a:buFont typeface="Arial" panose="020B0604020202020204" pitchFamily="34" charset="0"/>
              <a:buNone/>
            </a:pPr>
            <a:endParaRPr lang="en-US" sz="1400" dirty="0">
              <a:latin typeface="PT Mono" panose="02060509020205020204" pitchFamily="49" charset="77"/>
            </a:endParaRPr>
          </a:p>
          <a:p>
            <a:pPr marL="0" indent="0">
              <a:spcBef>
                <a:spcPts val="400"/>
              </a:spcBef>
              <a:buFont typeface="Arial" panose="020B0604020202020204" pitchFamily="34" charset="0"/>
              <a:buNone/>
            </a:pPr>
            <a:r>
              <a:rPr lang="en-US" sz="1400" dirty="0">
                <a:latin typeface="PT Mono" panose="02060509020205020204" pitchFamily="49" charset="77"/>
              </a:rPr>
              <a:t>Finished in 0.017 seconds (files took 0.49226 seconds to load)</a:t>
            </a:r>
          </a:p>
          <a:p>
            <a:pPr marL="0" indent="0">
              <a:spcBef>
                <a:spcPts val="400"/>
              </a:spcBef>
              <a:buFont typeface="Arial" panose="020B0604020202020204" pitchFamily="34" charset="0"/>
              <a:buNone/>
            </a:pPr>
            <a:r>
              <a:rPr lang="en-US" sz="1400" dirty="0">
                <a:latin typeface="PT Mono" panose="02060509020205020204" pitchFamily="49" charset="77"/>
              </a:rPr>
              <a:t>26 examples, 0 failures</a:t>
            </a:r>
          </a:p>
        </p:txBody>
      </p:sp>
    </p:spTree>
    <p:extLst>
      <p:ext uri="{BB962C8B-B14F-4D97-AF65-F5344CB8AC3E}">
        <p14:creationId xmlns:p14="http://schemas.microsoft.com/office/powerpoint/2010/main" val="48969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207C-8EBB-AE43-BF3A-5915A4E65012}"/>
              </a:ext>
            </a:extLst>
          </p:cNvPr>
          <p:cNvSpPr>
            <a:spLocks noGrp="1"/>
          </p:cNvSpPr>
          <p:nvPr>
            <p:ph type="title"/>
          </p:nvPr>
        </p:nvSpPr>
        <p:spPr>
          <a:xfrm>
            <a:off x="505692" y="91992"/>
            <a:ext cx="10515600" cy="1325563"/>
          </a:xfrm>
        </p:spPr>
        <p:txBody>
          <a:bodyPr/>
          <a:lstStyle/>
          <a:p>
            <a:r>
              <a:rPr lang="en-US" dirty="0"/>
              <a:t>Let’s … Run Stuff? (bin/)</a:t>
            </a:r>
          </a:p>
        </p:txBody>
      </p:sp>
      <p:sp>
        <p:nvSpPr>
          <p:cNvPr id="3" name="Content Placeholder 2">
            <a:extLst>
              <a:ext uri="{FF2B5EF4-FFF2-40B4-BE49-F238E27FC236}">
                <a16:creationId xmlns:a16="http://schemas.microsoft.com/office/drawing/2014/main" id="{83FFA77A-5445-1246-989A-90D18EE15ADC}"/>
              </a:ext>
            </a:extLst>
          </p:cNvPr>
          <p:cNvSpPr>
            <a:spLocks noGrp="1"/>
          </p:cNvSpPr>
          <p:nvPr>
            <p:ph idx="1"/>
          </p:nvPr>
        </p:nvSpPr>
        <p:spPr>
          <a:xfrm>
            <a:off x="295897" y="1239426"/>
            <a:ext cx="11520051" cy="4351338"/>
          </a:xfrm>
        </p:spPr>
        <p:txBody>
          <a:bodyPr>
            <a:noAutofit/>
          </a:bodyPr>
          <a:lstStyle/>
          <a:p>
            <a:pPr marL="0" indent="0">
              <a:spcBef>
                <a:spcPts val="400"/>
              </a:spcBef>
              <a:buNone/>
            </a:pPr>
            <a:r>
              <a:rPr lang="en-US" sz="2400" dirty="0">
                <a:latin typeface="PT Mono" panose="02060509020205020204" pitchFamily="49" charset="77"/>
              </a:rPr>
              <a:t>$ bin/console</a:t>
            </a:r>
          </a:p>
          <a:p>
            <a:pPr marL="0" indent="0">
              <a:spcBef>
                <a:spcPts val="400"/>
              </a:spcBef>
              <a:buNone/>
            </a:pPr>
            <a:endParaRPr lang="en-US" sz="2400" dirty="0">
              <a:latin typeface="PT Mono" panose="02060509020205020204" pitchFamily="49" charset="77"/>
            </a:endParaRPr>
          </a:p>
          <a:p>
            <a:pPr marL="0" indent="0">
              <a:spcBef>
                <a:spcPts val="400"/>
              </a:spcBef>
              <a:buNone/>
            </a:pPr>
            <a:r>
              <a:rPr lang="en-US" sz="2400" dirty="0">
                <a:latin typeface="PT Mono" panose="02060509020205020204" pitchFamily="49" charset="77"/>
              </a:rPr>
              <a:t>&gt;&gt; d = Rb21::</a:t>
            </a:r>
            <a:r>
              <a:rPr lang="en-US" sz="2400" dirty="0" err="1">
                <a:latin typeface="PT Mono" panose="02060509020205020204" pitchFamily="49" charset="77"/>
              </a:rPr>
              <a:t>Deck.new</a:t>
            </a:r>
            <a:endParaRPr lang="en-US" sz="2400" dirty="0">
              <a:latin typeface="PT Mono" panose="02060509020205020204" pitchFamily="49" charset="77"/>
            </a:endParaRPr>
          </a:p>
          <a:p>
            <a:pPr marL="0" indent="0">
              <a:spcBef>
                <a:spcPts val="400"/>
              </a:spcBef>
              <a:buNone/>
            </a:pPr>
            <a:r>
              <a:rPr lang="en-US" sz="2400" dirty="0">
                <a:latin typeface="PT Mono" panose="02060509020205020204" pitchFamily="49" charset="77"/>
              </a:rPr>
              <a:t>=&gt; #&lt;Rb21::Deck:0x00007fa5628d1260 @cards=[…], @discarded=[]&gt;</a:t>
            </a:r>
          </a:p>
          <a:p>
            <a:pPr marL="0" indent="0">
              <a:spcBef>
                <a:spcPts val="400"/>
              </a:spcBef>
              <a:buNone/>
            </a:pPr>
            <a:endParaRPr lang="en-US" sz="2400" dirty="0">
              <a:latin typeface="PT Mono" panose="02060509020205020204" pitchFamily="49" charset="77"/>
            </a:endParaRPr>
          </a:p>
          <a:p>
            <a:pPr marL="0" indent="0">
              <a:spcBef>
                <a:spcPts val="400"/>
              </a:spcBef>
              <a:buNone/>
            </a:pPr>
            <a:r>
              <a:rPr lang="en-US" sz="2400" dirty="0">
                <a:latin typeface="PT Mono" panose="02060509020205020204" pitchFamily="49" charset="77"/>
              </a:rPr>
              <a:t>&gt;&gt; </a:t>
            </a:r>
            <a:r>
              <a:rPr lang="en-US" sz="2400" dirty="0" err="1">
                <a:latin typeface="PT Mono" panose="02060509020205020204" pitchFamily="49" charset="77"/>
              </a:rPr>
              <a:t>d.cards.first</a:t>
            </a:r>
            <a:endParaRPr lang="en-US" sz="2400" dirty="0">
              <a:latin typeface="PT Mono" panose="02060509020205020204" pitchFamily="49" charset="77"/>
            </a:endParaRPr>
          </a:p>
          <a:p>
            <a:pPr marL="0" indent="0">
              <a:spcBef>
                <a:spcPts val="400"/>
              </a:spcBef>
              <a:buNone/>
            </a:pPr>
            <a:r>
              <a:rPr lang="en-US" sz="2400" dirty="0">
                <a:latin typeface="PT Mono" panose="02060509020205020204" pitchFamily="49" charset="77"/>
              </a:rPr>
              <a:t>=&gt; #&lt;Rb21::Card:0x00007fa5628d0ab8 @name="10", @suit="Hearts"&gt;</a:t>
            </a:r>
          </a:p>
        </p:txBody>
      </p:sp>
    </p:spTree>
    <p:extLst>
      <p:ext uri="{BB962C8B-B14F-4D97-AF65-F5344CB8AC3E}">
        <p14:creationId xmlns:p14="http://schemas.microsoft.com/office/powerpoint/2010/main" val="2702470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1909-6C6D-2247-93EE-8427ADD93170}"/>
              </a:ext>
            </a:extLst>
          </p:cNvPr>
          <p:cNvSpPr>
            <a:spLocks noGrp="1"/>
          </p:cNvSpPr>
          <p:nvPr>
            <p:ph type="title"/>
          </p:nvPr>
        </p:nvSpPr>
        <p:spPr/>
        <p:txBody>
          <a:bodyPr/>
          <a:lstStyle/>
          <a:p>
            <a:r>
              <a:rPr lang="en-US" dirty="0"/>
              <a:t>Let’s Publish a Gem!</a:t>
            </a:r>
          </a:p>
        </p:txBody>
      </p:sp>
      <p:sp>
        <p:nvSpPr>
          <p:cNvPr id="3" name="Content Placeholder 2">
            <a:extLst>
              <a:ext uri="{FF2B5EF4-FFF2-40B4-BE49-F238E27FC236}">
                <a16:creationId xmlns:a16="http://schemas.microsoft.com/office/drawing/2014/main" id="{D1DA9CE1-9662-534A-9E04-B5D94471C2CF}"/>
              </a:ext>
            </a:extLst>
          </p:cNvPr>
          <p:cNvSpPr>
            <a:spLocks noGrp="1"/>
          </p:cNvSpPr>
          <p:nvPr>
            <p:ph idx="1"/>
          </p:nvPr>
        </p:nvSpPr>
        <p:spPr/>
        <p:txBody>
          <a:bodyPr>
            <a:normAutofit fontScale="92500" lnSpcReduction="10000"/>
          </a:bodyPr>
          <a:lstStyle/>
          <a:p>
            <a:pPr marL="0" indent="0">
              <a:buNone/>
            </a:pPr>
            <a:r>
              <a:rPr lang="en-US" dirty="0">
                <a:latin typeface="PT Mono" panose="02060509020205020204" pitchFamily="49" charset="77"/>
              </a:rPr>
              <a:t>$ rake release</a:t>
            </a:r>
          </a:p>
          <a:p>
            <a:pPr marL="0" indent="0">
              <a:buNone/>
            </a:pPr>
            <a:r>
              <a:rPr lang="en-US" dirty="0">
                <a:latin typeface="PT Mono" panose="02060509020205020204" pitchFamily="49" charset="77"/>
              </a:rPr>
              <a:t>rb21 0.1.0 built to </a:t>
            </a:r>
            <a:r>
              <a:rPr lang="en-US" dirty="0" err="1">
                <a:latin typeface="PT Mono" panose="02060509020205020204" pitchFamily="49" charset="77"/>
              </a:rPr>
              <a:t>pkg</a:t>
            </a:r>
            <a:r>
              <a:rPr lang="en-US" dirty="0">
                <a:latin typeface="PT Mono" panose="02060509020205020204" pitchFamily="49" charset="77"/>
              </a:rPr>
              <a:t>/rb21-0.1.0.gem.</a:t>
            </a:r>
          </a:p>
          <a:p>
            <a:pPr marL="0" indent="0">
              <a:buNone/>
            </a:pPr>
            <a:r>
              <a:rPr lang="en-US" dirty="0">
                <a:latin typeface="PT Mono" panose="02060509020205020204" pitchFamily="49" charset="77"/>
              </a:rPr>
              <a:t>Tagged v0.1.0.</a:t>
            </a:r>
          </a:p>
          <a:p>
            <a:pPr marL="0" indent="0">
              <a:buNone/>
            </a:pPr>
            <a:r>
              <a:rPr lang="en-US" dirty="0">
                <a:latin typeface="PT Mono" panose="02060509020205020204" pitchFamily="49" charset="77"/>
              </a:rPr>
              <a:t>Pushed git commits and tags.</a:t>
            </a:r>
          </a:p>
          <a:p>
            <a:pPr marL="0" indent="0">
              <a:buNone/>
            </a:pPr>
            <a:r>
              <a:rPr lang="en-US" dirty="0">
                <a:latin typeface="PT Mono" panose="02060509020205020204" pitchFamily="49" charset="77"/>
              </a:rPr>
              <a:t>rake aborted!</a:t>
            </a:r>
          </a:p>
          <a:p>
            <a:pPr marL="0" indent="0">
              <a:buNone/>
            </a:pPr>
            <a:r>
              <a:rPr lang="en-US" dirty="0">
                <a:latin typeface="PT Mono" panose="02060509020205020204" pitchFamily="49" charset="77"/>
              </a:rPr>
              <a:t>Your </a:t>
            </a:r>
            <a:r>
              <a:rPr lang="en-US" dirty="0" err="1">
                <a:latin typeface="PT Mono" panose="02060509020205020204" pitchFamily="49" charset="77"/>
              </a:rPr>
              <a:t>rubygems.org</a:t>
            </a:r>
            <a:r>
              <a:rPr lang="en-US" dirty="0">
                <a:latin typeface="PT Mono" panose="02060509020205020204" pitchFamily="49" charset="77"/>
              </a:rPr>
              <a:t> credentials aren't set. Run `gem push` to set them.</a:t>
            </a:r>
          </a:p>
          <a:p>
            <a:pPr marL="0" indent="0">
              <a:buNone/>
            </a:pPr>
            <a:endParaRPr lang="en-US" dirty="0">
              <a:latin typeface="PT Mono" panose="02060509020205020204" pitchFamily="49" charset="77"/>
            </a:endParaRPr>
          </a:p>
          <a:p>
            <a:pPr marL="0" indent="0">
              <a:buNone/>
            </a:pPr>
            <a:r>
              <a:rPr lang="en-US" dirty="0">
                <a:latin typeface="PT Mono" panose="02060509020205020204" pitchFamily="49" charset="77"/>
              </a:rPr>
              <a:t>Tasks: TOP =&gt; release =&gt; </a:t>
            </a:r>
            <a:r>
              <a:rPr lang="en-US" dirty="0" err="1">
                <a:latin typeface="PT Mono" panose="02060509020205020204" pitchFamily="49" charset="77"/>
              </a:rPr>
              <a:t>release:rubygem_push</a:t>
            </a:r>
            <a:endParaRPr lang="en-US" dirty="0">
              <a:latin typeface="PT Mono" panose="02060509020205020204" pitchFamily="49" charset="77"/>
            </a:endParaRPr>
          </a:p>
          <a:p>
            <a:pPr marL="0" indent="0">
              <a:buNone/>
            </a:pPr>
            <a:r>
              <a:rPr lang="en-US" dirty="0">
                <a:latin typeface="PT Mono" panose="02060509020205020204" pitchFamily="49" charset="77"/>
              </a:rPr>
              <a:t>(See full trace by running task with --trace)</a:t>
            </a:r>
          </a:p>
        </p:txBody>
      </p:sp>
    </p:spTree>
    <p:extLst>
      <p:ext uri="{BB962C8B-B14F-4D97-AF65-F5344CB8AC3E}">
        <p14:creationId xmlns:p14="http://schemas.microsoft.com/office/powerpoint/2010/main" val="32208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1909-6C6D-2247-93EE-8427ADD93170}"/>
              </a:ext>
            </a:extLst>
          </p:cNvPr>
          <p:cNvSpPr>
            <a:spLocks noGrp="1"/>
          </p:cNvSpPr>
          <p:nvPr>
            <p:ph type="title"/>
          </p:nvPr>
        </p:nvSpPr>
        <p:spPr/>
        <p:txBody>
          <a:bodyPr/>
          <a:lstStyle/>
          <a:p>
            <a:r>
              <a:rPr lang="en-US" dirty="0"/>
              <a:t>Let’s Publish a Gem!</a:t>
            </a:r>
          </a:p>
        </p:txBody>
      </p:sp>
      <p:sp>
        <p:nvSpPr>
          <p:cNvPr id="3" name="Content Placeholder 2">
            <a:extLst>
              <a:ext uri="{FF2B5EF4-FFF2-40B4-BE49-F238E27FC236}">
                <a16:creationId xmlns:a16="http://schemas.microsoft.com/office/drawing/2014/main" id="{D1DA9CE1-9662-534A-9E04-B5D94471C2CF}"/>
              </a:ext>
            </a:extLst>
          </p:cNvPr>
          <p:cNvSpPr>
            <a:spLocks noGrp="1"/>
          </p:cNvSpPr>
          <p:nvPr>
            <p:ph idx="1"/>
          </p:nvPr>
        </p:nvSpPr>
        <p:spPr>
          <a:xfrm>
            <a:off x="838200" y="1825625"/>
            <a:ext cx="10515600" cy="4351338"/>
          </a:xfrm>
        </p:spPr>
        <p:txBody>
          <a:bodyPr>
            <a:normAutofit fontScale="85000" lnSpcReduction="10000"/>
          </a:bodyPr>
          <a:lstStyle/>
          <a:p>
            <a:pPr marL="0" indent="0">
              <a:buNone/>
            </a:pPr>
            <a:r>
              <a:rPr lang="en-US" dirty="0">
                <a:latin typeface="PT Mono" panose="02060509020205020204" pitchFamily="49" charset="77"/>
              </a:rPr>
              <a:t>$ gem push</a:t>
            </a:r>
          </a:p>
          <a:p>
            <a:pPr marL="0" indent="0">
              <a:buNone/>
            </a:pPr>
            <a:r>
              <a:rPr lang="en-US" dirty="0">
                <a:latin typeface="PT Mono" panose="02060509020205020204" pitchFamily="49" charset="77"/>
              </a:rPr>
              <a:t>Enter your </a:t>
            </a:r>
            <a:r>
              <a:rPr lang="en-US" dirty="0" err="1">
                <a:latin typeface="PT Mono" panose="02060509020205020204" pitchFamily="49" charset="77"/>
              </a:rPr>
              <a:t>RubyGems.org</a:t>
            </a:r>
            <a:r>
              <a:rPr lang="en-US" dirty="0">
                <a:latin typeface="PT Mono" panose="02060509020205020204" pitchFamily="49" charset="77"/>
              </a:rPr>
              <a:t> credentials.</a:t>
            </a:r>
          </a:p>
          <a:p>
            <a:pPr marL="0" indent="0">
              <a:buNone/>
            </a:pPr>
            <a:r>
              <a:rPr lang="en-US" dirty="0">
                <a:latin typeface="PT Mono" panose="02060509020205020204" pitchFamily="49" charset="77"/>
              </a:rPr>
              <a:t>Don't have an account yet? Create one at https://</a:t>
            </a:r>
            <a:r>
              <a:rPr lang="en-US" dirty="0" err="1">
                <a:latin typeface="PT Mono" panose="02060509020205020204" pitchFamily="49" charset="77"/>
              </a:rPr>
              <a:t>rubygems.org</a:t>
            </a:r>
            <a:r>
              <a:rPr lang="en-US" dirty="0">
                <a:latin typeface="PT Mono" panose="02060509020205020204" pitchFamily="49" charset="77"/>
              </a:rPr>
              <a:t>/</a:t>
            </a:r>
            <a:r>
              <a:rPr lang="en-US" dirty="0" err="1">
                <a:latin typeface="PT Mono" panose="02060509020205020204" pitchFamily="49" charset="77"/>
              </a:rPr>
              <a:t>sign_up</a:t>
            </a:r>
            <a:endParaRPr lang="en-US" dirty="0">
              <a:latin typeface="PT Mono" panose="02060509020205020204" pitchFamily="49" charset="77"/>
            </a:endParaRPr>
          </a:p>
          <a:p>
            <a:pPr marL="0" indent="0">
              <a:buNone/>
            </a:pPr>
            <a:r>
              <a:rPr lang="en-US" dirty="0">
                <a:latin typeface="PT Mono" panose="02060509020205020204" pitchFamily="49" charset="77"/>
              </a:rPr>
              <a:t>   Email:   t27duck@gmail.com</a:t>
            </a:r>
          </a:p>
          <a:p>
            <a:pPr marL="0" indent="0">
              <a:buNone/>
            </a:pPr>
            <a:r>
              <a:rPr lang="en-US" dirty="0">
                <a:latin typeface="PT Mono" panose="02060509020205020204" pitchFamily="49" charset="77"/>
              </a:rPr>
              <a:t>Password:   ***************</a:t>
            </a:r>
          </a:p>
          <a:p>
            <a:pPr marL="0" indent="0">
              <a:buNone/>
            </a:pPr>
            <a:endParaRPr lang="en-US" dirty="0">
              <a:latin typeface="PT Mono" panose="02060509020205020204" pitchFamily="49" charset="77"/>
            </a:endParaRPr>
          </a:p>
          <a:p>
            <a:pPr marL="0" indent="0">
              <a:buNone/>
            </a:pPr>
            <a:r>
              <a:rPr lang="en-US" dirty="0">
                <a:latin typeface="PT Mono" panose="02060509020205020204" pitchFamily="49" charset="77"/>
              </a:rPr>
              <a:t>Signed in.</a:t>
            </a:r>
          </a:p>
          <a:p>
            <a:pPr marL="0" indent="0">
              <a:buNone/>
            </a:pPr>
            <a:r>
              <a:rPr lang="en-US" dirty="0">
                <a:latin typeface="PT Mono" panose="02060509020205020204" pitchFamily="49" charset="77"/>
              </a:rPr>
              <a:t>ERROR:  While executing gem ... (Gem::</a:t>
            </a:r>
            <a:r>
              <a:rPr lang="en-US" dirty="0" err="1">
                <a:latin typeface="PT Mono" panose="02060509020205020204" pitchFamily="49" charset="77"/>
              </a:rPr>
              <a:t>CommandLineError</a:t>
            </a:r>
            <a:r>
              <a:rPr lang="en-US" dirty="0">
                <a:latin typeface="PT Mono" panose="02060509020205020204" pitchFamily="49" charset="77"/>
              </a:rPr>
              <a:t>)</a:t>
            </a:r>
          </a:p>
          <a:p>
            <a:pPr marL="0" indent="0">
              <a:buNone/>
            </a:pPr>
            <a:r>
              <a:rPr lang="en-US" dirty="0">
                <a:latin typeface="PT Mono" panose="02060509020205020204" pitchFamily="49" charset="77"/>
              </a:rPr>
              <a:t>    Please specify a gem name on the command line (e.g. gem build GEMNAME)</a:t>
            </a:r>
          </a:p>
        </p:txBody>
      </p:sp>
    </p:spTree>
    <p:extLst>
      <p:ext uri="{BB962C8B-B14F-4D97-AF65-F5344CB8AC3E}">
        <p14:creationId xmlns:p14="http://schemas.microsoft.com/office/powerpoint/2010/main" val="2288065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1909-6C6D-2247-93EE-8427ADD93170}"/>
              </a:ext>
            </a:extLst>
          </p:cNvPr>
          <p:cNvSpPr>
            <a:spLocks noGrp="1"/>
          </p:cNvSpPr>
          <p:nvPr>
            <p:ph type="title"/>
          </p:nvPr>
        </p:nvSpPr>
        <p:spPr/>
        <p:txBody>
          <a:bodyPr/>
          <a:lstStyle/>
          <a:p>
            <a:r>
              <a:rPr lang="en-US" dirty="0"/>
              <a:t>Let’s Publish a Gem!</a:t>
            </a:r>
          </a:p>
        </p:txBody>
      </p:sp>
      <p:sp>
        <p:nvSpPr>
          <p:cNvPr id="3" name="Content Placeholder 2">
            <a:extLst>
              <a:ext uri="{FF2B5EF4-FFF2-40B4-BE49-F238E27FC236}">
                <a16:creationId xmlns:a16="http://schemas.microsoft.com/office/drawing/2014/main" id="{D1DA9CE1-9662-534A-9E04-B5D94471C2CF}"/>
              </a:ext>
            </a:extLst>
          </p:cNvPr>
          <p:cNvSpPr>
            <a:spLocks noGrp="1"/>
          </p:cNvSpPr>
          <p:nvPr>
            <p:ph idx="1"/>
          </p:nvPr>
        </p:nvSpPr>
        <p:spPr/>
        <p:txBody>
          <a:bodyPr>
            <a:normAutofit/>
          </a:bodyPr>
          <a:lstStyle/>
          <a:p>
            <a:pPr marL="0" indent="0">
              <a:buNone/>
            </a:pPr>
            <a:r>
              <a:rPr lang="en-US" dirty="0">
                <a:latin typeface="PT Mono" panose="02060509020205020204" pitchFamily="49" charset="77"/>
              </a:rPr>
              <a:t>$ rake release</a:t>
            </a:r>
          </a:p>
          <a:p>
            <a:pPr marL="0" indent="0">
              <a:buNone/>
            </a:pPr>
            <a:r>
              <a:rPr lang="en-US" dirty="0">
                <a:latin typeface="PT Mono" panose="02060509020205020204" pitchFamily="49" charset="77"/>
              </a:rPr>
              <a:t>rb21 0.1.0 built to </a:t>
            </a:r>
            <a:r>
              <a:rPr lang="en-US" dirty="0" err="1">
                <a:latin typeface="PT Mono" panose="02060509020205020204" pitchFamily="49" charset="77"/>
              </a:rPr>
              <a:t>pkg</a:t>
            </a:r>
            <a:r>
              <a:rPr lang="en-US" dirty="0">
                <a:latin typeface="PT Mono" panose="02060509020205020204" pitchFamily="49" charset="77"/>
              </a:rPr>
              <a:t>/rb21-0.1.0.gem.</a:t>
            </a:r>
          </a:p>
          <a:p>
            <a:pPr marL="0" indent="0">
              <a:buNone/>
            </a:pPr>
            <a:r>
              <a:rPr lang="en-US" dirty="0">
                <a:latin typeface="PT Mono" panose="02060509020205020204" pitchFamily="49" charset="77"/>
              </a:rPr>
              <a:t>Tag v0.1.0 has already been created.</a:t>
            </a:r>
          </a:p>
          <a:p>
            <a:pPr marL="0" indent="0">
              <a:buNone/>
            </a:pPr>
            <a:r>
              <a:rPr lang="en-US" dirty="0">
                <a:latin typeface="PT Mono" panose="02060509020205020204" pitchFamily="49" charset="77"/>
              </a:rPr>
              <a:t>Pushed rb21 0.1.0 to </a:t>
            </a:r>
            <a:r>
              <a:rPr lang="en-US" dirty="0" err="1">
                <a:latin typeface="PT Mono" panose="02060509020205020204" pitchFamily="49" charset="77"/>
              </a:rPr>
              <a:t>rubygems.org</a:t>
            </a:r>
            <a:endParaRPr lang="en-US" dirty="0">
              <a:latin typeface="PT Mono" panose="02060509020205020204" pitchFamily="49" charset="77"/>
            </a:endParaRPr>
          </a:p>
        </p:txBody>
      </p:sp>
    </p:spTree>
    <p:extLst>
      <p:ext uri="{BB962C8B-B14F-4D97-AF65-F5344CB8AC3E}">
        <p14:creationId xmlns:p14="http://schemas.microsoft.com/office/powerpoint/2010/main" val="262277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D037-9749-CF48-BFBB-DB7BF82CBB99}"/>
              </a:ext>
            </a:extLst>
          </p:cNvPr>
          <p:cNvSpPr>
            <a:spLocks noGrp="1"/>
          </p:cNvSpPr>
          <p:nvPr>
            <p:ph type="title"/>
          </p:nvPr>
        </p:nvSpPr>
        <p:spPr/>
        <p:txBody>
          <a:bodyPr/>
          <a:lstStyle/>
          <a:p>
            <a:r>
              <a:rPr lang="en-US" dirty="0"/>
              <a:t>Today’s Talk</a:t>
            </a:r>
          </a:p>
        </p:txBody>
      </p:sp>
      <p:sp>
        <p:nvSpPr>
          <p:cNvPr id="3" name="Content Placeholder 2">
            <a:extLst>
              <a:ext uri="{FF2B5EF4-FFF2-40B4-BE49-F238E27FC236}">
                <a16:creationId xmlns:a16="http://schemas.microsoft.com/office/drawing/2014/main" id="{B0641EDC-F4CF-B041-9E72-789F6DE54AD7}"/>
              </a:ext>
            </a:extLst>
          </p:cNvPr>
          <p:cNvSpPr>
            <a:spLocks noGrp="1"/>
          </p:cNvSpPr>
          <p:nvPr>
            <p:ph idx="1"/>
          </p:nvPr>
        </p:nvSpPr>
        <p:spPr/>
        <p:txBody>
          <a:bodyPr/>
          <a:lstStyle/>
          <a:p>
            <a:r>
              <a:rPr lang="en-US" dirty="0"/>
              <a:t>What is a gem?</a:t>
            </a:r>
          </a:p>
          <a:p>
            <a:r>
              <a:rPr lang="en-US" dirty="0"/>
              <a:t>Where do gems live?</a:t>
            </a:r>
          </a:p>
          <a:p>
            <a:r>
              <a:rPr lang="en-US" dirty="0"/>
              <a:t>How are gems created (and published)?</a:t>
            </a:r>
          </a:p>
        </p:txBody>
      </p:sp>
    </p:spTree>
    <p:extLst>
      <p:ext uri="{BB962C8B-B14F-4D97-AF65-F5344CB8AC3E}">
        <p14:creationId xmlns:p14="http://schemas.microsoft.com/office/powerpoint/2010/main" val="429193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528A-77CF-634C-9DD8-14FA66E22EEF}"/>
              </a:ext>
            </a:extLst>
          </p:cNvPr>
          <p:cNvSpPr>
            <a:spLocks noGrp="1"/>
          </p:cNvSpPr>
          <p:nvPr>
            <p:ph type="title"/>
          </p:nvPr>
        </p:nvSpPr>
        <p:spPr/>
        <p:txBody>
          <a:bodyPr/>
          <a:lstStyle/>
          <a:p>
            <a:r>
              <a:rPr lang="en-US" dirty="0"/>
              <a:t>https://</a:t>
            </a:r>
            <a:r>
              <a:rPr lang="en-US" dirty="0" err="1"/>
              <a:t>rubygems.org</a:t>
            </a:r>
            <a:r>
              <a:rPr lang="en-US" dirty="0"/>
              <a:t>/gems/rb21</a:t>
            </a:r>
          </a:p>
        </p:txBody>
      </p:sp>
      <p:pic>
        <p:nvPicPr>
          <p:cNvPr id="5" name="Content Placeholder 4">
            <a:extLst>
              <a:ext uri="{FF2B5EF4-FFF2-40B4-BE49-F238E27FC236}">
                <a16:creationId xmlns:a16="http://schemas.microsoft.com/office/drawing/2014/main" id="{10CB9ED3-593B-DE4B-AAE3-2426D9BE5DB7}"/>
              </a:ext>
            </a:extLst>
          </p:cNvPr>
          <p:cNvPicPr>
            <a:picLocks noGrp="1" noChangeAspect="1"/>
          </p:cNvPicPr>
          <p:nvPr>
            <p:ph idx="1"/>
          </p:nvPr>
        </p:nvPicPr>
        <p:blipFill>
          <a:blip r:embed="rId3"/>
          <a:stretch>
            <a:fillRect/>
          </a:stretch>
        </p:blipFill>
        <p:spPr>
          <a:xfrm>
            <a:off x="2582635" y="1417954"/>
            <a:ext cx="7026729" cy="5208624"/>
          </a:xfrm>
        </p:spPr>
      </p:pic>
    </p:spTree>
    <p:extLst>
      <p:ext uri="{BB962C8B-B14F-4D97-AF65-F5344CB8AC3E}">
        <p14:creationId xmlns:p14="http://schemas.microsoft.com/office/powerpoint/2010/main" val="652759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B481-94CD-344B-84BA-9A00FD37C12D}"/>
              </a:ext>
            </a:extLst>
          </p:cNvPr>
          <p:cNvSpPr>
            <a:spLocks noGrp="1"/>
          </p:cNvSpPr>
          <p:nvPr>
            <p:ph type="title"/>
          </p:nvPr>
        </p:nvSpPr>
        <p:spPr/>
        <p:txBody>
          <a:bodyPr/>
          <a:lstStyle/>
          <a:p>
            <a:r>
              <a:rPr lang="en-US" dirty="0"/>
              <a:t>That’s Pretty Much It…</a:t>
            </a:r>
          </a:p>
        </p:txBody>
      </p:sp>
      <p:sp>
        <p:nvSpPr>
          <p:cNvPr id="3" name="Content Placeholder 2">
            <a:extLst>
              <a:ext uri="{FF2B5EF4-FFF2-40B4-BE49-F238E27FC236}">
                <a16:creationId xmlns:a16="http://schemas.microsoft.com/office/drawing/2014/main" id="{D6668FB1-8761-1748-A54E-6AB6F2A6685F}"/>
              </a:ext>
            </a:extLst>
          </p:cNvPr>
          <p:cNvSpPr>
            <a:spLocks noGrp="1"/>
          </p:cNvSpPr>
          <p:nvPr>
            <p:ph idx="1"/>
          </p:nvPr>
        </p:nvSpPr>
        <p:spPr/>
        <p:txBody>
          <a:bodyPr/>
          <a:lstStyle/>
          <a:p>
            <a:r>
              <a:rPr lang="en-US" dirty="0"/>
              <a:t>Gems are just Ruby code</a:t>
            </a:r>
          </a:p>
          <a:p>
            <a:r>
              <a:rPr lang="en-US" dirty="0" err="1"/>
              <a:t>Gemspec</a:t>
            </a:r>
            <a:r>
              <a:rPr lang="en-US" dirty="0"/>
              <a:t> describes the gem</a:t>
            </a:r>
          </a:p>
          <a:p>
            <a:r>
              <a:rPr lang="en-US" dirty="0"/>
              <a:t>The lib directory is the meat of the gem</a:t>
            </a:r>
          </a:p>
          <a:p>
            <a:pPr lvl="1"/>
            <a:r>
              <a:rPr lang="en-US" dirty="0"/>
              <a:t>Entry point of the same name</a:t>
            </a:r>
          </a:p>
          <a:p>
            <a:pPr lvl="1"/>
            <a:r>
              <a:rPr lang="en-US" dirty="0"/>
              <a:t>Loads up other supporting files</a:t>
            </a:r>
          </a:p>
          <a:p>
            <a:r>
              <a:rPr lang="en-US" dirty="0"/>
              <a:t>Use bundler to build the scaffolding for new gems</a:t>
            </a:r>
          </a:p>
        </p:txBody>
      </p:sp>
    </p:spTree>
    <p:extLst>
      <p:ext uri="{BB962C8B-B14F-4D97-AF65-F5344CB8AC3E}">
        <p14:creationId xmlns:p14="http://schemas.microsoft.com/office/powerpoint/2010/main" val="1795616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205C-1175-7744-BF44-1B0E4B5BA120}"/>
              </a:ext>
            </a:extLst>
          </p:cNvPr>
          <p:cNvSpPr>
            <a:spLocks noGrp="1"/>
          </p:cNvSpPr>
          <p:nvPr>
            <p:ph type="title"/>
          </p:nvPr>
        </p:nvSpPr>
        <p:spPr>
          <a:xfrm>
            <a:off x="1789043" y="365125"/>
            <a:ext cx="10402956" cy="1325563"/>
          </a:xfrm>
        </p:spPr>
        <p:txBody>
          <a:bodyPr/>
          <a:lstStyle/>
          <a:p>
            <a:r>
              <a:rPr lang="en-US" dirty="0"/>
              <a:t>The End!</a:t>
            </a:r>
          </a:p>
        </p:txBody>
      </p:sp>
      <p:sp>
        <p:nvSpPr>
          <p:cNvPr id="3" name="Content Placeholder 2">
            <a:extLst>
              <a:ext uri="{FF2B5EF4-FFF2-40B4-BE49-F238E27FC236}">
                <a16:creationId xmlns:a16="http://schemas.microsoft.com/office/drawing/2014/main" id="{0B2D0356-8611-7849-AA9A-6FC16BAE9D1E}"/>
              </a:ext>
            </a:extLst>
          </p:cNvPr>
          <p:cNvSpPr>
            <a:spLocks noGrp="1"/>
          </p:cNvSpPr>
          <p:nvPr>
            <p:ph idx="1"/>
          </p:nvPr>
        </p:nvSpPr>
        <p:spPr>
          <a:xfrm>
            <a:off x="1789042" y="1825625"/>
            <a:ext cx="10402956" cy="4351338"/>
          </a:xfrm>
        </p:spPr>
        <p:txBody>
          <a:bodyPr/>
          <a:lstStyle/>
          <a:p>
            <a:r>
              <a:rPr lang="en-US" dirty="0"/>
              <a:t>Slides: </a:t>
            </a:r>
            <a:r>
              <a:rPr lang="en-US" dirty="0" err="1"/>
              <a:t>github.com</a:t>
            </a:r>
            <a:r>
              <a:rPr lang="en-US" dirty="0"/>
              <a:t>/t27duck/</a:t>
            </a:r>
            <a:r>
              <a:rPr lang="en-US" dirty="0" err="1"/>
              <a:t>showandtell</a:t>
            </a:r>
            <a:endParaRPr lang="en-US" dirty="0"/>
          </a:p>
          <a:p>
            <a:endParaRPr lang="en-US" dirty="0"/>
          </a:p>
          <a:p>
            <a:r>
              <a:rPr lang="en-US" dirty="0"/>
              <a:t>Twitter: @t27duck</a:t>
            </a:r>
          </a:p>
          <a:p>
            <a:endParaRPr lang="en-US" dirty="0"/>
          </a:p>
          <a:p>
            <a:r>
              <a:rPr lang="en-US" dirty="0"/>
              <a:t>Rb21 Gem: </a:t>
            </a:r>
            <a:r>
              <a:rPr lang="en-US" dirty="0" err="1"/>
              <a:t>github.com</a:t>
            </a:r>
            <a:r>
              <a:rPr lang="en-US" dirty="0"/>
              <a:t>/t27duck/rb21</a:t>
            </a:r>
          </a:p>
          <a:p>
            <a:endParaRPr lang="en-US" dirty="0"/>
          </a:p>
          <a:p>
            <a:r>
              <a:rPr lang="en-US" dirty="0"/>
              <a:t>Go out there and make gems… and you too can pretend you’re “magical” to your co-workers!</a:t>
            </a:r>
          </a:p>
        </p:txBody>
      </p:sp>
    </p:spTree>
    <p:extLst>
      <p:ext uri="{BB962C8B-B14F-4D97-AF65-F5344CB8AC3E}">
        <p14:creationId xmlns:p14="http://schemas.microsoft.com/office/powerpoint/2010/main" val="153768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52EF-D903-7049-8066-615E5A51FA5E}"/>
              </a:ext>
            </a:extLst>
          </p:cNvPr>
          <p:cNvSpPr>
            <a:spLocks noGrp="1"/>
          </p:cNvSpPr>
          <p:nvPr>
            <p:ph type="title"/>
          </p:nvPr>
        </p:nvSpPr>
        <p:spPr/>
        <p:txBody>
          <a:bodyPr/>
          <a:lstStyle/>
          <a:p>
            <a:r>
              <a:rPr lang="en-US" dirty="0"/>
              <a:t>Couple Notes…</a:t>
            </a:r>
          </a:p>
        </p:txBody>
      </p:sp>
      <p:sp>
        <p:nvSpPr>
          <p:cNvPr id="3" name="Content Placeholder 2">
            <a:extLst>
              <a:ext uri="{FF2B5EF4-FFF2-40B4-BE49-F238E27FC236}">
                <a16:creationId xmlns:a16="http://schemas.microsoft.com/office/drawing/2014/main" id="{DAA30367-9E70-AA49-83EB-F3089FFC1734}"/>
              </a:ext>
            </a:extLst>
          </p:cNvPr>
          <p:cNvSpPr>
            <a:spLocks noGrp="1"/>
          </p:cNvSpPr>
          <p:nvPr>
            <p:ph idx="1"/>
          </p:nvPr>
        </p:nvSpPr>
        <p:spPr/>
        <p:txBody>
          <a:bodyPr/>
          <a:lstStyle/>
          <a:p>
            <a:r>
              <a:rPr lang="en-US" dirty="0"/>
              <a:t>Geared towards junior developers</a:t>
            </a:r>
          </a:p>
          <a:p>
            <a:r>
              <a:rPr lang="en-US" dirty="0"/>
              <a:t>Giving high level overview</a:t>
            </a:r>
          </a:p>
          <a:p>
            <a:r>
              <a:rPr lang="en-US" dirty="0"/>
              <a:t>Will get into some details, but nothing too deep</a:t>
            </a:r>
          </a:p>
          <a:p>
            <a:r>
              <a:rPr lang="en-US" dirty="0"/>
              <a:t>Only going to show the “standard way” of doing things</a:t>
            </a:r>
          </a:p>
          <a:p>
            <a:r>
              <a:rPr lang="en-US" dirty="0"/>
              <a:t>Some ”hand waving” will be shown to move things along</a:t>
            </a:r>
          </a:p>
          <a:p>
            <a:r>
              <a:rPr lang="en-US" dirty="0"/>
              <a:t>Not talking about gems with C extensions</a:t>
            </a:r>
          </a:p>
          <a:p>
            <a:r>
              <a:rPr lang="en-US" dirty="0"/>
              <a:t>I am human and not an expert on all this “stuff”</a:t>
            </a:r>
          </a:p>
        </p:txBody>
      </p:sp>
    </p:spTree>
    <p:extLst>
      <p:ext uri="{BB962C8B-B14F-4D97-AF65-F5344CB8AC3E}">
        <p14:creationId xmlns:p14="http://schemas.microsoft.com/office/powerpoint/2010/main" val="200056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A9BB74-1434-3345-910F-1D045C9AC315}"/>
              </a:ext>
            </a:extLst>
          </p:cNvPr>
          <p:cNvSpPr/>
          <p:nvPr/>
        </p:nvSpPr>
        <p:spPr>
          <a:xfrm>
            <a:off x="3095898" y="705395"/>
            <a:ext cx="2690949" cy="269094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12DA86-F731-E544-BB27-1011F4F275BE}"/>
              </a:ext>
            </a:extLst>
          </p:cNvPr>
          <p:cNvSpPr/>
          <p:nvPr/>
        </p:nvSpPr>
        <p:spPr>
          <a:xfrm>
            <a:off x="5786847" y="705395"/>
            <a:ext cx="2690949" cy="269094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BA110B77-0313-914E-9FC3-C4B50FBF1E4B}"/>
              </a:ext>
            </a:extLst>
          </p:cNvPr>
          <p:cNvSpPr/>
          <p:nvPr/>
        </p:nvSpPr>
        <p:spPr>
          <a:xfrm>
            <a:off x="3095897" y="3396344"/>
            <a:ext cx="2690949" cy="269094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BFC99F34-010B-674A-800F-E968C9AF2AB8}"/>
              </a:ext>
            </a:extLst>
          </p:cNvPr>
          <p:cNvSpPr/>
          <p:nvPr/>
        </p:nvSpPr>
        <p:spPr>
          <a:xfrm>
            <a:off x="5786846" y="3396344"/>
            <a:ext cx="2690949" cy="269094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2351EA09-0759-E64C-90C3-8CFFB409B9B7}"/>
              </a:ext>
            </a:extLst>
          </p:cNvPr>
          <p:cNvGrpSpPr/>
          <p:nvPr/>
        </p:nvGrpSpPr>
        <p:grpSpPr>
          <a:xfrm>
            <a:off x="3600633" y="827062"/>
            <a:ext cx="1681479" cy="2447614"/>
            <a:chOff x="3600633" y="827062"/>
            <a:chExt cx="1681479" cy="2447614"/>
          </a:xfrm>
        </p:grpSpPr>
        <p:sp>
          <p:nvSpPr>
            <p:cNvPr id="15" name="Oval 14">
              <a:extLst>
                <a:ext uri="{FF2B5EF4-FFF2-40B4-BE49-F238E27FC236}">
                  <a16:creationId xmlns:a16="http://schemas.microsoft.com/office/drawing/2014/main" id="{6009F0E3-4047-7848-8513-92098E850DDD}"/>
                </a:ext>
              </a:extLst>
            </p:cNvPr>
            <p:cNvSpPr/>
            <p:nvPr/>
          </p:nvSpPr>
          <p:spPr>
            <a:xfrm rot="10800000">
              <a:off x="3868323" y="2711539"/>
              <a:ext cx="1146102" cy="5631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6D9D56-4862-6A42-B88B-BA5876D9C94C}"/>
                </a:ext>
              </a:extLst>
            </p:cNvPr>
            <p:cNvSpPr/>
            <p:nvPr/>
          </p:nvSpPr>
          <p:spPr>
            <a:xfrm rot="10800000">
              <a:off x="3868322" y="2264731"/>
              <a:ext cx="1146102" cy="7283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CC11E2F-491B-F043-B502-9DC527949B16}"/>
                </a:ext>
              </a:extLst>
            </p:cNvPr>
            <p:cNvSpPr/>
            <p:nvPr/>
          </p:nvSpPr>
          <p:spPr>
            <a:xfrm rot="10800000">
              <a:off x="3600633" y="1887984"/>
              <a:ext cx="1681479" cy="563137"/>
            </a:xfrm>
            <a:prstGeom prst="ellipse">
              <a:avLst/>
            </a:prstGeom>
            <a:solidFill>
              <a:schemeClr val="tx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71B1EF5-EF38-4149-B5A6-AC0D35547787}"/>
                </a:ext>
              </a:extLst>
            </p:cNvPr>
            <p:cNvSpPr/>
            <p:nvPr/>
          </p:nvSpPr>
          <p:spPr>
            <a:xfrm rot="10800000">
              <a:off x="3868322" y="2028768"/>
              <a:ext cx="1146102" cy="235963"/>
            </a:xfrm>
            <a:prstGeom prst="ellipse">
              <a:avLst/>
            </a:prstGeom>
            <a:solidFill>
              <a:schemeClr val="tx1">
                <a:lumMod val="75000"/>
                <a:lumOff val="2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443C4A43-A544-8147-84AC-9C3EE2447854}"/>
                </a:ext>
              </a:extLst>
            </p:cNvPr>
            <p:cNvGrpSpPr/>
            <p:nvPr/>
          </p:nvGrpSpPr>
          <p:grpSpPr>
            <a:xfrm>
              <a:off x="3808422" y="827062"/>
              <a:ext cx="1199841" cy="1392037"/>
              <a:chOff x="9630382" y="1890266"/>
              <a:chExt cx="1976089" cy="2292628"/>
            </a:xfrm>
          </p:grpSpPr>
          <p:sp>
            <p:nvSpPr>
              <p:cNvPr id="34" name="Oval 33">
                <a:extLst>
                  <a:ext uri="{FF2B5EF4-FFF2-40B4-BE49-F238E27FC236}">
                    <a16:creationId xmlns:a16="http://schemas.microsoft.com/office/drawing/2014/main" id="{78C4538F-F4FC-4D43-8060-E7CE43D9AB7B}"/>
                  </a:ext>
                </a:extLst>
              </p:cNvPr>
              <p:cNvSpPr/>
              <p:nvPr/>
            </p:nvSpPr>
            <p:spPr>
              <a:xfrm>
                <a:off x="10788201" y="1890266"/>
                <a:ext cx="396736" cy="11125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D5132A46-3F0E-6A48-899F-B50ABE85348C}"/>
                  </a:ext>
                </a:extLst>
              </p:cNvPr>
              <p:cNvSpPr/>
              <p:nvPr/>
            </p:nvSpPr>
            <p:spPr>
              <a:xfrm>
                <a:off x="10097537" y="1912112"/>
                <a:ext cx="396736" cy="11125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CE681E4-40B9-CA41-8439-0A62C3C922CC}"/>
                  </a:ext>
                </a:extLst>
              </p:cNvPr>
              <p:cNvSpPr/>
              <p:nvPr/>
            </p:nvSpPr>
            <p:spPr>
              <a:xfrm>
                <a:off x="9844391" y="2587557"/>
                <a:ext cx="1595337" cy="15953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2AC414A-BD10-1046-AF18-BE9893F841C7}"/>
                  </a:ext>
                </a:extLst>
              </p:cNvPr>
              <p:cNvSpPr/>
              <p:nvPr/>
            </p:nvSpPr>
            <p:spPr>
              <a:xfrm>
                <a:off x="9883300" y="3174276"/>
                <a:ext cx="737432" cy="7430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D6AF58B-A918-2344-A448-B8C1DE8F7822}"/>
                  </a:ext>
                </a:extLst>
              </p:cNvPr>
              <p:cNvSpPr/>
              <p:nvPr/>
            </p:nvSpPr>
            <p:spPr>
              <a:xfrm>
                <a:off x="10661514" y="3174275"/>
                <a:ext cx="737432" cy="7430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8AEBB4EE-125F-944F-9BC6-392EC11AD555}"/>
                  </a:ext>
                </a:extLst>
              </p:cNvPr>
              <p:cNvCxnSpPr>
                <a:cxnSpLocks/>
              </p:cNvCxnSpPr>
              <p:nvPr/>
            </p:nvCxnSpPr>
            <p:spPr>
              <a:xfrm>
                <a:off x="9630382" y="3481251"/>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D38A4C-1F1D-254B-9D17-E46CA55A9644}"/>
                  </a:ext>
                </a:extLst>
              </p:cNvPr>
              <p:cNvCxnSpPr>
                <a:cxnSpLocks/>
              </p:cNvCxnSpPr>
              <p:nvPr/>
            </p:nvCxnSpPr>
            <p:spPr>
              <a:xfrm>
                <a:off x="9646597" y="3633651"/>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C95484-290F-DB43-BB70-A643F7B93011}"/>
                  </a:ext>
                </a:extLst>
              </p:cNvPr>
              <p:cNvCxnSpPr>
                <a:cxnSpLocks/>
              </p:cNvCxnSpPr>
              <p:nvPr/>
            </p:nvCxnSpPr>
            <p:spPr>
              <a:xfrm>
                <a:off x="9666049" y="3750383"/>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84D55F-679D-BE40-9C32-32CB793486E1}"/>
                  </a:ext>
                </a:extLst>
              </p:cNvPr>
              <p:cNvCxnSpPr>
                <a:cxnSpLocks/>
              </p:cNvCxnSpPr>
              <p:nvPr/>
            </p:nvCxnSpPr>
            <p:spPr>
              <a:xfrm>
                <a:off x="11142784" y="3461796"/>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A0DA137-4531-AB4D-B7A3-68875A417CF4}"/>
                  </a:ext>
                </a:extLst>
              </p:cNvPr>
              <p:cNvCxnSpPr>
                <a:cxnSpLocks/>
              </p:cNvCxnSpPr>
              <p:nvPr/>
            </p:nvCxnSpPr>
            <p:spPr>
              <a:xfrm>
                <a:off x="11178454" y="3575286"/>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A32C96F-F7C9-3547-B697-8624ED509B59}"/>
                  </a:ext>
                </a:extLst>
              </p:cNvPr>
              <p:cNvCxnSpPr>
                <a:cxnSpLocks/>
              </p:cNvCxnSpPr>
              <p:nvPr/>
            </p:nvCxnSpPr>
            <p:spPr>
              <a:xfrm>
                <a:off x="11100631" y="3730928"/>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230D10B-8BA8-804D-8BEF-64C513195733}"/>
                  </a:ext>
                </a:extLst>
              </p:cNvPr>
              <p:cNvSpPr/>
              <p:nvPr/>
            </p:nvSpPr>
            <p:spPr>
              <a:xfrm>
                <a:off x="10223295" y="2792793"/>
                <a:ext cx="231840" cy="231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9E54E40-16A8-DF48-AAFF-4906455A9852}"/>
                  </a:ext>
                </a:extLst>
              </p:cNvPr>
              <p:cNvSpPr/>
              <p:nvPr/>
            </p:nvSpPr>
            <p:spPr>
              <a:xfrm>
                <a:off x="10831386" y="2792791"/>
                <a:ext cx="231840" cy="231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Rectangle 36">
            <a:extLst>
              <a:ext uri="{FF2B5EF4-FFF2-40B4-BE49-F238E27FC236}">
                <a16:creationId xmlns:a16="http://schemas.microsoft.com/office/drawing/2014/main" id="{A36FADD2-C0F0-1242-93D7-0ED4A1D028F0}"/>
              </a:ext>
            </a:extLst>
          </p:cNvPr>
          <p:cNvSpPr/>
          <p:nvPr/>
        </p:nvSpPr>
        <p:spPr>
          <a:xfrm>
            <a:off x="5786845" y="705524"/>
            <a:ext cx="2690949" cy="2690949"/>
          </a:xfrm>
          <a:prstGeom prst="rect">
            <a:avLst/>
          </a:prstGeom>
          <a:solidFill>
            <a:schemeClr val="tx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D99B"/>
                </a:solidFill>
                <a:latin typeface="PT Mono" panose="02060509020205020204" pitchFamily="49" charset="77"/>
              </a:rPr>
              <a:t>01010011 01110101 01110000 01100101 01110010 00100000 01001101 01100001 01110010 01101001 01101111 00100000 01010111 01101111 01110010 01101100 01100100 00100001</a:t>
            </a:r>
          </a:p>
        </p:txBody>
      </p:sp>
      <p:grpSp>
        <p:nvGrpSpPr>
          <p:cNvPr id="63" name="Group 62">
            <a:extLst>
              <a:ext uri="{FF2B5EF4-FFF2-40B4-BE49-F238E27FC236}">
                <a16:creationId xmlns:a16="http://schemas.microsoft.com/office/drawing/2014/main" id="{1DA164B6-1D72-E44E-B4D1-A67C398BA263}"/>
              </a:ext>
            </a:extLst>
          </p:cNvPr>
          <p:cNvGrpSpPr/>
          <p:nvPr/>
        </p:nvGrpSpPr>
        <p:grpSpPr>
          <a:xfrm>
            <a:off x="3105068" y="3896631"/>
            <a:ext cx="2762655" cy="1955542"/>
            <a:chOff x="3110666" y="3794224"/>
            <a:chExt cx="2762655" cy="1955542"/>
          </a:xfrm>
        </p:grpSpPr>
        <p:grpSp>
          <p:nvGrpSpPr>
            <p:cNvPr id="60" name="Group 59">
              <a:extLst>
                <a:ext uri="{FF2B5EF4-FFF2-40B4-BE49-F238E27FC236}">
                  <a16:creationId xmlns:a16="http://schemas.microsoft.com/office/drawing/2014/main" id="{A53E7905-C37D-4142-A064-940AB0B07316}"/>
                </a:ext>
              </a:extLst>
            </p:cNvPr>
            <p:cNvGrpSpPr/>
            <p:nvPr/>
          </p:nvGrpSpPr>
          <p:grpSpPr>
            <a:xfrm>
              <a:off x="3449225" y="3794224"/>
              <a:ext cx="1985057" cy="1380892"/>
              <a:chOff x="3449225" y="4086053"/>
              <a:chExt cx="1985057" cy="1380892"/>
            </a:xfrm>
          </p:grpSpPr>
          <p:cxnSp>
            <p:nvCxnSpPr>
              <p:cNvPr id="40" name="Straight Connector 39">
                <a:extLst>
                  <a:ext uri="{FF2B5EF4-FFF2-40B4-BE49-F238E27FC236}">
                    <a16:creationId xmlns:a16="http://schemas.microsoft.com/office/drawing/2014/main" id="{600218C3-C18E-9649-8EEB-080C9278E522}"/>
                  </a:ext>
                </a:extLst>
              </p:cNvPr>
              <p:cNvCxnSpPr>
                <a:cxnSpLocks/>
              </p:cNvCxnSpPr>
              <p:nvPr/>
            </p:nvCxnSpPr>
            <p:spPr>
              <a:xfrm>
                <a:off x="3783188" y="4202016"/>
                <a:ext cx="13572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02D56D-D1A3-7B45-9D88-5138EBBF1F74}"/>
                  </a:ext>
                </a:extLst>
              </p:cNvPr>
              <p:cNvCxnSpPr>
                <a:cxnSpLocks/>
              </p:cNvCxnSpPr>
              <p:nvPr/>
            </p:nvCxnSpPr>
            <p:spPr>
              <a:xfrm flipV="1">
                <a:off x="3449225" y="4202016"/>
                <a:ext cx="370489" cy="160922"/>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A5A8B42-E786-E949-8708-4C0768140885}"/>
                  </a:ext>
                </a:extLst>
              </p:cNvPr>
              <p:cNvCxnSpPr>
                <a:cxnSpLocks/>
              </p:cNvCxnSpPr>
              <p:nvPr/>
            </p:nvCxnSpPr>
            <p:spPr>
              <a:xfrm flipH="1" flipV="1">
                <a:off x="5103349" y="4202016"/>
                <a:ext cx="330933" cy="143039"/>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27265C4-A2E8-5448-83B7-C1237961043E}"/>
                  </a:ext>
                </a:extLst>
              </p:cNvPr>
              <p:cNvCxnSpPr>
                <a:cxnSpLocks/>
              </p:cNvCxnSpPr>
              <p:nvPr/>
            </p:nvCxnSpPr>
            <p:spPr>
              <a:xfrm flipV="1">
                <a:off x="4461835" y="4362939"/>
                <a:ext cx="959189" cy="1104006"/>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FAE2C6D-12C5-4248-BA14-558D2714912E}"/>
                  </a:ext>
                </a:extLst>
              </p:cNvPr>
              <p:cNvCxnSpPr>
                <a:cxnSpLocks/>
              </p:cNvCxnSpPr>
              <p:nvPr/>
            </p:nvCxnSpPr>
            <p:spPr>
              <a:xfrm flipH="1" flipV="1">
                <a:off x="3503418" y="4362938"/>
                <a:ext cx="938262" cy="1100866"/>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CD6BEC0-4747-B645-8BC2-F0E5F39D4C12}"/>
                  </a:ext>
                </a:extLst>
              </p:cNvPr>
              <p:cNvSpPr txBox="1"/>
              <p:nvPr/>
            </p:nvSpPr>
            <p:spPr>
              <a:xfrm>
                <a:off x="4063977" y="4086053"/>
                <a:ext cx="856034" cy="1200329"/>
              </a:xfrm>
              <a:prstGeom prst="rect">
                <a:avLst/>
              </a:prstGeom>
              <a:noFill/>
            </p:spPr>
            <p:txBody>
              <a:bodyPr wrap="square" rtlCol="0">
                <a:spAutoFit/>
              </a:bodyPr>
              <a:lstStyle/>
              <a:p>
                <a:r>
                  <a:rPr lang="en-US" sz="7200" dirty="0">
                    <a:solidFill>
                      <a:srgbClr val="FF0000"/>
                    </a:solidFill>
                    <a:latin typeface="Comic Sans MS" panose="030F0902030302020204" pitchFamily="66" charset="0"/>
                  </a:rPr>
                  <a:t>S</a:t>
                </a:r>
              </a:p>
            </p:txBody>
          </p:sp>
        </p:grpSp>
        <p:sp>
          <p:nvSpPr>
            <p:cNvPr id="61" name="TextBox 60">
              <a:extLst>
                <a:ext uri="{FF2B5EF4-FFF2-40B4-BE49-F238E27FC236}">
                  <a16:creationId xmlns:a16="http://schemas.microsoft.com/office/drawing/2014/main" id="{875A3BAA-79FF-A04E-95C7-15B3A0576FBA}"/>
                </a:ext>
              </a:extLst>
            </p:cNvPr>
            <p:cNvSpPr txBox="1"/>
            <p:nvPr/>
          </p:nvSpPr>
          <p:spPr>
            <a:xfrm>
              <a:off x="3110666" y="5288101"/>
              <a:ext cx="2762655" cy="461665"/>
            </a:xfrm>
            <a:prstGeom prst="rect">
              <a:avLst/>
            </a:prstGeom>
            <a:noFill/>
          </p:spPr>
          <p:txBody>
            <a:bodyPr wrap="square" rtlCol="0">
              <a:spAutoFit/>
            </a:bodyPr>
            <a:lstStyle/>
            <a:p>
              <a:pPr algn="ctr"/>
              <a:r>
                <a:rPr lang="en-US" sz="2400" dirty="0"/>
                <a:t>“Superman logo”</a:t>
              </a:r>
            </a:p>
          </p:txBody>
        </p:sp>
      </p:grpSp>
      <p:sp>
        <p:nvSpPr>
          <p:cNvPr id="64" name="TextBox 63">
            <a:extLst>
              <a:ext uri="{FF2B5EF4-FFF2-40B4-BE49-F238E27FC236}">
                <a16:creationId xmlns:a16="http://schemas.microsoft.com/office/drawing/2014/main" id="{B9819A9E-F142-4B45-8F23-1B010C9A20EC}"/>
              </a:ext>
            </a:extLst>
          </p:cNvPr>
          <p:cNvSpPr txBox="1"/>
          <p:nvPr/>
        </p:nvSpPr>
        <p:spPr>
          <a:xfrm>
            <a:off x="5773589" y="4341832"/>
            <a:ext cx="2704206" cy="954107"/>
          </a:xfrm>
          <a:prstGeom prst="rect">
            <a:avLst/>
          </a:prstGeom>
          <a:noFill/>
        </p:spPr>
        <p:txBody>
          <a:bodyPr wrap="square" rtlCol="0">
            <a:spAutoFit/>
          </a:bodyPr>
          <a:lstStyle/>
          <a:p>
            <a:r>
              <a:rPr lang="en-US" sz="2800" dirty="0"/>
              <a:t>&gt;&gt; require “rack”</a:t>
            </a:r>
          </a:p>
          <a:p>
            <a:r>
              <a:rPr lang="en-US" sz="2800" dirty="0"/>
              <a:t>=&gt; true</a:t>
            </a:r>
          </a:p>
        </p:txBody>
      </p:sp>
      <p:sp>
        <p:nvSpPr>
          <p:cNvPr id="65" name="TextBox 64">
            <a:extLst>
              <a:ext uri="{FF2B5EF4-FFF2-40B4-BE49-F238E27FC236}">
                <a16:creationId xmlns:a16="http://schemas.microsoft.com/office/drawing/2014/main" id="{FA9FB98E-82D3-EB40-87C7-AEBF3BAD98D8}"/>
              </a:ext>
            </a:extLst>
          </p:cNvPr>
          <p:cNvSpPr txBox="1"/>
          <p:nvPr/>
        </p:nvSpPr>
        <p:spPr>
          <a:xfrm>
            <a:off x="404950" y="1306419"/>
            <a:ext cx="2697598" cy="954107"/>
          </a:xfrm>
          <a:prstGeom prst="rect">
            <a:avLst/>
          </a:prstGeom>
          <a:noFill/>
        </p:spPr>
        <p:txBody>
          <a:bodyPr wrap="square" rtlCol="0">
            <a:spAutoFit/>
          </a:bodyPr>
          <a:lstStyle/>
          <a:p>
            <a:r>
              <a:rPr lang="en-US" sz="2800" dirty="0"/>
              <a:t>What my bosses think I do…</a:t>
            </a:r>
          </a:p>
        </p:txBody>
      </p:sp>
      <p:sp>
        <p:nvSpPr>
          <p:cNvPr id="66" name="TextBox 65">
            <a:extLst>
              <a:ext uri="{FF2B5EF4-FFF2-40B4-BE49-F238E27FC236}">
                <a16:creationId xmlns:a16="http://schemas.microsoft.com/office/drawing/2014/main" id="{AE81FDC1-538F-D641-AC6F-9D0CBB70C3D1}"/>
              </a:ext>
            </a:extLst>
          </p:cNvPr>
          <p:cNvSpPr txBox="1"/>
          <p:nvPr/>
        </p:nvSpPr>
        <p:spPr>
          <a:xfrm>
            <a:off x="8639550" y="1250443"/>
            <a:ext cx="3221524" cy="954107"/>
          </a:xfrm>
          <a:prstGeom prst="rect">
            <a:avLst/>
          </a:prstGeom>
          <a:noFill/>
        </p:spPr>
        <p:txBody>
          <a:bodyPr wrap="square" rtlCol="0">
            <a:spAutoFit/>
          </a:bodyPr>
          <a:lstStyle/>
          <a:p>
            <a:r>
              <a:rPr lang="en-US" sz="2800" dirty="0"/>
              <a:t>What my co-workers think I do…</a:t>
            </a:r>
          </a:p>
        </p:txBody>
      </p:sp>
      <p:sp>
        <p:nvSpPr>
          <p:cNvPr id="67" name="TextBox 66">
            <a:extLst>
              <a:ext uri="{FF2B5EF4-FFF2-40B4-BE49-F238E27FC236}">
                <a16:creationId xmlns:a16="http://schemas.microsoft.com/office/drawing/2014/main" id="{4483262E-0EBB-154F-BD01-EF665118DB86}"/>
              </a:ext>
            </a:extLst>
          </p:cNvPr>
          <p:cNvSpPr txBox="1"/>
          <p:nvPr/>
        </p:nvSpPr>
        <p:spPr>
          <a:xfrm>
            <a:off x="8639550" y="4093055"/>
            <a:ext cx="2855764" cy="954107"/>
          </a:xfrm>
          <a:prstGeom prst="rect">
            <a:avLst/>
          </a:prstGeom>
          <a:noFill/>
        </p:spPr>
        <p:txBody>
          <a:bodyPr wrap="square" rtlCol="0">
            <a:spAutoFit/>
          </a:bodyPr>
          <a:lstStyle/>
          <a:p>
            <a:r>
              <a:rPr lang="en-US" sz="2800" dirty="0"/>
              <a:t>What I’m actually doing…</a:t>
            </a:r>
          </a:p>
        </p:txBody>
      </p:sp>
      <p:sp>
        <p:nvSpPr>
          <p:cNvPr id="68" name="TextBox 67">
            <a:extLst>
              <a:ext uri="{FF2B5EF4-FFF2-40B4-BE49-F238E27FC236}">
                <a16:creationId xmlns:a16="http://schemas.microsoft.com/office/drawing/2014/main" id="{DA82A67C-C7D9-444F-B4F0-45CFCF6140C1}"/>
              </a:ext>
            </a:extLst>
          </p:cNvPr>
          <p:cNvSpPr txBox="1"/>
          <p:nvPr/>
        </p:nvSpPr>
        <p:spPr>
          <a:xfrm>
            <a:off x="403746" y="4024194"/>
            <a:ext cx="2631675" cy="954107"/>
          </a:xfrm>
          <a:prstGeom prst="rect">
            <a:avLst/>
          </a:prstGeom>
          <a:noFill/>
        </p:spPr>
        <p:txBody>
          <a:bodyPr wrap="square" rtlCol="0">
            <a:spAutoFit/>
          </a:bodyPr>
          <a:lstStyle/>
          <a:p>
            <a:r>
              <a:rPr lang="en-US" sz="2800" dirty="0"/>
              <a:t>What I think I’m doing…</a:t>
            </a:r>
          </a:p>
        </p:txBody>
      </p:sp>
    </p:spTree>
    <p:extLst>
      <p:ext uri="{BB962C8B-B14F-4D97-AF65-F5344CB8AC3E}">
        <p14:creationId xmlns:p14="http://schemas.microsoft.com/office/powerpoint/2010/main" val="420050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4" grpId="0"/>
      <p:bldP spid="65" grpId="0"/>
      <p:bldP spid="66" grpId="0"/>
      <p:bldP spid="67"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B02B94-19FC-FE49-8163-96DED81AA18D}"/>
              </a:ext>
            </a:extLst>
          </p:cNvPr>
          <p:cNvSpPr>
            <a:spLocks noGrp="1"/>
          </p:cNvSpPr>
          <p:nvPr>
            <p:ph type="title"/>
          </p:nvPr>
        </p:nvSpPr>
        <p:spPr/>
        <p:txBody>
          <a:bodyPr/>
          <a:lstStyle/>
          <a:p>
            <a:r>
              <a:rPr lang="en-US" dirty="0"/>
              <a:t>How Do Gems Get to Your Projects…</a:t>
            </a:r>
          </a:p>
        </p:txBody>
      </p:sp>
      <p:sp>
        <p:nvSpPr>
          <p:cNvPr id="3" name="Content Placeholder 2">
            <a:extLst>
              <a:ext uri="{FF2B5EF4-FFF2-40B4-BE49-F238E27FC236}">
                <a16:creationId xmlns:a16="http://schemas.microsoft.com/office/drawing/2014/main" id="{C9735586-C481-BF42-A116-F38880A5B784}"/>
              </a:ext>
            </a:extLst>
          </p:cNvPr>
          <p:cNvSpPr>
            <a:spLocks noGrp="1"/>
          </p:cNvSpPr>
          <p:nvPr>
            <p:ph sz="half" idx="1"/>
          </p:nvPr>
        </p:nvSpPr>
        <p:spPr>
          <a:xfrm>
            <a:off x="431800" y="1825625"/>
            <a:ext cx="5664200" cy="4351338"/>
          </a:xfrm>
        </p:spPr>
        <p:txBody>
          <a:bodyPr>
            <a:normAutofit fontScale="92500" lnSpcReduction="10000"/>
          </a:bodyPr>
          <a:lstStyle/>
          <a:p>
            <a:pPr marL="0" indent="0">
              <a:buNone/>
            </a:pPr>
            <a:r>
              <a:rPr lang="en-US" dirty="0">
                <a:latin typeface="PT Mono" panose="02060509020205020204" pitchFamily="49" charset="77"/>
              </a:rPr>
              <a:t>$ gem install </a:t>
            </a:r>
            <a:r>
              <a:rPr lang="en-US" dirty="0" err="1">
                <a:latin typeface="PT Mono" panose="02060509020205020204" pitchFamily="49" charset="77"/>
              </a:rPr>
              <a:t>awesome_print</a:t>
            </a:r>
            <a:endParaRPr lang="en-US" dirty="0">
              <a:latin typeface="PT Mono" panose="02060509020205020204" pitchFamily="49" charset="77"/>
            </a:endParaRPr>
          </a:p>
          <a:p>
            <a:pPr marL="0" indent="0">
              <a:buNone/>
            </a:pPr>
            <a:r>
              <a:rPr lang="en-US" dirty="0">
                <a:latin typeface="PT Mono" panose="02060509020205020204" pitchFamily="49" charset="77"/>
              </a:rPr>
              <a:t>… magic happens here …</a:t>
            </a:r>
          </a:p>
          <a:p>
            <a:pPr marL="0" indent="0">
              <a:buNone/>
            </a:pPr>
            <a:r>
              <a:rPr lang="en-US" dirty="0">
                <a:latin typeface="PT Mono" panose="02060509020205020204" pitchFamily="49" charset="77"/>
              </a:rPr>
              <a:t>Successfully installed awesome_print-1.8.0</a:t>
            </a:r>
          </a:p>
          <a:p>
            <a:pPr marL="0" indent="0">
              <a:buNone/>
            </a:pPr>
            <a:r>
              <a:rPr lang="en-US" dirty="0">
                <a:latin typeface="PT Mono" panose="02060509020205020204" pitchFamily="49" charset="77"/>
              </a:rPr>
              <a:t>1 gem installed</a:t>
            </a:r>
          </a:p>
          <a:p>
            <a:pPr marL="0" indent="0">
              <a:buNone/>
            </a:pPr>
            <a:endParaRPr lang="en-US" dirty="0">
              <a:latin typeface="PT Mono" panose="02060509020205020204" pitchFamily="49" charset="77"/>
            </a:endParaRPr>
          </a:p>
          <a:p>
            <a:pPr marL="0" indent="0">
              <a:buNone/>
            </a:pPr>
            <a:r>
              <a:rPr lang="en-US" dirty="0">
                <a:latin typeface="PT Mono" panose="02060509020205020204" pitchFamily="49" charset="77"/>
              </a:rPr>
              <a:t>$ </a:t>
            </a:r>
            <a:r>
              <a:rPr lang="en-US" dirty="0" err="1">
                <a:latin typeface="PT Mono" panose="02060509020205020204" pitchFamily="49" charset="77"/>
              </a:rPr>
              <a:t>irb</a:t>
            </a:r>
            <a:endParaRPr lang="en-US" dirty="0">
              <a:latin typeface="PT Mono" panose="02060509020205020204" pitchFamily="49" charset="77"/>
            </a:endParaRPr>
          </a:p>
          <a:p>
            <a:pPr marL="0" indent="0">
              <a:buNone/>
            </a:pPr>
            <a:r>
              <a:rPr lang="en-US" dirty="0">
                <a:latin typeface="PT Mono" panose="02060509020205020204" pitchFamily="49" charset="77"/>
              </a:rPr>
              <a:t>&gt;&gt; require “</a:t>
            </a:r>
            <a:r>
              <a:rPr lang="en-US" dirty="0" err="1">
                <a:latin typeface="PT Mono" panose="02060509020205020204" pitchFamily="49" charset="77"/>
              </a:rPr>
              <a:t>awesome_print</a:t>
            </a:r>
            <a:r>
              <a:rPr lang="en-US" dirty="0">
                <a:latin typeface="PT Mono" panose="02060509020205020204" pitchFamily="49" charset="77"/>
              </a:rPr>
              <a:t>”</a:t>
            </a:r>
          </a:p>
          <a:p>
            <a:pPr marL="0" indent="0">
              <a:buNone/>
            </a:pPr>
            <a:r>
              <a:rPr lang="en-US" dirty="0">
                <a:latin typeface="PT Mono" panose="02060509020205020204" pitchFamily="49" charset="77"/>
              </a:rPr>
              <a:t>=&gt; true</a:t>
            </a:r>
          </a:p>
        </p:txBody>
      </p:sp>
      <p:sp>
        <p:nvSpPr>
          <p:cNvPr id="5" name="Content Placeholder 4">
            <a:extLst>
              <a:ext uri="{FF2B5EF4-FFF2-40B4-BE49-F238E27FC236}">
                <a16:creationId xmlns:a16="http://schemas.microsoft.com/office/drawing/2014/main" id="{A4B327DB-0896-5644-8229-ED865CC376CC}"/>
              </a:ext>
            </a:extLst>
          </p:cNvPr>
          <p:cNvSpPr>
            <a:spLocks noGrp="1"/>
          </p:cNvSpPr>
          <p:nvPr>
            <p:ph sz="half" idx="2"/>
          </p:nvPr>
        </p:nvSpPr>
        <p:spPr>
          <a:xfrm>
            <a:off x="6499578" y="1825625"/>
            <a:ext cx="5181600" cy="4351338"/>
          </a:xfrm>
        </p:spPr>
        <p:txBody>
          <a:bodyPr>
            <a:normAutofit fontScale="92500" lnSpcReduction="10000"/>
          </a:bodyPr>
          <a:lstStyle/>
          <a:p>
            <a:pPr marL="0" indent="0">
              <a:buNone/>
            </a:pPr>
            <a:r>
              <a:rPr lang="en-US" dirty="0" err="1">
                <a:latin typeface="PT Mono" panose="02060509020205020204" pitchFamily="49" charset="77"/>
              </a:rPr>
              <a:t>Gemfile</a:t>
            </a:r>
            <a:r>
              <a:rPr lang="en-US" dirty="0">
                <a:latin typeface="PT Mono" panose="02060509020205020204" pitchFamily="49" charset="77"/>
              </a:rPr>
              <a:t>:</a:t>
            </a:r>
          </a:p>
          <a:p>
            <a:pPr marL="0" indent="0">
              <a:buNone/>
            </a:pPr>
            <a:r>
              <a:rPr lang="en-US" dirty="0">
                <a:latin typeface="PT Mono" panose="02060509020205020204" pitchFamily="49" charset="77"/>
              </a:rPr>
              <a:t>    gem “</a:t>
            </a:r>
            <a:r>
              <a:rPr lang="en-US" dirty="0" err="1">
                <a:latin typeface="PT Mono" panose="02060509020205020204" pitchFamily="49" charset="77"/>
              </a:rPr>
              <a:t>awesome_print</a:t>
            </a:r>
            <a:r>
              <a:rPr lang="en-US" dirty="0">
                <a:latin typeface="PT Mono" panose="02060509020205020204" pitchFamily="49" charset="77"/>
              </a:rPr>
              <a:t>”</a:t>
            </a:r>
          </a:p>
          <a:p>
            <a:pPr marL="0" indent="0">
              <a:buNone/>
            </a:pPr>
            <a:endParaRPr lang="en-US" dirty="0">
              <a:latin typeface="PT Mono" panose="02060509020205020204" pitchFamily="49" charset="77"/>
            </a:endParaRPr>
          </a:p>
          <a:p>
            <a:pPr marL="0" indent="0">
              <a:buNone/>
            </a:pPr>
            <a:r>
              <a:rPr lang="en-US" dirty="0">
                <a:latin typeface="PT Mono" panose="02060509020205020204" pitchFamily="49" charset="77"/>
              </a:rPr>
              <a:t>$ bundle</a:t>
            </a:r>
          </a:p>
          <a:p>
            <a:pPr marL="0" indent="0">
              <a:buNone/>
            </a:pPr>
            <a:r>
              <a:rPr lang="en-US" dirty="0">
                <a:latin typeface="PT Mono" panose="02060509020205020204" pitchFamily="49" charset="77"/>
              </a:rPr>
              <a:t>… Gem is installed …</a:t>
            </a:r>
          </a:p>
          <a:p>
            <a:pPr marL="0" indent="0">
              <a:buNone/>
            </a:pPr>
            <a:endParaRPr lang="en-US" dirty="0">
              <a:latin typeface="PT Mono" panose="02060509020205020204" pitchFamily="49" charset="77"/>
            </a:endParaRPr>
          </a:p>
          <a:p>
            <a:pPr marL="0" indent="0">
              <a:buNone/>
            </a:pPr>
            <a:r>
              <a:rPr lang="en-US" dirty="0">
                <a:latin typeface="PT Mono" panose="02060509020205020204" pitchFamily="49" charset="77"/>
              </a:rPr>
              <a:t>$ bundle exec </a:t>
            </a:r>
            <a:r>
              <a:rPr lang="en-US" dirty="0" err="1">
                <a:latin typeface="PT Mono" panose="02060509020205020204" pitchFamily="49" charset="77"/>
              </a:rPr>
              <a:t>my_app.rb</a:t>
            </a:r>
            <a:br>
              <a:rPr lang="en-US" dirty="0">
                <a:latin typeface="PT Mono" panose="02060509020205020204" pitchFamily="49" charset="77"/>
              </a:rPr>
            </a:br>
            <a:endParaRPr lang="en-US" dirty="0">
              <a:latin typeface="PT Mono" panose="02060509020205020204" pitchFamily="49" charset="77"/>
            </a:endParaRPr>
          </a:p>
          <a:p>
            <a:pPr marL="0" indent="0">
              <a:buNone/>
            </a:pPr>
            <a:r>
              <a:rPr lang="en-US" dirty="0">
                <a:latin typeface="PT Mono" panose="02060509020205020204" pitchFamily="49" charset="77"/>
              </a:rPr>
              <a:t>Awesome print is</a:t>
            </a:r>
            <a:br>
              <a:rPr lang="en-US" dirty="0">
                <a:latin typeface="PT Mono" panose="02060509020205020204" pitchFamily="49" charset="77"/>
              </a:rPr>
            </a:br>
            <a:r>
              <a:rPr lang="en-US" dirty="0">
                <a:latin typeface="PT Mono" panose="02060509020205020204" pitchFamily="49" charset="77"/>
              </a:rPr>
              <a:t>“just there”</a:t>
            </a:r>
          </a:p>
        </p:txBody>
      </p:sp>
    </p:spTree>
    <p:extLst>
      <p:ext uri="{BB962C8B-B14F-4D97-AF65-F5344CB8AC3E}">
        <p14:creationId xmlns:p14="http://schemas.microsoft.com/office/powerpoint/2010/main" val="254611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7DFAB6-C698-6C4A-9257-4AF709B3B25B}"/>
              </a:ext>
            </a:extLst>
          </p:cNvPr>
          <p:cNvSpPr>
            <a:spLocks noGrp="1"/>
          </p:cNvSpPr>
          <p:nvPr>
            <p:ph type="title"/>
          </p:nvPr>
        </p:nvSpPr>
        <p:spPr>
          <a:xfrm>
            <a:off x="851263" y="221434"/>
            <a:ext cx="10515600" cy="732155"/>
          </a:xfrm>
        </p:spPr>
        <p:txBody>
          <a:bodyPr/>
          <a:lstStyle/>
          <a:p>
            <a:r>
              <a:rPr lang="en-US" dirty="0"/>
              <a:t>$ gem install -V </a:t>
            </a:r>
            <a:r>
              <a:rPr lang="en-US" dirty="0" err="1"/>
              <a:t>awesome_print</a:t>
            </a:r>
            <a:endParaRPr lang="en-US" dirty="0"/>
          </a:p>
        </p:txBody>
      </p:sp>
      <p:sp>
        <p:nvSpPr>
          <p:cNvPr id="4" name="Content Placeholder 3">
            <a:extLst>
              <a:ext uri="{FF2B5EF4-FFF2-40B4-BE49-F238E27FC236}">
                <a16:creationId xmlns:a16="http://schemas.microsoft.com/office/drawing/2014/main" id="{27AC07D4-36B7-3D49-A01A-3143744445CD}"/>
              </a:ext>
            </a:extLst>
          </p:cNvPr>
          <p:cNvSpPr>
            <a:spLocks noGrp="1"/>
          </p:cNvSpPr>
          <p:nvPr>
            <p:ph sz="half" idx="1"/>
          </p:nvPr>
        </p:nvSpPr>
        <p:spPr>
          <a:xfrm>
            <a:off x="80552" y="953589"/>
            <a:ext cx="3929745" cy="5306696"/>
          </a:xfrm>
        </p:spPr>
        <p:txBody>
          <a:bodyPr>
            <a:noAutofit/>
          </a:bodyPr>
          <a:lstStyle/>
          <a:p>
            <a:pPr marL="0" indent="0">
              <a:spcBef>
                <a:spcPts val="400"/>
              </a:spcBef>
              <a:buNone/>
            </a:pPr>
            <a:r>
              <a:rPr lang="en-US" sz="700" dirty="0"/>
              <a:t>HEAD https://</a:t>
            </a:r>
            <a:r>
              <a:rPr lang="en-US" sz="700" dirty="0" err="1"/>
              <a:t>api.rubygems.org</a:t>
            </a:r>
            <a:r>
              <a:rPr lang="en-US" sz="700" dirty="0"/>
              <a:t>/</a:t>
            </a:r>
            <a:r>
              <a:rPr lang="en-US" sz="700" dirty="0" err="1"/>
              <a:t>api</a:t>
            </a:r>
            <a:r>
              <a:rPr lang="en-US" sz="700" dirty="0"/>
              <a:t>/v1/dependencies</a:t>
            </a:r>
          </a:p>
          <a:p>
            <a:pPr marL="0" indent="0">
              <a:spcBef>
                <a:spcPts val="400"/>
              </a:spcBef>
              <a:buNone/>
            </a:pPr>
            <a:r>
              <a:rPr lang="en-US" sz="700" dirty="0"/>
              <a:t>200 OK</a:t>
            </a:r>
          </a:p>
          <a:p>
            <a:pPr marL="0" indent="0">
              <a:spcBef>
                <a:spcPts val="400"/>
              </a:spcBef>
              <a:buNone/>
            </a:pPr>
            <a:r>
              <a:rPr lang="en-US" sz="700" dirty="0"/>
              <a:t>GET https://</a:t>
            </a:r>
            <a:r>
              <a:rPr lang="en-US" sz="700" dirty="0" err="1"/>
              <a:t>api.rubygems.org</a:t>
            </a:r>
            <a:r>
              <a:rPr lang="en-US" sz="700" dirty="0"/>
              <a:t>/</a:t>
            </a:r>
            <a:r>
              <a:rPr lang="en-US" sz="700" dirty="0" err="1"/>
              <a:t>api</a:t>
            </a:r>
            <a:r>
              <a:rPr lang="en-US" sz="700" dirty="0"/>
              <a:t>/v1/</a:t>
            </a:r>
            <a:r>
              <a:rPr lang="en-US" sz="700" dirty="0" err="1"/>
              <a:t>dependencies?gems</a:t>
            </a:r>
            <a:r>
              <a:rPr lang="en-US" sz="700" dirty="0"/>
              <a:t>=</a:t>
            </a:r>
            <a:r>
              <a:rPr lang="en-US" sz="700" dirty="0" err="1"/>
              <a:t>awesome_print</a:t>
            </a:r>
            <a:endParaRPr lang="en-US" sz="700" dirty="0"/>
          </a:p>
          <a:p>
            <a:pPr marL="0" indent="0">
              <a:spcBef>
                <a:spcPts val="400"/>
              </a:spcBef>
              <a:buNone/>
            </a:pPr>
            <a:r>
              <a:rPr lang="en-US" sz="700" dirty="0"/>
              <a:t>200 OK</a:t>
            </a:r>
          </a:p>
          <a:p>
            <a:pPr marL="0" indent="0">
              <a:spcBef>
                <a:spcPts val="400"/>
              </a:spcBef>
              <a:buNone/>
            </a:pPr>
            <a:r>
              <a:rPr lang="en-US" sz="700" dirty="0"/>
              <a:t>Getting SRV record failed: DNS result has no information for _</a:t>
            </a:r>
            <a:r>
              <a:rPr lang="en-US" sz="700" dirty="0" err="1"/>
              <a:t>rubygems</a:t>
            </a:r>
            <a:r>
              <a:rPr lang="en-US" sz="700" dirty="0"/>
              <a:t>._</a:t>
            </a:r>
            <a:r>
              <a:rPr lang="en-US" sz="700" dirty="0" err="1"/>
              <a:t>tcp.api.rubygems.org</a:t>
            </a:r>
            <a:endParaRPr lang="en-US" sz="700" dirty="0"/>
          </a:p>
          <a:p>
            <a:pPr marL="0" indent="0">
              <a:spcBef>
                <a:spcPts val="400"/>
              </a:spcBef>
              <a:buNone/>
            </a:pPr>
            <a:r>
              <a:rPr lang="en-US" sz="700" dirty="0"/>
              <a:t>Downloading gem awesome_print-1.8.0.gem</a:t>
            </a:r>
          </a:p>
          <a:p>
            <a:pPr marL="0" indent="0">
              <a:spcBef>
                <a:spcPts val="400"/>
              </a:spcBef>
              <a:buNone/>
            </a:pPr>
            <a:r>
              <a:rPr lang="en-US" sz="700" dirty="0"/>
              <a:t>GET https://</a:t>
            </a:r>
            <a:r>
              <a:rPr lang="en-US" sz="700" dirty="0" err="1"/>
              <a:t>api.rubygems.org</a:t>
            </a:r>
            <a:r>
              <a:rPr lang="en-US" sz="700" dirty="0"/>
              <a:t>/gems/awesome_print-1.8.0.gem</a:t>
            </a:r>
          </a:p>
          <a:p>
            <a:pPr marL="0" indent="0">
              <a:spcBef>
                <a:spcPts val="400"/>
              </a:spcBef>
              <a:buNone/>
            </a:pPr>
            <a:r>
              <a:rPr lang="en-US" sz="700" dirty="0"/>
              <a:t>Fetching: awesome_print-1.8.0.gem (100%)</a:t>
            </a:r>
          </a:p>
          <a:p>
            <a:pPr marL="0" indent="0">
              <a:spcBef>
                <a:spcPts val="400"/>
              </a:spcBef>
              <a:buNone/>
            </a:pPr>
            <a:r>
              <a:rPr lang="en-US" sz="700" dirty="0"/>
              <a:t>200 OK</a:t>
            </a:r>
          </a:p>
          <a:p>
            <a:pPr marL="0" indent="0">
              <a:spcBef>
                <a:spcPts val="400"/>
              </a:spcBef>
              <a:buNone/>
            </a:pPr>
            <a:r>
              <a:rPr lang="en-US" sz="700" dirty="0"/>
              <a:t>$PATH_TO_RUBY/gems/2.5.0/gems/awesome_print-1.8.0/.</a:t>
            </a:r>
            <a:r>
              <a:rPr lang="en-US" sz="700" dirty="0" err="1"/>
              <a:t>gitignore</a:t>
            </a:r>
            <a:endParaRPr lang="en-US" sz="700" dirty="0"/>
          </a:p>
          <a:p>
            <a:pPr marL="0" indent="0">
              <a:spcBef>
                <a:spcPts val="400"/>
              </a:spcBef>
              <a:buNone/>
            </a:pPr>
            <a:r>
              <a:rPr lang="en-US" sz="700" dirty="0"/>
              <a:t>$PATH_TO_RUBY/gems/2.5.0/gems/awesome_print-1.8.0/Appraisals</a:t>
            </a:r>
          </a:p>
          <a:p>
            <a:pPr marL="0" indent="0">
              <a:spcBef>
                <a:spcPts val="400"/>
              </a:spcBef>
              <a:buNone/>
            </a:pPr>
            <a:r>
              <a:rPr lang="en-US" sz="700" dirty="0"/>
              <a:t>$PATH_TO_RUBY/gems/2.5.0/gems/awesome_print-1.8.0/</a:t>
            </a:r>
            <a:r>
              <a:rPr lang="en-US" sz="700" dirty="0" err="1"/>
              <a:t>CHANGELOG.md</a:t>
            </a:r>
            <a:endParaRPr lang="en-US" sz="700" dirty="0"/>
          </a:p>
          <a:p>
            <a:pPr marL="0" indent="0">
              <a:spcBef>
                <a:spcPts val="400"/>
              </a:spcBef>
              <a:buNone/>
            </a:pPr>
            <a:r>
              <a:rPr lang="en-US" sz="700" dirty="0"/>
              <a:t>$PATH_TO_RUBY/gems/2.5.0/gems/awesome_print-1.8.0/</a:t>
            </a:r>
            <a:r>
              <a:rPr lang="en-US" sz="700" dirty="0" err="1"/>
              <a:t>CONTRIBUTING.md</a:t>
            </a:r>
            <a:endParaRPr lang="en-US" sz="700" dirty="0"/>
          </a:p>
          <a:p>
            <a:pPr marL="0" indent="0">
              <a:spcBef>
                <a:spcPts val="400"/>
              </a:spcBef>
              <a:buNone/>
            </a:pPr>
            <a:r>
              <a:rPr lang="en-US" sz="700" dirty="0"/>
              <a:t>$PATH_TO_RUBY/gems/2.5.0/gems/awesome_print-1.8.0/</a:t>
            </a:r>
            <a:r>
              <a:rPr lang="en-US" sz="700" dirty="0" err="1"/>
              <a:t>Gemfile</a:t>
            </a:r>
            <a:endParaRPr lang="en-US" sz="700" dirty="0"/>
          </a:p>
          <a:p>
            <a:pPr marL="0" indent="0">
              <a:spcBef>
                <a:spcPts val="400"/>
              </a:spcBef>
              <a:buNone/>
            </a:pPr>
            <a:r>
              <a:rPr lang="en-US" sz="700" dirty="0"/>
              <a:t>$PATH_TO_RUBY/gems/2.5.0/gems/awesome_print-1.8.0/</a:t>
            </a:r>
            <a:r>
              <a:rPr lang="en-US" sz="700" dirty="0" err="1"/>
              <a:t>Gemfile.lock</a:t>
            </a:r>
            <a:endParaRPr lang="en-US" sz="700" dirty="0"/>
          </a:p>
          <a:p>
            <a:pPr marL="0" indent="0">
              <a:spcBef>
                <a:spcPts val="400"/>
              </a:spcBef>
              <a:buNone/>
            </a:pPr>
            <a:r>
              <a:rPr lang="en-US" sz="700" dirty="0"/>
              <a:t>$PATH_TO_RUBY/gems/2.5.0/gems/awesome_print-1.8.0/LICENSE</a:t>
            </a:r>
          </a:p>
          <a:p>
            <a:pPr marL="0" indent="0">
              <a:spcBef>
                <a:spcPts val="400"/>
              </a:spcBef>
              <a:buNone/>
            </a:pPr>
            <a:r>
              <a:rPr lang="en-US" sz="700" dirty="0"/>
              <a:t>$PATH_TO_RUBY/gems/2.5.0/gems/awesome_print-1.8.0/</a:t>
            </a:r>
            <a:r>
              <a:rPr lang="en-US" sz="700" dirty="0" err="1"/>
              <a:t>README.md</a:t>
            </a:r>
            <a:endParaRPr lang="en-US" sz="700" dirty="0"/>
          </a:p>
          <a:p>
            <a:pPr marL="0" indent="0">
              <a:spcBef>
                <a:spcPts val="400"/>
              </a:spcBef>
              <a:buNone/>
            </a:pPr>
            <a:r>
              <a:rPr lang="en-US" sz="700" dirty="0"/>
              <a:t>$PATH_TO_RUBY/gems/2.5.0/gems/awesome_print-1.8.0/</a:t>
            </a:r>
            <a:r>
              <a:rPr lang="en-US" sz="700" dirty="0" err="1"/>
              <a:t>Rakefile</a:t>
            </a:r>
            <a:endParaRPr lang="en-US" sz="700" dirty="0"/>
          </a:p>
          <a:p>
            <a:pPr marL="0" indent="0">
              <a:spcBef>
                <a:spcPts val="400"/>
              </a:spcBef>
              <a:buNone/>
            </a:pPr>
            <a:r>
              <a:rPr lang="en-US" sz="700" dirty="0"/>
              <a:t>$PATH_TO_RUBY/gems/2.5.0/gems/awesome_print-1.8.0/lib/</a:t>
            </a:r>
            <a:r>
              <a:rPr lang="en-US" sz="700" dirty="0" err="1"/>
              <a:t>ap.rb</a:t>
            </a:r>
            <a:endParaRPr lang="en-US" sz="700" dirty="0"/>
          </a:p>
          <a:p>
            <a:pPr marL="0" indent="0">
              <a:spcBef>
                <a:spcPts val="400"/>
              </a:spcBef>
              <a:buNone/>
            </a:pPr>
            <a:r>
              <a:rPr lang="en-US" sz="700" dirty="0"/>
              <a:t>$PATH_TO_RUBY/gems/2.5.0/gems/awesome_print-1.8.0/lib/</a:t>
            </a:r>
            <a:r>
              <a:rPr lang="en-US" sz="700" dirty="0" err="1"/>
              <a:t>awesome_print.rb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colorize.rb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awesome_method_array.rb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class.rb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kernel.rb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logger.rb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method.rb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object.rb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string.rb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custom_defaults.rb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action_view.rb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active_record.rb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active_support.rb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mongo_mapper.rb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mongoid.rb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nobrainer.rb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nokogiri.rb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ostruct.rb</a:t>
            </a:r>
            <a:endParaRPr lang="en-US" sz="700" dirty="0"/>
          </a:p>
        </p:txBody>
      </p:sp>
      <p:sp>
        <p:nvSpPr>
          <p:cNvPr id="13" name="Content Placeholder 3">
            <a:extLst>
              <a:ext uri="{FF2B5EF4-FFF2-40B4-BE49-F238E27FC236}">
                <a16:creationId xmlns:a16="http://schemas.microsoft.com/office/drawing/2014/main" id="{F7554AEA-53F5-3041-BB0E-D152C43B1B7B}"/>
              </a:ext>
            </a:extLst>
          </p:cNvPr>
          <p:cNvSpPr txBox="1">
            <a:spLocks/>
          </p:cNvSpPr>
          <p:nvPr/>
        </p:nvSpPr>
        <p:spPr>
          <a:xfrm>
            <a:off x="4126773" y="953589"/>
            <a:ext cx="4426132" cy="53066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ripple.rb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sequel.rb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formatters.rb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array_formatter.rb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base_formatter.rb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class_formatter.rb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dir_formatter.rb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file_formatter.rb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hash_formatter.rb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method_formatter.rb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object_formatter.rb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simple_formatter.rb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struct_formatter.rb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indentator.rb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inspector.rb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version.rb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active_record_helper.rb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colors_spec.rb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core_ext</a:t>
            </a:r>
            <a:r>
              <a:rPr lang="en-US" sz="700" dirty="0"/>
              <a:t>/</a:t>
            </a:r>
            <a:r>
              <a:rPr lang="en-US" sz="700" dirty="0" err="1"/>
              <a:t>logger_spec.rb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core_ext</a:t>
            </a:r>
            <a:r>
              <a:rPr lang="en-US" sz="700" dirty="0"/>
              <a:t>/</a:t>
            </a:r>
            <a:r>
              <a:rPr lang="en-US" sz="700" dirty="0" err="1"/>
              <a:t>string_spec.rb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action_view_spec.rb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active_record_spec.rb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active_support_spec.rb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mongo_mapper_spec.rb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mongoid_spec.rb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nobrainer_spec.rb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nokogiri_spec.rb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ostruct_spec.rb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ripple_spec.rb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formats_spec.rb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methods_spec.rb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misc_spec.rb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objects_spec.rb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spec_helper.rb</a:t>
            </a:r>
            <a:endParaRPr lang="en-US" sz="700" dirty="0"/>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active_record_data.rb</a:t>
            </a:r>
            <a:endParaRPr lang="en-US" sz="700" dirty="0"/>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/3_2_diana.txt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/3_2_diana_legacy.txt</a:t>
            </a:r>
          </a:p>
        </p:txBody>
      </p:sp>
      <p:sp>
        <p:nvSpPr>
          <p:cNvPr id="14" name="Content Placeholder 3">
            <a:extLst>
              <a:ext uri="{FF2B5EF4-FFF2-40B4-BE49-F238E27FC236}">
                <a16:creationId xmlns:a16="http://schemas.microsoft.com/office/drawing/2014/main" id="{735B5884-D810-C640-B0F3-83ED845E3592}"/>
              </a:ext>
            </a:extLst>
          </p:cNvPr>
          <p:cNvSpPr txBox="1">
            <a:spLocks/>
          </p:cNvSpPr>
          <p:nvPr/>
        </p:nvSpPr>
        <p:spPr>
          <a:xfrm>
            <a:off x="7765868" y="3304903"/>
            <a:ext cx="4426132" cy="26778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/3_2_multi.txt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/3_2_multi_legacy.txt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/4_0_diana.txt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/4_0_multi.txt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/4_1_diana.txt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/4_1_multi.txt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/4_2_diana.txt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/4_2_diana_legacy.txt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/4_2_multi.txt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/4_2_multi_legacy.txt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/5_0_diana.txt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/5_0_multi.txt</a:t>
            </a:r>
          </a:p>
          <a:p>
            <a:pPr marL="0" indent="0">
              <a:spcBef>
                <a:spcPts val="400"/>
              </a:spcBef>
              <a:buFont typeface="Arial" panose="020B0604020202020204" pitchFamily="34" charset="0"/>
              <a:buNone/>
            </a:pPr>
            <a:r>
              <a:rPr lang="en-US" sz="700" dirty="0"/>
              <a:t>$PATH_TO_RUBY/gems/2.5.0/gems/awesome_print-1.8.0/spec/support/</a:t>
            </a:r>
            <a:r>
              <a:rPr lang="en-US" sz="700" dirty="0" err="1"/>
              <a:t>ext_verifier.rb</a:t>
            </a:r>
            <a:endParaRPr lang="en-US" sz="700" dirty="0"/>
          </a:p>
          <a:p>
            <a:pPr marL="0" indent="0">
              <a:spcBef>
                <a:spcPts val="400"/>
              </a:spcBef>
              <a:buFont typeface="Arial" panose="020B0604020202020204" pitchFamily="34" charset="0"/>
              <a:buNone/>
            </a:pPr>
            <a:r>
              <a:rPr lang="en-US" sz="700" dirty="0"/>
              <a:t>$PATH_TO_RUBY/gems/2.5.0/gems/awesome_print-1.8.0/spec/support/</a:t>
            </a:r>
            <a:r>
              <a:rPr lang="en-US" sz="700" dirty="0" err="1"/>
              <a:t>mongoid_versions.rb</a:t>
            </a:r>
            <a:endParaRPr lang="en-US" sz="700" dirty="0"/>
          </a:p>
          <a:p>
            <a:pPr marL="0" indent="0">
              <a:spcBef>
                <a:spcPts val="400"/>
              </a:spcBef>
              <a:buFont typeface="Arial" panose="020B0604020202020204" pitchFamily="34" charset="0"/>
              <a:buNone/>
            </a:pPr>
            <a:r>
              <a:rPr lang="en-US" sz="700" dirty="0"/>
              <a:t>$PATH_TO_RUBY/gems/2.5.0/gems/awesome_print-1.8.0/spec/support/</a:t>
            </a:r>
            <a:r>
              <a:rPr lang="en-US" sz="700" dirty="0" err="1"/>
              <a:t>rails_versions.rb</a:t>
            </a:r>
            <a:endParaRPr lang="en-US" sz="700" dirty="0"/>
          </a:p>
          <a:p>
            <a:pPr marL="0" indent="0">
              <a:spcBef>
                <a:spcPts val="400"/>
              </a:spcBef>
              <a:buFont typeface="Arial" panose="020B0604020202020204" pitchFamily="34" charset="0"/>
              <a:buNone/>
            </a:pPr>
            <a:r>
              <a:rPr lang="en-US" sz="700" dirty="0"/>
              <a:t>Successfully installed awesome_print-1.8.0</a:t>
            </a:r>
          </a:p>
          <a:p>
            <a:pPr marL="0" indent="0">
              <a:spcBef>
                <a:spcPts val="400"/>
              </a:spcBef>
              <a:buFont typeface="Arial" panose="020B0604020202020204" pitchFamily="34" charset="0"/>
              <a:buNone/>
            </a:pPr>
            <a:r>
              <a:rPr lang="en-US" sz="700" dirty="0"/>
              <a:t>1 gem installed</a:t>
            </a:r>
          </a:p>
        </p:txBody>
      </p:sp>
      <p:sp>
        <p:nvSpPr>
          <p:cNvPr id="15" name="TextBox 14">
            <a:extLst>
              <a:ext uri="{FF2B5EF4-FFF2-40B4-BE49-F238E27FC236}">
                <a16:creationId xmlns:a16="http://schemas.microsoft.com/office/drawing/2014/main" id="{342910B8-08C9-8246-85F1-2A04C31131B8}"/>
              </a:ext>
            </a:extLst>
          </p:cNvPr>
          <p:cNvSpPr txBox="1"/>
          <p:nvPr/>
        </p:nvSpPr>
        <p:spPr>
          <a:xfrm>
            <a:off x="8850629" y="1536060"/>
            <a:ext cx="3043646" cy="400110"/>
          </a:xfrm>
          <a:prstGeom prst="rect">
            <a:avLst/>
          </a:prstGeom>
          <a:noFill/>
        </p:spPr>
        <p:txBody>
          <a:bodyPr wrap="square" rtlCol="0">
            <a:spAutoFit/>
          </a:bodyPr>
          <a:lstStyle/>
          <a:p>
            <a:r>
              <a:rPr lang="en-US" sz="2000" b="1" dirty="0"/>
              <a:t>That’s…. A lot of stuff…</a:t>
            </a:r>
          </a:p>
        </p:txBody>
      </p:sp>
    </p:spTree>
    <p:extLst>
      <p:ext uri="{BB962C8B-B14F-4D97-AF65-F5344CB8AC3E}">
        <p14:creationId xmlns:p14="http://schemas.microsoft.com/office/powerpoint/2010/main" val="66123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F110-5CD3-FF4C-A78F-E4F86C840630}"/>
              </a:ext>
            </a:extLst>
          </p:cNvPr>
          <p:cNvSpPr>
            <a:spLocks noGrp="1"/>
          </p:cNvSpPr>
          <p:nvPr>
            <p:ph type="title"/>
          </p:nvPr>
        </p:nvSpPr>
        <p:spPr>
          <a:xfrm>
            <a:off x="237308" y="195941"/>
            <a:ext cx="6712132" cy="732155"/>
          </a:xfrm>
        </p:spPr>
        <p:txBody>
          <a:bodyPr>
            <a:normAutofit/>
          </a:bodyPr>
          <a:lstStyle/>
          <a:p>
            <a:r>
              <a:rPr lang="en-US" sz="2800" dirty="0"/>
              <a:t>$ gem install -V </a:t>
            </a:r>
            <a:r>
              <a:rPr lang="en-US" sz="2800" dirty="0" err="1"/>
              <a:t>awesome_print</a:t>
            </a:r>
            <a:endParaRPr lang="en-US" sz="2800" dirty="0"/>
          </a:p>
        </p:txBody>
      </p:sp>
      <p:sp>
        <p:nvSpPr>
          <p:cNvPr id="3" name="Content Placeholder 2">
            <a:extLst>
              <a:ext uri="{FF2B5EF4-FFF2-40B4-BE49-F238E27FC236}">
                <a16:creationId xmlns:a16="http://schemas.microsoft.com/office/drawing/2014/main" id="{3A880FA6-853A-3147-AD44-1BA7412830D9}"/>
              </a:ext>
            </a:extLst>
          </p:cNvPr>
          <p:cNvSpPr>
            <a:spLocks noGrp="1"/>
          </p:cNvSpPr>
          <p:nvPr>
            <p:ph idx="1"/>
          </p:nvPr>
        </p:nvSpPr>
        <p:spPr>
          <a:xfrm>
            <a:off x="4905386" y="339372"/>
            <a:ext cx="7286614" cy="6191795"/>
          </a:xfrm>
        </p:spPr>
        <p:txBody>
          <a:bodyPr>
            <a:noAutofit/>
          </a:bodyPr>
          <a:lstStyle/>
          <a:p>
            <a:pPr marL="0" indent="0">
              <a:spcBef>
                <a:spcPts val="600"/>
              </a:spcBef>
              <a:buNone/>
            </a:pPr>
            <a:r>
              <a:rPr lang="en-US" sz="1400" dirty="0"/>
              <a:t>GET https://</a:t>
            </a:r>
            <a:r>
              <a:rPr lang="en-US" sz="1400" dirty="0" err="1"/>
              <a:t>api.rubygems.org</a:t>
            </a:r>
            <a:r>
              <a:rPr lang="en-US" sz="1400" dirty="0"/>
              <a:t>/gems/awesome_print-1.8.0.gem</a:t>
            </a:r>
          </a:p>
          <a:p>
            <a:pPr marL="0" indent="0">
              <a:spcBef>
                <a:spcPts val="600"/>
              </a:spcBef>
              <a:buNone/>
            </a:pPr>
            <a:r>
              <a:rPr lang="en-US" sz="1400" dirty="0"/>
              <a:t>Fetching: </a:t>
            </a:r>
            <a:r>
              <a:rPr lang="en-US" sz="1400" b="1" dirty="0"/>
              <a:t>awesome_print-1.8.0.gem </a:t>
            </a:r>
            <a:r>
              <a:rPr lang="en-US" sz="1400" dirty="0"/>
              <a:t>(100%)</a:t>
            </a:r>
          </a:p>
          <a:p>
            <a:pPr marL="0" indent="0">
              <a:spcBef>
                <a:spcPts val="600"/>
              </a:spcBef>
              <a:buNone/>
            </a:pPr>
            <a:r>
              <a:rPr lang="en-US" sz="1400" dirty="0"/>
              <a:t>200 OK</a:t>
            </a:r>
          </a:p>
          <a:p>
            <a:pPr marL="0" indent="0">
              <a:spcBef>
                <a:spcPts val="600"/>
              </a:spcBef>
              <a:buNone/>
            </a:pPr>
            <a:r>
              <a:rPr lang="en-US" sz="1400" dirty="0"/>
              <a:t>… Files start listing here…</a:t>
            </a:r>
          </a:p>
          <a:p>
            <a:pPr marL="0" indent="0">
              <a:spcBef>
                <a:spcPts val="600"/>
              </a:spcBef>
              <a:buNone/>
            </a:pPr>
            <a:r>
              <a:rPr lang="en-US" sz="1400" dirty="0"/>
              <a:t>$PATH_TO_RUBY/gems/2.5.0/gems/awesome_print-1.8.0/LICENSE</a:t>
            </a:r>
          </a:p>
          <a:p>
            <a:pPr marL="0" indent="0">
              <a:spcBef>
                <a:spcPts val="600"/>
              </a:spcBef>
              <a:buNone/>
            </a:pPr>
            <a:r>
              <a:rPr lang="en-US" sz="1400" dirty="0"/>
              <a:t>$PATH_TO_RUBY/gems/2.5.0/gems/awesome_print-1.8.0/</a:t>
            </a:r>
            <a:r>
              <a:rPr lang="en-US" sz="1400" dirty="0" err="1"/>
              <a:t>README.md</a:t>
            </a:r>
            <a:endParaRPr lang="en-US" sz="1400" dirty="0"/>
          </a:p>
          <a:p>
            <a:pPr marL="0" indent="0">
              <a:spcBef>
                <a:spcPts val="600"/>
              </a:spcBef>
              <a:buNone/>
            </a:pPr>
            <a:r>
              <a:rPr lang="en-US" sz="1400" dirty="0"/>
              <a:t>$PATH_TO_RUBY/gems/2.5.0/gems/awesome_print-1.8.0/</a:t>
            </a:r>
            <a:r>
              <a:rPr lang="en-US" sz="1400" dirty="0" err="1"/>
              <a:t>Rakefile</a:t>
            </a:r>
            <a:endParaRPr lang="en-US" sz="1400" dirty="0"/>
          </a:p>
          <a:p>
            <a:pPr marL="0" indent="0">
              <a:spcBef>
                <a:spcPts val="600"/>
              </a:spcBef>
              <a:buNone/>
            </a:pPr>
            <a:r>
              <a:rPr lang="en-US" sz="1400" dirty="0"/>
              <a:t>$PATH_TO_RUBY/gems/2.5.0/gems/awesome_print-1.8.0/lib/</a:t>
            </a:r>
            <a:r>
              <a:rPr lang="en-US" sz="1400" dirty="0" err="1"/>
              <a:t>awesome_print.rb</a:t>
            </a:r>
            <a:endParaRPr lang="en-US" sz="1400" dirty="0"/>
          </a:p>
          <a:p>
            <a:pPr marL="0" indent="0">
              <a:spcBef>
                <a:spcPts val="600"/>
              </a:spcBef>
              <a:buNone/>
            </a:pPr>
            <a:r>
              <a:rPr lang="en-US" sz="1400" dirty="0"/>
              <a:t>$PATH_TO_RUBY/gems/2.5.0/gems/awesome_print-1.8.0/lib/</a:t>
            </a:r>
            <a:r>
              <a:rPr lang="en-US" sz="1400" dirty="0" err="1"/>
              <a:t>awesome_print</a:t>
            </a:r>
            <a:r>
              <a:rPr lang="en-US" sz="1400" dirty="0"/>
              <a:t>/</a:t>
            </a:r>
            <a:r>
              <a:rPr lang="en-US" sz="1400" dirty="0" err="1"/>
              <a:t>colorize.rb</a:t>
            </a:r>
            <a:endParaRPr lang="en-US" sz="1400" dirty="0"/>
          </a:p>
          <a:p>
            <a:pPr marL="0" indent="0">
              <a:spcBef>
                <a:spcPts val="600"/>
              </a:spcBef>
              <a:buNone/>
            </a:pPr>
            <a:r>
              <a:rPr lang="en-US" sz="1400" dirty="0"/>
              <a:t>$PATH_TO_RUBY/gems/2.5.0/gems/awesome_print-1.8.0/lib/</a:t>
            </a:r>
            <a:r>
              <a:rPr lang="en-US" sz="1400" dirty="0" err="1"/>
              <a:t>awesome_print</a:t>
            </a:r>
            <a:r>
              <a:rPr lang="en-US" sz="1400" dirty="0"/>
              <a:t>/</a:t>
            </a:r>
            <a:r>
              <a:rPr lang="en-US" sz="1400" dirty="0" err="1"/>
              <a:t>core_ext</a:t>
            </a:r>
            <a:r>
              <a:rPr lang="en-US" sz="1400" dirty="0"/>
              <a:t>/</a:t>
            </a:r>
            <a:r>
              <a:rPr lang="en-US" sz="1400" dirty="0" err="1"/>
              <a:t>class.rb</a:t>
            </a:r>
            <a:endParaRPr lang="en-US" sz="1400" dirty="0"/>
          </a:p>
          <a:p>
            <a:pPr marL="0" indent="0">
              <a:spcBef>
                <a:spcPts val="600"/>
              </a:spcBef>
              <a:buNone/>
            </a:pPr>
            <a:r>
              <a:rPr lang="en-US" sz="1400" dirty="0"/>
              <a:t>… More files here…</a:t>
            </a:r>
          </a:p>
          <a:p>
            <a:pPr marL="0" indent="0">
              <a:spcBef>
                <a:spcPts val="600"/>
              </a:spcBef>
              <a:buNone/>
            </a:pPr>
            <a:r>
              <a:rPr lang="en-US" sz="1400" dirty="0"/>
              <a:t>$PATH_TO_RUBY/gems/2.5.0/gems/awesome_print-1.8.0/lib/</a:t>
            </a:r>
            <a:r>
              <a:rPr lang="en-US" sz="1400" dirty="0" err="1"/>
              <a:t>awesome_print</a:t>
            </a:r>
            <a:r>
              <a:rPr lang="en-US" sz="1400" dirty="0"/>
              <a:t>/</a:t>
            </a:r>
            <a:r>
              <a:rPr lang="en-US" sz="1400" dirty="0" err="1"/>
              <a:t>indentator.rb</a:t>
            </a:r>
            <a:endParaRPr lang="en-US" sz="1400" dirty="0"/>
          </a:p>
          <a:p>
            <a:pPr marL="0" indent="0">
              <a:spcBef>
                <a:spcPts val="600"/>
              </a:spcBef>
              <a:buNone/>
            </a:pPr>
            <a:r>
              <a:rPr lang="en-US" sz="1400" dirty="0"/>
              <a:t>$PATH_TO_RUBY/gems/2.5.0/gems/awesome_print-1.8.0/lib/</a:t>
            </a:r>
            <a:r>
              <a:rPr lang="en-US" sz="1400" dirty="0" err="1"/>
              <a:t>awesome_print</a:t>
            </a:r>
            <a:r>
              <a:rPr lang="en-US" sz="1400" dirty="0"/>
              <a:t>/</a:t>
            </a:r>
            <a:r>
              <a:rPr lang="en-US" sz="1400" dirty="0" err="1"/>
              <a:t>inspector.rb</a:t>
            </a:r>
            <a:endParaRPr lang="en-US" sz="1400" dirty="0"/>
          </a:p>
          <a:p>
            <a:pPr marL="0" indent="0">
              <a:spcBef>
                <a:spcPts val="600"/>
              </a:spcBef>
              <a:buNone/>
            </a:pPr>
            <a:r>
              <a:rPr lang="en-US" sz="1400" dirty="0"/>
              <a:t>$PATH_TO_RUBY/gems/2.5.0/gems/awesome_print-1.8.0/lib/</a:t>
            </a:r>
            <a:r>
              <a:rPr lang="en-US" sz="1400" dirty="0" err="1"/>
              <a:t>awesome_print</a:t>
            </a:r>
            <a:r>
              <a:rPr lang="en-US" sz="1400" dirty="0"/>
              <a:t>/</a:t>
            </a:r>
            <a:r>
              <a:rPr lang="en-US" sz="1400" dirty="0" err="1"/>
              <a:t>version.rb</a:t>
            </a:r>
            <a:endParaRPr lang="en-US" sz="1400" dirty="0"/>
          </a:p>
          <a:p>
            <a:pPr marL="0" indent="0">
              <a:spcBef>
                <a:spcPts val="600"/>
              </a:spcBef>
              <a:buNone/>
            </a:pPr>
            <a:r>
              <a:rPr lang="en-US" sz="1400" dirty="0"/>
              <a:t>…. More files here…</a:t>
            </a:r>
          </a:p>
          <a:p>
            <a:pPr marL="0" indent="0">
              <a:spcBef>
                <a:spcPts val="600"/>
              </a:spcBef>
              <a:buNone/>
            </a:pPr>
            <a:r>
              <a:rPr lang="en-US" sz="1400" dirty="0"/>
              <a:t>$PATH_TO_RUBY/gems/2.5.0/gems/awesome_print-1.8.0/spec/</a:t>
            </a:r>
            <a:r>
              <a:rPr lang="en-US" sz="1400" dirty="0" err="1"/>
              <a:t>active_record_helper.rb</a:t>
            </a:r>
            <a:endParaRPr lang="en-US" sz="1400" dirty="0"/>
          </a:p>
          <a:p>
            <a:pPr marL="0" indent="0">
              <a:spcBef>
                <a:spcPts val="600"/>
              </a:spcBef>
              <a:buNone/>
            </a:pPr>
            <a:r>
              <a:rPr lang="en-US" sz="1400" dirty="0"/>
              <a:t>$PATH_TO_RUBY/gems/2.5.0/gems/awesome_print-1.8.0/spec/</a:t>
            </a:r>
            <a:r>
              <a:rPr lang="en-US" sz="1400" dirty="0" err="1"/>
              <a:t>colors_spec.rb</a:t>
            </a:r>
            <a:endParaRPr lang="en-US" sz="1400" dirty="0"/>
          </a:p>
          <a:p>
            <a:pPr marL="0" indent="0">
              <a:spcBef>
                <a:spcPts val="600"/>
              </a:spcBef>
              <a:buNone/>
            </a:pPr>
            <a:r>
              <a:rPr lang="en-US" sz="1400" dirty="0"/>
              <a:t>$PATH_TO_RUBY/gems/2.5.0/gems/awesome_print-1.8.0/spec/</a:t>
            </a:r>
            <a:r>
              <a:rPr lang="en-US" sz="1400" dirty="0" err="1"/>
              <a:t>core_ext</a:t>
            </a:r>
            <a:r>
              <a:rPr lang="en-US" sz="1400" dirty="0"/>
              <a:t>/</a:t>
            </a:r>
            <a:r>
              <a:rPr lang="en-US" sz="1400" dirty="0" err="1"/>
              <a:t>logger_spec.rb</a:t>
            </a:r>
            <a:endParaRPr lang="en-US" sz="1400" dirty="0"/>
          </a:p>
          <a:p>
            <a:pPr marL="0" indent="0">
              <a:spcBef>
                <a:spcPts val="600"/>
              </a:spcBef>
              <a:buNone/>
            </a:pPr>
            <a:r>
              <a:rPr lang="en-US" sz="1400" dirty="0"/>
              <a:t>$PATH_TO_RUBY/gems/2.5.0/gems/awesome_print-1.8.0/spec/</a:t>
            </a:r>
            <a:r>
              <a:rPr lang="en-US" sz="1400" dirty="0" err="1"/>
              <a:t>ext</a:t>
            </a:r>
            <a:r>
              <a:rPr lang="en-US" sz="1400" dirty="0"/>
              <a:t>/</a:t>
            </a:r>
            <a:r>
              <a:rPr lang="en-US" sz="1400" dirty="0" err="1"/>
              <a:t>active_record_spec.rb</a:t>
            </a:r>
            <a:endParaRPr lang="en-US" sz="1400" dirty="0"/>
          </a:p>
          <a:p>
            <a:pPr marL="0" indent="0">
              <a:spcBef>
                <a:spcPts val="600"/>
              </a:spcBef>
              <a:buNone/>
            </a:pPr>
            <a:r>
              <a:rPr lang="en-US" sz="1400" dirty="0"/>
              <a:t>… More files here…</a:t>
            </a:r>
          </a:p>
          <a:p>
            <a:pPr marL="0" indent="0">
              <a:spcBef>
                <a:spcPts val="600"/>
              </a:spcBef>
              <a:buNone/>
            </a:pPr>
            <a:r>
              <a:rPr lang="en-US" sz="1400" dirty="0"/>
              <a:t>Successfully installed awesome_print-1.8.0</a:t>
            </a:r>
          </a:p>
          <a:p>
            <a:pPr marL="0" indent="0">
              <a:spcBef>
                <a:spcPts val="600"/>
              </a:spcBef>
              <a:buNone/>
            </a:pPr>
            <a:r>
              <a:rPr lang="en-US" sz="1400" dirty="0"/>
              <a:t>1 gem installed</a:t>
            </a:r>
          </a:p>
        </p:txBody>
      </p:sp>
      <p:cxnSp>
        <p:nvCxnSpPr>
          <p:cNvPr id="5" name="Straight Arrow Connector 4">
            <a:extLst>
              <a:ext uri="{FF2B5EF4-FFF2-40B4-BE49-F238E27FC236}">
                <a16:creationId xmlns:a16="http://schemas.microsoft.com/office/drawing/2014/main" id="{09BF296A-DB22-0D4A-8CB4-FD33B979E5E3}"/>
              </a:ext>
            </a:extLst>
          </p:cNvPr>
          <p:cNvCxnSpPr>
            <a:cxnSpLocks/>
          </p:cNvCxnSpPr>
          <p:nvPr/>
        </p:nvCxnSpPr>
        <p:spPr>
          <a:xfrm flipV="1">
            <a:off x="3095897" y="928097"/>
            <a:ext cx="1809489" cy="7881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8681BBD-DE7C-114F-8138-445EDA7655B4}"/>
              </a:ext>
            </a:extLst>
          </p:cNvPr>
          <p:cNvCxnSpPr>
            <a:cxnSpLocks/>
          </p:cNvCxnSpPr>
          <p:nvPr/>
        </p:nvCxnSpPr>
        <p:spPr>
          <a:xfrm flipV="1">
            <a:off x="3672816" y="2549813"/>
            <a:ext cx="1108190" cy="4060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1DE371-34BA-3A44-B591-44C2B375EEB6}"/>
              </a:ext>
            </a:extLst>
          </p:cNvPr>
          <p:cNvCxnSpPr>
            <a:cxnSpLocks/>
          </p:cNvCxnSpPr>
          <p:nvPr/>
        </p:nvCxnSpPr>
        <p:spPr>
          <a:xfrm>
            <a:off x="3672816" y="4414535"/>
            <a:ext cx="1108190" cy="5493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0BEEC77-BD08-7647-9BAC-2103EB45074C}"/>
              </a:ext>
            </a:extLst>
          </p:cNvPr>
          <p:cNvSpPr txBox="1"/>
          <p:nvPr/>
        </p:nvSpPr>
        <p:spPr>
          <a:xfrm>
            <a:off x="237308" y="1011515"/>
            <a:ext cx="3653949" cy="1200329"/>
          </a:xfrm>
          <a:prstGeom prst="rect">
            <a:avLst/>
          </a:prstGeom>
          <a:noFill/>
        </p:spPr>
        <p:txBody>
          <a:bodyPr wrap="none" rtlCol="0">
            <a:spAutoFit/>
          </a:bodyPr>
          <a:lstStyle/>
          <a:p>
            <a:r>
              <a:rPr lang="en-US" dirty="0"/>
              <a:t>Fetching data from </a:t>
            </a:r>
            <a:r>
              <a:rPr lang="en-US" dirty="0" err="1"/>
              <a:t>rubygems.org</a:t>
            </a:r>
            <a:r>
              <a:rPr lang="en-US" dirty="0"/>
              <a:t> API</a:t>
            </a:r>
          </a:p>
          <a:p>
            <a:pPr marL="285750" indent="-285750">
              <a:buFontTx/>
              <a:buChar char="-"/>
            </a:pPr>
            <a:r>
              <a:rPr lang="en-US" dirty="0"/>
              <a:t>Dependency list</a:t>
            </a:r>
          </a:p>
          <a:p>
            <a:pPr marL="285750" indent="-285750">
              <a:buFontTx/>
              <a:buChar char="-"/>
            </a:pPr>
            <a:r>
              <a:rPr lang="en-US" dirty="0"/>
              <a:t>Pull down .gem file</a:t>
            </a:r>
          </a:p>
          <a:p>
            <a:pPr marL="285750" indent="-285750">
              <a:buFontTx/>
              <a:buChar char="-"/>
            </a:pPr>
            <a:r>
              <a:rPr lang="en-US" dirty="0"/>
              <a:t>Expand .gem file</a:t>
            </a:r>
          </a:p>
        </p:txBody>
      </p:sp>
      <p:sp>
        <p:nvSpPr>
          <p:cNvPr id="16" name="TextBox 15">
            <a:extLst>
              <a:ext uri="{FF2B5EF4-FFF2-40B4-BE49-F238E27FC236}">
                <a16:creationId xmlns:a16="http://schemas.microsoft.com/office/drawing/2014/main" id="{8023968D-67FD-0A45-9DDE-14DD8E30393C}"/>
              </a:ext>
            </a:extLst>
          </p:cNvPr>
          <p:cNvSpPr txBox="1"/>
          <p:nvPr/>
        </p:nvSpPr>
        <p:spPr>
          <a:xfrm>
            <a:off x="762795" y="2771183"/>
            <a:ext cx="3128462" cy="369332"/>
          </a:xfrm>
          <a:prstGeom prst="rect">
            <a:avLst/>
          </a:prstGeom>
          <a:noFill/>
        </p:spPr>
        <p:txBody>
          <a:bodyPr wrap="square" rtlCol="0">
            <a:spAutoFit/>
          </a:bodyPr>
          <a:lstStyle/>
          <a:p>
            <a:r>
              <a:rPr lang="en-US" dirty="0"/>
              <a:t>Regular, everyday Ruby files</a:t>
            </a:r>
          </a:p>
        </p:txBody>
      </p:sp>
      <p:sp>
        <p:nvSpPr>
          <p:cNvPr id="18" name="TextBox 17">
            <a:extLst>
              <a:ext uri="{FF2B5EF4-FFF2-40B4-BE49-F238E27FC236}">
                <a16:creationId xmlns:a16="http://schemas.microsoft.com/office/drawing/2014/main" id="{90E8AAEA-6F8D-E04D-A47B-0242764CF51D}"/>
              </a:ext>
            </a:extLst>
          </p:cNvPr>
          <p:cNvSpPr txBox="1"/>
          <p:nvPr/>
        </p:nvSpPr>
        <p:spPr>
          <a:xfrm>
            <a:off x="1531666" y="4221907"/>
            <a:ext cx="3128462" cy="369332"/>
          </a:xfrm>
          <a:prstGeom prst="rect">
            <a:avLst/>
          </a:prstGeom>
          <a:noFill/>
        </p:spPr>
        <p:txBody>
          <a:bodyPr wrap="square" rtlCol="0">
            <a:spAutoFit/>
          </a:bodyPr>
          <a:lstStyle/>
          <a:p>
            <a:r>
              <a:rPr lang="en-US" dirty="0"/>
              <a:t>Spec / Test Ruby files</a:t>
            </a:r>
          </a:p>
        </p:txBody>
      </p:sp>
      <p:cxnSp>
        <p:nvCxnSpPr>
          <p:cNvPr id="24" name="Straight Arrow Connector 23">
            <a:extLst>
              <a:ext uri="{FF2B5EF4-FFF2-40B4-BE49-F238E27FC236}">
                <a16:creationId xmlns:a16="http://schemas.microsoft.com/office/drawing/2014/main" id="{E1893EC2-CD15-3F4C-BD4C-EF3602B14650}"/>
              </a:ext>
            </a:extLst>
          </p:cNvPr>
          <p:cNvCxnSpPr>
            <a:cxnSpLocks/>
          </p:cNvCxnSpPr>
          <p:nvPr/>
        </p:nvCxnSpPr>
        <p:spPr>
          <a:xfrm>
            <a:off x="3672816" y="2947790"/>
            <a:ext cx="1108190" cy="5673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41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C473-1811-1642-AB8D-8E44BD4A1088}"/>
              </a:ext>
            </a:extLst>
          </p:cNvPr>
          <p:cNvSpPr>
            <a:spLocks noGrp="1"/>
          </p:cNvSpPr>
          <p:nvPr>
            <p:ph type="title"/>
          </p:nvPr>
        </p:nvSpPr>
        <p:spPr/>
        <p:txBody>
          <a:bodyPr/>
          <a:lstStyle/>
          <a:p>
            <a:r>
              <a:rPr lang="en-US" dirty="0"/>
              <a:t>Spoiler: Gems are Just Ruby Code*</a:t>
            </a:r>
          </a:p>
        </p:txBody>
      </p:sp>
      <p:sp>
        <p:nvSpPr>
          <p:cNvPr id="3" name="Content Placeholder 2">
            <a:extLst>
              <a:ext uri="{FF2B5EF4-FFF2-40B4-BE49-F238E27FC236}">
                <a16:creationId xmlns:a16="http://schemas.microsoft.com/office/drawing/2014/main" id="{7BD823F9-E848-1045-8290-5E92B717216F}"/>
              </a:ext>
            </a:extLst>
          </p:cNvPr>
          <p:cNvSpPr>
            <a:spLocks noGrp="1"/>
          </p:cNvSpPr>
          <p:nvPr>
            <p:ph idx="1"/>
          </p:nvPr>
        </p:nvSpPr>
        <p:spPr>
          <a:xfrm>
            <a:off x="838200" y="1825625"/>
            <a:ext cx="10515600" cy="3281952"/>
          </a:xfrm>
        </p:spPr>
        <p:txBody>
          <a:bodyPr/>
          <a:lstStyle/>
          <a:p>
            <a:r>
              <a:rPr lang="en-US" dirty="0"/>
              <a:t>Nothing “magical” about them</a:t>
            </a:r>
          </a:p>
          <a:p>
            <a:r>
              <a:rPr lang="en-US" dirty="0"/>
              <a:t>Loaded like Ruby code</a:t>
            </a:r>
          </a:p>
          <a:p>
            <a:r>
              <a:rPr lang="en-US" dirty="0"/>
              <a:t>Parsed like Ruby code</a:t>
            </a:r>
          </a:p>
          <a:p>
            <a:r>
              <a:rPr lang="en-US" dirty="0"/>
              <a:t>Executed like Ruby code</a:t>
            </a:r>
          </a:p>
          <a:p>
            <a:r>
              <a:rPr lang="en-US" dirty="0"/>
              <a:t>Downloaded as a single file (.gem)… but that’s just a zip file</a:t>
            </a:r>
          </a:p>
        </p:txBody>
      </p:sp>
      <p:sp>
        <p:nvSpPr>
          <p:cNvPr id="4" name="TextBox 3">
            <a:extLst>
              <a:ext uri="{FF2B5EF4-FFF2-40B4-BE49-F238E27FC236}">
                <a16:creationId xmlns:a16="http://schemas.microsoft.com/office/drawing/2014/main" id="{07D34329-FD6B-9041-9066-21765FCB3995}"/>
              </a:ext>
            </a:extLst>
          </p:cNvPr>
          <p:cNvSpPr txBox="1"/>
          <p:nvPr/>
        </p:nvSpPr>
        <p:spPr>
          <a:xfrm>
            <a:off x="3404929" y="5815556"/>
            <a:ext cx="8654549" cy="400110"/>
          </a:xfrm>
          <a:prstGeom prst="rect">
            <a:avLst/>
          </a:prstGeom>
          <a:noFill/>
        </p:spPr>
        <p:txBody>
          <a:bodyPr wrap="none" rtlCol="0">
            <a:spAutoFit/>
          </a:bodyPr>
          <a:lstStyle/>
          <a:p>
            <a:r>
              <a:rPr lang="en-US" sz="2000" dirty="0"/>
              <a:t>* Sometimes there’s some C and JAVA files mixed in, but it’s typically mostly Ruby</a:t>
            </a:r>
          </a:p>
        </p:txBody>
      </p:sp>
    </p:spTree>
    <p:extLst>
      <p:ext uri="{BB962C8B-B14F-4D97-AF65-F5344CB8AC3E}">
        <p14:creationId xmlns:p14="http://schemas.microsoft.com/office/powerpoint/2010/main" val="261061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17883</TotalTime>
  <Words>5287</Words>
  <Application>Microsoft Macintosh PowerPoint</Application>
  <PresentationFormat>Widescreen</PresentationFormat>
  <Paragraphs>582</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Comic Sans MS</vt:lpstr>
      <vt:lpstr>PT Mono</vt:lpstr>
      <vt:lpstr>Office Theme</vt:lpstr>
      <vt:lpstr>The Anatomy of a Ruby Gem: Going From Zero to Sharing Code</vt:lpstr>
      <vt:lpstr>About Me…</vt:lpstr>
      <vt:lpstr>Today’s Talk</vt:lpstr>
      <vt:lpstr>Couple Notes…</vt:lpstr>
      <vt:lpstr>PowerPoint Presentation</vt:lpstr>
      <vt:lpstr>How Do Gems Get to Your Projects…</vt:lpstr>
      <vt:lpstr>$ gem install -V awesome_print</vt:lpstr>
      <vt:lpstr>$ gem install -V awesome_print</vt:lpstr>
      <vt:lpstr>Spoiler: Gems are Just Ruby Code*</vt:lpstr>
      <vt:lpstr>Where Do Gems Live? $ ls ~/.rbenv/versions/2.5.1/lib/ruby/gems/2.5.0/gems</vt:lpstr>
      <vt:lpstr>Loading a Gem in Your Program</vt:lpstr>
      <vt:lpstr>What Makes A Gem?</vt:lpstr>
      <vt:lpstr>The gemspec</vt:lpstr>
      <vt:lpstr>PowerPoint Presentation</vt:lpstr>
      <vt:lpstr>Making the Version Number Available</vt:lpstr>
      <vt:lpstr>Describe Your Gem (to Humans)</vt:lpstr>
      <vt:lpstr>Describe Your Gem (to Computers)</vt:lpstr>
      <vt:lpstr>gemspec + lib + ”entry file” = gem</vt:lpstr>
      <vt:lpstr>Let’s See a “Real” Gem…</vt:lpstr>
      <vt:lpstr>PowerPoint Presentation</vt:lpstr>
      <vt:lpstr>$ ls rb21/</vt:lpstr>
      <vt:lpstr>Rakefile</vt:lpstr>
      <vt:lpstr>Let’s Build Stuff (lib/)</vt:lpstr>
      <vt:lpstr>Let’s Build Stuff (lib/)</vt:lpstr>
      <vt:lpstr>Let’s Test Stuff (spec/)</vt:lpstr>
      <vt:lpstr>Let’s … Run Stuff? (bin/)</vt:lpstr>
      <vt:lpstr>Let’s Publish a Gem!</vt:lpstr>
      <vt:lpstr>Let’s Publish a Gem!</vt:lpstr>
      <vt:lpstr>Let’s Publish a Gem!</vt:lpstr>
      <vt:lpstr>https://rubygems.org/gems/rb21</vt:lpstr>
      <vt:lpstr>That’s Pretty Much It…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Drake</dc:creator>
  <cp:lastModifiedBy>Tony Drake</cp:lastModifiedBy>
  <cp:revision>63</cp:revision>
  <cp:lastPrinted>2018-11-09T20:31:26Z</cp:lastPrinted>
  <dcterms:created xsi:type="dcterms:W3CDTF">2018-09-30T15:48:41Z</dcterms:created>
  <dcterms:modified xsi:type="dcterms:W3CDTF">2018-11-09T22:19:11Z</dcterms:modified>
</cp:coreProperties>
</file>