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6" r:id="rId21"/>
    <p:sldId id="277" r:id="rId22"/>
    <p:sldId id="278" r:id="rId23"/>
    <p:sldId id="279" r:id="rId24"/>
    <p:sldId id="275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73"/>
    <p:restoredTop sz="94640"/>
  </p:normalViewPr>
  <p:slideViewPr>
    <p:cSldViewPr snapToGrid="0" snapToObjects="1">
      <p:cViewPr varScale="1">
        <p:scale>
          <a:sx n="97" d="100"/>
          <a:sy n="97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2DEE8-0448-A843-BA40-E38FDAD52D23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52309-4F87-4741-9258-36675865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1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853-3073-F442-B598-30F52B45D3B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AA4-5E61-0748-BE44-0D770ED6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9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853-3073-F442-B598-30F52B45D3B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AA4-5E61-0748-BE44-0D770ED6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8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853-3073-F442-B598-30F52B45D3B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AA4-5E61-0748-BE44-0D770ED6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39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853-3073-F442-B598-30F52B45D3B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AA4-5E61-0748-BE44-0D770ED6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1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853-3073-F442-B598-30F52B45D3B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AA4-5E61-0748-BE44-0D770ED6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4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853-3073-F442-B598-30F52B45D3B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AA4-5E61-0748-BE44-0D770ED6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853-3073-F442-B598-30F52B45D3B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AA4-5E61-0748-BE44-0D770ED6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853-3073-F442-B598-30F52B45D3B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AA4-5E61-0748-BE44-0D770ED6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853-3073-F442-B598-30F52B45D3B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AA4-5E61-0748-BE44-0D770ED6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853-3073-F442-B598-30F52B45D3B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AA4-5E61-0748-BE44-0D770ED6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7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853-3073-F442-B598-30F52B45D3B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AA4-5E61-0748-BE44-0D770ED6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0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7853-3073-F442-B598-30F52B45D3BA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BAA4-5E61-0748-BE44-0D770ED6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xplain.depesz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ostgresql.org/docs/current/static/tutorial-window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t27duck/showandte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slide intentionally left 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</a:t>
            </a:r>
            <a:r>
              <a:rPr lang="mr-IN" dirty="0" smtClean="0"/>
              <a:t>–</a:t>
            </a:r>
            <a:r>
              <a:rPr lang="en-US" dirty="0" smtClean="0"/>
              <a:t> Over index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because you have an index on a table, doesn’t mean it’s being actively used</a:t>
            </a:r>
          </a:p>
          <a:p>
            <a:r>
              <a:rPr lang="en-US" dirty="0" smtClean="0"/>
              <a:t>Indexes take up space just like tables. Unused index = bloat and waste</a:t>
            </a:r>
          </a:p>
          <a:p>
            <a:r>
              <a:rPr lang="en-US" dirty="0" smtClean="0"/>
              <a:t>Note that tables have to be a certain size before PostgreSQL deems it necessary to use them. Sometimes a sequence scan of a small table is just as fast.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5867" y="4216399"/>
            <a:ext cx="85893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SELECT * </a:t>
            </a:r>
          </a:p>
          <a:p>
            <a:r>
              <a:rPr lang="en-US" sz="3600" dirty="0" smtClean="0"/>
              <a:t>FROM </a:t>
            </a:r>
            <a:r>
              <a:rPr lang="en-US" sz="3600" dirty="0" err="1" smtClean="0"/>
              <a:t>pg_stat_all_indexes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WHERE </a:t>
            </a:r>
            <a:r>
              <a:rPr lang="en-US" sz="3600" dirty="0" err="1" smtClean="0"/>
              <a:t>schemaname</a:t>
            </a:r>
            <a:r>
              <a:rPr lang="en-US" sz="3600" dirty="0" smtClean="0"/>
              <a:t> = 'public' </a:t>
            </a:r>
          </a:p>
          <a:p>
            <a:r>
              <a:rPr lang="en-US" sz="3600" dirty="0" smtClean="0"/>
              <a:t>ORDER BY </a:t>
            </a:r>
            <a:r>
              <a:rPr lang="en-US" sz="3600" dirty="0" err="1" smtClean="0"/>
              <a:t>indexrelname</a:t>
            </a:r>
            <a:r>
              <a:rPr lang="en-US" sz="3600" dirty="0" smtClean="0"/>
              <a:t> DESC, </a:t>
            </a:r>
            <a:r>
              <a:rPr lang="en-US" sz="3600" dirty="0" err="1" smtClean="0"/>
              <a:t>idx_scan</a:t>
            </a:r>
            <a:r>
              <a:rPr lang="en-US" sz="3600" dirty="0" smtClean="0"/>
              <a:t> ASC;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30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mr-IN" dirty="0" smtClean="0"/>
              <a:t>–</a:t>
            </a:r>
            <a:r>
              <a:rPr lang="en-US" dirty="0" smtClean="0"/>
              <a:t> Apply indexes to foreign keys </a:t>
            </a:r>
            <a:br>
              <a:rPr lang="en-US" dirty="0" smtClean="0"/>
            </a:br>
            <a:r>
              <a:rPr lang="en-US" sz="3200" i="1" dirty="0" smtClean="0"/>
              <a:t>(When they will be actually used)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Userbelongs</a:t>
            </a:r>
            <a:r>
              <a:rPr lang="en-US" dirty="0" smtClean="0"/>
              <a:t> to a Group</a:t>
            </a:r>
          </a:p>
          <a:p>
            <a:pPr lvl="1"/>
            <a:r>
              <a:rPr lang="en-US" dirty="0" err="1" smtClean="0"/>
              <a:t>group_id</a:t>
            </a:r>
            <a:r>
              <a:rPr lang="en-US" dirty="0" smtClean="0"/>
              <a:t> lives on users</a:t>
            </a:r>
          </a:p>
          <a:p>
            <a:pPr lvl="1"/>
            <a:endParaRPr lang="en-US" dirty="0"/>
          </a:p>
          <a:p>
            <a:r>
              <a:rPr lang="en-US" dirty="0" smtClean="0"/>
              <a:t>Apply an index to this column if </a:t>
            </a:r>
          </a:p>
          <a:p>
            <a:pPr lvl="1"/>
            <a:r>
              <a:rPr lang="en-US" dirty="0" smtClean="0"/>
              <a:t>There will be a need to ask “I need all the users that belong to this group”</a:t>
            </a:r>
          </a:p>
          <a:p>
            <a:pPr lvl="1"/>
            <a:r>
              <a:rPr lang="en-US" dirty="0" smtClean="0"/>
              <a:t>You will be actively joining users to groups in everyday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</a:t>
            </a:r>
            <a:r>
              <a:rPr lang="mr-IN" dirty="0" smtClean="0"/>
              <a:t>–</a:t>
            </a:r>
            <a:r>
              <a:rPr lang="en-US" dirty="0" smtClean="0"/>
              <a:t> Use like or </a:t>
            </a:r>
            <a:r>
              <a:rPr lang="en-US" dirty="0" err="1" smtClean="0"/>
              <a:t>ilike</a:t>
            </a:r>
            <a:r>
              <a:rPr lang="en-US" dirty="0" smtClean="0"/>
              <a:t> with </a:t>
            </a:r>
            <a:r>
              <a:rPr lang="en-US" dirty="0" err="1" smtClean="0"/>
              <a:t>btree</a:t>
            </a:r>
            <a:r>
              <a:rPr lang="en-US" dirty="0" smtClean="0"/>
              <a:t>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“like” or “</a:t>
            </a:r>
            <a:r>
              <a:rPr lang="en-US" dirty="0" err="1" smtClean="0"/>
              <a:t>ilike</a:t>
            </a:r>
            <a:r>
              <a:rPr lang="en-US" dirty="0" smtClean="0"/>
              <a:t>” CANNOT USE BTREE INDEXES</a:t>
            </a:r>
          </a:p>
          <a:p>
            <a:pPr lvl="1"/>
            <a:r>
              <a:rPr lang="en-US" dirty="0" smtClean="0"/>
              <a:t>Ok I lied</a:t>
            </a:r>
            <a:r>
              <a:rPr lang="mr-IN" dirty="0" smtClean="0"/>
              <a:t>…</a:t>
            </a:r>
            <a:r>
              <a:rPr lang="en-US" dirty="0" smtClean="0"/>
              <a:t> it can </a:t>
            </a:r>
            <a:r>
              <a:rPr lang="en-US" dirty="0" err="1" smtClean="0"/>
              <a:t>sorta</a:t>
            </a:r>
            <a:r>
              <a:rPr lang="en-US" dirty="0" smtClean="0"/>
              <a:t> use them if a wildcard is on the far right</a:t>
            </a:r>
          </a:p>
          <a:p>
            <a:pPr lvl="1"/>
            <a:r>
              <a:rPr lang="en-US" dirty="0" smtClean="0"/>
              <a:t>SELECT </a:t>
            </a:r>
            <a:r>
              <a:rPr lang="mr-IN" dirty="0" smtClean="0"/>
              <a:t>…</a:t>
            </a:r>
            <a:r>
              <a:rPr lang="en-US" dirty="0" smtClean="0"/>
              <a:t> WHERE foo like ’bar%’</a:t>
            </a:r>
          </a:p>
          <a:p>
            <a:endParaRPr lang="en-US" dirty="0" smtClean="0"/>
          </a:p>
          <a:p>
            <a:r>
              <a:rPr lang="en-US" dirty="0" err="1" smtClean="0"/>
              <a:t>pg_trgm</a:t>
            </a:r>
            <a:r>
              <a:rPr lang="en-US" dirty="0" smtClean="0"/>
              <a:t> provides features for specialized GIN and GIST indexes that </a:t>
            </a:r>
            <a:r>
              <a:rPr lang="en-US" dirty="0" err="1" smtClean="0"/>
              <a:t>ilike</a:t>
            </a:r>
            <a:r>
              <a:rPr lang="en-US" dirty="0" smtClean="0"/>
              <a:t> and like can use!</a:t>
            </a:r>
            <a:endParaRPr lang="en-US" dirty="0"/>
          </a:p>
          <a:p>
            <a:r>
              <a:rPr lang="en-US" dirty="0" smtClean="0"/>
              <a:t>https://</a:t>
            </a:r>
            <a:r>
              <a:rPr lang="en-US" dirty="0" err="1" smtClean="0"/>
              <a:t>www.postgresql.org</a:t>
            </a:r>
            <a:r>
              <a:rPr lang="en-US" dirty="0" smtClean="0"/>
              <a:t>/docs/current/static/</a:t>
            </a:r>
            <a:r>
              <a:rPr lang="en-US" dirty="0" err="1" smtClean="0"/>
              <a:t>pgtrgm.html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mr-IN" dirty="0" smtClean="0"/>
              <a:t>–</a:t>
            </a:r>
            <a:r>
              <a:rPr lang="en-US" dirty="0" smtClean="0"/>
              <a:t> Create indexes for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sort by </a:t>
            </a:r>
            <a:r>
              <a:rPr lang="en-US" i="1" dirty="0" smtClean="0"/>
              <a:t>and</a:t>
            </a:r>
            <a:r>
              <a:rPr lang="en-US" dirty="0" smtClean="0"/>
              <a:t> filter by a certain column a lot?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publish_on</a:t>
            </a:r>
            <a:r>
              <a:rPr lang="en-US" dirty="0" smtClean="0"/>
              <a:t> for a blogs table</a:t>
            </a:r>
          </a:p>
          <a:p>
            <a:pPr lvl="1"/>
            <a:r>
              <a:rPr lang="en-US" dirty="0" smtClean="0"/>
              <a:t>SELECT * </a:t>
            </a:r>
            <a:br>
              <a:rPr lang="en-US" dirty="0" smtClean="0"/>
            </a:br>
            <a:r>
              <a:rPr lang="en-US" dirty="0" smtClean="0"/>
              <a:t>FROM blogs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publish_on</a:t>
            </a:r>
            <a:r>
              <a:rPr lang="en-US" dirty="0" smtClean="0"/>
              <a:t> &lt;= now() </a:t>
            </a:r>
            <a:br>
              <a:rPr lang="en-US" dirty="0" smtClean="0"/>
            </a:br>
            <a:r>
              <a:rPr lang="en-US" dirty="0" smtClean="0"/>
              <a:t>ORDER BY </a:t>
            </a:r>
            <a:r>
              <a:rPr lang="en-US" dirty="0" err="1" smtClean="0"/>
              <a:t>publish_on</a:t>
            </a:r>
            <a:r>
              <a:rPr lang="en-US" dirty="0" smtClean="0"/>
              <a:t> DESC</a:t>
            </a:r>
          </a:p>
          <a:p>
            <a:r>
              <a:rPr lang="en-US" dirty="0" smtClean="0"/>
              <a:t>PostgreSQL must sort the entire </a:t>
            </a:r>
            <a:r>
              <a:rPr lang="en-US" dirty="0" err="1" smtClean="0"/>
              <a:t>resultset</a:t>
            </a:r>
            <a:r>
              <a:rPr lang="en-US" dirty="0" smtClean="0"/>
              <a:t> after filtering the initial rows</a:t>
            </a:r>
          </a:p>
          <a:p>
            <a:r>
              <a:rPr lang="en-US" dirty="0" smtClean="0"/>
              <a:t>You can even create an index for the sort order of the column</a:t>
            </a:r>
          </a:p>
          <a:p>
            <a:pPr lvl="1"/>
            <a:r>
              <a:rPr lang="en-US" dirty="0" smtClean="0"/>
              <a:t>CREATE INDEX foo ON blogs (</a:t>
            </a:r>
            <a:r>
              <a:rPr lang="en-US" dirty="0" err="1" smtClean="0"/>
              <a:t>publish_on</a:t>
            </a:r>
            <a:r>
              <a:rPr lang="en-US" dirty="0" smtClean="0"/>
              <a:t> DESC)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</a:t>
            </a:r>
            <a:r>
              <a:rPr lang="mr-IN" dirty="0" smtClean="0"/>
              <a:t>–</a:t>
            </a:r>
            <a:r>
              <a:rPr lang="en-US" dirty="0" smtClean="0"/>
              <a:t> Use subqueries when you can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widgets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owner_id</a:t>
            </a:r>
            <a:r>
              <a:rPr lang="en-US" dirty="0" smtClean="0"/>
              <a:t> IN(</a:t>
            </a:r>
            <a:br>
              <a:rPr lang="en-US" dirty="0" smtClean="0"/>
            </a:br>
            <a:r>
              <a:rPr lang="en-US" dirty="0" smtClean="0"/>
              <a:t>        SELECT id FROM users WHERE </a:t>
            </a:r>
            <a:r>
              <a:rPr lang="en-US" dirty="0" err="1" smtClean="0"/>
              <a:t>group_id</a:t>
            </a:r>
            <a:r>
              <a:rPr lang="en-US" dirty="0" smtClean="0"/>
              <a:t> = 2</a:t>
            </a:r>
            <a:br>
              <a:rPr lang="en-US" dirty="0" smtClean="0"/>
            </a:b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SELECT * FROM widgets</a:t>
            </a:r>
            <a:br>
              <a:rPr lang="en-US" dirty="0" smtClean="0"/>
            </a:br>
            <a:r>
              <a:rPr lang="en-US" dirty="0" smtClean="0"/>
              <a:t>JOIN users ON </a:t>
            </a:r>
            <a:r>
              <a:rPr lang="en-US" dirty="0" err="1" smtClean="0"/>
              <a:t>widgets.owner_id</a:t>
            </a:r>
            <a:r>
              <a:rPr lang="en-US" dirty="0" smtClean="0"/>
              <a:t> = </a:t>
            </a:r>
            <a:r>
              <a:rPr lang="en-US" dirty="0" err="1" smtClean="0"/>
              <a:t>users.id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users.group_id</a:t>
            </a:r>
            <a:r>
              <a:rPr lang="en-US" dirty="0" smtClean="0"/>
              <a:t>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mr-IN" dirty="0" smtClean="0"/>
              <a:t>–</a:t>
            </a:r>
            <a:r>
              <a:rPr lang="en-US" dirty="0" smtClean="0"/>
              <a:t> Create specialized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employees WHERE LOWER(</a:t>
            </a:r>
            <a:r>
              <a:rPr lang="en-US" dirty="0" err="1" smtClean="0"/>
              <a:t>cost_center</a:t>
            </a:r>
            <a:r>
              <a:rPr lang="en-US" dirty="0" smtClean="0"/>
              <a:t>) IN(?)</a:t>
            </a:r>
          </a:p>
          <a:p>
            <a:endParaRPr lang="en-US" dirty="0"/>
          </a:p>
          <a:p>
            <a:r>
              <a:rPr lang="en-US" dirty="0" smtClean="0"/>
              <a:t>Does not use a standard index on </a:t>
            </a:r>
            <a:r>
              <a:rPr lang="en-US" dirty="0" err="1" smtClean="0"/>
              <a:t>cost_center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INDEX foo ON employees (LOWER(</a:t>
            </a:r>
            <a:r>
              <a:rPr lang="en-US" dirty="0" err="1" smtClean="0"/>
              <a:t>cost_center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</a:t>
            </a:r>
            <a:r>
              <a:rPr lang="mr-IN" dirty="0" smtClean="0"/>
              <a:t>–</a:t>
            </a:r>
            <a:r>
              <a:rPr lang="en-US" dirty="0" smtClean="0"/>
              <a:t> Use </a:t>
            </a:r>
            <a:r>
              <a:rPr lang="en-US" dirty="0" err="1" smtClean="0"/>
              <a:t>hstore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JSON or JSONB instead</a:t>
            </a:r>
          </a:p>
          <a:p>
            <a:r>
              <a:rPr lang="en-US" dirty="0" err="1" smtClean="0"/>
              <a:t>Queryable</a:t>
            </a:r>
            <a:endParaRPr lang="en-US" dirty="0"/>
          </a:p>
          <a:p>
            <a:r>
              <a:rPr lang="en-US" dirty="0" smtClean="0"/>
              <a:t>Stores datatypes</a:t>
            </a:r>
          </a:p>
          <a:p>
            <a:r>
              <a:rPr lang="en-US" dirty="0" smtClean="0"/>
              <a:t>No need for an extension</a:t>
            </a:r>
          </a:p>
          <a:p>
            <a:endParaRPr lang="en-US" dirty="0"/>
          </a:p>
          <a:p>
            <a:r>
              <a:rPr lang="en-US" dirty="0" err="1" smtClean="0"/>
              <a:t>Gotchas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Can take up more physical space on disk</a:t>
            </a:r>
          </a:p>
          <a:p>
            <a:pPr lvl="1"/>
            <a:r>
              <a:rPr lang="en-US" dirty="0" smtClean="0"/>
              <a:t>Can’t SELECT DISTINCT * with JSON (JSONB is ok)</a:t>
            </a:r>
          </a:p>
        </p:txBody>
      </p:sp>
    </p:spTree>
    <p:extLst>
      <p:ext uri="{BB962C8B-B14F-4D97-AF65-F5344CB8AC3E}">
        <p14:creationId xmlns:p14="http://schemas.microsoft.com/office/powerpoint/2010/main" val="11276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mr-IN" dirty="0" smtClean="0"/>
              <a:t>–</a:t>
            </a:r>
            <a:r>
              <a:rPr lang="en-US" dirty="0" smtClean="0"/>
              <a:t> Use explain 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“Why is this query slow”?</a:t>
            </a:r>
          </a:p>
          <a:p>
            <a:r>
              <a:rPr lang="en-US" dirty="0" smtClean="0"/>
              <a:t>”Is my query using indexes”?</a:t>
            </a:r>
          </a:p>
          <a:p>
            <a:endParaRPr lang="en-US" dirty="0"/>
          </a:p>
          <a:p>
            <a:r>
              <a:rPr lang="en-US" dirty="0" smtClean="0"/>
              <a:t>EXPLAIN </a:t>
            </a:r>
            <a:r>
              <a:rPr lang="mr-IN" dirty="0" smtClean="0"/>
              <a:t>–</a:t>
            </a:r>
            <a:r>
              <a:rPr lang="en-US" dirty="0" smtClean="0"/>
              <a:t> Gives the projected query plain</a:t>
            </a:r>
          </a:p>
          <a:p>
            <a:r>
              <a:rPr lang="en-US" dirty="0" smtClean="0"/>
              <a:t>EXPLAIN ANALYZE </a:t>
            </a:r>
            <a:r>
              <a:rPr lang="mr-IN" dirty="0" smtClean="0"/>
              <a:t>–</a:t>
            </a:r>
            <a:r>
              <a:rPr lang="en-US" dirty="0" smtClean="0"/>
              <a:t> Executes query, gives exact plan, and timings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https://explain.depesz.com/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</a:t>
            </a:r>
            <a:r>
              <a:rPr lang="mr-IN" dirty="0" smtClean="0"/>
              <a:t>–</a:t>
            </a:r>
            <a:r>
              <a:rPr lang="en-US" dirty="0" smtClean="0"/>
              <a:t> Over normalize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65096" y="302359"/>
            <a:ext cx="473246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widgets are actually being used by a client?</a:t>
            </a:r>
          </a:p>
          <a:p>
            <a:endParaRPr lang="en-US" sz="2800" b="1" dirty="0"/>
          </a:p>
          <a:p>
            <a:pPr lvl="0">
              <a:defRPr/>
            </a:pPr>
            <a:r>
              <a:rPr lang="en-US" sz="2400" dirty="0"/>
              <a:t>class Client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 err="1"/>
              <a:t>has_many</a:t>
            </a:r>
            <a:r>
              <a:rPr lang="en-US" sz="2400" dirty="0"/>
              <a:t> :users</a:t>
            </a:r>
          </a:p>
          <a:p>
            <a:pPr lvl="0">
              <a:defRPr/>
            </a:pPr>
            <a:r>
              <a:rPr lang="en-US" sz="2400" dirty="0"/>
              <a:t>  </a:t>
            </a:r>
            <a:r>
              <a:rPr lang="en-US" sz="2400" dirty="0" err="1"/>
              <a:t>has_many</a:t>
            </a:r>
            <a:r>
              <a:rPr lang="en-US" sz="2400" dirty="0"/>
              <a:t> </a:t>
            </a:r>
            <a:r>
              <a:rPr lang="en-US" sz="2400" dirty="0" smtClean="0"/>
              <a:t>:widgets, through</a:t>
            </a:r>
            <a:r>
              <a:rPr lang="en-US" sz="2400" dirty="0"/>
              <a:t>: :users</a:t>
            </a:r>
            <a:br>
              <a:rPr lang="en-US" sz="2400" dirty="0"/>
            </a:br>
            <a:r>
              <a:rPr lang="en-US" sz="2400" dirty="0" smtClean="0"/>
              <a:t>end</a:t>
            </a:r>
            <a:endParaRPr lang="en-US" sz="2400" dirty="0"/>
          </a:p>
          <a:p>
            <a:pPr lvl="0">
              <a:defRPr/>
            </a:pPr>
            <a:endParaRPr lang="en-US" sz="2400" dirty="0"/>
          </a:p>
          <a:p>
            <a:pPr lvl="0">
              <a:defRPr/>
            </a:pPr>
            <a:r>
              <a:rPr lang="en-US" sz="2400" dirty="0"/>
              <a:t>class User</a:t>
            </a:r>
          </a:p>
          <a:p>
            <a:pPr lvl="0">
              <a:defRPr/>
            </a:pPr>
            <a:r>
              <a:rPr lang="en-US" sz="2400" dirty="0"/>
              <a:t>  </a:t>
            </a:r>
            <a:r>
              <a:rPr lang="en-US" sz="2400" dirty="0" err="1"/>
              <a:t>belongs_to</a:t>
            </a:r>
            <a:r>
              <a:rPr lang="en-US" sz="2400" dirty="0"/>
              <a:t> :client</a:t>
            </a:r>
          </a:p>
          <a:p>
            <a:pPr lvl="0">
              <a:defRPr/>
            </a:pPr>
            <a:r>
              <a:rPr lang="en-US" sz="2400" dirty="0"/>
              <a:t>  </a:t>
            </a:r>
            <a:r>
              <a:rPr lang="en-US" sz="2400" dirty="0" err="1"/>
              <a:t>has_many</a:t>
            </a:r>
            <a:r>
              <a:rPr lang="en-US" sz="2400" dirty="0"/>
              <a:t> :widgets</a:t>
            </a:r>
          </a:p>
          <a:p>
            <a:pPr lvl="0">
              <a:defRPr/>
            </a:pPr>
            <a:r>
              <a:rPr lang="en-US" sz="2400" dirty="0"/>
              <a:t>e</a:t>
            </a:r>
            <a:r>
              <a:rPr lang="en-US" sz="2400" dirty="0" smtClean="0"/>
              <a:t>nd</a:t>
            </a:r>
          </a:p>
          <a:p>
            <a:pPr lvl="0">
              <a:defRPr/>
            </a:pPr>
            <a:endParaRPr lang="en-US" sz="2400" dirty="0"/>
          </a:p>
          <a:p>
            <a:pPr lvl="0">
              <a:defRPr/>
            </a:pPr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UserWidget</a:t>
            </a:r>
            <a:endParaRPr lang="en-US" sz="2400" dirty="0" smtClean="0"/>
          </a:p>
          <a:p>
            <a:pPr lvl="0">
              <a:defRPr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belongs_to</a:t>
            </a:r>
            <a:r>
              <a:rPr lang="en-US" sz="2400" dirty="0" smtClean="0"/>
              <a:t> :user</a:t>
            </a:r>
          </a:p>
          <a:p>
            <a:pPr lvl="0">
              <a:defRPr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belongs_to</a:t>
            </a:r>
            <a:r>
              <a:rPr lang="en-US" sz="2400" dirty="0" smtClean="0"/>
              <a:t> :widget</a:t>
            </a:r>
          </a:p>
          <a:p>
            <a:pPr lvl="0">
              <a:defRPr/>
            </a:pPr>
            <a:r>
              <a:rPr lang="en-US" sz="2400" dirty="0" smtClean="0"/>
              <a:t>end</a:t>
            </a:r>
            <a:endParaRPr lang="en-US" sz="2400" dirty="0"/>
          </a:p>
          <a:p>
            <a:endParaRPr lang="en-US" sz="2800" b="1" dirty="0" smtClean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24" y="2085657"/>
            <a:ext cx="6651031" cy="3419931"/>
          </a:xfrm>
        </p:spPr>
      </p:pic>
    </p:spTree>
    <p:extLst>
      <p:ext uri="{BB962C8B-B14F-4D97-AF65-F5344CB8AC3E}">
        <p14:creationId xmlns:p14="http://schemas.microsoft.com/office/powerpoint/2010/main" val="6924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</a:t>
            </a:r>
            <a:r>
              <a:rPr lang="mr-IN" dirty="0" smtClean="0"/>
              <a:t>–</a:t>
            </a:r>
            <a:r>
              <a:rPr lang="en-US" dirty="0" smtClean="0"/>
              <a:t> Over normalize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client.widgets.pluck</a:t>
            </a:r>
            <a:r>
              <a:rPr lang="en-US" dirty="0" smtClean="0"/>
              <a:t>(“DISTINCT </a:t>
            </a:r>
            <a:r>
              <a:rPr lang="en-US" dirty="0" err="1" smtClean="0"/>
              <a:t>widget_id</a:t>
            </a:r>
            <a:r>
              <a:rPr lang="en-US" dirty="0" smtClean="0"/>
              <a:t>”)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SELECT DISTINCT </a:t>
            </a:r>
            <a:r>
              <a:rPr lang="en-US" dirty="0" err="1" smtClean="0"/>
              <a:t>widget_id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</a:t>
            </a:r>
            <a:r>
              <a:rPr lang="en-US" dirty="0" err="1" smtClean="0"/>
              <a:t>user_widgets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JOIN users ON </a:t>
            </a:r>
            <a:r>
              <a:rPr lang="en-US" dirty="0" err="1" smtClean="0"/>
              <a:t>clients.user_id</a:t>
            </a:r>
            <a:r>
              <a:rPr lang="en-US" dirty="0" smtClean="0"/>
              <a:t> = </a:t>
            </a:r>
            <a:r>
              <a:rPr lang="en-US" dirty="0" err="1" smtClean="0"/>
              <a:t>users.id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WHERE </a:t>
            </a:r>
            <a:r>
              <a:rPr lang="en-US" dirty="0" err="1" smtClean="0"/>
              <a:t>user_widgets.user_id</a:t>
            </a:r>
            <a:r>
              <a:rPr lang="en-US" dirty="0" smtClean="0"/>
              <a:t> = </a:t>
            </a:r>
            <a:r>
              <a:rPr lang="en-US" dirty="0" err="1" smtClean="0"/>
              <a:t>users.id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</a:t>
            </a:r>
            <a:r>
              <a:rPr lang="mr-IN" dirty="0" smtClean="0"/>
              <a:t>…</a:t>
            </a:r>
            <a:r>
              <a:rPr lang="en-US" dirty="0" smtClean="0"/>
              <a:t> what happens if a client has</a:t>
            </a:r>
            <a:r>
              <a:rPr lang="mr-IN" dirty="0" smtClean="0"/>
              <a:t>…</a:t>
            </a:r>
            <a:r>
              <a:rPr lang="en-US" dirty="0" smtClean="0"/>
              <a:t> 10,000 users?</a:t>
            </a:r>
          </a:p>
        </p:txBody>
      </p:sp>
    </p:spTree>
    <p:extLst>
      <p:ext uri="{BB962C8B-B14F-4D97-AF65-F5344CB8AC3E}">
        <p14:creationId xmlns:p14="http://schemas.microsoft.com/office/powerpoint/2010/main" val="4072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8410"/>
            <a:ext cx="12192000" cy="892023"/>
          </a:xfrm>
        </p:spPr>
        <p:txBody>
          <a:bodyPr>
            <a:noAutofit/>
          </a:bodyPr>
          <a:lstStyle/>
          <a:p>
            <a:r>
              <a:rPr lang="en-US" sz="4800" dirty="0" smtClean="0"/>
              <a:t>Cheap Parlor Tricks in </a:t>
            </a:r>
            <a:r>
              <a:rPr lang="en-US" sz="4800" dirty="0" err="1" smtClean="0"/>
              <a:t>psql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34631"/>
            <a:ext cx="12192000" cy="911268"/>
          </a:xfrm>
        </p:spPr>
        <p:txBody>
          <a:bodyPr/>
          <a:lstStyle/>
          <a:p>
            <a:r>
              <a:rPr lang="en-US" dirty="0" smtClean="0"/>
              <a:t>Tony Drake, Senior </a:t>
            </a:r>
            <a:r>
              <a:rPr lang="en-US" smtClean="0"/>
              <a:t>Web Developer, </a:t>
            </a:r>
            <a:r>
              <a:rPr lang="en-US" dirty="0" smtClean="0"/>
              <a:t>MOBI Wireless Management</a:t>
            </a:r>
          </a:p>
          <a:p>
            <a:r>
              <a:rPr lang="en-US" dirty="0" err="1" smtClean="0"/>
              <a:t>Inby.rb</a:t>
            </a:r>
            <a:r>
              <a:rPr lang="en-US" dirty="0" smtClean="0"/>
              <a:t>, January 2017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330433"/>
            <a:ext cx="12192000" cy="892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Good PostgreSQL Advice</a:t>
            </a:r>
            <a:endParaRPr lang="en-US" sz="4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106460"/>
            <a:ext cx="12192000" cy="892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Top 10 Things You Should Do in PostgreSQL</a:t>
            </a: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105214"/>
            <a:ext cx="12192000" cy="1429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Random and-totally-not-thrown-together PostgreSQL Talk #84</a:t>
            </a:r>
            <a:endParaRPr lang="en-US" sz="4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658533" y="882478"/>
            <a:ext cx="6942667" cy="194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844800" y="1774501"/>
            <a:ext cx="6400800" cy="194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9416" y="2577180"/>
            <a:ext cx="11260899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96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</a:t>
            </a:r>
            <a:r>
              <a:rPr lang="mr-IN" dirty="0" smtClean="0"/>
              <a:t>–</a:t>
            </a:r>
            <a:r>
              <a:rPr lang="en-US" dirty="0" smtClean="0"/>
              <a:t> Over normalize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65096" y="302359"/>
            <a:ext cx="473246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widgets are actually being used by a client?</a:t>
            </a:r>
          </a:p>
          <a:p>
            <a:endParaRPr lang="en-US" sz="2800" b="1" dirty="0"/>
          </a:p>
          <a:p>
            <a:pPr lvl="0">
              <a:defRPr/>
            </a:pPr>
            <a:r>
              <a:rPr lang="en-US" sz="2400" dirty="0"/>
              <a:t>class Client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 err="1"/>
              <a:t>has_many</a:t>
            </a:r>
            <a:r>
              <a:rPr lang="en-US" sz="2400" dirty="0"/>
              <a:t> :users</a:t>
            </a:r>
          </a:p>
          <a:p>
            <a:pPr lvl="0">
              <a:defRPr/>
            </a:pPr>
            <a:r>
              <a:rPr lang="en-US" sz="2400" dirty="0"/>
              <a:t>  </a:t>
            </a:r>
            <a:r>
              <a:rPr lang="en-US" sz="2400" dirty="0" err="1"/>
              <a:t>has_many</a:t>
            </a:r>
            <a:r>
              <a:rPr lang="en-US" sz="2400" dirty="0"/>
              <a:t> </a:t>
            </a:r>
            <a:r>
              <a:rPr lang="en-US" sz="2400" dirty="0" smtClean="0"/>
              <a:t>:widgets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end</a:t>
            </a:r>
            <a:endParaRPr lang="en-US" sz="2400" dirty="0"/>
          </a:p>
          <a:p>
            <a:pPr lvl="0">
              <a:defRPr/>
            </a:pPr>
            <a:endParaRPr lang="en-US" sz="2400" dirty="0"/>
          </a:p>
          <a:p>
            <a:pPr lvl="0">
              <a:defRPr/>
            </a:pPr>
            <a:r>
              <a:rPr lang="en-US" sz="2400" dirty="0"/>
              <a:t>class User</a:t>
            </a:r>
          </a:p>
          <a:p>
            <a:pPr lvl="0">
              <a:defRPr/>
            </a:pPr>
            <a:r>
              <a:rPr lang="en-US" sz="2400" dirty="0"/>
              <a:t>  </a:t>
            </a:r>
            <a:r>
              <a:rPr lang="en-US" sz="2400" dirty="0" err="1"/>
              <a:t>belongs_to</a:t>
            </a:r>
            <a:r>
              <a:rPr lang="en-US" sz="2400" dirty="0"/>
              <a:t> :client</a:t>
            </a:r>
          </a:p>
          <a:p>
            <a:pPr lvl="0">
              <a:defRPr/>
            </a:pPr>
            <a:r>
              <a:rPr lang="en-US" sz="2400" dirty="0"/>
              <a:t>  </a:t>
            </a:r>
            <a:r>
              <a:rPr lang="en-US" sz="2400" dirty="0" err="1"/>
              <a:t>has_many</a:t>
            </a:r>
            <a:r>
              <a:rPr lang="en-US" sz="2400" dirty="0"/>
              <a:t> :widgets</a:t>
            </a:r>
          </a:p>
          <a:p>
            <a:pPr lvl="0">
              <a:defRPr/>
            </a:pPr>
            <a:r>
              <a:rPr lang="en-US" sz="2400" dirty="0"/>
              <a:t>e</a:t>
            </a:r>
            <a:r>
              <a:rPr lang="en-US" sz="2400" dirty="0" smtClean="0"/>
              <a:t>nd</a:t>
            </a:r>
          </a:p>
          <a:p>
            <a:pPr lvl="0">
              <a:defRPr/>
            </a:pPr>
            <a:endParaRPr lang="en-US" sz="2400" dirty="0"/>
          </a:p>
          <a:p>
            <a:pPr lvl="0">
              <a:defRPr/>
            </a:pPr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UserWidget</a:t>
            </a:r>
            <a:endParaRPr lang="en-US" sz="2400" dirty="0" smtClean="0"/>
          </a:p>
          <a:p>
            <a:pPr lvl="0">
              <a:defRPr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belongs_to</a:t>
            </a:r>
            <a:r>
              <a:rPr lang="en-US" sz="2400" dirty="0" smtClean="0"/>
              <a:t> :user</a:t>
            </a:r>
          </a:p>
          <a:p>
            <a:pPr lvl="0">
              <a:defRPr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belongs_to</a:t>
            </a:r>
            <a:r>
              <a:rPr lang="en-US" sz="2400" dirty="0" smtClean="0"/>
              <a:t> :widget</a:t>
            </a:r>
          </a:p>
          <a:p>
            <a:pPr lvl="0">
              <a:defRPr/>
            </a:pPr>
            <a:r>
              <a:rPr lang="en-US" sz="2400" dirty="0" smtClean="0"/>
              <a:t>end</a:t>
            </a:r>
            <a:endParaRPr lang="en-US" sz="2400" dirty="0"/>
          </a:p>
          <a:p>
            <a:endParaRPr lang="en-US" sz="2800" b="1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8" y="1957112"/>
            <a:ext cx="6539136" cy="3677022"/>
          </a:xfrm>
        </p:spPr>
      </p:pic>
    </p:spTree>
    <p:extLst>
      <p:ext uri="{BB962C8B-B14F-4D97-AF65-F5344CB8AC3E}">
        <p14:creationId xmlns:p14="http://schemas.microsoft.com/office/powerpoint/2010/main" val="8765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</a:t>
            </a:r>
            <a:r>
              <a:rPr lang="mr-IN" dirty="0" smtClean="0"/>
              <a:t>–</a:t>
            </a:r>
            <a:r>
              <a:rPr lang="en-US" dirty="0" smtClean="0"/>
              <a:t> Over normalize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client.widgets.pluck</a:t>
            </a:r>
            <a:r>
              <a:rPr lang="en-US" dirty="0" smtClean="0"/>
              <a:t>(“DISTINCT </a:t>
            </a:r>
            <a:r>
              <a:rPr lang="en-US" dirty="0" err="1" smtClean="0"/>
              <a:t>widget_id</a:t>
            </a:r>
            <a:r>
              <a:rPr lang="en-US" dirty="0" smtClean="0"/>
              <a:t>”)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SELECT DISTINCT </a:t>
            </a:r>
            <a:r>
              <a:rPr lang="en-US" dirty="0" err="1" smtClean="0"/>
              <a:t>widget_id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</a:t>
            </a:r>
            <a:r>
              <a:rPr lang="en-US" dirty="0" err="1" smtClean="0"/>
              <a:t>user_widgets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user_widgets.client_id</a:t>
            </a:r>
            <a:r>
              <a:rPr lang="en-US" dirty="0" smtClean="0"/>
              <a:t> = 123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634" y="3482235"/>
            <a:ext cx="4986365" cy="31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Neat Feature </a:t>
            </a:r>
            <a:r>
              <a:rPr lang="mr-IN" dirty="0" smtClean="0"/>
              <a:t>–</a:t>
            </a:r>
            <a:r>
              <a:rPr lang="en-US" dirty="0" smtClean="0"/>
              <a:t> The WITH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 </a:t>
            </a:r>
            <a:r>
              <a:rPr lang="en-US" dirty="0" err="1" smtClean="0"/>
              <a:t>unhappy_users</a:t>
            </a:r>
            <a:r>
              <a:rPr lang="en-US" dirty="0" smtClean="0"/>
              <a:t> AS (</a:t>
            </a:r>
            <a:br>
              <a:rPr lang="en-US" dirty="0" smtClean="0"/>
            </a:br>
            <a:r>
              <a:rPr lang="en-US" dirty="0" smtClean="0"/>
              <a:t>  SELECT count(*) </a:t>
            </a:r>
            <a:r>
              <a:rPr lang="en-US" dirty="0" err="1" smtClean="0"/>
              <a:t>user_count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FROM complaints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GROUP BY </a:t>
            </a:r>
            <a:r>
              <a:rPr lang="en-US" dirty="0" err="1" smtClean="0"/>
              <a:t>user_id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HAVING count(*) &gt;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SELECT ROUND(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unhappy_users.user_count</a:t>
            </a:r>
            <a:r>
              <a:rPr lang="en-US" dirty="0" smtClean="0"/>
              <a:t> / (SELECT count(*) FROM users) * 100) ,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unhappy_users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Neat Feature </a:t>
            </a:r>
            <a:r>
              <a:rPr lang="mr-IN" dirty="0" smtClean="0"/>
              <a:t>–</a:t>
            </a:r>
            <a:r>
              <a:rPr lang="en-US" dirty="0" smtClean="0"/>
              <a:t> The WITH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user_client_relation</a:t>
            </a:r>
            <a:r>
              <a:rPr lang="en-US" dirty="0" smtClean="0"/>
              <a:t> AS 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SELECT  </a:t>
            </a:r>
            <a:r>
              <a:rPr lang="en-US" dirty="0" err="1" smtClean="0"/>
              <a:t>u.client_id</a:t>
            </a:r>
            <a:r>
              <a:rPr lang="en-US" dirty="0" smtClean="0"/>
              <a:t> AS </a:t>
            </a:r>
            <a:r>
              <a:rPr lang="en-US" dirty="0" err="1" smtClean="0"/>
              <a:t>user_client_id</a:t>
            </a:r>
            <a:r>
              <a:rPr lang="en-US" dirty="0" smtClean="0"/>
              <a:t>, </a:t>
            </a:r>
            <a:r>
              <a:rPr lang="en-US" dirty="0" err="1" smtClean="0"/>
              <a:t>uw.user_id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FROM users u, </a:t>
            </a:r>
            <a:r>
              <a:rPr lang="en-US" dirty="0" err="1" smtClean="0"/>
              <a:t>user_widgets</a:t>
            </a:r>
            <a:r>
              <a:rPr lang="en-US" dirty="0" smtClean="0"/>
              <a:t> </a:t>
            </a:r>
            <a:r>
              <a:rPr lang="en-US" dirty="0" err="1" smtClean="0"/>
              <a:t>uw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WHERE </a:t>
            </a:r>
            <a:r>
              <a:rPr lang="en-US" dirty="0" err="1" smtClean="0"/>
              <a:t>uw.user_id</a:t>
            </a:r>
            <a:r>
              <a:rPr lang="en-US" dirty="0" smtClean="0"/>
              <a:t> = </a:t>
            </a:r>
            <a:r>
              <a:rPr lang="en-US" dirty="0" err="1" smtClean="0"/>
              <a:t>u.id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UPDATE </a:t>
            </a:r>
            <a:r>
              <a:rPr lang="en-US" dirty="0" err="1" smtClean="0"/>
              <a:t>user_widgets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SET </a:t>
            </a:r>
            <a:r>
              <a:rPr lang="en-US" dirty="0" err="1" smtClean="0"/>
              <a:t>client_id</a:t>
            </a:r>
            <a:r>
              <a:rPr lang="en-US" dirty="0" smtClean="0"/>
              <a:t> = </a:t>
            </a:r>
            <a:r>
              <a:rPr lang="en-US" dirty="0" err="1" smtClean="0"/>
              <a:t>user_client_relation.user_client_id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user_client_relation</a:t>
            </a:r>
            <a:r>
              <a:rPr lang="en-US" dirty="0" smtClean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user_widgets.user_id</a:t>
            </a:r>
            <a:r>
              <a:rPr lang="en-US" dirty="0" smtClean="0"/>
              <a:t> = </a:t>
            </a:r>
            <a:r>
              <a:rPr lang="en-US" dirty="0" err="1" smtClean="0"/>
              <a:t>user_client_relation.user_id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tidbits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integers instead of strings to filter when possible</a:t>
            </a:r>
          </a:p>
          <a:p>
            <a:r>
              <a:rPr lang="en-US" dirty="0" smtClean="0"/>
              <a:t>Always specify an ORDER BY for large, paginated datasets</a:t>
            </a:r>
          </a:p>
          <a:p>
            <a:r>
              <a:rPr lang="en-US" dirty="0" smtClean="0"/>
              <a:t>Any ALTER TABLE requires a full table lock</a:t>
            </a:r>
          </a:p>
          <a:p>
            <a:r>
              <a:rPr lang="en-US" dirty="0" smtClean="0"/>
              <a:t>Window functions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www.postgresql.org/docs/current/static/tutorial-</a:t>
            </a:r>
            <a:r>
              <a:rPr lang="en-US" smtClean="0">
                <a:hlinkClick r:id="rId2"/>
              </a:rPr>
              <a:t>window.html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05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Gets these slides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github.com/t27duck/showandtell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of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cool things you can do with </a:t>
            </a:r>
            <a:r>
              <a:rPr lang="en-US" dirty="0" err="1" smtClean="0"/>
              <a:t>psql</a:t>
            </a:r>
            <a:endParaRPr lang="en-US" dirty="0" smtClean="0"/>
          </a:p>
          <a:p>
            <a:r>
              <a:rPr lang="en-US" dirty="0" smtClean="0"/>
              <a:t>Do’s and Don’ts for PostgreSQL</a:t>
            </a:r>
          </a:p>
          <a:p>
            <a:r>
              <a:rPr lang="en-US" dirty="0" smtClean="0"/>
              <a:t>Couple A “neat” query feature of PostgreSQL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25718" y="3078221"/>
            <a:ext cx="1053811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5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thing with </a:t>
            </a:r>
            <a:r>
              <a:rPr lang="en-US" dirty="0" err="1" smtClean="0"/>
              <a:t>psql</a:t>
            </a:r>
            <a:r>
              <a:rPr lang="en-US" dirty="0" smtClean="0"/>
              <a:t>: \e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\e to be dropped into a text editor</a:t>
            </a:r>
          </a:p>
          <a:p>
            <a:r>
              <a:rPr lang="en-US" dirty="0" smtClean="0"/>
              <a:t>Prepopulated with the previously ran query/command</a:t>
            </a:r>
          </a:p>
          <a:p>
            <a:r>
              <a:rPr lang="en-US" dirty="0" smtClean="0"/>
              <a:t>Save and exit to run the query</a:t>
            </a:r>
          </a:p>
          <a:p>
            <a:r>
              <a:rPr lang="en-US" dirty="0" smtClean="0"/>
              <a:t>Uses the system’s </a:t>
            </a:r>
            <a:r>
              <a:rPr lang="en-US" dirty="0"/>
              <a:t>$</a:t>
            </a:r>
            <a:r>
              <a:rPr lang="en-US" dirty="0" smtClean="0"/>
              <a:t>EDITOR environment variable</a:t>
            </a:r>
          </a:p>
          <a:p>
            <a:endParaRPr lang="en-US" dirty="0"/>
          </a:p>
          <a:p>
            <a:r>
              <a:rPr lang="en-US" dirty="0" smtClean="0"/>
              <a:t>Great for writing/editing large queries!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7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thing with </a:t>
            </a:r>
            <a:r>
              <a:rPr lang="en-US" dirty="0" err="1" smtClean="0"/>
              <a:t>psql</a:t>
            </a:r>
            <a:r>
              <a:rPr lang="en-US" dirty="0" smtClean="0"/>
              <a:t>: \timing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“\timing” to turn timing mode on</a:t>
            </a:r>
          </a:p>
          <a:p>
            <a:r>
              <a:rPr lang="en-US" dirty="0" smtClean="0"/>
              <a:t>Shows the time each query takes to 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thing with </a:t>
            </a:r>
            <a:r>
              <a:rPr lang="en-US" dirty="0" err="1" smtClean="0"/>
              <a:t>psql</a:t>
            </a:r>
            <a:r>
              <a:rPr lang="en-US" dirty="0" smtClean="0"/>
              <a:t>: \watch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82867" cy="4351338"/>
          </a:xfrm>
        </p:spPr>
        <p:txBody>
          <a:bodyPr/>
          <a:lstStyle/>
          <a:p>
            <a:r>
              <a:rPr lang="en-US" dirty="0" smtClean="0"/>
              <a:t>Append \watch to the end of your query</a:t>
            </a:r>
          </a:p>
          <a:p>
            <a:r>
              <a:rPr lang="en-US" dirty="0" smtClean="0"/>
              <a:t>Query will be executed repeatedly ever few seconds</a:t>
            </a:r>
          </a:p>
          <a:p>
            <a:endParaRPr lang="en-US" dirty="0" smtClean="0"/>
          </a:p>
          <a:p>
            <a:r>
              <a:rPr lang="en-US" dirty="0" smtClean="0"/>
              <a:t>SELECT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now()</a:t>
            </a:r>
            <a:r>
              <a:rPr lang="en-US" dirty="0" smtClean="0">
                <a:effectLst/>
              </a:rPr>
              <a:t> </a:t>
            </a:r>
            <a:r>
              <a:rPr lang="en-US" b="1" dirty="0"/>
              <a:t>-</a:t>
            </a:r>
            <a:r>
              <a:rPr lang="en-US" dirty="0" smtClean="0">
                <a:effectLst/>
              </a:rPr>
              <a:t> </a:t>
            </a:r>
            <a:r>
              <a:rPr lang="en-US" dirty="0" err="1"/>
              <a:t>query_start</a:t>
            </a:r>
            <a:r>
              <a:rPr lang="en-US" dirty="0"/>
              <a:t>,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state,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query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FROM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/>
              <a:t>pg_stat_activity</a:t>
            </a:r>
            <a:r>
              <a:rPr lang="en-US" dirty="0"/>
              <a:t> </a:t>
            </a:r>
            <a:r>
              <a:rPr lang="en-US" dirty="0" smtClean="0"/>
              <a:t>\watch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thing with </a:t>
            </a:r>
            <a:r>
              <a:rPr lang="en-US" dirty="0" err="1" smtClean="0"/>
              <a:t>psql</a:t>
            </a:r>
            <a:r>
              <a:rPr lang="en-US" dirty="0" smtClean="0"/>
              <a:t>: \copy (CSV export)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\copy command to send a query to a file as a CSV</a:t>
            </a:r>
          </a:p>
          <a:p>
            <a:endParaRPr lang="en-US" dirty="0"/>
          </a:p>
          <a:p>
            <a:r>
              <a:rPr lang="en-US" dirty="0"/>
              <a:t>\copy (</a:t>
            </a:r>
            <a:r>
              <a:rPr lang="en-US" dirty="0" smtClean="0"/>
              <a:t>SELECT </a:t>
            </a:r>
            <a:r>
              <a:rPr lang="en-US" dirty="0"/>
              <a:t>* </a:t>
            </a:r>
            <a:r>
              <a:rPr lang="en-US" dirty="0" smtClean="0"/>
              <a:t>FROM users) </a:t>
            </a:r>
            <a:r>
              <a:rPr lang="en-US" dirty="0"/>
              <a:t>To '/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test.csv</a:t>
            </a:r>
            <a:r>
              <a:rPr lang="en-US" dirty="0"/>
              <a:t>' With </a:t>
            </a:r>
            <a:r>
              <a:rPr lang="en-US" dirty="0" smtClean="0"/>
              <a:t>CSV HEADER</a:t>
            </a:r>
          </a:p>
          <a:p>
            <a:endParaRPr lang="en-US" dirty="0"/>
          </a:p>
          <a:p>
            <a:r>
              <a:rPr lang="en-US" dirty="0" smtClean="0"/>
              <a:t>Does not require super user access (unlike “COPY TO”)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Do’s and Don</a:t>
            </a:r>
            <a:r>
              <a:rPr lang="mr-IN" dirty="0" smtClean="0"/>
              <a:t>’</a:t>
            </a:r>
            <a:r>
              <a:rPr lang="en-US" dirty="0" smtClean="0"/>
              <a:t>t’s with PostgreSQL </a:t>
            </a:r>
            <a:r>
              <a:rPr lang="en-US" sz="3600" i="1" dirty="0" smtClean="0"/>
              <a:t>(A disclaimer)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Totally not scientific</a:t>
            </a:r>
          </a:p>
          <a:p>
            <a:r>
              <a:rPr lang="en-US" b="1" dirty="0" smtClean="0"/>
              <a:t>Based on experience</a:t>
            </a:r>
          </a:p>
          <a:p>
            <a:r>
              <a:rPr lang="en-US" b="1" dirty="0" smtClean="0"/>
              <a:t>YMMV</a:t>
            </a:r>
          </a:p>
          <a:p>
            <a:r>
              <a:rPr lang="en-US" dirty="0" smtClean="0"/>
              <a:t>Restrictions apply</a:t>
            </a:r>
          </a:p>
          <a:p>
            <a:r>
              <a:rPr lang="en-US" dirty="0" smtClean="0"/>
              <a:t>Do not take while pregnant</a:t>
            </a:r>
          </a:p>
          <a:p>
            <a:r>
              <a:rPr lang="en-US" dirty="0" smtClean="0"/>
              <a:t>Valid only in the continental United States</a:t>
            </a:r>
          </a:p>
          <a:p>
            <a:r>
              <a:rPr lang="en-US" dirty="0" smtClean="0"/>
              <a:t>Void where prohibited</a:t>
            </a:r>
          </a:p>
          <a:p>
            <a:r>
              <a:rPr lang="en-US" dirty="0" smtClean="0"/>
              <a:t>See a doctor if this lasts longer than four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mr-IN" dirty="0" smtClean="0"/>
              <a:t>–</a:t>
            </a:r>
            <a:r>
              <a:rPr lang="en-US" dirty="0" smtClean="0"/>
              <a:t> Index Concurrently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indexes lock the table while they are being applied</a:t>
            </a:r>
          </a:p>
          <a:p>
            <a:r>
              <a:rPr lang="en-US" dirty="0" smtClean="0"/>
              <a:t>Concurrently takes longer to apply, but won’t lock the table</a:t>
            </a:r>
          </a:p>
          <a:p>
            <a:r>
              <a:rPr lang="en-US" dirty="0" smtClean="0"/>
              <a:t>**WAITS FOR LONG RUNNING TRANSACTIONS TO FINISH FIRST**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733" y="3561028"/>
            <a:ext cx="868205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 </a:t>
            </a:r>
            <a:r>
              <a:rPr lang="en-US" sz="2800" dirty="0" err="1" smtClean="0"/>
              <a:t>AddStatusIndexToPosts</a:t>
            </a:r>
            <a:r>
              <a:rPr lang="en-US" sz="2800" dirty="0" smtClean="0"/>
              <a:t> &lt; </a:t>
            </a:r>
            <a:r>
              <a:rPr lang="en-US" sz="2800" dirty="0" err="1"/>
              <a:t>ActiveRecord</a:t>
            </a:r>
            <a:r>
              <a:rPr lang="en-US" sz="2800" dirty="0"/>
              <a:t>::Migration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disable_ddl_transaction</a:t>
            </a:r>
            <a:r>
              <a:rPr lang="en-US" sz="2800" dirty="0"/>
              <a:t>!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/>
              <a:t>change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err="1" smtClean="0"/>
              <a:t>add_index</a:t>
            </a:r>
            <a:r>
              <a:rPr lang="en-US" sz="2800" dirty="0" smtClean="0"/>
              <a:t> :posts, :</a:t>
            </a:r>
            <a:r>
              <a:rPr lang="en-US" sz="2800" dirty="0" err="1" smtClean="0"/>
              <a:t>status_id</a:t>
            </a:r>
            <a:r>
              <a:rPr lang="en-US" sz="2800" dirty="0" smtClean="0"/>
              <a:t>, </a:t>
            </a:r>
            <a:r>
              <a:rPr lang="en-US" sz="2800" dirty="0"/>
              <a:t>algorithm: :concurrently </a:t>
            </a:r>
            <a:endParaRPr lang="en-US" sz="2800" dirty="0" smtClean="0"/>
          </a:p>
          <a:p>
            <a:r>
              <a:rPr lang="en-US" sz="2800" dirty="0" smtClean="0"/>
              <a:t>    end </a:t>
            </a:r>
          </a:p>
          <a:p>
            <a:r>
              <a:rPr lang="en-US" sz="2800" dirty="0" smtClean="0"/>
              <a:t>end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7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834</Words>
  <Application>Microsoft Macintosh PowerPoint</Application>
  <PresentationFormat>Widescreen</PresentationFormat>
  <Paragraphs>179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Mangal</vt:lpstr>
      <vt:lpstr>Office Theme</vt:lpstr>
      <vt:lpstr>This slide intentionally left blank</vt:lpstr>
      <vt:lpstr>Cheap Parlor Tricks in psql</vt:lpstr>
      <vt:lpstr>Topics of Discussion</vt:lpstr>
      <vt:lpstr>Cool thing with psql: \e</vt:lpstr>
      <vt:lpstr>Cool thing with psql: \timing</vt:lpstr>
      <vt:lpstr>Cool thing with psql: \watch</vt:lpstr>
      <vt:lpstr>Cool thing with psql: \copy (CSV export)</vt:lpstr>
      <vt:lpstr>Do’s and Don’t’s with PostgreSQL (A disclaimer)</vt:lpstr>
      <vt:lpstr>Do – Index Concurrently</vt:lpstr>
      <vt:lpstr>Don’t – Over index tables</vt:lpstr>
      <vt:lpstr>Do – Apply indexes to foreign keys  (When they will be actually used)</vt:lpstr>
      <vt:lpstr>Don’t – Use like or ilike with btree indexes</vt:lpstr>
      <vt:lpstr>Do – Create indexes for sorting</vt:lpstr>
      <vt:lpstr>Don’t – Use subqueries when you can join</vt:lpstr>
      <vt:lpstr>Do – Create specialized indexes</vt:lpstr>
      <vt:lpstr>Don’t – Use hstore</vt:lpstr>
      <vt:lpstr>Do – Use explain analyze</vt:lpstr>
      <vt:lpstr>Don’t – Over normalize</vt:lpstr>
      <vt:lpstr>Don’t – Over normalize</vt:lpstr>
      <vt:lpstr>Don’t – Over normalize</vt:lpstr>
      <vt:lpstr>Don’t – Over normalize</vt:lpstr>
      <vt:lpstr>Neat Feature – The WITH Clause</vt:lpstr>
      <vt:lpstr>Neat Feature – The WITH Clause</vt:lpstr>
      <vt:lpstr>Other tidbits</vt:lpstr>
      <vt:lpstr>The End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Cheap Parlor Tricks in psql</dc:title>
  <dc:creator>Tony Drake</dc:creator>
  <cp:lastModifiedBy>Tony Drake</cp:lastModifiedBy>
  <cp:revision>21</cp:revision>
  <dcterms:created xsi:type="dcterms:W3CDTF">2017-01-10T22:25:19Z</dcterms:created>
  <dcterms:modified xsi:type="dcterms:W3CDTF">2017-01-11T22:35:24Z</dcterms:modified>
</cp:coreProperties>
</file>