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1" r:id="rId2"/>
    <p:sldId id="256" r:id="rId3"/>
    <p:sldId id="260" r:id="rId4"/>
    <p:sldId id="290" r:id="rId5"/>
    <p:sldId id="264" r:id="rId6"/>
    <p:sldId id="283" r:id="rId7"/>
    <p:sldId id="265" r:id="rId8"/>
    <p:sldId id="266" r:id="rId9"/>
    <p:sldId id="258" r:id="rId10"/>
    <p:sldId id="259" r:id="rId11"/>
    <p:sldId id="257" r:id="rId12"/>
    <p:sldId id="267" r:id="rId13"/>
    <p:sldId id="268" r:id="rId14"/>
    <p:sldId id="273" r:id="rId15"/>
    <p:sldId id="272" r:id="rId16"/>
    <p:sldId id="274" r:id="rId17"/>
    <p:sldId id="270" r:id="rId18"/>
    <p:sldId id="271" r:id="rId19"/>
    <p:sldId id="275" r:id="rId20"/>
    <p:sldId id="277" r:id="rId21"/>
    <p:sldId id="299" r:id="rId22"/>
    <p:sldId id="279" r:id="rId23"/>
    <p:sldId id="284" r:id="rId24"/>
    <p:sldId id="282" r:id="rId25"/>
    <p:sldId id="285" r:id="rId26"/>
    <p:sldId id="288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2" r:id="rId35"/>
    <p:sldId id="280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/>
    <p:restoredTop sz="76640"/>
  </p:normalViewPr>
  <p:slideViewPr>
    <p:cSldViewPr snapToGrid="0" snapToObjects="1">
      <p:cViewPr varScale="1">
        <p:scale>
          <a:sx n="76" d="100"/>
          <a:sy n="76" d="100"/>
        </p:scale>
        <p:origin x="12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64BC-3F83-194B-8291-5A25597A9563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3C26-1DC8-844E-A897-5C5DDE1E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OLAP terms.</a:t>
            </a:r>
            <a:r>
              <a:rPr lang="en-US" baseline="0" dirty="0" smtClean="0"/>
              <a:t> Will relate them to SQL and Rails terms. </a:t>
            </a:r>
          </a:p>
          <a:p>
            <a:r>
              <a:rPr lang="en-US" baseline="0" dirty="0" smtClean="0"/>
              <a:t>Convert the Question to OLAP to 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starting point of a report. The focal point that holds the data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of service has a carrier.</a:t>
            </a:r>
            <a:r>
              <a:rPr lang="en-US" baseline="0" dirty="0" smtClean="0"/>
              <a:t> Carrier table has a “name”.</a:t>
            </a:r>
          </a:p>
          <a:p>
            <a:r>
              <a:rPr lang="en-US" baseline="0" dirty="0" smtClean="0"/>
              <a:t>Line of service has a device. Device has a name and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of using RLOAP.</a:t>
            </a:r>
            <a:r>
              <a:rPr lang="en-US" baseline="0" dirty="0" smtClean="0"/>
              <a:t> Allows to get information out dynamically.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column in the table you wish to run an aggregate</a:t>
            </a:r>
            <a:r>
              <a:rPr lang="en-US" baseline="0" dirty="0" smtClean="0"/>
              <a:t> on. (Count is the exception)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8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4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programmatic way to easily group by all non-aggregate columns</a:t>
            </a:r>
          </a:p>
          <a:p>
            <a:pPr lvl="1"/>
            <a:r>
              <a:rPr lang="en-US" dirty="0" smtClean="0"/>
              <a:t>You can group by relations and get objects back or by columns, not 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instantiated</a:t>
            </a:r>
          </a:p>
          <a:p>
            <a:r>
              <a:rPr lang="en-US" dirty="0" smtClean="0"/>
              <a:t>Aggregation methods do not allow for full control over multiple columns returned</a:t>
            </a:r>
          </a:p>
          <a:p>
            <a:pPr lvl="1"/>
            <a:r>
              <a:rPr lang="en-US" dirty="0" smtClean="0"/>
              <a:t>select() is ignored</a:t>
            </a:r>
          </a:p>
          <a:p>
            <a:pPr lvl="1"/>
            <a:r>
              <a:rPr lang="en-US" dirty="0" smtClean="0"/>
              <a:t>group() can muck with the SELECT clause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Hardcoded queries?</a:t>
            </a:r>
            <a:r>
              <a:rPr lang="en-US" baseline="0" dirty="0" smtClean="0"/>
              <a:t> - </a:t>
            </a:r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a queryer yourself?</a:t>
            </a:r>
            <a:r>
              <a:rPr lang="en-US" baseline="0" dirty="0" smtClean="0"/>
              <a:t> - </a:t>
            </a:r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sequel?</a:t>
            </a:r>
            <a:r>
              <a:rPr lang="en-US" baseline="0" dirty="0" smtClean="0"/>
              <a:t> - </a:t>
            </a:r>
            <a:r>
              <a:rPr lang="en-US" dirty="0" smtClean="0"/>
              <a:t>Ship’s sailed for most apps;</a:t>
            </a:r>
            <a:r>
              <a:rPr lang="en-US" baseline="0" dirty="0" smtClean="0"/>
              <a:t> </a:t>
            </a:r>
            <a:r>
              <a:rPr lang="en-US" dirty="0" smtClean="0"/>
              <a:t>Requires management buy-in for a rewrite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3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fact model links to an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Called fact model because we’re modeling out and describing how a table can be used in reporting.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1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4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fact model that wouldn’t be used as the base of a</a:t>
            </a:r>
            <a:r>
              <a:rPr lang="en-US" baseline="0" dirty="0" smtClean="0"/>
              <a:t> report, but we model out how it can be used when used as a dimension.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corporate mobile phone accounts</a:t>
            </a:r>
            <a:r>
              <a:rPr lang="en-US" baseline="0" dirty="0" smtClean="0"/>
              <a:t> for fortune 500 companies.</a:t>
            </a:r>
          </a:p>
          <a:p>
            <a:r>
              <a:rPr lang="en-US" baseline="0" dirty="0" smtClean="0"/>
              <a:t>Bill optimization</a:t>
            </a:r>
            <a:r>
              <a:rPr lang="en-US" baseline="0" dirty="0" smtClean="0"/>
              <a:t>, device </a:t>
            </a:r>
            <a:r>
              <a:rPr lang="en-US" baseline="0" dirty="0" smtClean="0"/>
              <a:t>procurement and tier 1 tech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9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whitelist of available filters. </a:t>
            </a:r>
          </a:p>
          <a:p>
            <a:r>
              <a:rPr lang="en-US" dirty="0" smtClean="0"/>
              <a:t>Gives us full control over the query. </a:t>
            </a:r>
          </a:p>
          <a:p>
            <a:r>
              <a:rPr lang="en-US" dirty="0" smtClean="0"/>
              <a:t>Whitelisting</a:t>
            </a:r>
            <a:r>
              <a:rPr lang="en-US" baseline="0" dirty="0" smtClean="0"/>
              <a:t> because this is user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Pulls information</a:t>
            </a:r>
            <a:r>
              <a:rPr lang="en-US" baseline="0" dirty="0" smtClean="0"/>
              <a:t> from fact models an dimensions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query. Allows to take a base metric</a:t>
            </a:r>
            <a:r>
              <a:rPr lang="en-US" baseline="0" dirty="0" smtClean="0"/>
              <a:t> and merge it with user input to expand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AR isn’t good at joining against the same model twice.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SupportTicket</a:t>
            </a:r>
            <a:r>
              <a:rPr lang="en-US" baseline="0" dirty="0" smtClean="0"/>
              <a:t> has creator and assignee)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in the beginning of MOBI, ownership came with a “request”.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was</a:t>
            </a:r>
            <a:r>
              <a:rPr lang="en-US" baseline="0" dirty="0" smtClean="0"/>
              <a:t> to have the frontend work with simple Ruby objects translated into JSON to feed into the flavor of the month JS charting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questions up front. If you don’t know what you’re</a:t>
            </a:r>
            <a:r>
              <a:rPr lang="en-US" baseline="0" dirty="0" smtClean="0"/>
              <a:t> asking, you’re throwing spaghetti at the wall and possibly not delivering useless information to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baseline="0" dirty="0" smtClean="0"/>
              <a:t> sliced and diced date for any combination of groupings.</a:t>
            </a:r>
          </a:p>
          <a:p>
            <a:r>
              <a:rPr lang="en-US" baseline="0" dirty="0" smtClean="0"/>
              <a:t>Focuses on prebuild counts, averages, etc. </a:t>
            </a:r>
          </a:p>
          <a:p>
            <a:r>
              <a:rPr lang="en-US" baseline="0" dirty="0" smtClean="0"/>
              <a:t>Oracle and MS provide OLAP modules for their database products. ($$$)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E3E6-9C6A-B849-ADB2-8F62FA07C9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27duck/active_report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lap.com/olap-defi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support tickets by clients were created in the last month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active lines of service </a:t>
            </a:r>
            <a:r>
              <a:rPr lang="en-US" dirty="0" smtClean="0"/>
              <a:t>do we support broken down by </a:t>
            </a:r>
            <a:r>
              <a:rPr lang="en-US" dirty="0"/>
              <a:t>client?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27847" y="5174145"/>
            <a:ext cx="215017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43719" y="6034064"/>
            <a:ext cx="2148699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Cost center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open support tickets are in my queue by type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my active lines of service count by carrier?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09639" y="5281662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457614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</a:t>
            </a:r>
            <a:r>
              <a:rPr lang="en-US" dirty="0"/>
              <a:t>the sum of </a:t>
            </a:r>
            <a:r>
              <a:rPr lang="en-US" dirty="0" smtClean="0"/>
              <a:t>charges for </a:t>
            </a:r>
            <a:r>
              <a:rPr lang="en-US" dirty="0"/>
              <a:t>the last billing period by cost center?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How </a:t>
            </a:r>
            <a:r>
              <a:rPr lang="en-US" dirty="0"/>
              <a:t>many support tickets by </a:t>
            </a:r>
            <a:r>
              <a:rPr lang="en-US" dirty="0" smtClean="0"/>
              <a:t>client </a:t>
            </a:r>
            <a:r>
              <a:rPr lang="en-US" dirty="0"/>
              <a:t>were created in the last month?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281662"/>
            <a:ext cx="399371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380462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981142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9797483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85518" y="6128222"/>
            <a:ext cx="369573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What is the sum of mobile charges </a:t>
            </a:r>
            <a:r>
              <a:rPr lang="en-US" sz="3200" dirty="0" smtClean="0"/>
              <a:t>for </a:t>
            </a:r>
            <a:r>
              <a:rPr lang="en-US" sz="3200" dirty="0"/>
              <a:t>the last billing period </a:t>
            </a:r>
            <a:r>
              <a:rPr lang="en-US" sz="3200" dirty="0" smtClean="0"/>
              <a:t>grouped by </a:t>
            </a:r>
            <a:r>
              <a:rPr lang="en-US" sz="3200" dirty="0"/>
              <a:t>cost center?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02157" y="6369648"/>
            <a:ext cx="4091976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" y="2796128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13363" y="5870846"/>
            <a:ext cx="2411507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" y="2321996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3896" y="5845480"/>
            <a:ext cx="4002156" cy="0"/>
          </a:xfrm>
          <a:prstGeom prst="line">
            <a:avLst/>
          </a:prstGeom>
          <a:ln w="152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" y="3236393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" y="3699693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27947" y="5870846"/>
            <a:ext cx="2747230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" y="4156891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53797" y="2783990"/>
            <a:ext cx="838196" cy="411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53798" y="2309858"/>
            <a:ext cx="838196" cy="4119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353795" y="3224255"/>
            <a:ext cx="838196" cy="411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353794" y="3687555"/>
            <a:ext cx="838196" cy="411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53793" y="4144753"/>
            <a:ext cx="838196" cy="411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139"/>
            <a:ext cx="9144000" cy="234232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Tony Drake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RailsConf</a:t>
            </a:r>
            <a:r>
              <a:rPr lang="en-US" sz="2800" dirty="0" smtClean="0"/>
              <a:t> 2017</a:t>
            </a:r>
          </a:p>
          <a:p>
            <a:endParaRPr lang="en-US" sz="2800" dirty="0" smtClean="0"/>
          </a:p>
          <a:p>
            <a:pPr algn="l">
              <a:tabLst>
                <a:tab pos="8850313" algn="r"/>
              </a:tabLst>
            </a:pPr>
            <a:r>
              <a:rPr lang="en-US" sz="2800" dirty="0" err="1" smtClean="0"/>
              <a:t>github.com</a:t>
            </a:r>
            <a:r>
              <a:rPr lang="en-US" sz="2800" dirty="0" smtClean="0"/>
              <a:t>/t27duck 	@t27duck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for organizing data in a data </a:t>
            </a:r>
            <a:r>
              <a:rPr lang="en-US" dirty="0" smtClean="0"/>
              <a:t>warehouse</a:t>
            </a:r>
          </a:p>
          <a:p>
            <a:r>
              <a:rPr lang="en-US" dirty="0" smtClean="0"/>
              <a:t>Consists of measures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</a:p>
          <a:p>
            <a:r>
              <a:rPr lang="en-US" dirty="0"/>
              <a:t>Other option: Snowflake </a:t>
            </a:r>
            <a:r>
              <a:rPr lang="en-US" dirty="0" smtClean="0"/>
              <a:t>Schema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71712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traight Connector 5"/>
          <p:cNvSpPr/>
          <p:nvPr/>
        </p:nvSpPr>
        <p:spPr>
          <a:xfrm rot="16200000">
            <a:off x="9686652" y="2544912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Straight Connector 13"/>
          <p:cNvSpPr/>
          <p:nvPr/>
        </p:nvSpPr>
        <p:spPr>
          <a:xfrm rot="3240000">
            <a:off x="10164837" y="3306784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traight Connector 17"/>
          <p:cNvSpPr/>
          <p:nvPr/>
        </p:nvSpPr>
        <p:spPr>
          <a:xfrm rot="7560000">
            <a:off x="9179061" y="3279218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Straight Connector 5"/>
          <p:cNvSpPr/>
          <p:nvPr/>
        </p:nvSpPr>
        <p:spPr>
          <a:xfrm rot="16200000">
            <a:off x="2591164" y="2263861"/>
            <a:ext cx="229805" cy="164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9"/>
          <p:cNvSpPr/>
          <p:nvPr/>
        </p:nvSpPr>
        <p:spPr>
          <a:xfrm rot="20520000">
            <a:off x="3294986" y="2581944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Straight Connector 13"/>
          <p:cNvSpPr/>
          <p:nvPr/>
        </p:nvSpPr>
        <p:spPr>
          <a:xfrm rot="3240000">
            <a:off x="3086140" y="2965069"/>
            <a:ext cx="20030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Straight Connector 17"/>
          <p:cNvSpPr/>
          <p:nvPr/>
        </p:nvSpPr>
        <p:spPr>
          <a:xfrm rot="7560000">
            <a:off x="1710400" y="3018839"/>
            <a:ext cx="199416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21"/>
          <p:cNvSpPr/>
          <p:nvPr/>
        </p:nvSpPr>
        <p:spPr>
          <a:xfrm rot="11880000">
            <a:off x="1600816" y="2501194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Straight Connector 9"/>
          <p:cNvSpPr/>
          <p:nvPr/>
        </p:nvSpPr>
        <p:spPr>
          <a:xfrm rot="20520000">
            <a:off x="10420642" y="2860122"/>
            <a:ext cx="28166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Straight Connector 21"/>
          <p:cNvSpPr/>
          <p:nvPr/>
        </p:nvSpPr>
        <p:spPr>
          <a:xfrm rot="11880000">
            <a:off x="8943649" y="2833741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Straight Connector 9"/>
          <p:cNvSpPr/>
          <p:nvPr/>
        </p:nvSpPr>
        <p:spPr>
          <a:xfrm rot="20520000" flipV="1">
            <a:off x="6465463" y="4904184"/>
            <a:ext cx="347834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Straight Connector 13"/>
          <p:cNvSpPr/>
          <p:nvPr/>
        </p:nvSpPr>
        <p:spPr>
          <a:xfrm rot="3240000">
            <a:off x="6137184" y="5647996"/>
            <a:ext cx="20634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3" name="Straight Connector 17"/>
          <p:cNvSpPr/>
          <p:nvPr/>
        </p:nvSpPr>
        <p:spPr>
          <a:xfrm rot="7560000">
            <a:off x="5349809" y="5501000"/>
            <a:ext cx="20543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Straight Connector 21"/>
          <p:cNvSpPr/>
          <p:nvPr/>
        </p:nvSpPr>
        <p:spPr>
          <a:xfrm rot="11880000">
            <a:off x="5183383" y="5148977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Straight Connector 5"/>
          <p:cNvSpPr/>
          <p:nvPr/>
        </p:nvSpPr>
        <p:spPr>
          <a:xfrm rot="16200000">
            <a:off x="5795371" y="4705134"/>
            <a:ext cx="236740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8913841" y="1715526"/>
            <a:ext cx="1594083" cy="761433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541219" y="2236771"/>
            <a:ext cx="1528711" cy="761433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Line Owner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71518" y="3446832"/>
            <a:ext cx="1662517" cy="761433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82712" y="3405695"/>
            <a:ext cx="1677670" cy="761433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Bill Date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8727077" y="2766623"/>
            <a:ext cx="268768" cy="457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7321503" y="2316869"/>
            <a:ext cx="1559043" cy="761433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Cost Center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7927691" y="3385588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06529" y="2391544"/>
            <a:ext cx="1695313" cy="761433"/>
            <a:chOff x="4622207" y="1692401"/>
            <a:chExt cx="1286350" cy="1286350"/>
          </a:xfrm>
        </p:grpSpPr>
        <p:sp>
          <p:nvSpPr>
            <p:cNvPr id="40" name="Oval 39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 w="762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Support Ticket</a:t>
              </a:r>
              <a:endParaRPr lang="en-US" sz="2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8014" y="1379540"/>
            <a:ext cx="1594083" cy="761433"/>
            <a:chOff x="4468341" y="17823"/>
            <a:chExt cx="1594083" cy="1286350"/>
          </a:xfrm>
        </p:grpSpPr>
        <p:sp>
          <p:nvSpPr>
            <p:cNvPr id="44" name="Oval 43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Assignee</a:t>
              </a:r>
              <a:endParaRPr lang="en-US" sz="19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52369" y="2019360"/>
            <a:ext cx="1528711" cy="761433"/>
            <a:chOff x="6093645" y="1174928"/>
            <a:chExt cx="1528711" cy="1286350"/>
          </a:xfrm>
        </p:grpSpPr>
        <p:sp>
          <p:nvSpPr>
            <p:cNvPr id="58" name="Oval 57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Creator</a:t>
              </a:r>
              <a:endParaRPr lang="en-US" sz="19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92821" y="3105117"/>
            <a:ext cx="1662517" cy="761433"/>
            <a:chOff x="5418416" y="3047164"/>
            <a:chExt cx="1662517" cy="1286350"/>
          </a:xfrm>
        </p:grpSpPr>
        <p:sp>
          <p:nvSpPr>
            <p:cNvPr id="62" name="Oval 61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9562" y="3038887"/>
            <a:ext cx="1677670" cy="761433"/>
            <a:chOff x="3442255" y="3047164"/>
            <a:chExt cx="1677670" cy="1286350"/>
          </a:xfrm>
        </p:grpSpPr>
        <p:sp>
          <p:nvSpPr>
            <p:cNvPr id="66" name="Oval 65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Created Date</a:t>
              </a:r>
              <a:endParaRPr lang="en-US" sz="2400" kern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8053" y="1949406"/>
            <a:ext cx="1559043" cy="761433"/>
            <a:chOff x="2893242" y="1174928"/>
            <a:chExt cx="1559043" cy="1286350"/>
          </a:xfrm>
        </p:grpSpPr>
        <p:sp>
          <p:nvSpPr>
            <p:cNvPr id="70" name="Oval 69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3067772" y="1363310"/>
              <a:ext cx="1233124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/>
                <a:t>Category</a:t>
              </a:r>
              <a:endParaRPr lang="en-US" sz="1900" kern="1200" dirty="0"/>
            </a:p>
          </p:txBody>
        </p:sp>
      </p:grpSp>
      <p:sp>
        <p:nvSpPr>
          <p:cNvPr id="72" name="Oval 71"/>
          <p:cNvSpPr/>
          <p:nvPr/>
        </p:nvSpPr>
        <p:spPr>
          <a:xfrm>
            <a:off x="364541" y="3018780"/>
            <a:ext cx="1590261" cy="773335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65" y="375796"/>
            <a:ext cx="2767361" cy="81373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772396" y="1189528"/>
            <a:ext cx="293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Overly simplified examples</a:t>
            </a:r>
            <a:endParaRPr lang="en-US" sz="2000" i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9147289" y="2623745"/>
            <a:ext cx="1286350" cy="761433"/>
            <a:chOff x="4622207" y="1692401"/>
            <a:chExt cx="1286350" cy="1286350"/>
          </a:xfrm>
        </p:grpSpPr>
        <p:sp>
          <p:nvSpPr>
            <p:cNvPr id="75" name="Oval 74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Bill Line</a:t>
              </a:r>
              <a:endParaRPr lang="en-US" sz="2800" kern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664" y="3826720"/>
            <a:ext cx="1594083" cy="784411"/>
            <a:chOff x="4468341" y="17823"/>
            <a:chExt cx="1594083" cy="1286350"/>
          </a:xfrm>
        </p:grpSpPr>
        <p:sp>
          <p:nvSpPr>
            <p:cNvPr id="83" name="Oval 8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14725" y="5767900"/>
            <a:ext cx="1662517" cy="784411"/>
            <a:chOff x="5418416" y="3047164"/>
            <a:chExt cx="1662517" cy="1286350"/>
          </a:xfrm>
        </p:grpSpPr>
        <p:sp>
          <p:nvSpPr>
            <p:cNvPr id="91" name="Oval 9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91366" y="5523684"/>
            <a:ext cx="1677670" cy="784411"/>
            <a:chOff x="3442255" y="3047164"/>
            <a:chExt cx="1677670" cy="1286350"/>
          </a:xfrm>
        </p:grpSpPr>
        <p:sp>
          <p:nvSpPr>
            <p:cNvPr id="95" name="Oval 94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01527" y="4516903"/>
            <a:ext cx="1559043" cy="784411"/>
            <a:chOff x="2893242" y="1174928"/>
            <a:chExt cx="1559043" cy="1286350"/>
          </a:xfrm>
        </p:grpSpPr>
        <p:sp>
          <p:nvSpPr>
            <p:cNvPr id="99" name="Oval 98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98340" y="4849660"/>
            <a:ext cx="1286350" cy="784411"/>
            <a:chOff x="4622207" y="1692401"/>
            <a:chExt cx="1286350" cy="1286350"/>
          </a:xfrm>
        </p:grpSpPr>
        <p:sp>
          <p:nvSpPr>
            <p:cNvPr id="103" name="Oval 102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455251" y="4241136"/>
            <a:ext cx="1528711" cy="784411"/>
            <a:chOff x="6093645" y="1174928"/>
            <a:chExt cx="1528711" cy="1286350"/>
          </a:xfrm>
        </p:grpSpPr>
        <p:sp>
          <p:nvSpPr>
            <p:cNvPr id="106" name="Oval 105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109" name="Straight Connector 13"/>
          <p:cNvSpPr/>
          <p:nvPr/>
        </p:nvSpPr>
        <p:spPr>
          <a:xfrm rot="2199731" flipV="1">
            <a:off x="6858580" y="4680837"/>
            <a:ext cx="449615" cy="8610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901845" y="5140422"/>
            <a:ext cx="1662517" cy="761433"/>
            <a:chOff x="5418416" y="3047164"/>
            <a:chExt cx="1662517" cy="1286350"/>
          </a:xfrm>
        </p:grpSpPr>
        <p:sp>
          <p:nvSpPr>
            <p:cNvPr id="111" name="Oval 110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Client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517862"/>
              </p:ext>
            </p:extLst>
          </p:nvPr>
        </p:nvGraphicFramePr>
        <p:xfrm>
          <a:off x="4876798" y="4485206"/>
          <a:ext cx="6857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2"/>
                <a:gridCol w="1739331"/>
                <a:gridCol w="1073749"/>
                <a:gridCol w="1683349"/>
                <a:gridCol w="728309"/>
                <a:gridCol w="109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assigned_id_to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45431" y="3774524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</a:t>
            </a:r>
            <a:r>
              <a:rPr lang="en-US" sz="2800" b="1" dirty="0" err="1" smtClean="0"/>
              <a:t>upport_tickets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Aggregation methods (#count, #maximum, #minimum) </a:t>
            </a:r>
            <a:r>
              <a:rPr lang="en-US" dirty="0"/>
              <a:t>do not allow for full control over multiple columns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queries?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r>
              <a:rPr lang="en-US" dirty="0" smtClean="0"/>
              <a:t>Switch your application to </a:t>
            </a:r>
            <a:r>
              <a:rPr lang="en-US" dirty="0"/>
              <a:t>sequel?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and filters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  <a:endParaRPr lang="en-US" dirty="0"/>
          </a:p>
          <a:p>
            <a:r>
              <a:rPr lang="en-US" i="1" dirty="0" smtClean="0"/>
              <a:t>Mostly</a:t>
            </a:r>
            <a:r>
              <a:rPr lang="en-US" dirty="0" smtClean="0"/>
              <a:t> production-ready</a:t>
            </a:r>
          </a:p>
          <a:p>
            <a:pPr lvl="1"/>
            <a:r>
              <a:rPr lang="en-US" dirty="0" smtClean="0"/>
              <a:t>API pretty much at a good spot</a:t>
            </a:r>
          </a:p>
          <a:p>
            <a:pPr lvl="1"/>
            <a:r>
              <a:rPr lang="en-US" dirty="0" smtClean="0"/>
              <a:t>Would love help with documentation :D</a:t>
            </a:r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30580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FactModel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235" y="3804846"/>
            <a:ext cx="5350565" cy="27446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Line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LineFactModel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:carrier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Tony Drake</a:t>
            </a:r>
          </a:p>
          <a:p>
            <a:r>
              <a:rPr lang="en-US" dirty="0" smtClean="0"/>
              <a:t>Senior Developer at MOBI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one million devices under </a:t>
            </a:r>
            <a:r>
              <a:rPr lang="en-US" dirty="0" smtClean="0"/>
              <a:t>management + Billing data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TicketFactModel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by_creator_id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creator_id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subject_cont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line_count_by_carrier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 smtClean="0"/>
              <a:t>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</a:t>
            </a:r>
            <a:r>
              <a:rPr lang="en-US" dirty="0" smtClean="0"/>
              <a:t>[:carrier]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metric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[:carrier],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carrier_id_eq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metric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BillLineFactModel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 :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Report.new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metric,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[:carrier],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dimension_filter</a:t>
            </a:r>
            <a:r>
              <a:rPr lang="en-US" dirty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  </a:t>
            </a:r>
            <a:r>
              <a:rPr lang="en-US" dirty="0" err="1"/>
              <a:t>carrier_id_eq</a:t>
            </a:r>
            <a:r>
              <a:rPr lang="en-US" dirty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1929" y="1825625"/>
            <a:ext cx="5681871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bill_lines.total_charges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total_charges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carriers.id</a:t>
            </a:r>
            <a:r>
              <a:rPr lang="en-US" dirty="0" smtClean="0"/>
              <a:t> AS </a:t>
            </a:r>
            <a:r>
              <a:rPr lang="en-US" dirty="0" err="1" smtClean="0"/>
              <a:t>carrier_identifier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carriers.name</a:t>
            </a:r>
            <a:r>
              <a:rPr lang="en-US" dirty="0" smtClean="0"/>
              <a:t> AS carrier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bill_lines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carriers </a:t>
            </a:r>
            <a:br>
              <a:rPr lang="en-US" dirty="0" smtClean="0"/>
            </a:br>
            <a:r>
              <a:rPr lang="en-US" dirty="0" smtClean="0"/>
              <a:t>      ON </a:t>
            </a:r>
            <a:r>
              <a:rPr lang="en-US" dirty="0" err="1" smtClean="0"/>
              <a:t>carriers.id</a:t>
            </a:r>
            <a:r>
              <a:rPr lang="en-US" dirty="0" smtClean="0"/>
              <a:t> = </a:t>
            </a:r>
            <a:r>
              <a:rPr lang="en-US" dirty="0" err="1" smtClean="0"/>
              <a:t>bill_lines.carrier_id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bill_lines.carrier_id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carriers.id</a:t>
            </a:r>
            <a:r>
              <a:rPr lang="en-US" dirty="0" smtClean="0"/>
              <a:t>, </a:t>
            </a:r>
            <a:r>
              <a:rPr lang="en-US" dirty="0" err="1" smtClean="0"/>
              <a:t>carriers.name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SELECT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SUM(</a:t>
            </a:r>
            <a:r>
              <a:rPr lang="en-US" dirty="0" err="1"/>
              <a:t>bill_lines.total_charges</a:t>
            </a:r>
            <a:r>
              <a:rPr lang="en-US" dirty="0"/>
              <a:t>)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AS </a:t>
            </a:r>
            <a:r>
              <a:rPr lang="en-US" dirty="0" err="1"/>
              <a:t>total_charges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carriers.id</a:t>
            </a:r>
            <a:r>
              <a:rPr lang="en-US" dirty="0"/>
              <a:t> AS </a:t>
            </a:r>
            <a:r>
              <a:rPr lang="en-US" dirty="0" err="1"/>
              <a:t>carrier_identifier</a:t>
            </a:r>
            <a:r>
              <a:rPr lang="en-US" dirty="0"/>
              <a:t>,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carriers.name</a:t>
            </a:r>
            <a:r>
              <a:rPr lang="en-US" dirty="0"/>
              <a:t> AS carrier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FROM </a:t>
            </a:r>
            <a:r>
              <a:rPr lang="en-US" dirty="0" err="1"/>
              <a:t>bill_line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JOIN carriers </a:t>
            </a:r>
            <a:br>
              <a:rPr lang="en-US" dirty="0"/>
            </a:br>
            <a:r>
              <a:rPr lang="en-US" dirty="0"/>
              <a:t>      ON </a:t>
            </a:r>
            <a:r>
              <a:rPr lang="en-US" dirty="0" err="1"/>
              <a:t>carriers.id</a:t>
            </a:r>
            <a:r>
              <a:rPr lang="en-US" dirty="0"/>
              <a:t> = </a:t>
            </a:r>
            <a:r>
              <a:rPr lang="en-US" dirty="0" err="1"/>
              <a:t>bill_lines.carrier_id</a:t>
            </a: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bill_lines.carrier_id</a:t>
            </a:r>
            <a:r>
              <a:rPr lang="en-US" dirty="0"/>
              <a:t> IN(123, 456)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dirty="0"/>
              <a:t>GROUP BY </a:t>
            </a:r>
            <a:r>
              <a:rPr lang="en-US" dirty="0" err="1"/>
              <a:t>carriers.id</a:t>
            </a:r>
            <a:r>
              <a:rPr lang="en-US" dirty="0"/>
              <a:t>, </a:t>
            </a:r>
            <a:r>
              <a:rPr lang="en-US" dirty="0" err="1"/>
              <a:t>carriers.name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r.run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742.34,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‘AT&amp;T’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total_charges</a:t>
            </a:r>
            <a:r>
              <a:rPr lang="en-US" dirty="0"/>
              <a:t>: 432.34,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carrier_identifier</a:t>
            </a:r>
            <a:r>
              <a:rPr lang="en-US" dirty="0"/>
              <a:t>: 456,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carrier: ‘Sprint’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10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/>
              <a:t>Rails counter caches</a:t>
            </a:r>
          </a:p>
          <a:p>
            <a:r>
              <a:rPr lang="en-US" dirty="0"/>
              <a:t>Pre-calculated aggregates (Rebuilt via background jobs)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</a:t>
            </a:r>
            <a:r>
              <a:rPr lang="en-US" dirty="0" smtClean="0"/>
              <a:t>wisely</a:t>
            </a:r>
            <a:endParaRPr lang="en-US" dirty="0"/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ActiveReporting</a:t>
            </a:r>
            <a:r>
              <a:rPr lang="en-US" dirty="0" smtClean="0"/>
              <a:t>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Dashboard for client administrators</a:t>
            </a:r>
          </a:p>
          <a:p>
            <a:pPr lvl="1"/>
            <a:r>
              <a:rPr lang="en-US" dirty="0" smtClean="0"/>
              <a:t>Dashboard for internal support staff</a:t>
            </a:r>
          </a:p>
          <a:p>
            <a:pPr lvl="1"/>
            <a:r>
              <a:rPr lang="en-US" dirty="0" smtClean="0"/>
              <a:t>Dashboard </a:t>
            </a:r>
            <a:r>
              <a:rPr lang="en-US" smtClean="0"/>
              <a:t>for MOBI Management</a:t>
            </a:r>
            <a:endParaRPr lang="en-US" dirty="0" smtClean="0"/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internal support staff (Workflow ease)</a:t>
            </a:r>
          </a:p>
          <a:p>
            <a:pPr lvl="1"/>
            <a:r>
              <a:rPr lang="en-US" dirty="0" smtClean="0"/>
              <a:t>How many support tickets by client were created in the last month?</a:t>
            </a:r>
          </a:p>
          <a:p>
            <a:endParaRPr lang="en-US" dirty="0" smtClean="0"/>
          </a:p>
          <a:p>
            <a:r>
              <a:rPr lang="en-US" dirty="0" smtClean="0"/>
              <a:t>For client administrators (Visibility into program)</a:t>
            </a:r>
          </a:p>
          <a:p>
            <a:pPr lvl="1"/>
            <a:r>
              <a:rPr lang="en-US" dirty="0" smtClean="0"/>
              <a:t>What is the sum of mobile charges for for the last billing period by cost center?</a:t>
            </a:r>
          </a:p>
          <a:p>
            <a:endParaRPr lang="en-US" dirty="0" smtClean="0"/>
          </a:p>
          <a:p>
            <a:r>
              <a:rPr lang="en-US" dirty="0" smtClean="0"/>
              <a:t>For MOBI Management (Company health)</a:t>
            </a:r>
          </a:p>
          <a:p>
            <a:pPr lvl="1"/>
            <a:r>
              <a:rPr lang="en-US" dirty="0" smtClean="0"/>
              <a:t>How many active lines of service by client?</a:t>
            </a:r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3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“dimensions” and “measures”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2202</Words>
  <Application>Microsoft Macintosh PowerPoint</Application>
  <PresentationFormat>Widescreen</PresentationFormat>
  <Paragraphs>506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Mangal</vt:lpstr>
      <vt:lpstr>Arial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The Scenario</vt:lpstr>
      <vt:lpstr>Couple notes…</vt:lpstr>
      <vt:lpstr>What is “reporting”?</vt:lpstr>
      <vt:lpstr>What do you want to answer?</vt:lpstr>
      <vt:lpstr>What is “OLAP”?</vt:lpstr>
      <vt:lpstr>What is “ROLAP”</vt:lpstr>
      <vt:lpstr>OLAP 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– FactModel</vt:lpstr>
      <vt:lpstr>active_reporting –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active_reporting – Report</vt:lpstr>
      <vt:lpstr>Other Database Considerations</vt:lpstr>
      <vt:lpstr>The End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185</cp:revision>
  <cp:lastPrinted>2017-04-27T20:35:32Z</cp:lastPrinted>
  <dcterms:created xsi:type="dcterms:W3CDTF">2017-02-20T23:26:14Z</dcterms:created>
  <dcterms:modified xsi:type="dcterms:W3CDTF">2017-04-27T20:35:35Z</dcterms:modified>
</cp:coreProperties>
</file>