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91" r:id="rId2"/>
    <p:sldId id="256" r:id="rId3"/>
    <p:sldId id="260" r:id="rId4"/>
    <p:sldId id="290" r:id="rId5"/>
    <p:sldId id="264" r:id="rId6"/>
    <p:sldId id="283" r:id="rId7"/>
    <p:sldId id="265" r:id="rId8"/>
    <p:sldId id="266" r:id="rId9"/>
    <p:sldId id="258" r:id="rId10"/>
    <p:sldId id="259" r:id="rId11"/>
    <p:sldId id="257" r:id="rId12"/>
    <p:sldId id="267" r:id="rId13"/>
    <p:sldId id="268" r:id="rId14"/>
    <p:sldId id="273" r:id="rId15"/>
    <p:sldId id="272" r:id="rId16"/>
    <p:sldId id="274" r:id="rId17"/>
    <p:sldId id="270" r:id="rId18"/>
    <p:sldId id="271" r:id="rId19"/>
    <p:sldId id="275" r:id="rId20"/>
    <p:sldId id="277" r:id="rId21"/>
    <p:sldId id="299" r:id="rId22"/>
    <p:sldId id="279" r:id="rId23"/>
    <p:sldId id="284" r:id="rId24"/>
    <p:sldId id="282" r:id="rId25"/>
    <p:sldId id="285" r:id="rId26"/>
    <p:sldId id="288" r:id="rId27"/>
    <p:sldId id="292" r:id="rId28"/>
    <p:sldId id="293" r:id="rId29"/>
    <p:sldId id="294" r:id="rId30"/>
    <p:sldId id="296" r:id="rId31"/>
    <p:sldId id="295" r:id="rId32"/>
    <p:sldId id="297" r:id="rId33"/>
    <p:sldId id="298" r:id="rId34"/>
    <p:sldId id="302" r:id="rId35"/>
    <p:sldId id="280" r:id="rId36"/>
    <p:sldId id="287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10"/>
    <p:restoredTop sz="76560"/>
  </p:normalViewPr>
  <p:slideViewPr>
    <p:cSldViewPr snapToGrid="0" snapToObjects="1">
      <p:cViewPr varScale="1">
        <p:scale>
          <a:sx n="76" d="100"/>
          <a:sy n="76" d="100"/>
        </p:scale>
        <p:origin x="1280" y="2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1" d="100"/>
          <a:sy n="81" d="100"/>
        </p:scale>
        <p:origin x="3384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notesMaster" Target="notesMasters/notesMaster1.xml"/><Relationship Id="rId39" Type="http://schemas.openxmlformats.org/officeDocument/2006/relationships/handoutMaster" Target="handoutMasters/handoutMaster1.xml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8864BC-3F83-194B-8291-5A25597A9563}" type="datetimeFigureOut">
              <a:rPr lang="en-US" smtClean="0"/>
              <a:t>4/26/17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983C26-1DC8-844E-A897-5C5DDE1E1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405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E7C617-CD75-1346-B314-03A29C3CAA7B}" type="datetimeFigureOut">
              <a:rPr lang="en-US" smtClean="0"/>
              <a:t>4/26/17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45E3E6-9C6A-B849-ADB2-8F62FA07C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50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5E3E6-9C6A-B849-ADB2-8F62FA07C9B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2171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5E3E6-9C6A-B849-ADB2-8F62FA07C9B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778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Standard OLAP terms.</a:t>
            </a:r>
            <a:r>
              <a:rPr lang="en-US" baseline="0" dirty="0" smtClean="0"/>
              <a:t> Will relate them to SQL and Rails terms. </a:t>
            </a:r>
          </a:p>
          <a:p>
            <a:r>
              <a:rPr lang="en-US" baseline="0" dirty="0" smtClean="0"/>
              <a:t>Convert the Question to OLAP to SQL.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5E3E6-9C6A-B849-ADB2-8F62FA07C9B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8695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starting point of a report. The focal point that holds the data you want.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5E3E6-9C6A-B849-ADB2-8F62FA07C9B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4184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5E3E6-9C6A-B849-ADB2-8F62FA07C9B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9697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5E3E6-9C6A-B849-ADB2-8F62FA07C9B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8324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Line of service has a carrier.</a:t>
            </a:r>
            <a:r>
              <a:rPr lang="en-US" baseline="0" dirty="0" smtClean="0"/>
              <a:t> Carrier table has a “name”.</a:t>
            </a:r>
          </a:p>
          <a:p>
            <a:r>
              <a:rPr lang="en-US" baseline="0" dirty="0" smtClean="0"/>
              <a:t>Line of service has a device. Device has a name and OS.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5E3E6-9C6A-B849-ADB2-8F62FA07C9B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0198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Benefit of using RLOAP.</a:t>
            </a:r>
            <a:r>
              <a:rPr lang="en-US" baseline="0" dirty="0" smtClean="0"/>
              <a:t> Allows to get information out dynamically.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5E3E6-9C6A-B849-ADB2-8F62FA07C9B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7133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column in the table you wish to run an aggregate</a:t>
            </a:r>
            <a:r>
              <a:rPr lang="en-US" baseline="0" dirty="0" smtClean="0"/>
              <a:t> on. (Count is the exception)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5E3E6-9C6A-B849-ADB2-8F62FA07C9B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810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5E3E6-9C6A-B849-ADB2-8F62FA07C9B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946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5E3E6-9C6A-B849-ADB2-8F62FA07C9B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9163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5E3E6-9C6A-B849-ADB2-8F62FA07C9B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7289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5E3E6-9C6A-B849-ADB2-8F62FA07C9B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6349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5E3E6-9C6A-B849-ADB2-8F62FA07C9B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8072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5E3E6-9C6A-B849-ADB2-8F62FA07C9B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7022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5E3E6-9C6A-B849-ADB2-8F62FA07C9B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3747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 programmatic way to easily group by all non-aggregate columns</a:t>
            </a:r>
          </a:p>
          <a:p>
            <a:pPr lvl="1"/>
            <a:r>
              <a:rPr lang="en-US" dirty="0" smtClean="0"/>
              <a:t>You can group by relations and get objects back or by columns, not both</a:t>
            </a:r>
          </a:p>
          <a:p>
            <a:pPr lvl="1"/>
            <a:r>
              <a:rPr lang="en-US" dirty="0" smtClean="0"/>
              <a:t>Can result in multiple queries resulting in </a:t>
            </a:r>
            <a:r>
              <a:rPr lang="en-US" dirty="0" err="1" smtClean="0"/>
              <a:t>ActiveRecord</a:t>
            </a:r>
            <a:r>
              <a:rPr lang="en-US" dirty="0" smtClean="0"/>
              <a:t> objects instantiated</a:t>
            </a:r>
          </a:p>
          <a:p>
            <a:r>
              <a:rPr lang="en-US" dirty="0" smtClean="0"/>
              <a:t>Aggregation methods do not allow for full control over multiple columns returned</a:t>
            </a:r>
          </a:p>
          <a:p>
            <a:pPr lvl="1"/>
            <a:r>
              <a:rPr lang="en-US" dirty="0" smtClean="0"/>
              <a:t>select() is ignored</a:t>
            </a:r>
          </a:p>
          <a:p>
            <a:pPr lvl="1"/>
            <a:r>
              <a:rPr lang="en-US" dirty="0" smtClean="0"/>
              <a:t>group() can muck with the SELECT clause</a:t>
            </a:r>
          </a:p>
          <a:p>
            <a:r>
              <a:rPr lang="en-US" dirty="0" smtClean="0"/>
              <a:t>No way to describe a fact table or metrics in ROLAP terms</a:t>
            </a:r>
          </a:p>
          <a:p>
            <a:r>
              <a:rPr lang="en-US" dirty="0" smtClean="0"/>
              <a:t>No decent way to defining what a user can filter metrics 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5E3E6-9C6A-B849-ADB2-8F62FA07C9B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5072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Hardcoded queries?</a:t>
            </a:r>
            <a:r>
              <a:rPr lang="en-US" baseline="0" dirty="0" smtClean="0"/>
              <a:t> - </a:t>
            </a:r>
            <a:r>
              <a:rPr lang="en-US" dirty="0" smtClean="0"/>
              <a:t>Complex logic for applying dimensions and filters</a:t>
            </a:r>
          </a:p>
          <a:p>
            <a:r>
              <a:rPr lang="en-US" dirty="0" smtClean="0"/>
              <a:t>Write a queryer yourself?</a:t>
            </a:r>
            <a:r>
              <a:rPr lang="en-US" baseline="0" dirty="0" smtClean="0"/>
              <a:t> - </a:t>
            </a:r>
            <a:r>
              <a:rPr lang="en-US" dirty="0" smtClean="0"/>
              <a:t>Could result in dirtying up models</a:t>
            </a:r>
          </a:p>
          <a:p>
            <a:r>
              <a:rPr lang="en-US" dirty="0" smtClean="0"/>
              <a:t>Switch your application to </a:t>
            </a:r>
            <a:r>
              <a:rPr lang="en-US" dirty="0" smtClean="0"/>
              <a:t>sequel?</a:t>
            </a:r>
            <a:r>
              <a:rPr lang="en-US" baseline="0" dirty="0" smtClean="0"/>
              <a:t> </a:t>
            </a:r>
            <a:r>
              <a:rPr lang="en-US" baseline="0" dirty="0" smtClean="0"/>
              <a:t>- </a:t>
            </a:r>
            <a:r>
              <a:rPr lang="en-US" dirty="0" smtClean="0"/>
              <a:t>Ship’s sailed for most apps;</a:t>
            </a:r>
            <a:r>
              <a:rPr lang="en-US" baseline="0" dirty="0" smtClean="0"/>
              <a:t> </a:t>
            </a:r>
            <a:r>
              <a:rPr lang="en-US" dirty="0" smtClean="0"/>
              <a:t>Requires management buy-in for a rewrite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5E3E6-9C6A-B849-ADB2-8F62FA07C9B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9789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5E3E6-9C6A-B849-ADB2-8F62FA07C9B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15318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fact model links to an </a:t>
            </a:r>
            <a:r>
              <a:rPr lang="en-US" dirty="0" err="1" smtClean="0"/>
              <a:t>ActiveRecord</a:t>
            </a:r>
            <a:r>
              <a:rPr lang="en-US" dirty="0" smtClean="0"/>
              <a:t> model</a:t>
            </a:r>
            <a:r>
              <a:rPr lang="en-US" baseline="0" dirty="0" smtClean="0"/>
              <a:t>. </a:t>
            </a:r>
          </a:p>
          <a:p>
            <a:r>
              <a:rPr lang="en-US" baseline="0" dirty="0" smtClean="0"/>
              <a:t>Called fact model because we’re modeling out and describing how a table can be used in reporting.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5E3E6-9C6A-B849-ADB2-8F62FA07C9B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31131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5E3E6-9C6A-B849-ADB2-8F62FA07C9B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64439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 of a fact model that wouldn’t be used as the base of a</a:t>
            </a:r>
            <a:r>
              <a:rPr lang="en-US" baseline="0" dirty="0" smtClean="0"/>
              <a:t> report, but we model out how it can be used when used as a dimension.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5E3E6-9C6A-B849-ADB2-8F62FA07C9B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8833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Manage the corporate mobile phone accounts</a:t>
            </a:r>
            <a:r>
              <a:rPr lang="en-US" baseline="0" dirty="0" smtClean="0"/>
              <a:t> for fortune 500 companies.</a:t>
            </a:r>
          </a:p>
          <a:p>
            <a:r>
              <a:rPr lang="en-US" baseline="0" dirty="0" smtClean="0"/>
              <a:t>Bill optimization, procurement and tier 1 tech support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5E3E6-9C6A-B849-ADB2-8F62FA07C9B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43933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Build a whitelist of available filters. </a:t>
            </a:r>
          </a:p>
          <a:p>
            <a:r>
              <a:rPr lang="en-US" dirty="0" smtClean="0"/>
              <a:t>Gives us full control over the query. </a:t>
            </a:r>
          </a:p>
          <a:p>
            <a:r>
              <a:rPr lang="en-US" dirty="0" smtClean="0"/>
              <a:t>Whitelisting</a:t>
            </a:r>
            <a:r>
              <a:rPr lang="en-US" baseline="0" dirty="0" smtClean="0"/>
              <a:t> because this is user input.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5E3E6-9C6A-B849-ADB2-8F62FA07C9B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99258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Pulls information</a:t>
            </a:r>
            <a:r>
              <a:rPr lang="en-US" baseline="0" dirty="0" smtClean="0"/>
              <a:t> from fact models an dimensions together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5E3E6-9C6A-B849-ADB2-8F62FA07C9B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22634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Run the query. Allows to take a base metric</a:t>
            </a:r>
            <a:r>
              <a:rPr lang="en-US" baseline="0" dirty="0" smtClean="0"/>
              <a:t> and merge it with user input to expand 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5E3E6-9C6A-B849-ADB2-8F62FA07C9B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75840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5E3E6-9C6A-B849-ADB2-8F62FA07C9B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1182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5E3E6-9C6A-B849-ADB2-8F62FA07C9BD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08984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Also,</a:t>
            </a:r>
            <a:r>
              <a:rPr lang="en-US" baseline="0" dirty="0" smtClean="0"/>
              <a:t> AR isn’t good at joining against the same model twice.</a:t>
            </a:r>
          </a:p>
          <a:p>
            <a:r>
              <a:rPr lang="en-US" baseline="0" dirty="0" smtClean="0"/>
              <a:t>(</a:t>
            </a:r>
            <a:r>
              <a:rPr lang="en-US" baseline="0" dirty="0" err="1" smtClean="0"/>
              <a:t>SupportTicket</a:t>
            </a:r>
            <a:r>
              <a:rPr lang="en-US" baseline="0" dirty="0" smtClean="0"/>
              <a:t> has creator and assignee)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5E3E6-9C6A-B849-ADB2-8F62FA07C9BD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05499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5E3E6-9C6A-B849-ADB2-8F62FA07C9BD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5305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5E3E6-9C6A-B849-ADB2-8F62FA07C9B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3714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Back in the beginning of MOBI, ownership came with a “request”.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5E3E6-9C6A-B849-ADB2-8F62FA07C9B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5782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goal was</a:t>
            </a:r>
            <a:r>
              <a:rPr lang="en-US" baseline="0" dirty="0" smtClean="0"/>
              <a:t> to have the frontend work with simple Ruby objects translated into JSON to feed into the flavor of the month JS charting system.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5E3E6-9C6A-B849-ADB2-8F62FA07C9B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1306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5E3E6-9C6A-B849-ADB2-8F62FA07C9B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4247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Get questions up front. If you don’t know what you’re</a:t>
            </a:r>
            <a:r>
              <a:rPr lang="en-US" baseline="0" dirty="0" smtClean="0"/>
              <a:t> asking, you’re throwing spaghetti at the wall and possibly not delivering useless information to the user.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5E3E6-9C6A-B849-ADB2-8F62FA07C9B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3828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Pre</a:t>
            </a:r>
            <a:r>
              <a:rPr lang="en-US" baseline="0" dirty="0" smtClean="0"/>
              <a:t> sliced and diced date for any combination of groupings.</a:t>
            </a:r>
          </a:p>
          <a:p>
            <a:r>
              <a:rPr lang="en-US" baseline="0" dirty="0" smtClean="0"/>
              <a:t>Focuses on prebuild counts, averages, etc. </a:t>
            </a:r>
          </a:p>
          <a:p>
            <a:r>
              <a:rPr lang="en-US" baseline="0" dirty="0" smtClean="0"/>
              <a:t>Oracle and MS provide OLAP modules for their database products. ($$$)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5E3E6-9C6A-B849-ADB2-8F62FA07C9B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84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83B3B-F4D8-A846-95D1-49CF927F713A}" type="datetimeFigureOut">
              <a:rPr lang="en-US" smtClean="0"/>
              <a:t>4/26/17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A229B-0173-8C49-912C-2AF51A5DB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641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83B3B-F4D8-A846-95D1-49CF927F713A}" type="datetimeFigureOut">
              <a:rPr lang="en-US" smtClean="0"/>
              <a:t>4/26/17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A229B-0173-8C49-912C-2AF51A5DB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93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83B3B-F4D8-A846-95D1-49CF927F713A}" type="datetimeFigureOut">
              <a:rPr lang="en-US" smtClean="0"/>
              <a:t>4/26/17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A229B-0173-8C49-912C-2AF51A5DB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167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83B3B-F4D8-A846-95D1-49CF927F713A}" type="datetimeFigureOut">
              <a:rPr lang="en-US" smtClean="0"/>
              <a:t>4/26/17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A229B-0173-8C49-912C-2AF51A5DB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024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83B3B-F4D8-A846-95D1-49CF927F713A}" type="datetimeFigureOut">
              <a:rPr lang="en-US" smtClean="0"/>
              <a:t>4/26/17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A229B-0173-8C49-912C-2AF51A5DB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25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83B3B-F4D8-A846-95D1-49CF927F713A}" type="datetimeFigureOut">
              <a:rPr lang="en-US" smtClean="0"/>
              <a:t>4/26/17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A229B-0173-8C49-912C-2AF51A5DB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923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83B3B-F4D8-A846-95D1-49CF927F713A}" type="datetimeFigureOut">
              <a:rPr lang="en-US" smtClean="0"/>
              <a:t>4/26/17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A229B-0173-8C49-912C-2AF51A5DB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271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83B3B-F4D8-A846-95D1-49CF927F713A}" type="datetimeFigureOut">
              <a:rPr lang="en-US" smtClean="0"/>
              <a:t>4/26/17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A229B-0173-8C49-912C-2AF51A5DB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96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83B3B-F4D8-A846-95D1-49CF927F713A}" type="datetimeFigureOut">
              <a:rPr lang="en-US" smtClean="0"/>
              <a:t>4/26/17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A229B-0173-8C49-912C-2AF51A5DB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169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83B3B-F4D8-A846-95D1-49CF927F713A}" type="datetimeFigureOut">
              <a:rPr lang="en-US" smtClean="0"/>
              <a:t>4/26/17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A229B-0173-8C49-912C-2AF51A5DB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82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83B3B-F4D8-A846-95D1-49CF927F713A}" type="datetimeFigureOut">
              <a:rPr lang="en-US" smtClean="0"/>
              <a:t>4/26/17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A229B-0173-8C49-912C-2AF51A5DB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43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83B3B-F4D8-A846-95D1-49CF927F713A}" type="datetimeFigureOut">
              <a:rPr lang="en-US" smtClean="0"/>
              <a:t>4/26/17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AA229B-0173-8C49-912C-2AF51A5DB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155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tif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github.com/t27duck/active_reporting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tif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olap.com/olap-definition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slide intentionally left blank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290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“</a:t>
            </a:r>
            <a:r>
              <a:rPr lang="en-US" b="1" dirty="0" smtClean="0"/>
              <a:t>R</a:t>
            </a:r>
            <a:r>
              <a:rPr lang="en-US" dirty="0" smtClean="0"/>
              <a:t>OLAP”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R</a:t>
            </a:r>
            <a:r>
              <a:rPr lang="en-US" dirty="0" smtClean="0"/>
              <a:t>elational </a:t>
            </a:r>
            <a:r>
              <a:rPr lang="en-US" b="1" dirty="0" smtClean="0"/>
              <a:t>O</a:t>
            </a:r>
            <a:r>
              <a:rPr lang="en-US" dirty="0" smtClean="0"/>
              <a:t>n</a:t>
            </a:r>
            <a:r>
              <a:rPr lang="en-US" b="1" dirty="0" smtClean="0"/>
              <a:t>l</a:t>
            </a:r>
            <a:r>
              <a:rPr lang="en-US" dirty="0" smtClean="0"/>
              <a:t>ine Analytical </a:t>
            </a:r>
            <a:r>
              <a:rPr lang="en-US" b="1" dirty="0" smtClean="0"/>
              <a:t>P</a:t>
            </a:r>
            <a:r>
              <a:rPr lang="en-US" dirty="0" smtClean="0"/>
              <a:t>rocessing</a:t>
            </a:r>
          </a:p>
          <a:p>
            <a:r>
              <a:rPr lang="en-US" dirty="0" smtClean="0"/>
              <a:t>OLAP functionality implemented with a RDBMS</a:t>
            </a:r>
          </a:p>
          <a:p>
            <a:r>
              <a:rPr lang="en-US" b="1" dirty="0" smtClean="0"/>
              <a:t>Dynamic queries </a:t>
            </a:r>
            <a:r>
              <a:rPr lang="en-US" dirty="0" smtClean="0"/>
              <a:t>generated for reports</a:t>
            </a:r>
          </a:p>
          <a:p>
            <a:r>
              <a:rPr lang="en-US" dirty="0" smtClean="0"/>
              <a:t>Uses standard database </a:t>
            </a:r>
            <a:r>
              <a:rPr lang="en-US" b="1" dirty="0" smtClean="0"/>
              <a:t>tables</a:t>
            </a:r>
            <a:r>
              <a:rPr lang="en-US" dirty="0" smtClean="0"/>
              <a:t> and </a:t>
            </a:r>
            <a:r>
              <a:rPr lang="en-US" b="1" dirty="0" smtClean="0"/>
              <a:t>relations</a:t>
            </a:r>
          </a:p>
          <a:p>
            <a:r>
              <a:rPr lang="en-US" dirty="0" smtClean="0"/>
              <a:t>May be implemented on both </a:t>
            </a:r>
            <a:r>
              <a:rPr lang="en-US" b="1" dirty="0" smtClean="0"/>
              <a:t>transactional</a:t>
            </a:r>
            <a:r>
              <a:rPr lang="en-US" dirty="0" smtClean="0"/>
              <a:t> data (OLTP) and </a:t>
            </a:r>
            <a:r>
              <a:rPr lang="en-US" b="1" dirty="0" smtClean="0"/>
              <a:t>warehouse</a:t>
            </a:r>
            <a:r>
              <a:rPr lang="en-US" dirty="0" smtClean="0"/>
              <a:t>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139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OLAP 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Fact Table (Sometimes called “Fact Model”)</a:t>
            </a:r>
          </a:p>
          <a:p>
            <a:r>
              <a:rPr lang="en-US" dirty="0" smtClean="0"/>
              <a:t>Dimension</a:t>
            </a:r>
          </a:p>
          <a:p>
            <a:pPr lvl="1"/>
            <a:r>
              <a:rPr lang="en-US" dirty="0" smtClean="0"/>
              <a:t>Members (Labels)</a:t>
            </a:r>
          </a:p>
          <a:p>
            <a:pPr lvl="1"/>
            <a:r>
              <a:rPr lang="en-US" dirty="0" smtClean="0"/>
              <a:t>Hierarchy</a:t>
            </a:r>
          </a:p>
          <a:p>
            <a:r>
              <a:rPr lang="en-US" dirty="0" smtClean="0"/>
              <a:t>Dimension Filters (also known as just “Filters”)</a:t>
            </a:r>
          </a:p>
          <a:p>
            <a:r>
              <a:rPr lang="en-US" dirty="0" smtClean="0"/>
              <a:t>Measure</a:t>
            </a:r>
          </a:p>
          <a:p>
            <a:r>
              <a:rPr lang="en-US" dirty="0" smtClean="0"/>
              <a:t>Metric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762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 Table/Model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96508"/>
          </a:xfrm>
        </p:spPr>
        <p:txBody>
          <a:bodyPr>
            <a:normAutofit/>
          </a:bodyPr>
          <a:lstStyle/>
          <a:p>
            <a:r>
              <a:rPr lang="en-US" dirty="0" smtClean="0"/>
              <a:t>The primary table where information is derived from in a report</a:t>
            </a:r>
          </a:p>
          <a:p>
            <a:pPr lvl="1"/>
            <a:r>
              <a:rPr lang="en-US" dirty="0" smtClean="0"/>
              <a:t>Fact columns </a:t>
            </a:r>
            <a:r>
              <a:rPr lang="mr-IN" dirty="0" smtClean="0"/>
              <a:t>–</a:t>
            </a:r>
            <a:r>
              <a:rPr lang="en-US" dirty="0" smtClean="0"/>
              <a:t> Commonly numeric columns</a:t>
            </a:r>
          </a:p>
          <a:p>
            <a:pPr lvl="1"/>
            <a:r>
              <a:rPr lang="en-US" dirty="0" smtClean="0"/>
              <a:t>Dimension columns </a:t>
            </a:r>
            <a:r>
              <a:rPr lang="mr-IN" dirty="0" smtClean="0"/>
              <a:t>–</a:t>
            </a:r>
            <a:r>
              <a:rPr lang="en-US" dirty="0" smtClean="0"/>
              <a:t> values that may be grouped together or references other tables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26369" y="4645530"/>
            <a:ext cx="10515600" cy="17943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How many support tickets by clients were created in the last month</a:t>
            </a:r>
            <a:r>
              <a:rPr lang="en-US" dirty="0" smtClean="0"/>
              <a:t>?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How many active lines of service </a:t>
            </a:r>
            <a:r>
              <a:rPr lang="en-US" dirty="0" smtClean="0"/>
              <a:t>do we support broken down by </a:t>
            </a:r>
            <a:r>
              <a:rPr lang="en-US" dirty="0"/>
              <a:t>client?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2527847" y="5174145"/>
            <a:ext cx="2150170" cy="0"/>
          </a:xfrm>
          <a:prstGeom prst="line">
            <a:avLst/>
          </a:prstGeom>
          <a:ln w="889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443719" y="6034064"/>
            <a:ext cx="2148699" cy="0"/>
          </a:xfrm>
          <a:prstGeom prst="line">
            <a:avLst/>
          </a:prstGeom>
          <a:ln w="889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 txBox="1">
            <a:spLocks/>
          </p:cNvSpPr>
          <p:nvPr/>
        </p:nvSpPr>
        <p:spPr>
          <a:xfrm>
            <a:off x="819834" y="3752834"/>
            <a:ext cx="10522135" cy="5873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tabLst>
                <a:tab pos="10279063" algn="r"/>
              </a:tabLst>
            </a:pPr>
            <a:r>
              <a:rPr lang="en-US" dirty="0" smtClean="0"/>
              <a:t>SQL</a:t>
            </a:r>
            <a:r>
              <a:rPr lang="en-US" dirty="0"/>
              <a:t>: </a:t>
            </a:r>
            <a:r>
              <a:rPr lang="en-US" dirty="0" smtClean="0"/>
              <a:t>FROM clause	Rails</a:t>
            </a:r>
            <a:r>
              <a:rPr lang="en-US" dirty="0"/>
              <a:t>: </a:t>
            </a:r>
            <a:r>
              <a:rPr lang="en-US" dirty="0" err="1"/>
              <a:t>ActiveRecord</a:t>
            </a:r>
            <a:r>
              <a:rPr lang="en-US" dirty="0"/>
              <a:t> model</a:t>
            </a:r>
          </a:p>
        </p:txBody>
      </p:sp>
    </p:spTree>
    <p:extLst>
      <p:ext uri="{BB962C8B-B14F-4D97-AF65-F5344CB8AC3E}">
        <p14:creationId xmlns:p14="http://schemas.microsoft.com/office/powerpoint/2010/main" val="1559377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Dimension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14576"/>
          </a:xfrm>
        </p:spPr>
        <p:txBody>
          <a:bodyPr/>
          <a:lstStyle/>
          <a:p>
            <a:r>
              <a:rPr lang="en-US" dirty="0" smtClean="0"/>
              <a:t>A point in the data where you can ”slice and dice” fact model info</a:t>
            </a:r>
          </a:p>
          <a:p>
            <a:pPr lvl="1"/>
            <a:r>
              <a:rPr lang="en-US" dirty="0" smtClean="0"/>
              <a:t>Carrier</a:t>
            </a:r>
          </a:p>
          <a:p>
            <a:pPr lvl="1"/>
            <a:r>
              <a:rPr lang="en-US" dirty="0" smtClean="0"/>
              <a:t>Cost center</a:t>
            </a:r>
          </a:p>
          <a:p>
            <a:pPr lvl="1"/>
            <a:r>
              <a:rPr lang="en-US" dirty="0" smtClean="0"/>
              <a:t>State of an order in a state machine</a:t>
            </a:r>
          </a:p>
          <a:p>
            <a:r>
              <a:rPr lang="en-US" dirty="0" smtClean="0"/>
              <a:t>Lives on fact table or as a foreign key to another table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1665" y="4081406"/>
            <a:ext cx="10522135" cy="5873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tabLst>
                <a:tab pos="10279063" algn="r"/>
              </a:tabLst>
            </a:pPr>
            <a:r>
              <a:rPr lang="en-US" dirty="0" smtClean="0"/>
              <a:t>SQL</a:t>
            </a:r>
            <a:r>
              <a:rPr lang="en-US" dirty="0"/>
              <a:t>: </a:t>
            </a:r>
            <a:r>
              <a:rPr lang="en-US" dirty="0" smtClean="0"/>
              <a:t>JOIN, GROUP BY	Rails</a:t>
            </a:r>
            <a:r>
              <a:rPr lang="en-US" dirty="0"/>
              <a:t>: </a:t>
            </a:r>
            <a:r>
              <a:rPr lang="en-US" dirty="0" err="1"/>
              <a:t>ActiveRecord</a:t>
            </a:r>
            <a:r>
              <a:rPr lang="en-US" dirty="0"/>
              <a:t> </a:t>
            </a:r>
            <a:r>
              <a:rPr lang="en-US" dirty="0" smtClean="0"/>
              <a:t>relation or attribute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1665" y="4766300"/>
            <a:ext cx="10515600" cy="17943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How many open support tickets are in my queue by type</a:t>
            </a:r>
            <a:r>
              <a:rPr lang="en-US" dirty="0" smtClean="0"/>
              <a:t>?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What is my active lines of service count by carrier?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7909639" y="5281662"/>
            <a:ext cx="1270175" cy="0"/>
          </a:xfrm>
          <a:prstGeom prst="line">
            <a:avLst/>
          </a:prstGeom>
          <a:ln w="889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639464" y="6133427"/>
            <a:ext cx="1457614" cy="0"/>
          </a:xfrm>
          <a:prstGeom prst="line">
            <a:avLst/>
          </a:prstGeom>
          <a:ln w="889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4676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Dimension Hierarchy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14722"/>
          </a:xfrm>
        </p:spPr>
        <p:txBody>
          <a:bodyPr/>
          <a:lstStyle/>
          <a:p>
            <a:r>
              <a:rPr lang="en-US" dirty="0" smtClean="0"/>
              <a:t>Related attributes on a dimension used to “drill up” and “drill down”</a:t>
            </a:r>
          </a:p>
          <a:p>
            <a:r>
              <a:rPr lang="en-US" dirty="0" smtClean="0"/>
              <a:t>Found on dimensions which are relations to a fact model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1665" y="4081406"/>
            <a:ext cx="10522135" cy="21468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tabLst>
                <a:tab pos="10279063" algn="r"/>
              </a:tabLst>
            </a:pPr>
            <a:r>
              <a:rPr lang="en-US" dirty="0" smtClean="0"/>
              <a:t>Examples:</a:t>
            </a:r>
          </a:p>
          <a:p>
            <a:pPr>
              <a:tabLst>
                <a:tab pos="10279063" algn="r"/>
              </a:tabLst>
            </a:pPr>
            <a:r>
              <a:rPr lang="en-US" dirty="0" smtClean="0"/>
              <a:t>Dates: Date, Month, Quarter, Year</a:t>
            </a:r>
          </a:p>
          <a:p>
            <a:pPr>
              <a:tabLst>
                <a:tab pos="10279063" algn="r"/>
              </a:tabLst>
            </a:pPr>
            <a:r>
              <a:rPr lang="en-US" dirty="0" smtClean="0"/>
              <a:t>Mobile Phone: Model, Manufacture, OS, Wireless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508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Dimension Members (Dimension Labels)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14576"/>
          </a:xfrm>
        </p:spPr>
        <p:txBody>
          <a:bodyPr/>
          <a:lstStyle/>
          <a:p>
            <a:r>
              <a:rPr lang="en-US" dirty="0" smtClean="0"/>
              <a:t>Information related to a dimension</a:t>
            </a:r>
          </a:p>
          <a:p>
            <a:r>
              <a:rPr lang="en-US" dirty="0" smtClean="0"/>
              <a:t>When on fact table, the label is the column</a:t>
            </a:r>
          </a:p>
          <a:p>
            <a:r>
              <a:rPr lang="en-US" dirty="0" smtClean="0"/>
              <a:t>When on a relation, a field representing the hierarchy level</a:t>
            </a:r>
          </a:p>
        </p:txBody>
      </p:sp>
    </p:spTree>
    <p:extLst>
      <p:ext uri="{BB962C8B-B14F-4D97-AF65-F5344CB8AC3E}">
        <p14:creationId xmlns:p14="http://schemas.microsoft.com/office/powerpoint/2010/main" val="1296616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Dimension Filters (or just “Filters”)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15415"/>
          </a:xfrm>
        </p:spPr>
        <p:txBody>
          <a:bodyPr/>
          <a:lstStyle/>
          <a:p>
            <a:r>
              <a:rPr lang="en-US" dirty="0" smtClean="0"/>
              <a:t>Not a “real” OLAP term</a:t>
            </a:r>
          </a:p>
          <a:p>
            <a:r>
              <a:rPr lang="en-US" dirty="0" smtClean="0"/>
              <a:t>Takes advantage of querying capabilities of RDBMS</a:t>
            </a:r>
          </a:p>
          <a:p>
            <a:r>
              <a:rPr lang="en-US" dirty="0" smtClean="0"/>
              <a:t>Allows for more fine-grained reporting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1665" y="4081406"/>
            <a:ext cx="10522135" cy="5873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tabLst>
                <a:tab pos="10279063" algn="r"/>
              </a:tabLst>
            </a:pPr>
            <a:r>
              <a:rPr lang="en-US" dirty="0" smtClean="0"/>
              <a:t>SQL</a:t>
            </a:r>
            <a:r>
              <a:rPr lang="en-US" dirty="0"/>
              <a:t>: </a:t>
            </a:r>
            <a:r>
              <a:rPr lang="en-US" dirty="0" smtClean="0"/>
              <a:t>WHERE	Rails</a:t>
            </a:r>
            <a:r>
              <a:rPr lang="en-US" dirty="0"/>
              <a:t>: </a:t>
            </a:r>
            <a:r>
              <a:rPr lang="en-US" dirty="0" smtClean="0"/>
              <a:t>where(), scopes, ransack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854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14576"/>
          </a:xfrm>
        </p:spPr>
        <p:txBody>
          <a:bodyPr/>
          <a:lstStyle/>
          <a:p>
            <a:r>
              <a:rPr lang="en-US" dirty="0" smtClean="0"/>
              <a:t>A column in a table (usually numeric) used in aggregations</a:t>
            </a:r>
          </a:p>
          <a:p>
            <a:pPr lvl="1"/>
            <a:r>
              <a:rPr lang="en-US" dirty="0" smtClean="0"/>
              <a:t>Average, Sum, Maximum,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Total amount in a sale</a:t>
            </a:r>
          </a:p>
          <a:p>
            <a:pPr lvl="1"/>
            <a:r>
              <a:rPr lang="en-US" dirty="0" smtClean="0"/>
              <a:t>Number of units used in a transaction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1665" y="4081406"/>
            <a:ext cx="10522135" cy="5873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tabLst>
                <a:tab pos="10279063" algn="r"/>
              </a:tabLst>
            </a:pPr>
            <a:r>
              <a:rPr lang="en-US" dirty="0" smtClean="0"/>
              <a:t>SQL</a:t>
            </a:r>
            <a:r>
              <a:rPr lang="en-US" dirty="0"/>
              <a:t>: </a:t>
            </a:r>
            <a:r>
              <a:rPr lang="en-US" dirty="0" smtClean="0"/>
              <a:t>A column in a fact table	Rails</a:t>
            </a:r>
            <a:r>
              <a:rPr lang="en-US" dirty="0"/>
              <a:t>: </a:t>
            </a:r>
            <a:r>
              <a:rPr lang="en-US" dirty="0" err="1"/>
              <a:t>ActiveRecord</a:t>
            </a:r>
            <a:r>
              <a:rPr lang="en-US" dirty="0"/>
              <a:t> </a:t>
            </a:r>
            <a:r>
              <a:rPr lang="en-US" dirty="0" smtClean="0"/>
              <a:t>attribute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2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Metric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30521"/>
          </a:xfrm>
        </p:spPr>
        <p:txBody>
          <a:bodyPr/>
          <a:lstStyle/>
          <a:p>
            <a:r>
              <a:rPr lang="en-US" dirty="0" smtClean="0"/>
              <a:t>A measured value; The subject of the report</a:t>
            </a:r>
          </a:p>
          <a:p>
            <a:r>
              <a:rPr lang="en-US" dirty="0" smtClean="0"/>
              <a:t>The thing you actually want to answer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1665" y="4081406"/>
            <a:ext cx="10522135" cy="5873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tabLst>
                <a:tab pos="10279063" algn="r"/>
              </a:tabLst>
            </a:pPr>
            <a:r>
              <a:rPr lang="en-US" dirty="0" smtClean="0"/>
              <a:t>SQL</a:t>
            </a:r>
            <a:r>
              <a:rPr lang="en-US" dirty="0"/>
              <a:t>: </a:t>
            </a:r>
            <a:r>
              <a:rPr lang="en-US" dirty="0" smtClean="0"/>
              <a:t>The query	Rails</a:t>
            </a:r>
            <a:r>
              <a:rPr lang="en-US" dirty="0"/>
              <a:t>: </a:t>
            </a:r>
            <a:r>
              <a:rPr lang="en-US" dirty="0" smtClean="0"/>
              <a:t>All the things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1665" y="4766300"/>
            <a:ext cx="10515600" cy="17943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What is </a:t>
            </a:r>
            <a:r>
              <a:rPr lang="en-US" dirty="0"/>
              <a:t>the sum of </a:t>
            </a:r>
            <a:r>
              <a:rPr lang="en-US" dirty="0" smtClean="0"/>
              <a:t>charges for </a:t>
            </a:r>
            <a:r>
              <a:rPr lang="en-US" dirty="0"/>
              <a:t>the last billing period by cost center?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How </a:t>
            </a:r>
            <a:r>
              <a:rPr lang="en-US" dirty="0"/>
              <a:t>many support tickets by </a:t>
            </a:r>
            <a:r>
              <a:rPr lang="en-US" dirty="0" smtClean="0"/>
              <a:t>client </a:t>
            </a:r>
            <a:r>
              <a:rPr lang="en-US" dirty="0"/>
              <a:t>were created in the last month?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869829" y="5281662"/>
            <a:ext cx="3993719" cy="0"/>
          </a:xfrm>
          <a:prstGeom prst="line">
            <a:avLst/>
          </a:prstGeom>
          <a:ln w="889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886646" y="6133427"/>
            <a:ext cx="3804624" cy="0"/>
          </a:xfrm>
          <a:prstGeom prst="line">
            <a:avLst/>
          </a:prstGeom>
          <a:ln w="889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869829" y="5460566"/>
            <a:ext cx="9811423" cy="0"/>
          </a:xfrm>
          <a:prstGeom prst="line">
            <a:avLst/>
          </a:prstGeom>
          <a:ln w="889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883769" y="6303080"/>
            <a:ext cx="9797483" cy="0"/>
          </a:xfrm>
          <a:prstGeom prst="line">
            <a:avLst/>
          </a:prstGeom>
          <a:ln w="889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985518" y="6128222"/>
            <a:ext cx="3695734" cy="0"/>
          </a:xfrm>
          <a:prstGeom prst="line">
            <a:avLst/>
          </a:prstGeom>
          <a:ln w="889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8094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1353683"/>
              </p:ext>
            </p:extLst>
          </p:nvPr>
        </p:nvGraphicFramePr>
        <p:xfrm>
          <a:off x="838200" y="1825625"/>
          <a:ext cx="105156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3158067"/>
                <a:gridCol w="385233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ROLAP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SQL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Rails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Fact Table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FROM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ActiveRecord</a:t>
                      </a:r>
                      <a:r>
                        <a:rPr lang="en-US" sz="2400" baseline="0" dirty="0" smtClean="0"/>
                        <a:t> Model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Dimension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JOIN, GROUP BY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AR Relations, joins(), group()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Dimension Filter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WHERE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Scopes, where(), ransack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Measure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Numeric Column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Model Attribute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Metric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Query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All the above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838200" y="5310200"/>
            <a:ext cx="105156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3200" dirty="0"/>
              <a:t>What is the sum of mobile charges </a:t>
            </a:r>
            <a:r>
              <a:rPr lang="en-US" sz="3200" dirty="0" smtClean="0"/>
              <a:t>for </a:t>
            </a:r>
            <a:r>
              <a:rPr lang="en-US" sz="3200" dirty="0"/>
              <a:t>the last billing period </a:t>
            </a:r>
            <a:r>
              <a:rPr lang="en-US" sz="3200" dirty="0" smtClean="0"/>
              <a:t>grouped by </a:t>
            </a:r>
            <a:r>
              <a:rPr lang="en-US" sz="3200" dirty="0"/>
              <a:t>cost center?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002157" y="6369648"/>
            <a:ext cx="4091976" cy="0"/>
          </a:xfrm>
          <a:prstGeom prst="line">
            <a:avLst/>
          </a:prstGeom>
          <a:ln w="152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" y="2796128"/>
            <a:ext cx="838196" cy="41193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4413363" y="5870846"/>
            <a:ext cx="2411507" cy="0"/>
          </a:xfrm>
          <a:prstGeom prst="line">
            <a:avLst/>
          </a:prstGeom>
          <a:ln w="152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6" y="2321996"/>
            <a:ext cx="838196" cy="41193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6983896" y="5845480"/>
            <a:ext cx="4002156" cy="0"/>
          </a:xfrm>
          <a:prstGeom prst="line">
            <a:avLst/>
          </a:prstGeom>
          <a:ln w="152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" y="3236393"/>
            <a:ext cx="838196" cy="41193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" y="3699693"/>
            <a:ext cx="838196" cy="41193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127947" y="5870846"/>
            <a:ext cx="2747230" cy="0"/>
          </a:xfrm>
          <a:prstGeom prst="line">
            <a:avLst/>
          </a:prstGeom>
          <a:ln w="1524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" y="4156891"/>
            <a:ext cx="838196" cy="41193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838197" y="4972871"/>
            <a:ext cx="10371670" cy="1580329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1353797" y="2783990"/>
            <a:ext cx="838196" cy="41193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1353798" y="2309858"/>
            <a:ext cx="838196" cy="41193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1353795" y="3224255"/>
            <a:ext cx="838196" cy="41193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1353794" y="3687555"/>
            <a:ext cx="838196" cy="41193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1353793" y="4144753"/>
            <a:ext cx="838196" cy="41193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199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Reporting on </a:t>
            </a:r>
            <a:r>
              <a:rPr lang="en-US" b="1" dirty="0" smtClean="0"/>
              <a:t>Rails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ActiveRecord</a:t>
            </a:r>
            <a:r>
              <a:rPr lang="en-US" dirty="0" smtClean="0"/>
              <a:t> and ROLAP </a:t>
            </a:r>
            <a:br>
              <a:rPr lang="en-US" dirty="0" smtClean="0"/>
            </a:br>
            <a:r>
              <a:rPr lang="en-US" dirty="0" smtClean="0"/>
              <a:t>Working Together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96139"/>
            <a:ext cx="9144000" cy="2342322"/>
          </a:xfrm>
        </p:spPr>
        <p:txBody>
          <a:bodyPr>
            <a:normAutofit fontScale="92500" lnSpcReduction="10000"/>
          </a:bodyPr>
          <a:lstStyle/>
          <a:p>
            <a:r>
              <a:rPr lang="en-US" sz="3500" dirty="0" smtClean="0"/>
              <a:t>Tony Drake</a:t>
            </a:r>
          </a:p>
          <a:p>
            <a:endParaRPr lang="en-US" sz="2800" dirty="0" smtClean="0"/>
          </a:p>
          <a:p>
            <a:r>
              <a:rPr lang="en-US" sz="2800" dirty="0" err="1" smtClean="0"/>
              <a:t>RailsConf</a:t>
            </a:r>
            <a:r>
              <a:rPr lang="en-US" sz="2800" dirty="0" smtClean="0"/>
              <a:t> 2017</a:t>
            </a:r>
          </a:p>
          <a:p>
            <a:endParaRPr lang="en-US" sz="2800" dirty="0" smtClean="0"/>
          </a:p>
          <a:p>
            <a:pPr algn="l">
              <a:tabLst>
                <a:tab pos="8850313" algn="r"/>
              </a:tabLst>
            </a:pPr>
            <a:r>
              <a:rPr lang="en-US" sz="2800" dirty="0" err="1" smtClean="0"/>
              <a:t>github.com</a:t>
            </a:r>
            <a:r>
              <a:rPr lang="en-US" sz="2800" dirty="0" smtClean="0"/>
              <a:t>/t27duck 	@t27duck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1382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 Schema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Design </a:t>
            </a:r>
            <a:r>
              <a:rPr lang="en-US" dirty="0"/>
              <a:t>pattern for organizing data in a data </a:t>
            </a:r>
            <a:r>
              <a:rPr lang="en-US" dirty="0" smtClean="0"/>
              <a:t>warehouse</a:t>
            </a:r>
          </a:p>
          <a:p>
            <a:r>
              <a:rPr lang="en-US" dirty="0" smtClean="0"/>
              <a:t>Consists of measures and dimensions that live on the fact table</a:t>
            </a:r>
          </a:p>
          <a:p>
            <a:r>
              <a:rPr lang="en-US" dirty="0" err="1"/>
              <a:t>b</a:t>
            </a:r>
            <a:r>
              <a:rPr lang="en-US" dirty="0" err="1" smtClean="0"/>
              <a:t>elongs_to</a:t>
            </a:r>
            <a:r>
              <a:rPr lang="en-US" dirty="0" smtClean="0"/>
              <a:t> / </a:t>
            </a:r>
            <a:r>
              <a:rPr lang="en-US" dirty="0" err="1" smtClean="0"/>
              <a:t>has_one</a:t>
            </a:r>
            <a:r>
              <a:rPr lang="en-US" dirty="0" smtClean="0"/>
              <a:t> branch out to relations via foreign keys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DOES NOT SUPPORT </a:t>
            </a:r>
            <a:r>
              <a:rPr lang="en-US" b="1" dirty="0" err="1" smtClean="0">
                <a:solidFill>
                  <a:srgbClr val="FF0000"/>
                </a:solidFill>
              </a:rPr>
              <a:t>has_many</a:t>
            </a:r>
            <a:r>
              <a:rPr lang="en-US" b="1" dirty="0" smtClean="0">
                <a:solidFill>
                  <a:srgbClr val="FF0000"/>
                </a:solidFill>
              </a:rPr>
              <a:t> relationships (well)</a:t>
            </a:r>
          </a:p>
          <a:p>
            <a:r>
              <a:rPr lang="en-US" dirty="0"/>
              <a:t>Other option: Snowflake </a:t>
            </a:r>
            <a:r>
              <a:rPr lang="en-US" dirty="0" smtClean="0"/>
              <a:t>Schema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2446403" y="3534236"/>
            <a:ext cx="1413314" cy="1286995"/>
            <a:chOff x="2076546" y="1692193"/>
            <a:chExt cx="1413314" cy="1286995"/>
          </a:xfrm>
        </p:grpSpPr>
        <p:sp>
          <p:nvSpPr>
            <p:cNvPr id="37" name="Oval 36"/>
            <p:cNvSpPr/>
            <p:nvPr/>
          </p:nvSpPr>
          <p:spPr>
            <a:xfrm>
              <a:off x="2076546" y="1692193"/>
              <a:ext cx="1413314" cy="1286995"/>
            </a:xfrm>
            <a:prstGeom prst="ellipse">
              <a:avLst/>
            </a:prstGeom>
            <a:ln w="38100">
              <a:solidFill>
                <a:schemeClr val="tx1"/>
              </a:solidFill>
            </a:ln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8" name="Oval 4"/>
            <p:cNvSpPr/>
            <p:nvPr/>
          </p:nvSpPr>
          <p:spPr>
            <a:xfrm>
              <a:off x="2283521" y="1880669"/>
              <a:ext cx="999364" cy="91004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685" tIns="19685" rIns="19685" bIns="19685" numCol="1" spcCol="1270" anchor="ctr" anchorCtr="0">
              <a:noAutofit/>
            </a:bodyPr>
            <a:lstStyle/>
            <a:p>
              <a:pPr lvl="0"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100" kern="1200" dirty="0" smtClean="0"/>
                <a:t>Fact Table</a:t>
              </a:r>
              <a:endParaRPr lang="en-US" sz="3100" kern="1200" dirty="0"/>
            </a:p>
          </p:txBody>
        </p:sp>
      </p:grpSp>
      <p:sp>
        <p:nvSpPr>
          <p:cNvPr id="35" name="Straight Connector 5"/>
          <p:cNvSpPr/>
          <p:nvPr/>
        </p:nvSpPr>
        <p:spPr>
          <a:xfrm rot="16200000">
            <a:off x="2958670" y="3319048"/>
            <a:ext cx="388780" cy="4159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20798"/>
                </a:moveTo>
                <a:lnTo>
                  <a:pt x="388780" y="20798"/>
                </a:lnTo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1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8" name="Group 7"/>
          <p:cNvGrpSpPr/>
          <p:nvPr/>
        </p:nvGrpSpPr>
        <p:grpSpPr>
          <a:xfrm>
            <a:off x="2327208" y="1871712"/>
            <a:ext cx="1651704" cy="1286995"/>
            <a:chOff x="1957351" y="16417"/>
            <a:chExt cx="1651704" cy="1286995"/>
          </a:xfrm>
        </p:grpSpPr>
        <p:sp>
          <p:nvSpPr>
            <p:cNvPr id="33" name="Oval 32"/>
            <p:cNvSpPr/>
            <p:nvPr/>
          </p:nvSpPr>
          <p:spPr>
            <a:xfrm>
              <a:off x="1957351" y="16417"/>
              <a:ext cx="1651704" cy="1286995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4" name="Oval 8"/>
            <p:cNvSpPr/>
            <p:nvPr/>
          </p:nvSpPr>
          <p:spPr>
            <a:xfrm>
              <a:off x="2199237" y="204893"/>
              <a:ext cx="1167932" cy="91004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kern="1200" dirty="0" smtClean="0"/>
                <a:t>Dimension</a:t>
              </a:r>
              <a:endParaRPr lang="en-US" sz="2000" kern="12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817931" y="3912629"/>
            <a:ext cx="299074" cy="41596"/>
            <a:chOff x="3448074" y="2070586"/>
            <a:chExt cx="299074" cy="41596"/>
          </a:xfrm>
        </p:grpSpPr>
        <p:sp>
          <p:nvSpPr>
            <p:cNvPr id="31" name="Straight Connector 9"/>
            <p:cNvSpPr/>
            <p:nvPr/>
          </p:nvSpPr>
          <p:spPr>
            <a:xfrm rot="20598106">
              <a:off x="3448074" y="2070586"/>
              <a:ext cx="299074" cy="4159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20798"/>
                  </a:moveTo>
                  <a:lnTo>
                    <a:pt x="299074" y="20798"/>
                  </a:lnTo>
                </a:path>
              </a:pathLst>
            </a:custGeom>
            <a:noFill/>
            <a:ln w="63500"/>
          </p:spPr>
          <p:style>
            <a:lnRef idx="1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2" name="Straight Connector 10"/>
            <p:cNvSpPr/>
            <p:nvPr/>
          </p:nvSpPr>
          <p:spPr>
            <a:xfrm rot="20598106">
              <a:off x="3590134" y="2083907"/>
              <a:ext cx="14953" cy="1495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0" rIns="12700" bIns="0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00" kern="120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056031" y="3016385"/>
            <a:ext cx="1646620" cy="1286995"/>
            <a:chOff x="3686174" y="1174342"/>
            <a:chExt cx="1646620" cy="1286995"/>
          </a:xfrm>
        </p:grpSpPr>
        <p:sp>
          <p:nvSpPr>
            <p:cNvPr id="29" name="Oval 28"/>
            <p:cNvSpPr/>
            <p:nvPr/>
          </p:nvSpPr>
          <p:spPr>
            <a:xfrm>
              <a:off x="3686174" y="1174342"/>
              <a:ext cx="1646620" cy="1286995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" name="Oval 12"/>
            <p:cNvSpPr/>
            <p:nvPr/>
          </p:nvSpPr>
          <p:spPr>
            <a:xfrm>
              <a:off x="3927316" y="1362818"/>
              <a:ext cx="1164336" cy="91004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kern="1200" dirty="0" smtClean="0"/>
                <a:t>Dimension</a:t>
              </a:r>
              <a:endParaRPr lang="en-US" sz="2000" kern="1200" dirty="0"/>
            </a:p>
          </p:txBody>
        </p:sp>
      </p:grpSp>
      <p:sp>
        <p:nvSpPr>
          <p:cNvPr id="27" name="Straight Connector 13"/>
          <p:cNvSpPr/>
          <p:nvPr/>
        </p:nvSpPr>
        <p:spPr>
          <a:xfrm rot="3240000">
            <a:off x="3476835" y="4823417"/>
            <a:ext cx="320904" cy="4159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20798"/>
                </a:moveTo>
                <a:lnTo>
                  <a:pt x="320904" y="20798"/>
                </a:lnTo>
              </a:path>
            </a:pathLst>
          </a:custGeom>
          <a:noFill/>
          <a:ln w="63500">
            <a:solidFill>
              <a:scrgbClr r="0" g="0" b="0"/>
            </a:solidFill>
          </a:ln>
        </p:spPr>
        <p:style>
          <a:lnRef idx="1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2" name="Group 11"/>
          <p:cNvGrpSpPr/>
          <p:nvPr/>
        </p:nvGrpSpPr>
        <p:grpSpPr>
          <a:xfrm>
            <a:off x="3315519" y="4889968"/>
            <a:ext cx="1645076" cy="1286995"/>
            <a:chOff x="2945662" y="3047925"/>
            <a:chExt cx="1645076" cy="1286995"/>
          </a:xfrm>
        </p:grpSpPr>
        <p:sp>
          <p:nvSpPr>
            <p:cNvPr id="25" name="Oval 24"/>
            <p:cNvSpPr/>
            <p:nvPr/>
          </p:nvSpPr>
          <p:spPr>
            <a:xfrm>
              <a:off x="2945662" y="3047925"/>
              <a:ext cx="1645076" cy="1286995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Oval 16"/>
            <p:cNvSpPr/>
            <p:nvPr/>
          </p:nvSpPr>
          <p:spPr>
            <a:xfrm>
              <a:off x="3186578" y="3236401"/>
              <a:ext cx="1163244" cy="91004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kern="1200" dirty="0" smtClean="0"/>
                <a:t>Dimension</a:t>
              </a:r>
              <a:endParaRPr lang="en-US" sz="2000" kern="1200" dirty="0"/>
            </a:p>
          </p:txBody>
        </p:sp>
      </p:grpSp>
      <p:sp>
        <p:nvSpPr>
          <p:cNvPr id="23" name="Straight Connector 17"/>
          <p:cNvSpPr/>
          <p:nvPr/>
        </p:nvSpPr>
        <p:spPr>
          <a:xfrm rot="7560000">
            <a:off x="2508956" y="4823124"/>
            <a:ext cx="320180" cy="4159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20798"/>
                </a:moveTo>
                <a:lnTo>
                  <a:pt x="320180" y="20798"/>
                </a:lnTo>
              </a:path>
            </a:pathLst>
          </a:custGeom>
          <a:noFill/>
          <a:ln w="63500">
            <a:solidFill>
              <a:scrgbClr r="0" g="0" b="0"/>
            </a:solidFill>
          </a:ln>
        </p:spPr>
        <p:style>
          <a:lnRef idx="1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4" name="Group 13"/>
          <p:cNvGrpSpPr/>
          <p:nvPr/>
        </p:nvGrpSpPr>
        <p:grpSpPr>
          <a:xfrm>
            <a:off x="1341980" y="4889968"/>
            <a:ext cx="1652167" cy="1286995"/>
            <a:chOff x="972123" y="3047925"/>
            <a:chExt cx="1652167" cy="1286995"/>
          </a:xfrm>
        </p:grpSpPr>
        <p:sp>
          <p:nvSpPr>
            <p:cNvPr id="21" name="Oval 20"/>
            <p:cNvSpPr/>
            <p:nvPr/>
          </p:nvSpPr>
          <p:spPr>
            <a:xfrm>
              <a:off x="972123" y="3047925"/>
              <a:ext cx="1652167" cy="1286995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Oval 20"/>
            <p:cNvSpPr/>
            <p:nvPr/>
          </p:nvSpPr>
          <p:spPr>
            <a:xfrm>
              <a:off x="1214077" y="3236401"/>
              <a:ext cx="1168259" cy="91004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kern="1200" dirty="0" smtClean="0"/>
                <a:t>Dimension</a:t>
              </a:r>
              <a:endParaRPr lang="en-US" sz="2000" kern="1200" dirty="0"/>
            </a:p>
          </p:txBody>
        </p:sp>
      </p:grpSp>
      <p:sp>
        <p:nvSpPr>
          <p:cNvPr id="19" name="Straight Connector 21"/>
          <p:cNvSpPr/>
          <p:nvPr/>
        </p:nvSpPr>
        <p:spPr>
          <a:xfrm rot="11801894">
            <a:off x="2186770" y="3912285"/>
            <a:ext cx="301470" cy="4159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20798"/>
                </a:moveTo>
                <a:lnTo>
                  <a:pt x="301470" y="20798"/>
                </a:lnTo>
              </a:path>
            </a:pathLst>
          </a:custGeom>
          <a:noFill/>
          <a:ln w="63500">
            <a:solidFill>
              <a:scrgbClr r="0" g="0" b="0"/>
            </a:solidFill>
          </a:ln>
        </p:spPr>
        <p:style>
          <a:lnRef idx="1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6" name="Group 15"/>
          <p:cNvGrpSpPr/>
          <p:nvPr/>
        </p:nvGrpSpPr>
        <p:grpSpPr>
          <a:xfrm>
            <a:off x="606287" y="3016385"/>
            <a:ext cx="1640983" cy="1286995"/>
            <a:chOff x="236430" y="1174342"/>
            <a:chExt cx="1640983" cy="1286995"/>
          </a:xfrm>
        </p:grpSpPr>
        <p:sp>
          <p:nvSpPr>
            <p:cNvPr id="17" name="Oval 16"/>
            <p:cNvSpPr/>
            <p:nvPr/>
          </p:nvSpPr>
          <p:spPr>
            <a:xfrm>
              <a:off x="236430" y="1174342"/>
              <a:ext cx="1640983" cy="1286995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Oval 24"/>
            <p:cNvSpPr/>
            <p:nvPr/>
          </p:nvSpPr>
          <p:spPr>
            <a:xfrm>
              <a:off x="476746" y="1362818"/>
              <a:ext cx="1160351" cy="91004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kern="1200" dirty="0" smtClean="0"/>
                <a:t>Dimension</a:t>
              </a:r>
              <a:endParaRPr lang="en-US" sz="20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2486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traight Connector 5"/>
          <p:cNvSpPr/>
          <p:nvPr/>
        </p:nvSpPr>
        <p:spPr>
          <a:xfrm rot="16200000">
            <a:off x="9686652" y="2544912"/>
            <a:ext cx="229805" cy="16404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11009"/>
                </a:moveTo>
                <a:lnTo>
                  <a:pt x="388227" y="11009"/>
                </a:lnTo>
              </a:path>
            </a:pathLst>
          </a:custGeom>
          <a:noFill/>
          <a:ln w="63500" cap="flat">
            <a:solidFill>
              <a:schemeClr val="tx1"/>
            </a:solidFill>
            <a:miter lim="800000"/>
          </a:ln>
        </p:spPr>
        <p:style>
          <a:lnRef idx="1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7" name="Straight Connector 13"/>
          <p:cNvSpPr/>
          <p:nvPr/>
        </p:nvSpPr>
        <p:spPr>
          <a:xfrm rot="3240000">
            <a:off x="10164837" y="3306784"/>
            <a:ext cx="200304" cy="4571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11009"/>
                </a:moveTo>
                <a:lnTo>
                  <a:pt x="338390" y="11009"/>
                </a:lnTo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1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3" name="Straight Connector 17"/>
          <p:cNvSpPr/>
          <p:nvPr/>
        </p:nvSpPr>
        <p:spPr>
          <a:xfrm rot="7560000">
            <a:off x="9179061" y="3279218"/>
            <a:ext cx="199416" cy="4571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11009"/>
                </a:moveTo>
                <a:lnTo>
                  <a:pt x="336889" y="11009"/>
                </a:lnTo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1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2" name="Straight Connector 5"/>
          <p:cNvSpPr/>
          <p:nvPr/>
        </p:nvSpPr>
        <p:spPr>
          <a:xfrm rot="16200000">
            <a:off x="2591164" y="2263861"/>
            <a:ext cx="229805" cy="16404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11009"/>
                </a:moveTo>
                <a:lnTo>
                  <a:pt x="388227" y="11009"/>
                </a:lnTo>
              </a:path>
            </a:pathLst>
          </a:custGeom>
          <a:noFill/>
          <a:ln w="63500" cap="flat">
            <a:solidFill>
              <a:schemeClr val="tx1"/>
            </a:solidFill>
            <a:miter lim="800000"/>
          </a:ln>
        </p:spPr>
        <p:style>
          <a:lnRef idx="1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6" name="Straight Connector 9"/>
          <p:cNvSpPr/>
          <p:nvPr/>
        </p:nvSpPr>
        <p:spPr>
          <a:xfrm rot="20520000">
            <a:off x="3294986" y="2581944"/>
            <a:ext cx="281664" cy="4571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11009"/>
                </a:moveTo>
                <a:lnTo>
                  <a:pt x="281664" y="11009"/>
                </a:lnTo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1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0" name="Straight Connector 13"/>
          <p:cNvSpPr/>
          <p:nvPr/>
        </p:nvSpPr>
        <p:spPr>
          <a:xfrm rot="3240000">
            <a:off x="3086140" y="2965069"/>
            <a:ext cx="200304" cy="4571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11009"/>
                </a:moveTo>
                <a:lnTo>
                  <a:pt x="338390" y="11009"/>
                </a:lnTo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1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4" name="Straight Connector 17"/>
          <p:cNvSpPr/>
          <p:nvPr/>
        </p:nvSpPr>
        <p:spPr>
          <a:xfrm rot="7560000">
            <a:off x="1710400" y="3018839"/>
            <a:ext cx="199416" cy="4571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11009"/>
                </a:moveTo>
                <a:lnTo>
                  <a:pt x="336889" y="11009"/>
                </a:lnTo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1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8" name="Straight Connector 21"/>
          <p:cNvSpPr/>
          <p:nvPr/>
        </p:nvSpPr>
        <p:spPr>
          <a:xfrm rot="11880000">
            <a:off x="1600816" y="2501194"/>
            <a:ext cx="268768" cy="4571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11009"/>
                </a:moveTo>
                <a:lnTo>
                  <a:pt x="268768" y="11009"/>
                </a:lnTo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1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3" name="Straight Connector 9"/>
          <p:cNvSpPr/>
          <p:nvPr/>
        </p:nvSpPr>
        <p:spPr>
          <a:xfrm rot="20520000">
            <a:off x="10420642" y="2860122"/>
            <a:ext cx="281664" cy="4571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11009"/>
                </a:moveTo>
                <a:lnTo>
                  <a:pt x="281664" y="11009"/>
                </a:lnTo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1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77" name="Straight Connector 21"/>
          <p:cNvSpPr/>
          <p:nvPr/>
        </p:nvSpPr>
        <p:spPr>
          <a:xfrm rot="11880000">
            <a:off x="8943649" y="2833741"/>
            <a:ext cx="268768" cy="4571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11009"/>
                </a:moveTo>
                <a:lnTo>
                  <a:pt x="268768" y="11009"/>
                </a:lnTo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1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5" name="Straight Connector 9"/>
          <p:cNvSpPr/>
          <p:nvPr/>
        </p:nvSpPr>
        <p:spPr>
          <a:xfrm rot="20520000" flipV="1">
            <a:off x="6465463" y="4904184"/>
            <a:ext cx="347834" cy="4571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11009"/>
                </a:moveTo>
                <a:lnTo>
                  <a:pt x="281664" y="11009"/>
                </a:lnTo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1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89" name="Straight Connector 13"/>
          <p:cNvSpPr/>
          <p:nvPr/>
        </p:nvSpPr>
        <p:spPr>
          <a:xfrm rot="3240000">
            <a:off x="6137184" y="5647996"/>
            <a:ext cx="206349" cy="2201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11009"/>
                </a:moveTo>
                <a:lnTo>
                  <a:pt x="338390" y="11009"/>
                </a:lnTo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1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3" name="Straight Connector 17"/>
          <p:cNvSpPr/>
          <p:nvPr/>
        </p:nvSpPr>
        <p:spPr>
          <a:xfrm rot="7560000">
            <a:off x="5349809" y="5501000"/>
            <a:ext cx="205434" cy="2201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11009"/>
                </a:moveTo>
                <a:lnTo>
                  <a:pt x="336889" y="11009"/>
                </a:lnTo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1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7" name="Straight Connector 21"/>
          <p:cNvSpPr/>
          <p:nvPr/>
        </p:nvSpPr>
        <p:spPr>
          <a:xfrm rot="11880000">
            <a:off x="5183383" y="5148977"/>
            <a:ext cx="268768" cy="4571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11009"/>
                </a:moveTo>
                <a:lnTo>
                  <a:pt x="268768" y="11009"/>
                </a:lnTo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1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08" name="Straight Connector 5"/>
          <p:cNvSpPr/>
          <p:nvPr/>
        </p:nvSpPr>
        <p:spPr>
          <a:xfrm rot="16200000">
            <a:off x="5795371" y="4705134"/>
            <a:ext cx="236740" cy="16404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11009"/>
                </a:moveTo>
                <a:lnTo>
                  <a:pt x="388227" y="11009"/>
                </a:lnTo>
              </a:path>
            </a:pathLst>
          </a:custGeom>
          <a:noFill/>
          <a:ln w="63500" cap="flat">
            <a:solidFill>
              <a:schemeClr val="tx1"/>
            </a:solidFill>
            <a:miter lim="800000"/>
          </a:ln>
        </p:spPr>
        <p:style>
          <a:lnRef idx="1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8" name="Group 7"/>
          <p:cNvGrpSpPr/>
          <p:nvPr/>
        </p:nvGrpSpPr>
        <p:grpSpPr>
          <a:xfrm>
            <a:off x="8913841" y="1715526"/>
            <a:ext cx="1594083" cy="761433"/>
            <a:chOff x="4468341" y="17823"/>
            <a:chExt cx="1594083" cy="1286350"/>
          </a:xfrm>
        </p:grpSpPr>
        <p:sp>
          <p:nvSpPr>
            <p:cNvPr id="33" name="Oval 32"/>
            <p:cNvSpPr/>
            <p:nvPr/>
          </p:nvSpPr>
          <p:spPr>
            <a:xfrm>
              <a:off x="4468341" y="17823"/>
              <a:ext cx="1594083" cy="1286350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4" name="Oval 8"/>
            <p:cNvSpPr/>
            <p:nvPr/>
          </p:nvSpPr>
          <p:spPr>
            <a:xfrm>
              <a:off x="4701789" y="206205"/>
              <a:ext cx="1127187" cy="9095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 smtClean="0"/>
                <a:t>Plan</a:t>
              </a:r>
              <a:endParaRPr lang="en-US" sz="1900" kern="12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0541219" y="2236771"/>
            <a:ext cx="1528711" cy="761433"/>
            <a:chOff x="6093645" y="1174928"/>
            <a:chExt cx="1528711" cy="1286350"/>
          </a:xfrm>
        </p:grpSpPr>
        <p:sp>
          <p:nvSpPr>
            <p:cNvPr id="29" name="Oval 28"/>
            <p:cNvSpPr/>
            <p:nvPr/>
          </p:nvSpPr>
          <p:spPr>
            <a:xfrm>
              <a:off x="6093645" y="1174928"/>
              <a:ext cx="1528711" cy="1286350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" name="Oval 12"/>
            <p:cNvSpPr/>
            <p:nvPr/>
          </p:nvSpPr>
          <p:spPr>
            <a:xfrm>
              <a:off x="6317520" y="1363310"/>
              <a:ext cx="1080961" cy="9095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 smtClean="0"/>
                <a:t>Line Owner</a:t>
              </a:r>
              <a:endParaRPr lang="en-US" sz="1900" kern="12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9971518" y="3446832"/>
            <a:ext cx="1662517" cy="761433"/>
            <a:chOff x="5418416" y="3047164"/>
            <a:chExt cx="1662517" cy="1286350"/>
          </a:xfrm>
        </p:grpSpPr>
        <p:sp>
          <p:nvSpPr>
            <p:cNvPr id="25" name="Oval 24"/>
            <p:cNvSpPr/>
            <p:nvPr/>
          </p:nvSpPr>
          <p:spPr>
            <a:xfrm>
              <a:off x="5418416" y="3047164"/>
              <a:ext cx="1662517" cy="1286350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Oval 16"/>
            <p:cNvSpPr/>
            <p:nvPr/>
          </p:nvSpPr>
          <p:spPr>
            <a:xfrm>
              <a:off x="5661886" y="3235546"/>
              <a:ext cx="1175577" cy="9095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 smtClean="0"/>
                <a:t>Client</a:t>
              </a:r>
              <a:endParaRPr lang="en-US" sz="1900" kern="1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882712" y="3405695"/>
            <a:ext cx="1677670" cy="761433"/>
            <a:chOff x="3442255" y="3047164"/>
            <a:chExt cx="1677670" cy="1286350"/>
          </a:xfrm>
        </p:grpSpPr>
        <p:sp>
          <p:nvSpPr>
            <p:cNvPr id="21" name="Oval 20"/>
            <p:cNvSpPr/>
            <p:nvPr/>
          </p:nvSpPr>
          <p:spPr>
            <a:xfrm>
              <a:off x="3442255" y="3047164"/>
              <a:ext cx="1677670" cy="1286350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Oval 20"/>
            <p:cNvSpPr/>
            <p:nvPr/>
          </p:nvSpPr>
          <p:spPr>
            <a:xfrm>
              <a:off x="3687944" y="3235546"/>
              <a:ext cx="1186292" cy="9095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 smtClean="0"/>
                <a:t>Bill Date</a:t>
              </a:r>
              <a:endParaRPr lang="en-US" sz="2400" kern="1200" dirty="0"/>
            </a:p>
          </p:txBody>
        </p:sp>
      </p:grpSp>
      <p:sp>
        <p:nvSpPr>
          <p:cNvPr id="19" name="Straight Connector 21"/>
          <p:cNvSpPr/>
          <p:nvPr/>
        </p:nvSpPr>
        <p:spPr>
          <a:xfrm rot="11880000">
            <a:off x="8727077" y="2766623"/>
            <a:ext cx="268768" cy="4571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11009"/>
                </a:moveTo>
                <a:lnTo>
                  <a:pt x="268768" y="11009"/>
                </a:lnTo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1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6" name="Group 15"/>
          <p:cNvGrpSpPr/>
          <p:nvPr/>
        </p:nvGrpSpPr>
        <p:grpSpPr>
          <a:xfrm>
            <a:off x="7321503" y="2316869"/>
            <a:ext cx="1559043" cy="761433"/>
            <a:chOff x="2893242" y="1174928"/>
            <a:chExt cx="1559043" cy="1286350"/>
          </a:xfrm>
        </p:grpSpPr>
        <p:sp>
          <p:nvSpPr>
            <p:cNvPr id="17" name="Oval 16"/>
            <p:cNvSpPr/>
            <p:nvPr/>
          </p:nvSpPr>
          <p:spPr>
            <a:xfrm>
              <a:off x="2893242" y="1174928"/>
              <a:ext cx="1559043" cy="1286350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Oval 24"/>
            <p:cNvSpPr/>
            <p:nvPr/>
          </p:nvSpPr>
          <p:spPr>
            <a:xfrm>
              <a:off x="3121559" y="1363310"/>
              <a:ext cx="1102409" cy="9095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 smtClean="0"/>
                <a:t>Cost Center</a:t>
              </a:r>
              <a:endParaRPr lang="en-US" sz="1900" kern="12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 Schema</a:t>
            </a:r>
          </a:p>
        </p:txBody>
      </p:sp>
      <p:sp>
        <p:nvSpPr>
          <p:cNvPr id="5" name="Oval 4"/>
          <p:cNvSpPr/>
          <p:nvPr/>
        </p:nvSpPr>
        <p:spPr>
          <a:xfrm>
            <a:off x="7927691" y="3385588"/>
            <a:ext cx="1590261" cy="773335"/>
          </a:xfrm>
          <a:prstGeom prst="ellipse">
            <a:avLst/>
          </a:prstGeom>
          <a:noFill/>
          <a:ln w="1270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/>
          <p:cNvGrpSpPr/>
          <p:nvPr/>
        </p:nvGrpSpPr>
        <p:grpSpPr>
          <a:xfrm>
            <a:off x="1706529" y="2391544"/>
            <a:ext cx="1695313" cy="761433"/>
            <a:chOff x="4622207" y="1692401"/>
            <a:chExt cx="1286350" cy="1286350"/>
          </a:xfrm>
        </p:grpSpPr>
        <p:sp>
          <p:nvSpPr>
            <p:cNvPr id="40" name="Oval 39"/>
            <p:cNvSpPr/>
            <p:nvPr/>
          </p:nvSpPr>
          <p:spPr>
            <a:xfrm>
              <a:off x="4622207" y="1692401"/>
              <a:ext cx="1286350" cy="1286350"/>
            </a:xfrm>
            <a:prstGeom prst="ellipse">
              <a:avLst/>
            </a:prstGeom>
            <a:ln w="38100">
              <a:solidFill>
                <a:schemeClr val="tx1"/>
              </a:solidFill>
            </a:ln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1" name="Oval 4"/>
            <p:cNvSpPr/>
            <p:nvPr/>
          </p:nvSpPr>
          <p:spPr>
            <a:xfrm>
              <a:off x="4810589" y="1880783"/>
              <a:ext cx="909586" cy="909586"/>
            </a:xfrm>
            <a:prstGeom prst="rect">
              <a:avLst/>
            </a:prstGeom>
            <a:ln w="762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4130" tIns="24130" rIns="24130" bIns="24130" numCol="1" spcCol="1270" anchor="ctr" anchorCtr="0">
              <a:noAutofit/>
            </a:bodyPr>
            <a:lstStyle/>
            <a:p>
              <a:pPr lvl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 smtClean="0"/>
                <a:t>Support Ticket</a:t>
              </a:r>
              <a:endParaRPr lang="en-US" sz="2400" kern="1200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838014" y="1379540"/>
            <a:ext cx="1594083" cy="761433"/>
            <a:chOff x="4468341" y="17823"/>
            <a:chExt cx="1594083" cy="1286350"/>
          </a:xfrm>
        </p:grpSpPr>
        <p:sp>
          <p:nvSpPr>
            <p:cNvPr id="44" name="Oval 43"/>
            <p:cNvSpPr/>
            <p:nvPr/>
          </p:nvSpPr>
          <p:spPr>
            <a:xfrm>
              <a:off x="4468341" y="17823"/>
              <a:ext cx="1594083" cy="1286350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5" name="Oval 8"/>
            <p:cNvSpPr/>
            <p:nvPr/>
          </p:nvSpPr>
          <p:spPr>
            <a:xfrm>
              <a:off x="4701789" y="206205"/>
              <a:ext cx="1127187" cy="9095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 smtClean="0"/>
                <a:t>Assignee</a:t>
              </a:r>
              <a:endParaRPr lang="en-US" sz="1900" kern="1200" dirty="0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3452369" y="2019360"/>
            <a:ext cx="1528711" cy="761433"/>
            <a:chOff x="6093645" y="1174928"/>
            <a:chExt cx="1528711" cy="1286350"/>
          </a:xfrm>
        </p:grpSpPr>
        <p:sp>
          <p:nvSpPr>
            <p:cNvPr id="58" name="Oval 57"/>
            <p:cNvSpPr/>
            <p:nvPr/>
          </p:nvSpPr>
          <p:spPr>
            <a:xfrm>
              <a:off x="6093645" y="1174928"/>
              <a:ext cx="1528711" cy="1286350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9" name="Oval 12"/>
            <p:cNvSpPr/>
            <p:nvPr/>
          </p:nvSpPr>
          <p:spPr>
            <a:xfrm>
              <a:off x="6317520" y="1363310"/>
              <a:ext cx="1080961" cy="9095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dirty="0" smtClean="0"/>
                <a:t>Creator</a:t>
              </a:r>
              <a:endParaRPr lang="en-US" sz="1900" kern="1200" dirty="0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2892821" y="3105117"/>
            <a:ext cx="1662517" cy="761433"/>
            <a:chOff x="5418416" y="3047164"/>
            <a:chExt cx="1662517" cy="1286350"/>
          </a:xfrm>
        </p:grpSpPr>
        <p:sp>
          <p:nvSpPr>
            <p:cNvPr id="62" name="Oval 61"/>
            <p:cNvSpPr/>
            <p:nvPr/>
          </p:nvSpPr>
          <p:spPr>
            <a:xfrm>
              <a:off x="5418416" y="3047164"/>
              <a:ext cx="1662517" cy="1286350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3" name="Oval 16"/>
            <p:cNvSpPr/>
            <p:nvPr/>
          </p:nvSpPr>
          <p:spPr>
            <a:xfrm>
              <a:off x="5661886" y="3235546"/>
              <a:ext cx="1175577" cy="9095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 smtClean="0"/>
                <a:t>Client</a:t>
              </a:r>
              <a:endParaRPr lang="en-US" sz="1900" kern="1200" dirty="0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319562" y="3038887"/>
            <a:ext cx="1677670" cy="761433"/>
            <a:chOff x="3442255" y="3047164"/>
            <a:chExt cx="1677670" cy="1286350"/>
          </a:xfrm>
        </p:grpSpPr>
        <p:sp>
          <p:nvSpPr>
            <p:cNvPr id="66" name="Oval 65"/>
            <p:cNvSpPr/>
            <p:nvPr/>
          </p:nvSpPr>
          <p:spPr>
            <a:xfrm>
              <a:off x="3442255" y="3047164"/>
              <a:ext cx="1677670" cy="1286350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7" name="Oval 20"/>
            <p:cNvSpPr/>
            <p:nvPr/>
          </p:nvSpPr>
          <p:spPr>
            <a:xfrm>
              <a:off x="3687944" y="3235546"/>
              <a:ext cx="1186292" cy="9095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 smtClean="0"/>
                <a:t>Created Date</a:t>
              </a:r>
              <a:endParaRPr lang="en-US" sz="2400" kern="1200" dirty="0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148053" y="1949406"/>
            <a:ext cx="1559043" cy="761433"/>
            <a:chOff x="2893242" y="1174928"/>
            <a:chExt cx="1559043" cy="1286350"/>
          </a:xfrm>
        </p:grpSpPr>
        <p:sp>
          <p:nvSpPr>
            <p:cNvPr id="70" name="Oval 69"/>
            <p:cNvSpPr/>
            <p:nvPr/>
          </p:nvSpPr>
          <p:spPr>
            <a:xfrm>
              <a:off x="2893242" y="1174928"/>
              <a:ext cx="1559043" cy="1286350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1" name="Oval 24"/>
            <p:cNvSpPr/>
            <p:nvPr/>
          </p:nvSpPr>
          <p:spPr>
            <a:xfrm>
              <a:off x="3067772" y="1363310"/>
              <a:ext cx="1233124" cy="9095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smtClean="0"/>
                <a:t>Category</a:t>
              </a:r>
              <a:endParaRPr lang="en-US" sz="1900" kern="1200" dirty="0"/>
            </a:p>
          </p:txBody>
        </p:sp>
      </p:grpSp>
      <p:sp>
        <p:nvSpPr>
          <p:cNvPr id="72" name="Oval 71"/>
          <p:cNvSpPr/>
          <p:nvPr/>
        </p:nvSpPr>
        <p:spPr>
          <a:xfrm>
            <a:off x="364541" y="3018780"/>
            <a:ext cx="1590261" cy="773335"/>
          </a:xfrm>
          <a:prstGeom prst="ellipse">
            <a:avLst/>
          </a:prstGeom>
          <a:noFill/>
          <a:ln w="1270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7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4365" y="375796"/>
            <a:ext cx="2767361" cy="813732"/>
          </a:xfrm>
          <a:prstGeom prst="rect">
            <a:avLst/>
          </a:prstGeom>
        </p:spPr>
      </p:pic>
      <p:sp>
        <p:nvSpPr>
          <p:cNvPr id="74" name="TextBox 73"/>
          <p:cNvSpPr txBox="1"/>
          <p:nvPr/>
        </p:nvSpPr>
        <p:spPr>
          <a:xfrm>
            <a:off x="8772396" y="1189528"/>
            <a:ext cx="29390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i="1" dirty="0" smtClean="0"/>
              <a:t>Overly simplified examples</a:t>
            </a:r>
            <a:endParaRPr lang="en-US" sz="2000" i="1" dirty="0"/>
          </a:p>
        </p:txBody>
      </p:sp>
      <p:grpSp>
        <p:nvGrpSpPr>
          <p:cNvPr id="54" name="Group 53"/>
          <p:cNvGrpSpPr/>
          <p:nvPr/>
        </p:nvGrpSpPr>
        <p:grpSpPr>
          <a:xfrm>
            <a:off x="9147289" y="2623745"/>
            <a:ext cx="1286350" cy="761433"/>
            <a:chOff x="4622207" y="1692401"/>
            <a:chExt cx="1286350" cy="1286350"/>
          </a:xfrm>
        </p:grpSpPr>
        <p:sp>
          <p:nvSpPr>
            <p:cNvPr id="75" name="Oval 74"/>
            <p:cNvSpPr/>
            <p:nvPr/>
          </p:nvSpPr>
          <p:spPr>
            <a:xfrm>
              <a:off x="4622207" y="1692401"/>
              <a:ext cx="1286350" cy="1286350"/>
            </a:xfrm>
            <a:prstGeom prst="ellipse">
              <a:avLst/>
            </a:prstGeom>
            <a:ln w="38100">
              <a:solidFill>
                <a:schemeClr val="tx1"/>
              </a:solidFill>
            </a:ln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6" name="Oval 4"/>
            <p:cNvSpPr/>
            <p:nvPr/>
          </p:nvSpPr>
          <p:spPr>
            <a:xfrm>
              <a:off x="4810589" y="1880783"/>
              <a:ext cx="909586" cy="9095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4130" tIns="24130" rIns="24130" bIns="24130" numCol="1" spcCol="1270" anchor="ctr" anchorCtr="0">
              <a:noAutofit/>
            </a:bodyPr>
            <a:lstStyle/>
            <a:p>
              <a:pPr lvl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kern="1200" dirty="0" smtClean="0"/>
                <a:t>Bill Line</a:t>
              </a:r>
              <a:endParaRPr lang="en-US" sz="2800" kern="1200" dirty="0"/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4974664" y="3826720"/>
            <a:ext cx="1594083" cy="784411"/>
            <a:chOff x="4468341" y="17823"/>
            <a:chExt cx="1594083" cy="1286350"/>
          </a:xfrm>
        </p:grpSpPr>
        <p:sp>
          <p:nvSpPr>
            <p:cNvPr id="83" name="Oval 82"/>
            <p:cNvSpPr/>
            <p:nvPr/>
          </p:nvSpPr>
          <p:spPr>
            <a:xfrm>
              <a:off x="4468341" y="17823"/>
              <a:ext cx="1594083" cy="1286350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4" name="Oval 8"/>
            <p:cNvSpPr/>
            <p:nvPr/>
          </p:nvSpPr>
          <p:spPr>
            <a:xfrm>
              <a:off x="4701789" y="206205"/>
              <a:ext cx="1127187" cy="9095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dirty="0" smtClean="0"/>
                <a:t>Device</a:t>
              </a:r>
              <a:endParaRPr lang="en-US" sz="1900" kern="1200" dirty="0"/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5814725" y="5767900"/>
            <a:ext cx="1662517" cy="784411"/>
            <a:chOff x="5418416" y="3047164"/>
            <a:chExt cx="1662517" cy="1286350"/>
          </a:xfrm>
        </p:grpSpPr>
        <p:sp>
          <p:nvSpPr>
            <p:cNvPr id="91" name="Oval 90"/>
            <p:cNvSpPr/>
            <p:nvPr/>
          </p:nvSpPr>
          <p:spPr>
            <a:xfrm>
              <a:off x="5418416" y="3047164"/>
              <a:ext cx="1662517" cy="1286350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2" name="Oval 16"/>
            <p:cNvSpPr/>
            <p:nvPr/>
          </p:nvSpPr>
          <p:spPr>
            <a:xfrm>
              <a:off x="5661886" y="3235546"/>
              <a:ext cx="1175577" cy="9095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 smtClean="0"/>
                <a:t>Carrier Account</a:t>
              </a:r>
              <a:endParaRPr lang="en-US" sz="1900" kern="1200" dirty="0"/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3891366" y="5523684"/>
            <a:ext cx="1677670" cy="784411"/>
            <a:chOff x="3442255" y="3047164"/>
            <a:chExt cx="1677670" cy="1286350"/>
          </a:xfrm>
        </p:grpSpPr>
        <p:sp>
          <p:nvSpPr>
            <p:cNvPr id="95" name="Oval 94"/>
            <p:cNvSpPr/>
            <p:nvPr/>
          </p:nvSpPr>
          <p:spPr>
            <a:xfrm>
              <a:off x="3442255" y="3047164"/>
              <a:ext cx="1677670" cy="1286350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6" name="Oval 20"/>
            <p:cNvSpPr/>
            <p:nvPr/>
          </p:nvSpPr>
          <p:spPr>
            <a:xfrm>
              <a:off x="3687944" y="3235546"/>
              <a:ext cx="1186292" cy="9095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 smtClean="0"/>
                <a:t>Status</a:t>
              </a:r>
              <a:endParaRPr lang="en-US" sz="2400" kern="1200" dirty="0"/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3801527" y="4516903"/>
            <a:ext cx="1559043" cy="784411"/>
            <a:chOff x="2893242" y="1174928"/>
            <a:chExt cx="1559043" cy="1286350"/>
          </a:xfrm>
        </p:grpSpPr>
        <p:sp>
          <p:nvSpPr>
            <p:cNvPr id="99" name="Oval 98"/>
            <p:cNvSpPr/>
            <p:nvPr/>
          </p:nvSpPr>
          <p:spPr>
            <a:xfrm>
              <a:off x="2893242" y="1174928"/>
              <a:ext cx="1559043" cy="1286350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0" name="Oval 24"/>
            <p:cNvSpPr/>
            <p:nvPr/>
          </p:nvSpPr>
          <p:spPr>
            <a:xfrm>
              <a:off x="3121559" y="1363310"/>
              <a:ext cx="1102409" cy="9095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dirty="0" smtClean="0"/>
                <a:t>Plan</a:t>
              </a:r>
              <a:endParaRPr lang="en-US" sz="1900" kern="1200" dirty="0"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5398340" y="4849660"/>
            <a:ext cx="1286350" cy="784411"/>
            <a:chOff x="4622207" y="1692401"/>
            <a:chExt cx="1286350" cy="1286350"/>
          </a:xfrm>
        </p:grpSpPr>
        <p:sp>
          <p:nvSpPr>
            <p:cNvPr id="103" name="Oval 102"/>
            <p:cNvSpPr/>
            <p:nvPr/>
          </p:nvSpPr>
          <p:spPr>
            <a:xfrm>
              <a:off x="4622207" y="1692401"/>
              <a:ext cx="1286350" cy="1286350"/>
            </a:xfrm>
            <a:prstGeom prst="ellipse">
              <a:avLst/>
            </a:prstGeom>
            <a:ln w="38100">
              <a:solidFill>
                <a:schemeClr val="tx1"/>
              </a:solidFill>
            </a:ln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4" name="Oval 4"/>
            <p:cNvSpPr/>
            <p:nvPr/>
          </p:nvSpPr>
          <p:spPr>
            <a:xfrm>
              <a:off x="4810589" y="1880783"/>
              <a:ext cx="909586" cy="909586"/>
            </a:xfrm>
            <a:prstGeom prst="rect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4130" tIns="24130" rIns="24130" bIns="24130" numCol="1" spcCol="1270" anchor="ctr" anchorCtr="0">
              <a:noAutofit/>
            </a:bodyPr>
            <a:lstStyle/>
            <a:p>
              <a:pPr lvl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800" kern="1200" dirty="0" smtClean="0"/>
                <a:t>Line</a:t>
              </a:r>
              <a:endParaRPr lang="en-US" sz="3800" kern="1200" dirty="0"/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6455251" y="4241136"/>
            <a:ext cx="1528711" cy="784411"/>
            <a:chOff x="6093645" y="1174928"/>
            <a:chExt cx="1528711" cy="1286350"/>
          </a:xfrm>
        </p:grpSpPr>
        <p:sp>
          <p:nvSpPr>
            <p:cNvPr id="106" name="Oval 105"/>
            <p:cNvSpPr/>
            <p:nvPr/>
          </p:nvSpPr>
          <p:spPr>
            <a:xfrm>
              <a:off x="6093645" y="1174928"/>
              <a:ext cx="1528711" cy="1286350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7" name="Oval 12"/>
            <p:cNvSpPr/>
            <p:nvPr/>
          </p:nvSpPr>
          <p:spPr>
            <a:xfrm>
              <a:off x="6317520" y="1363310"/>
              <a:ext cx="1080961" cy="9095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 smtClean="0"/>
                <a:t>Carrier</a:t>
              </a:r>
              <a:endParaRPr lang="en-US" sz="1900" kern="1200" dirty="0"/>
            </a:p>
          </p:txBody>
        </p:sp>
      </p:grpSp>
      <p:sp>
        <p:nvSpPr>
          <p:cNvPr id="109" name="Straight Connector 13"/>
          <p:cNvSpPr/>
          <p:nvPr/>
        </p:nvSpPr>
        <p:spPr>
          <a:xfrm rot="2199731" flipV="1">
            <a:off x="6858580" y="4680837"/>
            <a:ext cx="449615" cy="861072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11009"/>
                </a:moveTo>
                <a:lnTo>
                  <a:pt x="338390" y="11009"/>
                </a:lnTo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1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 dirty="0"/>
          </a:p>
        </p:txBody>
      </p:sp>
      <p:grpSp>
        <p:nvGrpSpPr>
          <p:cNvPr id="110" name="Group 109"/>
          <p:cNvGrpSpPr/>
          <p:nvPr/>
        </p:nvGrpSpPr>
        <p:grpSpPr>
          <a:xfrm>
            <a:off x="6901845" y="5140422"/>
            <a:ext cx="1662517" cy="761433"/>
            <a:chOff x="5418416" y="3047164"/>
            <a:chExt cx="1662517" cy="1286350"/>
          </a:xfrm>
        </p:grpSpPr>
        <p:sp>
          <p:nvSpPr>
            <p:cNvPr id="111" name="Oval 110"/>
            <p:cNvSpPr/>
            <p:nvPr/>
          </p:nvSpPr>
          <p:spPr>
            <a:xfrm>
              <a:off x="5418416" y="3047164"/>
              <a:ext cx="1662517" cy="1286350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2" name="Oval 16"/>
            <p:cNvSpPr/>
            <p:nvPr/>
          </p:nvSpPr>
          <p:spPr>
            <a:xfrm>
              <a:off x="5661886" y="3235546"/>
              <a:ext cx="1175577" cy="9095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 smtClean="0"/>
                <a:t>Client</a:t>
              </a:r>
              <a:endParaRPr lang="en-US" sz="19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9639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Dates as Dimensions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078357" cy="4351338"/>
          </a:xfrm>
        </p:spPr>
        <p:txBody>
          <a:bodyPr/>
          <a:lstStyle/>
          <a:p>
            <a:r>
              <a:rPr lang="en-US" dirty="0" smtClean="0"/>
              <a:t>Want to report by Quarter? Year? Month?</a:t>
            </a:r>
          </a:p>
          <a:p>
            <a:r>
              <a:rPr lang="en-US" dirty="0" smtClean="0"/>
              <a:t>Date functions on date columns can’t use a regular index</a:t>
            </a:r>
          </a:p>
          <a:p>
            <a:r>
              <a:rPr lang="en-US" dirty="0" smtClean="0"/>
              <a:t>Simple join + group/filter is quicker</a:t>
            </a:r>
            <a:endParaRPr lang="en-US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585536209"/>
              </p:ext>
            </p:extLst>
          </p:nvPr>
        </p:nvGraphicFramePr>
        <p:xfrm>
          <a:off x="4876799" y="1732861"/>
          <a:ext cx="698461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8494"/>
                <a:gridCol w="1328194"/>
                <a:gridCol w="785904"/>
                <a:gridCol w="971195"/>
                <a:gridCol w="971195"/>
                <a:gridCol w="971195"/>
                <a:gridCol w="76844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mday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month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year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quarter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wday</a:t>
                      </a:r>
                      <a:endParaRPr lang="en-US" dirty="0"/>
                    </a:p>
                  </a:txBody>
                  <a:tcPr marL="104503" marR="10450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20170509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2017-05-09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2017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104503" marR="10450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20170510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2017-05-10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2017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marL="104503" marR="10450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20170511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2017-05-11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2017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104503" marR="10450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20170512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2017-05-12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2017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marL="104503" marR="104503"/>
                </a:tc>
              </a:tr>
            </a:tbl>
          </a:graphicData>
        </a:graphic>
      </p:graphicFrame>
      <p:graphicFrame>
        <p:nvGraphicFramePr>
          <p:cNvPr id="12" name="Content Placeholder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2517862"/>
              </p:ext>
            </p:extLst>
          </p:nvPr>
        </p:nvGraphicFramePr>
        <p:xfrm>
          <a:off x="4876798" y="4485206"/>
          <a:ext cx="685799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672"/>
                <a:gridCol w="1739331"/>
                <a:gridCol w="1073749"/>
                <a:gridCol w="1683349"/>
                <a:gridCol w="728309"/>
                <a:gridCol w="109558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created_at_id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client_id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assigned_id_to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state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category</a:t>
                      </a:r>
                      <a:endParaRPr lang="en-US" dirty="0"/>
                    </a:p>
                  </a:txBody>
                  <a:tcPr marL="104503" marR="10450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20170509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123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r>
                        <a:rPr lang="mr-IN" dirty="0" smtClean="0"/>
                        <a:t>…</a:t>
                      </a:r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r>
                        <a:rPr lang="mr-IN" dirty="0" smtClean="0"/>
                        <a:t>…</a:t>
                      </a:r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 marL="104503" marR="10450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20170510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342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r>
                        <a:rPr lang="mr-IN" dirty="0" smtClean="0"/>
                        <a:t>…</a:t>
                      </a:r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r-IN" dirty="0" smtClean="0"/>
                        <a:t>…</a:t>
                      </a:r>
                      <a:r>
                        <a:rPr lang="en-US" dirty="0" smtClean="0"/>
                        <a:t>.</a:t>
                      </a:r>
                    </a:p>
                  </a:txBody>
                  <a:tcPr marL="104503" marR="10450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20170511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123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r>
                        <a:rPr lang="mr-IN" dirty="0" smtClean="0"/>
                        <a:t>…</a:t>
                      </a:r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r-IN" dirty="0" smtClean="0"/>
                        <a:t>…</a:t>
                      </a:r>
                      <a:r>
                        <a:rPr lang="en-US" dirty="0" smtClean="0"/>
                        <a:t>.</a:t>
                      </a:r>
                    </a:p>
                  </a:txBody>
                  <a:tcPr marL="104503" marR="10450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20170512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586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76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r>
                        <a:rPr lang="mr-IN" dirty="0" smtClean="0"/>
                        <a:t>…</a:t>
                      </a:r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r-IN" dirty="0" smtClean="0"/>
                        <a:t>…</a:t>
                      </a:r>
                      <a:r>
                        <a:rPr lang="en-US" dirty="0" smtClean="0"/>
                        <a:t>.</a:t>
                      </a:r>
                    </a:p>
                  </a:txBody>
                  <a:tcPr marL="104503" marR="104503"/>
                </a:tc>
              </a:tr>
            </a:tbl>
          </a:graphicData>
        </a:graphic>
      </p:graphicFrame>
      <p:cxnSp>
        <p:nvCxnSpPr>
          <p:cNvPr id="14" name="Elbow Connector 13"/>
          <p:cNvCxnSpPr/>
          <p:nvPr/>
        </p:nvCxnSpPr>
        <p:spPr>
          <a:xfrm rot="16200000" flipV="1">
            <a:off x="5468760" y="3672435"/>
            <a:ext cx="898145" cy="727398"/>
          </a:xfrm>
          <a:prstGeom prst="bentConnector3">
            <a:avLst/>
          </a:prstGeom>
          <a:ln w="793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124257" y="1167468"/>
            <a:ext cx="27371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/>
              <a:t>d</a:t>
            </a:r>
            <a:r>
              <a:rPr lang="en-US" sz="2800" b="1" dirty="0" err="1" smtClean="0"/>
              <a:t>ate_dimensions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9245431" y="3774524"/>
            <a:ext cx="25035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/>
              <a:t>s</a:t>
            </a:r>
            <a:r>
              <a:rPr lang="en-US" sz="2800" b="1" dirty="0" err="1" smtClean="0"/>
              <a:t>upport_tickets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81627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Great! </a:t>
            </a:r>
            <a:r>
              <a:rPr lang="en-US" dirty="0" err="1" smtClean="0"/>
              <a:t>ActiveRecord</a:t>
            </a:r>
            <a:r>
              <a:rPr lang="en-US" dirty="0" smtClean="0"/>
              <a:t> can do all that</a:t>
            </a:r>
            <a:r>
              <a:rPr lang="mr-IN" dirty="0" smtClean="0"/>
              <a:t>…</a:t>
            </a:r>
            <a:r>
              <a:rPr lang="en-US" dirty="0" smtClean="0"/>
              <a:t> right?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ActiveRecord’s</a:t>
            </a:r>
            <a:r>
              <a:rPr lang="en-US" dirty="0" smtClean="0"/>
              <a:t> internals can provide all the information needed to </a:t>
            </a:r>
            <a:r>
              <a:rPr lang="en-US" i="1" dirty="0" smtClean="0"/>
              <a:t>construct</a:t>
            </a:r>
            <a:r>
              <a:rPr lang="en-US" dirty="0" smtClean="0"/>
              <a:t> ROLAP </a:t>
            </a:r>
            <a:r>
              <a:rPr lang="en-US" i="1" dirty="0" smtClean="0"/>
              <a:t>queries</a:t>
            </a:r>
          </a:p>
          <a:p>
            <a:r>
              <a:rPr lang="en-US" dirty="0" smtClean="0"/>
              <a:t>Relationship information (joins and grouping)</a:t>
            </a:r>
          </a:p>
          <a:p>
            <a:r>
              <a:rPr lang="en-US" dirty="0" smtClean="0"/>
              <a:t>Filtering capabilities (Scopes, where(), ransack)</a:t>
            </a:r>
          </a:p>
          <a:p>
            <a:r>
              <a:rPr lang="en-US" dirty="0" smtClean="0"/>
              <a:t>Ability to select out specific columns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08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Great! </a:t>
            </a:r>
            <a:r>
              <a:rPr lang="en-US" dirty="0" err="1" smtClean="0"/>
              <a:t>ActiveRecord</a:t>
            </a:r>
            <a:r>
              <a:rPr lang="en-US" dirty="0" smtClean="0"/>
              <a:t> can do all that</a:t>
            </a:r>
            <a:r>
              <a:rPr lang="mr-IN" dirty="0" smtClean="0"/>
              <a:t>…</a:t>
            </a:r>
            <a:r>
              <a:rPr lang="en-US" dirty="0" smtClean="0"/>
              <a:t> right?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 </a:t>
            </a:r>
            <a:r>
              <a:rPr lang="en-US" dirty="0"/>
              <a:t>programmatic way to easily group by all non-aggregate </a:t>
            </a:r>
            <a:r>
              <a:rPr lang="en-US" dirty="0" smtClean="0"/>
              <a:t>columns</a:t>
            </a:r>
          </a:p>
          <a:p>
            <a:r>
              <a:rPr lang="en-US" dirty="0" smtClean="0"/>
              <a:t>Aggregation methods (#count, #maximum, #minimum) </a:t>
            </a:r>
            <a:r>
              <a:rPr lang="en-US" dirty="0"/>
              <a:t>do not allow for full control over multiple columns </a:t>
            </a:r>
            <a:r>
              <a:rPr lang="en-US" dirty="0" smtClean="0"/>
              <a:t>returned</a:t>
            </a:r>
          </a:p>
          <a:p>
            <a:r>
              <a:rPr lang="en-US" dirty="0" smtClean="0"/>
              <a:t>No way to describe a fact table or metrics in ROLAP terms</a:t>
            </a:r>
          </a:p>
          <a:p>
            <a:r>
              <a:rPr lang="en-US" dirty="0" smtClean="0"/>
              <a:t>No decent way to defining what a user can filter metrics 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06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Manually write hardcoded queries?</a:t>
            </a:r>
          </a:p>
          <a:p>
            <a:r>
              <a:rPr lang="en-US" dirty="0" smtClean="0"/>
              <a:t>Write </a:t>
            </a:r>
            <a:r>
              <a:rPr lang="en-US" dirty="0"/>
              <a:t>a </a:t>
            </a:r>
            <a:r>
              <a:rPr lang="en-US" dirty="0" smtClean="0"/>
              <a:t>queryer yourself?</a:t>
            </a:r>
          </a:p>
          <a:p>
            <a:r>
              <a:rPr lang="en-US" dirty="0" smtClean="0"/>
              <a:t>Switch your application to </a:t>
            </a:r>
            <a:r>
              <a:rPr lang="en-US" dirty="0"/>
              <a:t>sequel?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8756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</a:t>
            </a:r>
            <a:r>
              <a:rPr lang="en-US" dirty="0" err="1" smtClean="0"/>
              <a:t>ctive_reporting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https://github.com/t27duck/active_reporting</a:t>
            </a:r>
            <a:endParaRPr lang="en-US" dirty="0" smtClean="0"/>
          </a:p>
          <a:p>
            <a:r>
              <a:rPr lang="en-US" dirty="0" smtClean="0"/>
              <a:t>Implements a DSL for describing fact models, dimensions, and filters</a:t>
            </a:r>
          </a:p>
          <a:p>
            <a:r>
              <a:rPr lang="en-US" dirty="0" smtClean="0"/>
              <a:t>Uses </a:t>
            </a:r>
            <a:r>
              <a:rPr lang="en-US" dirty="0" err="1" smtClean="0"/>
              <a:t>ActiveRecord</a:t>
            </a:r>
            <a:r>
              <a:rPr lang="en-US" dirty="0" smtClean="0"/>
              <a:t> to build a query and execute it on the database</a:t>
            </a:r>
          </a:p>
          <a:p>
            <a:r>
              <a:rPr lang="en-US" dirty="0" smtClean="0"/>
              <a:t>Does not dirty up </a:t>
            </a:r>
            <a:r>
              <a:rPr lang="en-US" dirty="0" err="1" smtClean="0"/>
              <a:t>ActiveRecord</a:t>
            </a:r>
            <a:r>
              <a:rPr lang="en-US" dirty="0" smtClean="0"/>
              <a:t> (only one new method)</a:t>
            </a:r>
            <a:endParaRPr lang="en-US" dirty="0"/>
          </a:p>
          <a:p>
            <a:r>
              <a:rPr lang="en-US" i="1" dirty="0" smtClean="0"/>
              <a:t>Mostly</a:t>
            </a:r>
            <a:r>
              <a:rPr lang="en-US" dirty="0" smtClean="0"/>
              <a:t> production-ready</a:t>
            </a:r>
          </a:p>
          <a:p>
            <a:pPr lvl="1"/>
            <a:r>
              <a:rPr lang="en-US" dirty="0" smtClean="0"/>
              <a:t>API pretty much at a good spot</a:t>
            </a:r>
          </a:p>
          <a:p>
            <a:pPr lvl="1"/>
            <a:r>
              <a:rPr lang="en-US" dirty="0" smtClean="0"/>
              <a:t>Would love help with documentation :D</a:t>
            </a:r>
          </a:p>
        </p:txBody>
      </p:sp>
    </p:spTree>
    <p:extLst>
      <p:ext uri="{BB962C8B-B14F-4D97-AF65-F5344CB8AC3E}">
        <p14:creationId xmlns:p14="http://schemas.microsoft.com/office/powerpoint/2010/main" val="5753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active_reporting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FactModel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8305801" cy="4351338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class </a:t>
            </a:r>
            <a:r>
              <a:rPr lang="en-US" dirty="0" err="1" smtClean="0"/>
              <a:t>LineFactModel</a:t>
            </a:r>
            <a:r>
              <a:rPr lang="en-US" dirty="0" smtClean="0"/>
              <a:t> &lt; </a:t>
            </a:r>
            <a:r>
              <a:rPr lang="en-US" dirty="0" err="1" smtClean="0"/>
              <a:t>ActiveReporting</a:t>
            </a:r>
            <a:r>
              <a:rPr lang="en-US" dirty="0" smtClean="0"/>
              <a:t>::</a:t>
            </a:r>
            <a:r>
              <a:rPr lang="en-US" dirty="0" err="1" smtClean="0"/>
              <a:t>FactModel</a:t>
            </a: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03235" y="3804846"/>
            <a:ext cx="5350565" cy="2744650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</a:t>
            </a:r>
            <a:r>
              <a:rPr lang="en-US" dirty="0" smtClean="0"/>
              <a:t>lass Line &lt; </a:t>
            </a:r>
            <a:r>
              <a:rPr lang="en-US" dirty="0" err="1" smtClean="0"/>
              <a:t>ActiveRecord</a:t>
            </a:r>
            <a:r>
              <a:rPr lang="en-US" dirty="0" smtClean="0"/>
              <a:t>::Base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28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active_reporting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Dimensions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class </a:t>
            </a:r>
            <a:r>
              <a:rPr lang="en-US" dirty="0" err="1" smtClean="0"/>
              <a:t>LineFactModel</a:t>
            </a:r>
            <a:r>
              <a:rPr lang="en-US" dirty="0" smtClean="0"/>
              <a:t> &lt; AR::FM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mr-IN" dirty="0" smtClean="0"/>
              <a:t>…</a:t>
            </a: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   dimension :number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   dimension :carrier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   dimension :</a:t>
            </a:r>
            <a:r>
              <a:rPr lang="en-US" dirty="0" err="1" smtClean="0"/>
              <a:t>some_column</a:t>
            </a: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   </a:t>
            </a:r>
            <a:r>
              <a:rPr lang="mr-IN" dirty="0" smtClean="0"/>
              <a:t>…</a:t>
            </a: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Define specific columns or relations for dimensions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Relation-based dimensions include identifier column and label in report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035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active_reporting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Heirarchy</a:t>
            </a:r>
            <a:r>
              <a:rPr lang="en-US" dirty="0" smtClean="0"/>
              <a:t> + Labels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class </a:t>
            </a:r>
            <a:r>
              <a:rPr lang="en-US" dirty="0" err="1" smtClean="0"/>
              <a:t>DateDimFactModel</a:t>
            </a:r>
            <a:r>
              <a:rPr lang="en-US" dirty="0" smtClean="0"/>
              <a:t> &lt; AR::FM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mr-IN" dirty="0" smtClean="0"/>
              <a:t>…</a:t>
            </a: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default_dimension_label</a:t>
            </a:r>
            <a:r>
              <a:rPr lang="en-US" dirty="0" smtClean="0"/>
              <a:t> </a:t>
            </a:r>
            <a:r>
              <a:rPr lang="en-US" dirty="0"/>
              <a:t>:</a:t>
            </a:r>
            <a:r>
              <a:rPr lang="en-US" dirty="0" smtClean="0"/>
              <a:t>date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dimension_hierarchy</a:t>
            </a:r>
            <a:r>
              <a:rPr lang="en-US" dirty="0" smtClean="0"/>
              <a:t> [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 </a:t>
            </a:r>
            <a:r>
              <a:rPr lang="en-US" dirty="0" smtClean="0"/>
              <a:t>   :</a:t>
            </a:r>
            <a:r>
              <a:rPr lang="en-US" dirty="0"/>
              <a:t>date, :month, :year, :</a:t>
            </a:r>
            <a:r>
              <a:rPr lang="en-US" dirty="0" smtClean="0"/>
              <a:t>quarter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 </a:t>
            </a:r>
            <a:r>
              <a:rPr lang="en-US" dirty="0" smtClean="0"/>
              <a:t> ]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   </a:t>
            </a:r>
            <a:r>
              <a:rPr lang="mr-IN" dirty="0" smtClean="0"/>
              <a:t>…</a:t>
            </a: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Default label is “name”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Defining a hierarchy allows for specifying different columns to group by while dimensioning</a:t>
            </a:r>
          </a:p>
        </p:txBody>
      </p:sp>
    </p:spTree>
    <p:extLst>
      <p:ext uri="{BB962C8B-B14F-4D97-AF65-F5344CB8AC3E}">
        <p14:creationId xmlns:p14="http://schemas.microsoft.com/office/powerpoint/2010/main" val="210031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am 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Tony Drake</a:t>
            </a:r>
          </a:p>
          <a:p>
            <a:r>
              <a:rPr lang="en-US" dirty="0" smtClean="0"/>
              <a:t>Senior Developer at MOBI</a:t>
            </a:r>
          </a:p>
          <a:p>
            <a:pPr lvl="1"/>
            <a:r>
              <a:rPr lang="en-US" dirty="0" smtClean="0"/>
              <a:t>Billing and Reporting Team</a:t>
            </a:r>
          </a:p>
          <a:p>
            <a:pPr lvl="1"/>
            <a:r>
              <a:rPr lang="en-US" dirty="0" smtClean="0"/>
              <a:t>Nearly </a:t>
            </a:r>
            <a:r>
              <a:rPr lang="en-US" dirty="0"/>
              <a:t>one million devices under </a:t>
            </a:r>
            <a:r>
              <a:rPr lang="en-US" dirty="0" smtClean="0"/>
              <a:t>management + Billing data</a:t>
            </a:r>
          </a:p>
          <a:p>
            <a:r>
              <a:rPr lang="en-US" dirty="0" smtClean="0"/>
              <a:t>Seven Years </a:t>
            </a:r>
            <a:r>
              <a:rPr lang="en-US" dirty="0"/>
              <a:t>W</a:t>
            </a:r>
            <a:r>
              <a:rPr lang="en-US" dirty="0" smtClean="0"/>
              <a:t>orking with Rails</a:t>
            </a:r>
          </a:p>
          <a:p>
            <a:r>
              <a:rPr lang="en-US" dirty="0" smtClean="0"/>
              <a:t>Mario Kart Connoisseur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7819" y="4316832"/>
            <a:ext cx="6325981" cy="1860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589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active_reporting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Dimension Filters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0087" y="1825625"/>
            <a:ext cx="5489713" cy="4351338"/>
          </a:xfrm>
        </p:spPr>
        <p:txBody>
          <a:bodyPr>
            <a:normAutofit lnSpcReduction="100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class </a:t>
            </a:r>
            <a:r>
              <a:rPr lang="en-US" dirty="0" err="1" smtClean="0"/>
              <a:t>TicketFactModel</a:t>
            </a:r>
            <a:r>
              <a:rPr lang="en-US" dirty="0" smtClean="0"/>
              <a:t> &lt; AR::FM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mr-IN" dirty="0" smtClean="0"/>
              <a:t>…</a:t>
            </a: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dimension_filter</a:t>
            </a:r>
            <a:r>
              <a:rPr lang="en-US" dirty="0" smtClean="0"/>
              <a:t> :</a:t>
            </a:r>
            <a:r>
              <a:rPr lang="en-US" dirty="0" err="1" smtClean="0"/>
              <a:t>scope_on_model</a:t>
            </a: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/>
              <a:t>dimension_filter</a:t>
            </a:r>
            <a:r>
              <a:rPr lang="en-US" dirty="0"/>
              <a:t> </a:t>
            </a:r>
            <a:r>
              <a:rPr lang="en-US" dirty="0" smtClean="0"/>
              <a:t>:</a:t>
            </a:r>
            <a:r>
              <a:rPr lang="en-US" dirty="0" err="1" smtClean="0"/>
              <a:t>by_creator_id</a:t>
            </a:r>
            <a:r>
              <a:rPr lang="en-US" dirty="0" smtClean="0"/>
              <a:t>, </a:t>
            </a:r>
            <a:br>
              <a:rPr lang="en-US" dirty="0" smtClean="0"/>
            </a:br>
            <a:r>
              <a:rPr lang="en-US" dirty="0" smtClean="0"/>
              <a:t>        -&gt;(</a:t>
            </a:r>
            <a:r>
              <a:rPr lang="en-US" dirty="0"/>
              <a:t>x) { </a:t>
            </a:r>
            <a:r>
              <a:rPr lang="en-US" dirty="0" smtClean="0"/>
              <a:t>where(</a:t>
            </a:r>
            <a:r>
              <a:rPr lang="en-US" dirty="0" err="1" smtClean="0"/>
              <a:t>creator_id</a:t>
            </a:r>
            <a:r>
              <a:rPr lang="en-US" dirty="0" smtClean="0"/>
              <a:t>: x) }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  </a:t>
            </a:r>
            <a:r>
              <a:rPr lang="en-US" dirty="0" err="1" smtClean="0"/>
              <a:t>dimension_filter</a:t>
            </a:r>
            <a:r>
              <a:rPr lang="en-US" dirty="0" smtClean="0"/>
              <a:t> :</a:t>
            </a:r>
            <a:r>
              <a:rPr lang="en-US" dirty="0" err="1" smtClean="0"/>
              <a:t>subject_cont</a:t>
            </a:r>
            <a:r>
              <a:rPr lang="en-US" dirty="0" smtClean="0"/>
              <a:t>, </a:t>
            </a:r>
            <a:br>
              <a:rPr lang="en-US" dirty="0" smtClean="0"/>
            </a:br>
            <a:r>
              <a:rPr lang="en-US" dirty="0" smtClean="0"/>
              <a:t>      as: :ransack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    </a:t>
            </a:r>
            <a:r>
              <a:rPr lang="mr-IN" dirty="0" smtClean="0"/>
              <a:t>…</a:t>
            </a: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Define available filters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Scopes defined on the </a:t>
            </a:r>
            <a:r>
              <a:rPr lang="en-US" dirty="0" err="1" smtClean="0"/>
              <a:t>ActiveRecord</a:t>
            </a:r>
            <a:r>
              <a:rPr lang="en-US" dirty="0" smtClean="0"/>
              <a:t> Model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Defined just for the fact model using scope syntax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Optional way to fallback to ransack on the AR model</a:t>
            </a:r>
          </a:p>
        </p:txBody>
      </p:sp>
    </p:spTree>
    <p:extLst>
      <p:ext uri="{BB962C8B-B14F-4D97-AF65-F5344CB8AC3E}">
        <p14:creationId xmlns:p14="http://schemas.microsoft.com/office/powerpoint/2010/main" val="1957639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active_reporting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Metric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0087" y="1825625"/>
            <a:ext cx="5642113" cy="4351338"/>
          </a:xfrm>
        </p:spPr>
        <p:txBody>
          <a:bodyPr>
            <a:normAutofit fontScale="92500" lnSpcReduction="20000"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m1 = </a:t>
            </a:r>
            <a:r>
              <a:rPr lang="en-US" dirty="0" err="1"/>
              <a:t>ActiveReporting</a:t>
            </a:r>
            <a:r>
              <a:rPr lang="en-US" dirty="0"/>
              <a:t>::</a:t>
            </a:r>
            <a:r>
              <a:rPr lang="en-US" dirty="0" err="1"/>
              <a:t>Metric.new</a:t>
            </a:r>
            <a:r>
              <a:rPr lang="en-US" dirty="0"/>
              <a:t>(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    </a:t>
            </a:r>
            <a:r>
              <a:rPr lang="en-US" dirty="0" smtClean="0"/>
              <a:t>:</a:t>
            </a:r>
            <a:r>
              <a:rPr lang="en-US" dirty="0" err="1" smtClean="0"/>
              <a:t>line_count_by_carrier</a:t>
            </a:r>
            <a:r>
              <a:rPr lang="en-US" dirty="0" smtClean="0"/>
              <a:t>,</a:t>
            </a: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    </a:t>
            </a:r>
            <a:r>
              <a:rPr lang="en-US" dirty="0" err="1"/>
              <a:t>fact_model</a:t>
            </a:r>
            <a:r>
              <a:rPr lang="en-US" dirty="0"/>
              <a:t>: </a:t>
            </a:r>
            <a:r>
              <a:rPr lang="en-US" dirty="0" err="1" smtClean="0"/>
              <a:t>LineFactModel</a:t>
            </a:r>
            <a:r>
              <a:rPr lang="en-US" dirty="0"/>
              <a:t>,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    dimensions: </a:t>
            </a:r>
            <a:r>
              <a:rPr lang="en-US" dirty="0" smtClean="0"/>
              <a:t>[:carrier]</a:t>
            </a: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 smtClean="0"/>
              <a:t>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 smtClean="0"/>
              <a:t>m2 </a:t>
            </a:r>
            <a:r>
              <a:rPr lang="en-US" dirty="0"/>
              <a:t>= </a:t>
            </a:r>
            <a:r>
              <a:rPr lang="en-US" dirty="0" err="1"/>
              <a:t>ActiveReporting</a:t>
            </a:r>
            <a:r>
              <a:rPr lang="en-US" dirty="0"/>
              <a:t>::</a:t>
            </a:r>
            <a:r>
              <a:rPr lang="en-US" dirty="0" err="1"/>
              <a:t>Metric.new</a:t>
            </a:r>
            <a:r>
              <a:rPr lang="en-US" dirty="0"/>
              <a:t>(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    </a:t>
            </a:r>
            <a:r>
              <a:rPr lang="en-US" dirty="0" smtClean="0"/>
              <a:t>:</a:t>
            </a:r>
            <a:r>
              <a:rPr lang="en-US" dirty="0" err="1" smtClean="0"/>
              <a:t>total_charges</a:t>
            </a:r>
            <a:r>
              <a:rPr lang="en-US" dirty="0" smtClean="0"/>
              <a:t>,</a:t>
            </a: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    </a:t>
            </a:r>
            <a:r>
              <a:rPr lang="en-US" dirty="0" err="1"/>
              <a:t>fact_model</a:t>
            </a:r>
            <a:r>
              <a:rPr lang="en-US" dirty="0"/>
              <a:t>: </a:t>
            </a:r>
            <a:r>
              <a:rPr lang="en-US" dirty="0" smtClean="0"/>
              <a:t>  </a:t>
            </a:r>
            <a:r>
              <a:rPr lang="en-US" dirty="0" err="1" smtClean="0"/>
              <a:t>BillLineFactModel</a:t>
            </a:r>
            <a:r>
              <a:rPr lang="en-US" dirty="0"/>
              <a:t>,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    </a:t>
            </a:r>
            <a:r>
              <a:rPr lang="en-US" dirty="0" smtClean="0"/>
              <a:t>measure:        :</a:t>
            </a:r>
            <a:r>
              <a:rPr lang="en-US" dirty="0" err="1" smtClean="0"/>
              <a:t>total_charges</a:t>
            </a:r>
            <a:r>
              <a:rPr lang="en-US" dirty="0" smtClean="0"/>
              <a:t>,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 </a:t>
            </a:r>
            <a:r>
              <a:rPr lang="en-US" dirty="0" smtClean="0"/>
              <a:t>   aggregate:      :sum</a:t>
            </a: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Describes a question to answer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Declare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Fact Model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D</a:t>
            </a:r>
            <a:r>
              <a:rPr lang="en-US" dirty="0" smtClean="0"/>
              <a:t>imensions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Measure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Aggregate (defaults to count)</a:t>
            </a:r>
          </a:p>
        </p:txBody>
      </p:sp>
    </p:spTree>
    <p:extLst>
      <p:ext uri="{BB962C8B-B14F-4D97-AF65-F5344CB8AC3E}">
        <p14:creationId xmlns:p14="http://schemas.microsoft.com/office/powerpoint/2010/main" val="403304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active_reporting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Report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0087" y="1825625"/>
            <a:ext cx="5642113" cy="4351338"/>
          </a:xfrm>
        </p:spPr>
        <p:txBody>
          <a:bodyPr>
            <a:normAutofit fontScale="85000" lnSpcReduction="20000"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 smtClean="0"/>
              <a:t>metric </a:t>
            </a:r>
            <a:r>
              <a:rPr lang="en-US" dirty="0"/>
              <a:t>= </a:t>
            </a:r>
            <a:r>
              <a:rPr lang="en-US" dirty="0" err="1"/>
              <a:t>ActiveReporting</a:t>
            </a:r>
            <a:r>
              <a:rPr lang="en-US" dirty="0"/>
              <a:t>::</a:t>
            </a:r>
            <a:r>
              <a:rPr lang="en-US" dirty="0" err="1"/>
              <a:t>Metric.new</a:t>
            </a:r>
            <a:r>
              <a:rPr lang="en-US" dirty="0"/>
              <a:t>(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    :</a:t>
            </a:r>
            <a:r>
              <a:rPr lang="en-US" dirty="0" err="1"/>
              <a:t>total_charges</a:t>
            </a:r>
            <a:r>
              <a:rPr lang="en-US" dirty="0"/>
              <a:t>,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    </a:t>
            </a:r>
            <a:r>
              <a:rPr lang="en-US" dirty="0" err="1"/>
              <a:t>fact_model</a:t>
            </a:r>
            <a:r>
              <a:rPr lang="en-US" dirty="0"/>
              <a:t>:   </a:t>
            </a:r>
            <a:r>
              <a:rPr lang="en-US" dirty="0" err="1"/>
              <a:t>BillLineFactModel</a:t>
            </a:r>
            <a:r>
              <a:rPr lang="en-US" dirty="0"/>
              <a:t>,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    measure:        :</a:t>
            </a:r>
            <a:r>
              <a:rPr lang="en-US" dirty="0" err="1"/>
              <a:t>total_charges</a:t>
            </a:r>
            <a:r>
              <a:rPr lang="en-US" dirty="0"/>
              <a:t>,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    aggregate:      :sum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 smtClean="0"/>
              <a:t>r = </a:t>
            </a:r>
            <a:r>
              <a:rPr lang="en-US" dirty="0" err="1" smtClean="0"/>
              <a:t>ActiveReporting</a:t>
            </a:r>
            <a:r>
              <a:rPr lang="en-US" dirty="0" smtClean="0"/>
              <a:t>::</a:t>
            </a:r>
            <a:r>
              <a:rPr lang="en-US" dirty="0" err="1" smtClean="0"/>
              <a:t>Report.new</a:t>
            </a:r>
            <a:r>
              <a:rPr lang="en-US" dirty="0" smtClean="0"/>
              <a:t>(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 smtClean="0"/>
              <a:t>    metric,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 smtClean="0"/>
              <a:t>    dimensions: [:carrier], 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/>
              <a:t>dimension_filter</a:t>
            </a:r>
            <a:r>
              <a:rPr lang="en-US" dirty="0" smtClean="0"/>
              <a:t>: {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 err="1" smtClean="0"/>
              <a:t>carrier_id_eq</a:t>
            </a:r>
            <a:r>
              <a:rPr lang="en-US" dirty="0" smtClean="0"/>
              <a:t>: [123, 456]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 </a:t>
            </a:r>
            <a:r>
              <a:rPr lang="en-US" dirty="0" smtClean="0"/>
              <a:t>   }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 smtClean="0"/>
              <a:t>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Builds and executes the report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Takes a pre-build metric and expands on it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Add additional dimensions and filters (</a:t>
            </a:r>
            <a:r>
              <a:rPr lang="en-US" dirty="0" err="1" smtClean="0"/>
              <a:t>ie</a:t>
            </a:r>
            <a:r>
              <a:rPr lang="en-US" dirty="0" smtClean="0"/>
              <a:t>, user input)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Returns simple array of hashes</a:t>
            </a:r>
          </a:p>
        </p:txBody>
      </p:sp>
    </p:spTree>
    <p:extLst>
      <p:ext uri="{BB962C8B-B14F-4D97-AF65-F5344CB8AC3E}">
        <p14:creationId xmlns:p14="http://schemas.microsoft.com/office/powerpoint/2010/main" val="92264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active_reporting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Report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0087" y="1825625"/>
            <a:ext cx="5642113" cy="4351338"/>
          </a:xfrm>
        </p:spPr>
        <p:txBody>
          <a:bodyPr>
            <a:normAutofit fontScale="85000" lnSpcReduction="20000"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metric = </a:t>
            </a:r>
            <a:r>
              <a:rPr lang="en-US" dirty="0" err="1"/>
              <a:t>ActiveReporting</a:t>
            </a:r>
            <a:r>
              <a:rPr lang="en-US" dirty="0"/>
              <a:t>::</a:t>
            </a:r>
            <a:r>
              <a:rPr lang="en-US" dirty="0" err="1"/>
              <a:t>Metric.new</a:t>
            </a:r>
            <a:r>
              <a:rPr lang="en-US" dirty="0"/>
              <a:t>(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    :</a:t>
            </a:r>
            <a:r>
              <a:rPr lang="en-US" dirty="0" err="1"/>
              <a:t>total_charges</a:t>
            </a:r>
            <a:r>
              <a:rPr lang="en-US" dirty="0"/>
              <a:t>,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    </a:t>
            </a:r>
            <a:r>
              <a:rPr lang="en-US" dirty="0" err="1"/>
              <a:t>fact_model</a:t>
            </a:r>
            <a:r>
              <a:rPr lang="en-US" dirty="0"/>
              <a:t>:   </a:t>
            </a:r>
            <a:r>
              <a:rPr lang="en-US" dirty="0" err="1"/>
              <a:t>BillLineFactModel</a:t>
            </a:r>
            <a:r>
              <a:rPr lang="en-US" dirty="0"/>
              <a:t>,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    measure:        :</a:t>
            </a:r>
            <a:r>
              <a:rPr lang="en-US" dirty="0" err="1"/>
              <a:t>total_charges</a:t>
            </a:r>
            <a:r>
              <a:rPr lang="en-US" dirty="0"/>
              <a:t>,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    aggregate:      :sum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r = </a:t>
            </a:r>
            <a:r>
              <a:rPr lang="en-US" dirty="0" err="1"/>
              <a:t>ActiveReporting</a:t>
            </a:r>
            <a:r>
              <a:rPr lang="en-US" dirty="0"/>
              <a:t>::</a:t>
            </a:r>
            <a:r>
              <a:rPr lang="en-US" dirty="0" err="1"/>
              <a:t>Report.new</a:t>
            </a:r>
            <a:r>
              <a:rPr lang="en-US" dirty="0"/>
              <a:t>(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    metric,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    dimensions: [:carrier], 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dimension_filter</a:t>
            </a:r>
            <a:r>
              <a:rPr lang="en-US" dirty="0"/>
              <a:t>: {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      </a:t>
            </a:r>
            <a:r>
              <a:rPr lang="en-US" dirty="0" err="1"/>
              <a:t>carrier_id_eq</a:t>
            </a:r>
            <a:r>
              <a:rPr lang="en-US" dirty="0"/>
              <a:t>: [123, 456]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    }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71929" y="1825625"/>
            <a:ext cx="5681871" cy="4351338"/>
          </a:xfrm>
        </p:spPr>
        <p:txBody>
          <a:bodyPr>
            <a:normAutofit fontScale="85000" lnSpcReduction="20000"/>
          </a:bodyPr>
          <a:lstStyle/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SELECT </a:t>
            </a:r>
          </a:p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</a:t>
            </a:r>
            <a:r>
              <a:rPr lang="en-US" dirty="0" smtClean="0"/>
              <a:t>   </a:t>
            </a:r>
          </a:p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</a:t>
            </a:r>
            <a:r>
              <a:rPr lang="en-US" dirty="0" smtClean="0"/>
              <a:t> SUM(</a:t>
            </a:r>
            <a:r>
              <a:rPr lang="en-US" dirty="0" err="1" smtClean="0"/>
              <a:t>bill_lines.total_charges</a:t>
            </a:r>
            <a:r>
              <a:rPr lang="en-US" dirty="0" smtClean="0"/>
              <a:t>) </a:t>
            </a:r>
          </a:p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</a:t>
            </a:r>
            <a:r>
              <a:rPr lang="en-US" dirty="0" smtClean="0"/>
              <a:t>   AS </a:t>
            </a:r>
            <a:r>
              <a:rPr lang="en-US" dirty="0" err="1" smtClean="0"/>
              <a:t>total_charges</a:t>
            </a:r>
            <a:r>
              <a:rPr lang="en-US" dirty="0" smtClean="0"/>
              <a:t>,</a:t>
            </a:r>
          </a:p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   </a:t>
            </a:r>
            <a:r>
              <a:rPr lang="en-US" dirty="0" err="1" smtClean="0"/>
              <a:t>carriers.id</a:t>
            </a:r>
            <a:r>
              <a:rPr lang="en-US" dirty="0" smtClean="0"/>
              <a:t> AS </a:t>
            </a:r>
            <a:r>
              <a:rPr lang="en-US" dirty="0" err="1" smtClean="0"/>
              <a:t>carrier_identifier</a:t>
            </a:r>
            <a:r>
              <a:rPr lang="en-US" dirty="0" smtClean="0"/>
              <a:t>,</a:t>
            </a:r>
          </a:p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   </a:t>
            </a:r>
            <a:r>
              <a:rPr lang="en-US" dirty="0" err="1" smtClean="0"/>
              <a:t>carriers.name</a:t>
            </a:r>
            <a:r>
              <a:rPr lang="en-US" dirty="0" smtClean="0"/>
              <a:t> AS carrier</a:t>
            </a:r>
          </a:p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FROM </a:t>
            </a:r>
            <a:r>
              <a:rPr lang="en-US" dirty="0" err="1" smtClean="0"/>
              <a:t>bill_lines</a:t>
            </a: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JOIN carriers </a:t>
            </a:r>
            <a:br>
              <a:rPr lang="en-US" dirty="0" smtClean="0"/>
            </a:br>
            <a:r>
              <a:rPr lang="en-US" dirty="0" smtClean="0"/>
              <a:t>      ON </a:t>
            </a:r>
            <a:r>
              <a:rPr lang="en-US" dirty="0" err="1" smtClean="0"/>
              <a:t>carriers.id</a:t>
            </a:r>
            <a:r>
              <a:rPr lang="en-US" dirty="0" smtClean="0"/>
              <a:t> = </a:t>
            </a:r>
            <a:r>
              <a:rPr lang="en-US" dirty="0" err="1" smtClean="0"/>
              <a:t>bill_lines.carrier_id</a:t>
            </a: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WHERE </a:t>
            </a:r>
            <a:r>
              <a:rPr lang="en-US" dirty="0" err="1" smtClean="0"/>
              <a:t>bill_lines.carrier_id</a:t>
            </a:r>
            <a:r>
              <a:rPr lang="en-US" dirty="0" smtClean="0"/>
              <a:t> IN(123, 456)</a:t>
            </a:r>
          </a:p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GROUP BY </a:t>
            </a:r>
            <a:r>
              <a:rPr lang="en-US" dirty="0" err="1" smtClean="0"/>
              <a:t>carriers.id</a:t>
            </a:r>
            <a:r>
              <a:rPr lang="en-US" dirty="0" smtClean="0"/>
              <a:t>, </a:t>
            </a:r>
            <a:r>
              <a:rPr lang="en-US" dirty="0" err="1" smtClean="0"/>
              <a:t>carriers.name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54611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active_reporting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Report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0087" y="1825625"/>
            <a:ext cx="5642113" cy="4351338"/>
          </a:xfrm>
        </p:spPr>
        <p:txBody>
          <a:bodyPr>
            <a:normAutofit fontScale="85000" lnSpcReduction="20000"/>
          </a:bodyPr>
          <a:lstStyle/>
          <a:p>
            <a:pPr marL="0" lvl="0" indent="0">
              <a:lnSpc>
                <a:spcPct val="80000"/>
              </a:lnSpc>
              <a:spcBef>
                <a:spcPts val="0"/>
              </a:spcBef>
              <a:buNone/>
              <a:defRPr/>
            </a:pPr>
            <a:r>
              <a:rPr lang="en-US" dirty="0"/>
              <a:t>SELECT </a:t>
            </a:r>
          </a:p>
          <a:p>
            <a:pPr marL="0" lvl="0" indent="0">
              <a:lnSpc>
                <a:spcPct val="80000"/>
              </a:lnSpc>
              <a:spcBef>
                <a:spcPts val="0"/>
              </a:spcBef>
              <a:buNone/>
              <a:defRPr/>
            </a:pPr>
            <a:r>
              <a:rPr lang="en-US" dirty="0"/>
              <a:t>    </a:t>
            </a:r>
          </a:p>
          <a:p>
            <a:pPr marL="0" lvl="0" indent="0">
              <a:lnSpc>
                <a:spcPct val="80000"/>
              </a:lnSpc>
              <a:spcBef>
                <a:spcPts val="0"/>
              </a:spcBef>
              <a:buNone/>
              <a:defRPr/>
            </a:pPr>
            <a:r>
              <a:rPr lang="en-US" dirty="0"/>
              <a:t>  SUM(</a:t>
            </a:r>
            <a:r>
              <a:rPr lang="en-US" dirty="0" err="1"/>
              <a:t>bill_lines.total_charges</a:t>
            </a:r>
            <a:r>
              <a:rPr lang="en-US" dirty="0"/>
              <a:t>) </a:t>
            </a:r>
          </a:p>
          <a:p>
            <a:pPr marL="0" lvl="0" indent="0">
              <a:lnSpc>
                <a:spcPct val="80000"/>
              </a:lnSpc>
              <a:spcBef>
                <a:spcPts val="0"/>
              </a:spcBef>
              <a:buNone/>
              <a:defRPr/>
            </a:pPr>
            <a:r>
              <a:rPr lang="en-US" dirty="0"/>
              <a:t>    AS </a:t>
            </a:r>
            <a:r>
              <a:rPr lang="en-US" dirty="0" err="1"/>
              <a:t>total_charges</a:t>
            </a:r>
            <a:r>
              <a:rPr lang="en-US" dirty="0"/>
              <a:t>,</a:t>
            </a:r>
          </a:p>
          <a:p>
            <a:pPr marL="0" lvl="0" indent="0">
              <a:lnSpc>
                <a:spcPct val="80000"/>
              </a:lnSpc>
              <a:spcBef>
                <a:spcPts val="0"/>
              </a:spcBef>
              <a:buNone/>
              <a:defRPr/>
            </a:pPr>
            <a:endParaRPr lang="en-US" dirty="0"/>
          </a:p>
          <a:p>
            <a:pPr marL="0" lvl="0" indent="0">
              <a:lnSpc>
                <a:spcPct val="80000"/>
              </a:lnSpc>
              <a:spcBef>
                <a:spcPts val="0"/>
              </a:spcBef>
              <a:buNone/>
              <a:defRPr/>
            </a:pPr>
            <a:r>
              <a:rPr lang="en-US" dirty="0"/>
              <a:t>    </a:t>
            </a:r>
            <a:r>
              <a:rPr lang="en-US" dirty="0" err="1"/>
              <a:t>carriers.id</a:t>
            </a:r>
            <a:r>
              <a:rPr lang="en-US" dirty="0"/>
              <a:t> AS </a:t>
            </a:r>
            <a:r>
              <a:rPr lang="en-US" dirty="0" err="1"/>
              <a:t>carrier_identifier</a:t>
            </a:r>
            <a:r>
              <a:rPr lang="en-US" dirty="0"/>
              <a:t>,</a:t>
            </a:r>
          </a:p>
          <a:p>
            <a:pPr marL="0" lvl="0" indent="0">
              <a:lnSpc>
                <a:spcPct val="80000"/>
              </a:lnSpc>
              <a:spcBef>
                <a:spcPts val="0"/>
              </a:spcBef>
              <a:buNone/>
              <a:defRPr/>
            </a:pPr>
            <a:endParaRPr lang="en-US" dirty="0"/>
          </a:p>
          <a:p>
            <a:pPr marL="0" lvl="0" indent="0">
              <a:lnSpc>
                <a:spcPct val="80000"/>
              </a:lnSpc>
              <a:spcBef>
                <a:spcPts val="0"/>
              </a:spcBef>
              <a:buNone/>
              <a:defRPr/>
            </a:pPr>
            <a:r>
              <a:rPr lang="en-US" dirty="0"/>
              <a:t>    </a:t>
            </a:r>
            <a:r>
              <a:rPr lang="en-US" dirty="0" err="1"/>
              <a:t>carriers.name</a:t>
            </a:r>
            <a:r>
              <a:rPr lang="en-US" dirty="0"/>
              <a:t> AS carrier</a:t>
            </a:r>
          </a:p>
          <a:p>
            <a:pPr marL="0" lvl="0" indent="0">
              <a:lnSpc>
                <a:spcPct val="80000"/>
              </a:lnSpc>
              <a:spcBef>
                <a:spcPts val="0"/>
              </a:spcBef>
              <a:buNone/>
              <a:defRPr/>
            </a:pPr>
            <a:endParaRPr lang="en-US" dirty="0"/>
          </a:p>
          <a:p>
            <a:pPr marL="0" lvl="0" indent="0">
              <a:lnSpc>
                <a:spcPct val="80000"/>
              </a:lnSpc>
              <a:spcBef>
                <a:spcPts val="0"/>
              </a:spcBef>
              <a:buNone/>
              <a:defRPr/>
            </a:pPr>
            <a:r>
              <a:rPr lang="en-US" dirty="0"/>
              <a:t>FROM </a:t>
            </a:r>
            <a:r>
              <a:rPr lang="en-US" dirty="0" err="1"/>
              <a:t>bill_line</a:t>
            </a:r>
            <a:endParaRPr lang="en-US" dirty="0"/>
          </a:p>
          <a:p>
            <a:pPr marL="0" lvl="0" indent="0">
              <a:lnSpc>
                <a:spcPct val="80000"/>
              </a:lnSpc>
              <a:spcBef>
                <a:spcPts val="0"/>
              </a:spcBef>
              <a:buNone/>
              <a:defRPr/>
            </a:pPr>
            <a:endParaRPr lang="en-US" dirty="0"/>
          </a:p>
          <a:p>
            <a:pPr marL="0" lvl="0" indent="0">
              <a:lnSpc>
                <a:spcPct val="80000"/>
              </a:lnSpc>
              <a:spcBef>
                <a:spcPts val="0"/>
              </a:spcBef>
              <a:buNone/>
              <a:defRPr/>
            </a:pPr>
            <a:r>
              <a:rPr lang="en-US" dirty="0"/>
              <a:t>JOIN carriers </a:t>
            </a:r>
            <a:br>
              <a:rPr lang="en-US" dirty="0"/>
            </a:br>
            <a:r>
              <a:rPr lang="en-US" dirty="0"/>
              <a:t>      ON </a:t>
            </a:r>
            <a:r>
              <a:rPr lang="en-US" dirty="0" err="1"/>
              <a:t>carriers.id</a:t>
            </a:r>
            <a:r>
              <a:rPr lang="en-US" dirty="0"/>
              <a:t> = </a:t>
            </a:r>
            <a:r>
              <a:rPr lang="en-US" dirty="0" err="1"/>
              <a:t>bill_lines.carrier_id</a:t>
            </a:r>
            <a:endParaRPr lang="en-US" dirty="0"/>
          </a:p>
          <a:p>
            <a:pPr marL="0" lvl="0" indent="0">
              <a:lnSpc>
                <a:spcPct val="80000"/>
              </a:lnSpc>
              <a:spcBef>
                <a:spcPts val="0"/>
              </a:spcBef>
              <a:buNone/>
              <a:defRPr/>
            </a:pPr>
            <a:endParaRPr lang="en-US" dirty="0"/>
          </a:p>
          <a:p>
            <a:pPr marL="0" lvl="0" indent="0">
              <a:lnSpc>
                <a:spcPct val="80000"/>
              </a:lnSpc>
              <a:spcBef>
                <a:spcPts val="0"/>
              </a:spcBef>
              <a:buNone/>
              <a:defRPr/>
            </a:pPr>
            <a:r>
              <a:rPr lang="en-US" dirty="0"/>
              <a:t>WHERE </a:t>
            </a:r>
            <a:r>
              <a:rPr lang="en-US" dirty="0" err="1"/>
              <a:t>bill_lines.carrier_id</a:t>
            </a:r>
            <a:r>
              <a:rPr lang="en-US" dirty="0"/>
              <a:t> IN(123, 456)</a:t>
            </a:r>
          </a:p>
          <a:p>
            <a:pPr marL="0" lvl="0" indent="0">
              <a:lnSpc>
                <a:spcPct val="80000"/>
              </a:lnSpc>
              <a:spcBef>
                <a:spcPts val="0"/>
              </a:spcBef>
              <a:buNone/>
              <a:defRPr/>
            </a:pPr>
            <a:endParaRPr lang="en-US" dirty="0"/>
          </a:p>
          <a:p>
            <a:pPr marL="0" lvl="0" indent="0">
              <a:lnSpc>
                <a:spcPct val="80000"/>
              </a:lnSpc>
              <a:spcBef>
                <a:spcPts val="0"/>
              </a:spcBef>
              <a:buNone/>
              <a:defRPr/>
            </a:pPr>
            <a:r>
              <a:rPr lang="en-US" dirty="0"/>
              <a:t>GROUP BY </a:t>
            </a:r>
            <a:r>
              <a:rPr lang="en-US" dirty="0" err="1"/>
              <a:t>carriers.id</a:t>
            </a:r>
            <a:r>
              <a:rPr lang="en-US" dirty="0"/>
              <a:t>, </a:t>
            </a:r>
            <a:r>
              <a:rPr lang="en-US" dirty="0" err="1"/>
              <a:t>carriers.name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&gt; </a:t>
            </a:r>
            <a:r>
              <a:rPr lang="en-US" dirty="0" err="1"/>
              <a:t>r.run</a:t>
            </a: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=&gt; [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  {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    </a:t>
            </a:r>
            <a:r>
              <a:rPr lang="en-US" dirty="0" err="1"/>
              <a:t>total_charges</a:t>
            </a:r>
            <a:r>
              <a:rPr lang="en-US" dirty="0"/>
              <a:t>: 742.34,  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    </a:t>
            </a:r>
            <a:r>
              <a:rPr lang="en-US" dirty="0" err="1"/>
              <a:t>carrier_identifier</a:t>
            </a:r>
            <a:r>
              <a:rPr lang="en-US" dirty="0"/>
              <a:t>: 123,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    carrier: ‘AT&amp;T’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  },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  {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    </a:t>
            </a:r>
            <a:r>
              <a:rPr lang="en-US" dirty="0" err="1"/>
              <a:t>total_charges</a:t>
            </a:r>
            <a:r>
              <a:rPr lang="en-US" dirty="0"/>
              <a:t>: 432.34,  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    </a:t>
            </a:r>
            <a:r>
              <a:rPr lang="en-US" dirty="0" err="1"/>
              <a:t>carrier_identifier</a:t>
            </a:r>
            <a:r>
              <a:rPr lang="en-US" dirty="0"/>
              <a:t>: 456,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    carrier: ‘Sprint’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  },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571015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Database Considerations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Try not to have to make “multiple jumps” to tables</a:t>
            </a:r>
          </a:p>
          <a:p>
            <a:pPr lvl="1"/>
            <a:r>
              <a:rPr lang="en-US" dirty="0" err="1"/>
              <a:t>h</a:t>
            </a:r>
            <a:r>
              <a:rPr lang="en-US" dirty="0" err="1" smtClean="0"/>
              <a:t>as_one</a:t>
            </a:r>
            <a:r>
              <a:rPr lang="en-US" dirty="0" smtClean="0"/>
              <a:t> :through can let us “cheat”, but query isn’t necessarily optimal</a:t>
            </a:r>
          </a:p>
          <a:p>
            <a:pPr lvl="1"/>
            <a:r>
              <a:rPr lang="en-US" dirty="0" smtClean="0"/>
              <a:t>Keep dimensions “one deep” when focusing on Star Schema</a:t>
            </a:r>
          </a:p>
          <a:p>
            <a:r>
              <a:rPr lang="en-US" dirty="0"/>
              <a:t>Rails counter caches</a:t>
            </a:r>
          </a:p>
          <a:p>
            <a:r>
              <a:rPr lang="en-US" dirty="0"/>
              <a:t>Pre-calculated aggregates (Rebuilt via background jobs)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Index liberally where needed</a:t>
            </a:r>
          </a:p>
          <a:p>
            <a:pPr lvl="1"/>
            <a:r>
              <a:rPr lang="en-US" dirty="0"/>
              <a:t>Foreign keys</a:t>
            </a:r>
          </a:p>
          <a:p>
            <a:pPr lvl="1"/>
            <a:r>
              <a:rPr lang="en-US" dirty="0"/>
              <a:t>Columns commonly used for filtering</a:t>
            </a:r>
          </a:p>
          <a:p>
            <a:pPr lvl="1"/>
            <a:r>
              <a:rPr lang="en-US" dirty="0"/>
              <a:t>Use EXPLAIN [ANALYZE]</a:t>
            </a:r>
          </a:p>
          <a:p>
            <a:r>
              <a:rPr lang="en-US" dirty="0" smtClean="0"/>
              <a:t>Read-only replicating slaves</a:t>
            </a:r>
          </a:p>
          <a:p>
            <a:r>
              <a:rPr lang="en-US" dirty="0" smtClean="0"/>
              <a:t>Shard or schema separation</a:t>
            </a:r>
          </a:p>
        </p:txBody>
      </p:sp>
    </p:spTree>
    <p:extLst>
      <p:ext uri="{BB962C8B-B14F-4D97-AF65-F5344CB8AC3E}">
        <p14:creationId xmlns:p14="http://schemas.microsoft.com/office/powerpoint/2010/main" val="1469495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ActiveReporting</a:t>
            </a:r>
            <a:r>
              <a:rPr lang="en-US" dirty="0" smtClean="0"/>
              <a:t> Gem: https://github.com/t27duck/active_reporting</a:t>
            </a:r>
          </a:p>
          <a:p>
            <a:endParaRPr lang="en-US" dirty="0"/>
          </a:p>
          <a:p>
            <a:r>
              <a:rPr lang="en-US" dirty="0" smtClean="0"/>
              <a:t>Slides: https://</a:t>
            </a:r>
            <a:r>
              <a:rPr lang="en-US" dirty="0" err="1" smtClean="0"/>
              <a:t>github.com</a:t>
            </a:r>
            <a:r>
              <a:rPr lang="en-US" dirty="0" smtClean="0"/>
              <a:t>/t27duck/</a:t>
            </a:r>
            <a:r>
              <a:rPr lang="en-US" dirty="0" err="1" smtClean="0"/>
              <a:t>showandtell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Twitter: @t27duck</a:t>
            </a:r>
          </a:p>
        </p:txBody>
      </p:sp>
    </p:spTree>
    <p:extLst>
      <p:ext uri="{BB962C8B-B14F-4D97-AF65-F5344CB8AC3E}">
        <p14:creationId xmlns:p14="http://schemas.microsoft.com/office/powerpoint/2010/main" val="1416007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nip Single Corner Rectangle 10"/>
          <p:cNvSpPr/>
          <p:nvPr/>
        </p:nvSpPr>
        <p:spPr>
          <a:xfrm>
            <a:off x="898500" y="5341341"/>
            <a:ext cx="1502142" cy="1183724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Orders</a:t>
            </a:r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 Do</a:t>
            </a:r>
            <a:endParaRPr lang="en-US" dirty="0"/>
          </a:p>
        </p:txBody>
      </p:sp>
      <p:sp>
        <p:nvSpPr>
          <p:cNvPr id="5" name="Folded Corner 4"/>
          <p:cNvSpPr/>
          <p:nvPr/>
        </p:nvSpPr>
        <p:spPr>
          <a:xfrm>
            <a:off x="1649571" y="1558534"/>
            <a:ext cx="1348409" cy="1577009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Billing Data</a:t>
            </a:r>
            <a:endParaRPr lang="en-US" sz="2800" dirty="0"/>
          </a:p>
        </p:txBody>
      </p:sp>
      <p:sp>
        <p:nvSpPr>
          <p:cNvPr id="7" name="Folded Corner 6"/>
          <p:cNvSpPr/>
          <p:nvPr/>
        </p:nvSpPr>
        <p:spPr>
          <a:xfrm>
            <a:off x="485037" y="1892783"/>
            <a:ext cx="1348409" cy="1577009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Carrier Reports</a:t>
            </a:r>
            <a:endParaRPr lang="en-US" sz="2800" dirty="0"/>
          </a:p>
        </p:txBody>
      </p:sp>
      <p:sp>
        <p:nvSpPr>
          <p:cNvPr id="9" name="Can 8"/>
          <p:cNvSpPr/>
          <p:nvPr/>
        </p:nvSpPr>
        <p:spPr>
          <a:xfrm>
            <a:off x="3982278" y="3717167"/>
            <a:ext cx="1676400" cy="237066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PostgreSQL</a:t>
            </a:r>
            <a:endParaRPr lang="en-US" sz="2400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647534" y="3528289"/>
            <a:ext cx="1168400" cy="695807"/>
          </a:xfrm>
          <a:prstGeom prst="straightConnector1">
            <a:avLst/>
          </a:prstGeom>
          <a:ln w="152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4650177" y="2531534"/>
            <a:ext cx="504919" cy="997792"/>
          </a:xfrm>
          <a:prstGeom prst="straightConnector1">
            <a:avLst/>
          </a:prstGeom>
          <a:ln w="152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nip Single Corner Rectangle 1"/>
          <p:cNvSpPr/>
          <p:nvPr/>
        </p:nvSpPr>
        <p:spPr>
          <a:xfrm>
            <a:off x="311149" y="4224096"/>
            <a:ext cx="1502142" cy="1441810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Call </a:t>
            </a:r>
            <a:r>
              <a:rPr lang="en-US" sz="2800" smtClean="0"/>
              <a:t>Center Tickets</a:t>
            </a:r>
            <a:endParaRPr lang="en-US" sz="2800" dirty="0"/>
          </a:p>
        </p:txBody>
      </p:sp>
      <p:sp>
        <p:nvSpPr>
          <p:cNvPr id="3" name="Cloud 2"/>
          <p:cNvSpPr/>
          <p:nvPr/>
        </p:nvSpPr>
        <p:spPr>
          <a:xfrm>
            <a:off x="4267200" y="650576"/>
            <a:ext cx="2345635" cy="176253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“Magic”</a:t>
            </a:r>
            <a:endParaRPr lang="en-US" sz="2800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6228522" y="2233475"/>
            <a:ext cx="1069086" cy="666479"/>
          </a:xfrm>
          <a:prstGeom prst="straightConnector1">
            <a:avLst/>
          </a:prstGeom>
          <a:ln w="152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2400642" y="4851566"/>
            <a:ext cx="1356025" cy="267297"/>
          </a:xfrm>
          <a:prstGeom prst="straightConnector1">
            <a:avLst/>
          </a:prstGeom>
          <a:ln w="152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2782" y="2236811"/>
            <a:ext cx="4543858" cy="3974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076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5" grpId="0" animBg="1"/>
      <p:bldP spid="7" grpId="0" animBg="1"/>
      <p:bldP spid="9" grpId="0" animBg="1"/>
      <p:bldP spid="2" grpId="0" animBg="1"/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Scenario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Feature Request: Build a series of dashboards to </a:t>
            </a:r>
            <a:r>
              <a:rPr lang="en-US" b="1" dirty="0" smtClean="0"/>
              <a:t>report</a:t>
            </a:r>
            <a:r>
              <a:rPr lang="en-US" dirty="0" smtClean="0"/>
              <a:t> on our data</a:t>
            </a:r>
          </a:p>
          <a:p>
            <a:pPr lvl="1"/>
            <a:r>
              <a:rPr lang="en-US" dirty="0" smtClean="0"/>
              <a:t>Dashboard for client administrators</a:t>
            </a:r>
          </a:p>
          <a:p>
            <a:pPr lvl="1"/>
            <a:r>
              <a:rPr lang="en-US" dirty="0" smtClean="0"/>
              <a:t>Dashboard for internal support staff</a:t>
            </a:r>
          </a:p>
          <a:p>
            <a:pPr lvl="1"/>
            <a:r>
              <a:rPr lang="en-US" dirty="0" smtClean="0"/>
              <a:t>Dashboard </a:t>
            </a:r>
            <a:r>
              <a:rPr lang="en-US" smtClean="0"/>
              <a:t>for MOBI Management</a:t>
            </a:r>
            <a:endParaRPr lang="en-US" dirty="0" smtClean="0"/>
          </a:p>
          <a:p>
            <a:r>
              <a:rPr lang="en-US" dirty="0" smtClean="0"/>
              <a:t>Allow for user-defined filtering</a:t>
            </a:r>
          </a:p>
          <a:p>
            <a:endParaRPr lang="en-US" dirty="0"/>
          </a:p>
          <a:p>
            <a:r>
              <a:rPr lang="en-US" i="1" dirty="0" smtClean="0"/>
              <a:t>Where do you begin?</a:t>
            </a:r>
          </a:p>
        </p:txBody>
      </p:sp>
    </p:spTree>
    <p:extLst>
      <p:ext uri="{BB962C8B-B14F-4D97-AF65-F5344CB8AC3E}">
        <p14:creationId xmlns:p14="http://schemas.microsoft.com/office/powerpoint/2010/main" val="1906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Couple notes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on’t want “bloat” in our result set</a:t>
            </a:r>
          </a:p>
          <a:p>
            <a:r>
              <a:rPr lang="en-US" dirty="0" smtClean="0"/>
              <a:t>No </a:t>
            </a:r>
            <a:r>
              <a:rPr lang="en-US" dirty="0" err="1" smtClean="0"/>
              <a:t>ActiveRecord</a:t>
            </a:r>
            <a:r>
              <a:rPr lang="en-US" dirty="0" smtClean="0"/>
              <a:t> instances (Less memory)</a:t>
            </a:r>
          </a:p>
          <a:p>
            <a:r>
              <a:rPr lang="en-US" dirty="0" smtClean="0"/>
              <a:t>Generic, uniformed data (Arrays of rows)</a:t>
            </a:r>
          </a:p>
          <a:p>
            <a:r>
              <a:rPr lang="en-US" dirty="0" smtClean="0"/>
              <a:t>Only get the information we care about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995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“reporting”?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is stored in our data stores (RDBMS)</a:t>
            </a:r>
          </a:p>
          <a:p>
            <a:pPr lvl="1"/>
            <a:r>
              <a:rPr lang="en-US" dirty="0" smtClean="0"/>
              <a:t>Worthless to humans</a:t>
            </a:r>
          </a:p>
          <a:p>
            <a:pPr lvl="1"/>
            <a:r>
              <a:rPr lang="en-US" dirty="0" smtClean="0"/>
              <a:t>Useful to computers</a:t>
            </a:r>
          </a:p>
          <a:p>
            <a:r>
              <a:rPr lang="en-US" dirty="0" smtClean="0"/>
              <a:t>What’s useful? </a:t>
            </a:r>
            <a:r>
              <a:rPr lang="en-US" i="1" dirty="0" smtClean="0"/>
              <a:t>Information</a:t>
            </a:r>
          </a:p>
          <a:p>
            <a:r>
              <a:rPr lang="en-US" dirty="0" smtClean="0"/>
              <a:t>Reports turn </a:t>
            </a:r>
            <a:r>
              <a:rPr lang="en-US" u="sng" dirty="0" smtClean="0"/>
              <a:t>data</a:t>
            </a:r>
            <a:r>
              <a:rPr lang="en-US" dirty="0" smtClean="0"/>
              <a:t> into </a:t>
            </a:r>
            <a:r>
              <a:rPr lang="en-US" u="sng" dirty="0" smtClean="0"/>
              <a:t>information</a:t>
            </a:r>
            <a:r>
              <a:rPr lang="en-US" dirty="0" smtClean="0"/>
              <a:t> for humans</a:t>
            </a:r>
          </a:p>
          <a:p>
            <a:r>
              <a:rPr lang="en-US" dirty="0" smtClean="0"/>
              <a:t>Reports answer specific </a:t>
            </a:r>
            <a:r>
              <a:rPr lang="en-US" u="sng" dirty="0" smtClean="0"/>
              <a:t>questions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61925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you want to answer?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internal support staff (Workflow ease)</a:t>
            </a:r>
          </a:p>
          <a:p>
            <a:pPr lvl="1"/>
            <a:r>
              <a:rPr lang="en-US" dirty="0" smtClean="0"/>
              <a:t>How many support tickets by client were created in the last month?</a:t>
            </a:r>
          </a:p>
          <a:p>
            <a:endParaRPr lang="en-US" dirty="0" smtClean="0"/>
          </a:p>
          <a:p>
            <a:r>
              <a:rPr lang="en-US" dirty="0" smtClean="0"/>
              <a:t>For client administrators (Visibility into program)</a:t>
            </a:r>
          </a:p>
          <a:p>
            <a:pPr lvl="1"/>
            <a:r>
              <a:rPr lang="en-US" dirty="0" smtClean="0"/>
              <a:t>What is the sum of mobile charges for for the last billing period by cost center?</a:t>
            </a:r>
          </a:p>
          <a:p>
            <a:endParaRPr lang="en-US" dirty="0" smtClean="0"/>
          </a:p>
          <a:p>
            <a:r>
              <a:rPr lang="en-US" dirty="0" smtClean="0"/>
              <a:t>For MOBI Management (Company health)</a:t>
            </a:r>
          </a:p>
          <a:p>
            <a:pPr lvl="1"/>
            <a:r>
              <a:rPr lang="en-US" dirty="0" smtClean="0"/>
              <a:t>How many active lines of service by client?</a:t>
            </a:r>
          </a:p>
        </p:txBody>
      </p:sp>
    </p:spTree>
    <p:extLst>
      <p:ext uri="{BB962C8B-B14F-4D97-AF65-F5344CB8AC3E}">
        <p14:creationId xmlns:p14="http://schemas.microsoft.com/office/powerpoint/2010/main" val="1217766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“OLAP”?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O</a:t>
            </a:r>
            <a:r>
              <a:rPr lang="en-US" dirty="0" smtClean="0"/>
              <a:t>n</a:t>
            </a:r>
            <a:r>
              <a:rPr lang="en-US" b="1" dirty="0" smtClean="0"/>
              <a:t>l</a:t>
            </a:r>
            <a:r>
              <a:rPr lang="en-US" dirty="0" smtClean="0"/>
              <a:t>ine </a:t>
            </a:r>
            <a:r>
              <a:rPr lang="en-US" b="1" dirty="0" smtClean="0"/>
              <a:t>A</a:t>
            </a:r>
            <a:r>
              <a:rPr lang="en-US" dirty="0" smtClean="0"/>
              <a:t>nalytical </a:t>
            </a:r>
            <a:r>
              <a:rPr lang="en-US" b="1" dirty="0" smtClean="0"/>
              <a:t>P</a:t>
            </a:r>
            <a:r>
              <a:rPr lang="en-US" dirty="0" smtClean="0"/>
              <a:t>rocessing</a:t>
            </a:r>
          </a:p>
          <a:p>
            <a:r>
              <a:rPr lang="en-US" dirty="0" smtClean="0"/>
              <a:t>“</a:t>
            </a:r>
            <a:r>
              <a:rPr lang="mr-IN" dirty="0" smtClean="0"/>
              <a:t>…</a:t>
            </a:r>
            <a:r>
              <a:rPr lang="en-US" dirty="0" smtClean="0"/>
              <a:t>the </a:t>
            </a:r>
            <a:r>
              <a:rPr lang="en-US" dirty="0"/>
              <a:t>technology behind </a:t>
            </a:r>
            <a:r>
              <a:rPr lang="en-US" dirty="0" smtClean="0"/>
              <a:t>many Business Intelligent (BI) applications</a:t>
            </a:r>
            <a:r>
              <a:rPr lang="en-US" dirty="0"/>
              <a:t>. OLAP is a powerful technology for data discovery, including capabilities for limitless report viewing, complex analytical calculations, and predictive “what if” </a:t>
            </a:r>
            <a:r>
              <a:rPr lang="en-US" dirty="0" smtClean="0"/>
              <a:t>scenario planning.”</a:t>
            </a:r>
            <a:br>
              <a:rPr lang="en-US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From: </a:t>
            </a:r>
            <a:r>
              <a:rPr lang="en-US" sz="2000" dirty="0" smtClean="0">
                <a:hlinkClick r:id="rId3"/>
              </a:rPr>
              <a:t>http://olap.com/olap-definition/</a:t>
            </a:r>
            <a:r>
              <a:rPr lang="en-US" sz="2000" dirty="0" smtClean="0"/>
              <a:t>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Data is organized into “data cubes”</a:t>
            </a:r>
          </a:p>
          <a:p>
            <a:pPr lvl="1"/>
            <a:r>
              <a:rPr lang="en-US" dirty="0" smtClean="0"/>
              <a:t>Comprised of “dimensions” and “measures”</a:t>
            </a:r>
          </a:p>
          <a:p>
            <a:pPr lvl="1"/>
            <a:r>
              <a:rPr lang="en-US" dirty="0" smtClean="0"/>
              <a:t>Every combination known and calculated ahead of time</a:t>
            </a:r>
          </a:p>
          <a:p>
            <a:r>
              <a:rPr lang="en-US" dirty="0" smtClean="0"/>
              <a:t>Large amounts of preprocessed data stored in a warehouse </a:t>
            </a:r>
          </a:p>
          <a:p>
            <a:r>
              <a:rPr lang="en-US" dirty="0" smtClean="0"/>
              <a:t>Commonly deals with aggregate data (count, max, min)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880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4026</TotalTime>
  <Words>2203</Words>
  <Application>Microsoft Macintosh PowerPoint</Application>
  <PresentationFormat>Widescreen</PresentationFormat>
  <Paragraphs>506</Paragraphs>
  <Slides>36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Calibri</vt:lpstr>
      <vt:lpstr>Calibri Light</vt:lpstr>
      <vt:lpstr>Mangal</vt:lpstr>
      <vt:lpstr>Arial</vt:lpstr>
      <vt:lpstr>Office Theme</vt:lpstr>
      <vt:lpstr>This slide intentionally left blank</vt:lpstr>
      <vt:lpstr>Reporting on Rails ActiveRecord and ROLAP  Working Together</vt:lpstr>
      <vt:lpstr>Who am I?</vt:lpstr>
      <vt:lpstr>What I Do</vt:lpstr>
      <vt:lpstr>The Scenario</vt:lpstr>
      <vt:lpstr>Couple notes…</vt:lpstr>
      <vt:lpstr>What is “reporting”?</vt:lpstr>
      <vt:lpstr>What do you want to answer?</vt:lpstr>
      <vt:lpstr>What is “OLAP”?</vt:lpstr>
      <vt:lpstr>What is “ROLAP”</vt:lpstr>
      <vt:lpstr>OLAP Terminology</vt:lpstr>
      <vt:lpstr>Fact Table/Model</vt:lpstr>
      <vt:lpstr>Dimension</vt:lpstr>
      <vt:lpstr>Dimension Hierarchy</vt:lpstr>
      <vt:lpstr>Dimension Members (Dimension Labels)</vt:lpstr>
      <vt:lpstr>Dimension Filters (or just “Filters”)</vt:lpstr>
      <vt:lpstr>Measure</vt:lpstr>
      <vt:lpstr>Metric</vt:lpstr>
      <vt:lpstr>Terminology</vt:lpstr>
      <vt:lpstr>Star Schema</vt:lpstr>
      <vt:lpstr>Star Schema</vt:lpstr>
      <vt:lpstr>Dates as Dimensions</vt:lpstr>
      <vt:lpstr>Great! ActiveRecord can do all that… right?</vt:lpstr>
      <vt:lpstr>Great! ActiveRecord can do all that… right?</vt:lpstr>
      <vt:lpstr>Options?</vt:lpstr>
      <vt:lpstr>active_reporting</vt:lpstr>
      <vt:lpstr>active_reporting – FactModel</vt:lpstr>
      <vt:lpstr>active_reporting – Dimensions</vt:lpstr>
      <vt:lpstr>active_reporting – Heirarchy + Labels</vt:lpstr>
      <vt:lpstr>active_reporting – Dimension Filters</vt:lpstr>
      <vt:lpstr>active_reporting – Metric</vt:lpstr>
      <vt:lpstr>active_reporting – Report</vt:lpstr>
      <vt:lpstr>active_reporting – Report</vt:lpstr>
      <vt:lpstr>active_reporting – Report</vt:lpstr>
      <vt:lpstr>Other Database Considerations</vt:lpstr>
      <vt:lpstr>The End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Tony Drake</dc:creator>
  <cp:lastModifiedBy>Tony Drake</cp:lastModifiedBy>
  <cp:revision>183</cp:revision>
  <cp:lastPrinted>2017-04-26T16:59:15Z</cp:lastPrinted>
  <dcterms:created xsi:type="dcterms:W3CDTF">2017-02-20T23:26:14Z</dcterms:created>
  <dcterms:modified xsi:type="dcterms:W3CDTF">2017-04-26T16:59:20Z</dcterms:modified>
</cp:coreProperties>
</file>