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Shape 128"/>
          <p:cNvSpPr/>
          <p:nvPr>
            <p:ph type="sldImg"/>
          </p:nvPr>
        </p:nvSpPr>
        <p:spPr>
          <a:prstGeom prst="rect">
            <a:avLst/>
          </a:prstGeom>
        </p:spPr>
        <p:txBody>
          <a:bodyPr/>
          <a:lstStyle/>
          <a:p>
            <a:pPr/>
          </a:p>
        </p:txBody>
      </p:sp>
      <p:sp>
        <p:nvSpPr>
          <p:cNvPr id="129" name="Shape 129"/>
          <p:cNvSpPr/>
          <p:nvPr>
            <p:ph type="body" sz="quarter" idx="1"/>
          </p:nvPr>
        </p:nvSpPr>
        <p:spPr>
          <a:prstGeom prst="rect">
            <a:avLst/>
          </a:prstGeom>
        </p:spPr>
        <p:txBody>
          <a:bodyPr/>
          <a:lstStyle/>
          <a:p>
            <a:pPr/>
            <a:r>
              <a:rPr sz="1800"/>
              <a:t>Knome:</a:t>
            </a:r>
            <a:r>
              <a:t> </a:t>
            </a:r>
          </a:p>
          <a:p>
            <a:pPr lvl="1" marL="629708" indent="-185208">
              <a:buSzPct val="75000"/>
              <a:buChar char="•"/>
            </a:pPr>
            <a:r>
              <a:rPr sz="1500"/>
              <a:t>Overview: Social networking is one of the most successful ideas facilitated by the internet </a:t>
            </a:r>
            <a:endParaRPr sz="1500"/>
          </a:p>
          <a:p>
            <a:pPr lvl="2" marL="1074208" indent="-185208">
              <a:buSzPct val="75000"/>
              <a:buChar char="•"/>
            </a:pPr>
            <a:r>
              <a:rPr sz="1500"/>
              <a:t>Knome is an interactive map, where users can see events submitted by other users </a:t>
            </a:r>
            <a:endParaRPr sz="1500"/>
          </a:p>
          <a:p>
            <a:pPr lvl="1" marL="629708" indent="-185208">
              <a:buSzPct val="75000"/>
              <a:buChar char="•"/>
            </a:pPr>
            <a:r>
              <a:rPr sz="1500"/>
              <a:t>Events like: Street performances, public events, garage sales.</a:t>
            </a:r>
            <a:endParaRPr sz="1500"/>
          </a:p>
          <a:p>
            <a:pPr lvl="1" marL="629708" indent="-185208">
              <a:buSzPct val="75000"/>
              <a:buChar char="•"/>
            </a:pPr>
            <a:r>
              <a:rPr sz="1500"/>
              <a:t>Technical: User submits an event -&gt; Geolocation of the user’s device is sent to the server -&gt; We plot the event on a universal map. </a:t>
            </a:r>
            <a:endParaRPr sz="1500"/>
          </a:p>
          <a:p>
            <a:pPr lvl="2" marL="1074208" indent="-185208">
              <a:buSzPct val="75000"/>
              <a:buChar char="•"/>
            </a:pPr>
            <a:r>
              <a:rPr sz="1500"/>
              <a:t>Other users would be able to view these events on a map with the ability to change the radius on their range. </a:t>
            </a:r>
            <a:endParaRPr sz="1500"/>
          </a:p>
          <a:p>
            <a:pPr lvl="1" marL="629708" indent="-185208">
              <a:buSzPct val="75000"/>
              <a:buChar char="•"/>
            </a:pPr>
            <a:r>
              <a:rPr sz="1500"/>
              <a:t>Vision statement: For local communities who want to connect, Knome is an event mapping tool that provides real time information regarding local events and activities nearby. Unlike other interactive maps, our product adds social networking to give the user relevant information about the events taking place around them.</a:t>
            </a:r>
            <a:endParaRPr sz="1500"/>
          </a:p>
          <a:p>
            <a:pPr lvl="1" marL="629708" indent="-185208">
              <a:buSzPct val="75000"/>
              <a:buChar char="•"/>
            </a:pPr>
            <a:r>
              <a:rPr sz="1500"/>
              <a:t>Team members: </a:t>
            </a:r>
            <a:endParaRPr sz="1500"/>
          </a:p>
          <a:p>
            <a:pPr lvl="2" marL="1074208" indent="-185208">
              <a:buSzPct val="75000"/>
              <a:buChar char="•"/>
            </a:pPr>
            <a:r>
              <a:rPr sz="1500"/>
              <a:t>Backend: Samuel A. and Brent, with a focus on Databasing.</a:t>
            </a:r>
            <a:endParaRPr sz="1500"/>
          </a:p>
          <a:p>
            <a:pPr lvl="2" marL="1074208" indent="-185208">
              <a:buSzPct val="75000"/>
              <a:buChar char="•"/>
            </a:pPr>
            <a:r>
              <a:rPr sz="1500"/>
              <a:t>Frontend: Frank, Daniel, Andrew, Sam, with a focus on API, Design, and UI</a:t>
            </a:r>
            <a:endParaRPr sz="1500"/>
          </a:p>
          <a:p>
            <a:pPr lvl="1" marL="629708" indent="-185208">
              <a:buSzPct val="75000"/>
              <a:buChar char="•"/>
            </a:pPr>
            <a:r>
              <a:rPr sz="1500"/>
              <a:t>Update: </a:t>
            </a:r>
            <a:endParaRPr sz="1500"/>
          </a:p>
          <a:p>
            <a:pPr lvl="2" marL="1074208" indent="-185208">
              <a:buSzPct val="75000"/>
              <a:buChar char="•"/>
            </a:pPr>
            <a:r>
              <a:rPr sz="1500"/>
              <a:t>We have created and populated our databases</a:t>
            </a:r>
            <a:endParaRPr sz="1500"/>
          </a:p>
          <a:p>
            <a:pPr lvl="2" marL="1074208" indent="-185208">
              <a:buSzPct val="75000"/>
              <a:buChar char="•"/>
            </a:pPr>
            <a:r>
              <a:rPr sz="1500"/>
              <a:t>Now starting our first sprint</a:t>
            </a:r>
            <a:endParaRPr sz="1500"/>
          </a:p>
          <a:p>
            <a:pPr lvl="2" marL="1074208" indent="-185208">
              <a:buSzPct val="75000"/>
              <a:buChar char="•"/>
            </a:pPr>
            <a:r>
              <a:rPr sz="1500"/>
              <a:t>First sprint should be completed by the middle of next week.</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xfrm>
            <a:off x="1270000" y="1638300"/>
            <a:ext cx="10464800" cy="3302000"/>
          </a:xfrm>
          <a:prstGeom prst="rect">
            <a:avLst/>
          </a:prstGeom>
        </p:spPr>
        <p:txBody>
          <a:bodyPr anchor="b"/>
          <a:lstStyle/>
          <a:p>
            <a:pPr/>
            <a:r>
              <a:t>Title Text</a:t>
            </a:r>
          </a:p>
        </p:txBody>
      </p:sp>
      <p:sp>
        <p:nvSpPr>
          <p:cNvPr id="12" name="Shape 12"/>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Shape 93"/>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atin typeface="Helvetica"/>
                <a:ea typeface="Helvetica"/>
                <a:cs typeface="Helvetica"/>
                <a:sym typeface="Helvetica"/>
              </a:defRPr>
            </a:lvl1pPr>
          </a:lstStyle>
          <a:p>
            <a:pPr/>
            <a:r>
              <a:t>–Johnny Appleseed</a:t>
            </a:r>
          </a:p>
        </p:txBody>
      </p:sp>
      <p:sp>
        <p:nvSpPr>
          <p:cNvPr id="94" name="Shape 94"/>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pPr/>
            <a:r>
              <a:t>“Type a quote here.” </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Shape 102"/>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Shape 20"/>
          <p:cNvSpPr/>
          <p:nvPr>
            <p:ph type="pic" idx="13"/>
          </p:nvPr>
        </p:nvSpPr>
        <p:spPr>
          <a:xfrm>
            <a:off x="1606550" y="635000"/>
            <a:ext cx="9779000" cy="5918200"/>
          </a:xfrm>
          <a:prstGeom prst="rect">
            <a:avLst/>
          </a:prstGeom>
        </p:spPr>
        <p:txBody>
          <a:bodyPr lIns="91439" tIns="45719" rIns="91439" bIns="45719" anchor="t">
            <a:noAutofit/>
          </a:bodyPr>
          <a:lstStyle/>
          <a:p>
            <a:pPr/>
          </a:p>
        </p:txBody>
      </p:sp>
      <p:sp>
        <p:nvSpPr>
          <p:cNvPr id="21" name="Shape 21"/>
          <p:cNvSpPr/>
          <p:nvPr>
            <p:ph type="title"/>
          </p:nvPr>
        </p:nvSpPr>
        <p:spPr>
          <a:xfrm>
            <a:off x="1270000" y="6718300"/>
            <a:ext cx="10464800" cy="1422400"/>
          </a:xfrm>
          <a:prstGeom prst="rect">
            <a:avLst/>
          </a:prstGeom>
        </p:spPr>
        <p:txBody>
          <a:bodyPr anchor="b"/>
          <a:lstStyle/>
          <a:p>
            <a:pPr/>
            <a:r>
              <a:t>Title Text</a:t>
            </a:r>
          </a:p>
        </p:txBody>
      </p:sp>
      <p:sp>
        <p:nvSpPr>
          <p:cNvPr id="22" name="Shape 22"/>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hape 23"/>
          <p:cNvSpPr/>
          <p:nvPr>
            <p:ph type="sldNum" sz="quarter" idx="2"/>
          </p:nvPr>
        </p:nvSpPr>
        <p:spPr>
          <a:xfrm>
            <a:off x="6311798" y="9245600"/>
            <a:ext cx="368504" cy="381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Shape 30"/>
          <p:cNvSpPr/>
          <p:nvPr>
            <p:ph type="title"/>
          </p:nvPr>
        </p:nvSpPr>
        <p:spPr>
          <a:xfrm>
            <a:off x="1270000" y="3225800"/>
            <a:ext cx="10464800" cy="3302000"/>
          </a:xfrm>
          <a:prstGeom prst="rect">
            <a:avLst/>
          </a:prstGeom>
        </p:spPr>
        <p:txBody>
          <a:bodyPr/>
          <a:lstStyle/>
          <a:p>
            <a:pPr/>
            <a:r>
              <a:t>Title Text</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Shape 38"/>
          <p:cNvSpPr/>
          <p:nvPr>
            <p:ph type="pic" sz="half" idx="13"/>
          </p:nvPr>
        </p:nvSpPr>
        <p:spPr>
          <a:xfrm>
            <a:off x="6718300" y="635000"/>
            <a:ext cx="5334000" cy="8229600"/>
          </a:xfrm>
          <a:prstGeom prst="rect">
            <a:avLst/>
          </a:prstGeom>
        </p:spPr>
        <p:txBody>
          <a:bodyPr lIns="91439" tIns="45719" rIns="91439" bIns="45719" anchor="t">
            <a:noAutofit/>
          </a:bodyPr>
          <a:lstStyle/>
          <a:p>
            <a:pPr/>
          </a:p>
        </p:txBody>
      </p:sp>
      <p:sp>
        <p:nvSpPr>
          <p:cNvPr id="39" name="Shape 39"/>
          <p:cNvSpPr/>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Shape 40"/>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Title Text</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Title Text</a:t>
            </a:r>
          </a:p>
        </p:txBody>
      </p:sp>
      <p:sp>
        <p:nvSpPr>
          <p:cNvPr id="57" name="Shape 57"/>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Shape 65"/>
          <p:cNvSpPr/>
          <p:nvPr>
            <p:ph type="pic" sz="half" idx="13"/>
          </p:nvPr>
        </p:nvSpPr>
        <p:spPr>
          <a:xfrm>
            <a:off x="6718300" y="2603500"/>
            <a:ext cx="5334000" cy="6286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Title Text</a:t>
            </a:r>
          </a:p>
        </p:txBody>
      </p:sp>
      <p:sp>
        <p:nvSpPr>
          <p:cNvPr id="67" name="Shape 67"/>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Shape 75"/>
          <p:cNvSpPr/>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Shape 83"/>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6724518" y="889000"/>
            <a:ext cx="5334001" cy="3771900"/>
          </a:xfrm>
          <a:prstGeom prst="rect">
            <a:avLst/>
          </a:prstGeom>
        </p:spPr>
        <p:txBody>
          <a:bodyPr lIns="91439" tIns="45719" rIns="91439" bIns="45719" anchor="t">
            <a:noAutofit/>
          </a:bodyPr>
          <a:lstStyle/>
          <a:p>
            <a:pPr/>
          </a:p>
        </p:txBody>
      </p:sp>
      <p:sp>
        <p:nvSpPr>
          <p:cNvPr id="85" name="Shape 85"/>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tif"/></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19" name="pasted-image.tiff"/>
          <p:cNvPicPr>
            <a:picLocks noChangeAspect="1"/>
          </p:cNvPicPr>
          <p:nvPr/>
        </p:nvPicPr>
        <p:blipFill>
          <a:blip r:embed="rId3">
            <a:extLst/>
          </a:blip>
          <a:stretch>
            <a:fillRect/>
          </a:stretch>
        </p:blipFill>
        <p:spPr>
          <a:xfrm>
            <a:off x="880692" y="-1099"/>
            <a:ext cx="11243416" cy="3043776"/>
          </a:xfrm>
          <a:prstGeom prst="rect">
            <a:avLst/>
          </a:prstGeom>
          <a:ln w="12700">
            <a:miter lim="400000"/>
          </a:ln>
        </p:spPr>
      </p:pic>
      <p:sp>
        <p:nvSpPr>
          <p:cNvPr id="120" name="Shape 120"/>
          <p:cNvSpPr/>
          <p:nvPr/>
        </p:nvSpPr>
        <p:spPr>
          <a:xfrm>
            <a:off x="5872022" y="2851453"/>
            <a:ext cx="1260756"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i="1" sz="2800">
                <a:latin typeface="Helvetica"/>
                <a:ea typeface="Helvetica"/>
                <a:cs typeface="Helvetica"/>
                <a:sym typeface="Helvetica"/>
              </a:defRPr>
            </a:lvl1pPr>
          </a:lstStyle>
          <a:p>
            <a:pPr/>
            <a:r>
              <a:t>Team 6</a:t>
            </a:r>
          </a:p>
        </p:txBody>
      </p:sp>
      <p:sp>
        <p:nvSpPr>
          <p:cNvPr id="121" name="Shape 121"/>
          <p:cNvSpPr/>
          <p:nvPr/>
        </p:nvSpPr>
        <p:spPr>
          <a:xfrm>
            <a:off x="187073" y="3311468"/>
            <a:ext cx="12949722" cy="350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000"/>
            </a:pPr>
            <a:r>
              <a:rPr b="1" sz="2200">
                <a:latin typeface="Helvetica"/>
                <a:ea typeface="Helvetica"/>
                <a:cs typeface="Helvetica"/>
                <a:sym typeface="Helvetica"/>
              </a:rPr>
              <a:t>Product description:</a:t>
            </a:r>
            <a:r>
              <a:t> Social networking has been proven to be one of the most successful ideas facilitated by the internet. Knome is an interactive map, where users can see events submitted by other users. Whether you want to make others aware of a street performances, public events, or garage sales, other users browsing the map can see these events provided they are in close proximity to them. On the technical side, when a user submits an event, the geolocation of the user’s device is sent to the server, where we then plot the event on the universal map. Other users who are close in proximity would be able to view the events on this map, with the ability to change the radius of their range, depending on their mobility.</a:t>
            </a:r>
          </a:p>
          <a:p>
            <a:pPr algn="l">
              <a:defRPr sz="2000"/>
            </a:pPr>
          </a:p>
          <a:p>
            <a:pPr algn="l">
              <a:defRPr b="1" sz="2200">
                <a:latin typeface="Helvetica"/>
                <a:ea typeface="Helvetica"/>
                <a:cs typeface="Helvetica"/>
                <a:sym typeface="Helvetica"/>
              </a:defRPr>
            </a:pPr>
            <a:r>
              <a:t>Vision statement: </a:t>
            </a:r>
            <a:r>
              <a:rPr b="0" sz="2000">
                <a:latin typeface="+mn-lt"/>
                <a:ea typeface="+mn-ea"/>
                <a:cs typeface="+mn-cs"/>
                <a:sym typeface="Helvetica Light"/>
              </a:rPr>
              <a:t>For local communities who want to connect, Knome is an event mapping tool that provides real time information regarding local events and activities nearby. Unlike other interactive maps, our product adds social networking to give the user relevant information about the events taking place around them.</a:t>
            </a:r>
          </a:p>
        </p:txBody>
      </p:sp>
      <p:sp>
        <p:nvSpPr>
          <p:cNvPr id="122" name="Shape 122"/>
          <p:cNvSpPr/>
          <p:nvPr/>
        </p:nvSpPr>
        <p:spPr>
          <a:xfrm>
            <a:off x="8095075" y="7559566"/>
            <a:ext cx="4033908" cy="40640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800"/>
            </a:pPr>
            <a:r>
              <a:rPr b="1" sz="2000">
                <a:latin typeface="Helvetica"/>
                <a:ea typeface="Helvetica"/>
                <a:cs typeface="Helvetica"/>
                <a:sym typeface="Helvetica"/>
              </a:rPr>
              <a:t>Daniel Holmes:</a:t>
            </a:r>
            <a:r>
              <a:t> </a:t>
            </a:r>
            <a:r>
              <a:rPr sz="2000"/>
              <a:t>Frontend, Design</a:t>
            </a:r>
            <a:r>
              <a:t> </a:t>
            </a:r>
          </a:p>
        </p:txBody>
      </p:sp>
      <p:sp>
        <p:nvSpPr>
          <p:cNvPr id="123" name="Shape 123"/>
          <p:cNvSpPr/>
          <p:nvPr/>
        </p:nvSpPr>
        <p:spPr>
          <a:xfrm>
            <a:off x="777890" y="7559566"/>
            <a:ext cx="5972342" cy="40640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000"/>
            </a:pPr>
            <a:r>
              <a:rPr b="1">
                <a:latin typeface="Helvetica"/>
                <a:ea typeface="Helvetica"/>
                <a:cs typeface="Helvetica"/>
                <a:sym typeface="Helvetica"/>
              </a:rPr>
              <a:t>Brent Dagdagan:</a:t>
            </a:r>
            <a:r>
              <a:t> Backend, Database Integrations </a:t>
            </a:r>
          </a:p>
        </p:txBody>
      </p:sp>
      <p:sp>
        <p:nvSpPr>
          <p:cNvPr id="124" name="Shape 124"/>
          <p:cNvSpPr/>
          <p:nvPr/>
        </p:nvSpPr>
        <p:spPr>
          <a:xfrm>
            <a:off x="1112848" y="6984915"/>
            <a:ext cx="4431136" cy="40640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800"/>
            </a:pPr>
            <a:r>
              <a:rPr b="1" sz="2000">
                <a:latin typeface="Helvetica"/>
                <a:ea typeface="Helvetica"/>
                <a:cs typeface="Helvetica"/>
                <a:sym typeface="Helvetica"/>
              </a:rPr>
              <a:t>Samuel Anoff:</a:t>
            </a:r>
            <a:r>
              <a:rPr sz="2000"/>
              <a:t> Databasing, Backend</a:t>
            </a:r>
            <a:r>
              <a:t> </a:t>
            </a:r>
          </a:p>
        </p:txBody>
      </p:sp>
      <p:sp>
        <p:nvSpPr>
          <p:cNvPr id="125" name="Shape 125"/>
          <p:cNvSpPr/>
          <p:nvPr/>
        </p:nvSpPr>
        <p:spPr>
          <a:xfrm>
            <a:off x="7971682" y="8134217"/>
            <a:ext cx="3751697" cy="40640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000"/>
            </a:pPr>
            <a:r>
              <a:rPr b="1">
                <a:latin typeface="Helvetica"/>
                <a:ea typeface="Helvetica"/>
                <a:cs typeface="Helvetica"/>
                <a:sym typeface="Helvetica"/>
              </a:rPr>
              <a:t>Andrew Casner:</a:t>
            </a:r>
            <a:r>
              <a:t> Frontend, API </a:t>
            </a:r>
          </a:p>
        </p:txBody>
      </p:sp>
      <p:sp>
        <p:nvSpPr>
          <p:cNvPr id="126" name="Shape 126"/>
          <p:cNvSpPr/>
          <p:nvPr/>
        </p:nvSpPr>
        <p:spPr>
          <a:xfrm>
            <a:off x="8199783" y="6984915"/>
            <a:ext cx="2890967" cy="40640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000"/>
            </a:pPr>
            <a:r>
              <a:rPr b="1">
                <a:latin typeface="Helvetica"/>
                <a:ea typeface="Helvetica"/>
                <a:cs typeface="Helvetica"/>
                <a:sym typeface="Helvetica"/>
              </a:rPr>
              <a:t>Frank Harvey: </a:t>
            </a:r>
            <a:r>
              <a:t>Frontend</a:t>
            </a:r>
          </a:p>
        </p:txBody>
      </p:sp>
      <p:sp>
        <p:nvSpPr>
          <p:cNvPr id="127" name="Shape 127"/>
          <p:cNvSpPr/>
          <p:nvPr/>
        </p:nvSpPr>
        <p:spPr>
          <a:xfrm>
            <a:off x="7713216" y="8708868"/>
            <a:ext cx="3864101" cy="40640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000"/>
            </a:pPr>
            <a:r>
              <a:rPr b="1">
                <a:latin typeface="Helvetica"/>
                <a:ea typeface="Helvetica"/>
                <a:cs typeface="Helvetica"/>
                <a:sym typeface="Helvetica"/>
              </a:rPr>
              <a:t>Sam Cuthbertson:</a:t>
            </a:r>
            <a:r>
              <a:t> Frontend, UI </a:t>
            </a:r>
          </a:p>
        </p:txBody>
      </p:sp>
    </p:spTree>
  </p:cSld>
  <p:clrMapOvr>
    <a:masterClrMapping/>
  </p:clrMapOvr>
  <p:transition xmlns:p14="http://schemas.microsoft.com/office/powerpoint/2010/mai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