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3" r:id="rId3"/>
    <p:sldId id="260" r:id="rId4"/>
    <p:sldId id="261" r:id="rId5"/>
    <p:sldId id="258" r:id="rId6"/>
    <p:sldId id="296" r:id="rId7"/>
    <p:sldId id="268" r:id="rId8"/>
    <p:sldId id="298" r:id="rId9"/>
    <p:sldId id="293" r:id="rId10"/>
    <p:sldId id="257" r:id="rId11"/>
    <p:sldId id="269" r:id="rId12"/>
    <p:sldId id="286" r:id="rId13"/>
    <p:sldId id="270" r:id="rId14"/>
    <p:sldId id="291" r:id="rId15"/>
    <p:sldId id="295" r:id="rId16"/>
    <p:sldId id="280" r:id="rId17"/>
    <p:sldId id="289" r:id="rId18"/>
    <p:sldId id="290" r:id="rId19"/>
    <p:sldId id="292" r:id="rId20"/>
    <p:sldId id="299" r:id="rId21"/>
    <p:sldId id="281" r:id="rId22"/>
    <p:sldId id="282" r:id="rId23"/>
    <p:sldId id="283" r:id="rId24"/>
    <p:sldId id="284" r:id="rId25"/>
    <p:sldId id="285" r:id="rId26"/>
    <p:sldId id="297" r:id="rId27"/>
    <p:sldId id="278" r:id="rId28"/>
    <p:sldId id="277" r:id="rId29"/>
    <p:sldId id="288" r:id="rId30"/>
    <p:sldId id="272" r:id="rId31"/>
    <p:sldId id="274" r:id="rId32"/>
    <p:sldId id="275" r:id="rId33"/>
    <p:sldId id="273" r:id="rId34"/>
    <p:sldId id="276" r:id="rId35"/>
    <p:sldId id="294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1C646-1E86-4003-8CC1-ACDF57BDE488}" type="datetimeFigureOut">
              <a:rPr lang="de-CH" smtClean="0"/>
              <a:t>25.01.2016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74BFD-F761-4979-81C9-D69A2B77AB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757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 In order</a:t>
            </a:r>
            <a:r>
              <a:rPr lang="en-US" baseline="0" dirty="0" smtClean="0"/>
              <a:t> to avoid broken API and to enable APIs to evolve over time.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986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Solely based on the</a:t>
            </a:r>
            <a:r>
              <a:rPr lang="en-US" baseline="0" dirty="0" smtClean="0"/>
              <a:t> representations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253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7260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6255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728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1.12.2014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Yassin Nasir Hassan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143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1.12.2014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Yassin Nasir Hassan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08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1.12.2014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Yassin Nasir Hassan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4129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2024064"/>
            <a:ext cx="113284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Yassin Nasir Hassan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461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1.12.2014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Yassin Nasir Hassan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693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1.12.2014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Yassin Nasir Hassan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385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1.12.2014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Yassin Nasir Hassan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442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1.12.2014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Yassin Nasir Hassan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369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1.12.2014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Yassin Nasir Hassan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095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1.12.2014</a:t>
            </a:r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Yassin Nasir Hassan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746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1.12.2014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Yassin Nasir Hassan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570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1.12.2014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Yassin Nasir Hassan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817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1.12.2014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/>
              <a:t>Yassin Nasir Hassan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E6101-0E3E-4B90-B409-E52215D21C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111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hartke-core-apps-0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hartke-core-lighting-00" TargetMode="External"/><Relationship Id="rId2" Type="http://schemas.openxmlformats.org/officeDocument/2006/relationships/hyperlink" Target="https://tools.ietf.org/html/draft-hartke-core-apps-0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kovatsch@inf.ethz.ch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nh/coap-polyfill" TargetMode="External"/><Relationship Id="rId2" Type="http://schemas.openxmlformats.org/officeDocument/2006/relationships/hyperlink" Target="http://ynh.github.io/core-hal-explor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rtf.org/mailman/listinfo/t2trg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michael.koster@smartthings.com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thingschema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thingschema.org/" TargetMode="External"/><Relationship Id="rId2" Type="http://schemas.openxmlformats.org/officeDocument/2006/relationships/hyperlink" Target="https://github.com/connectIOT/HypermediaDem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hartke@tzi.org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Overview of</a:t>
            </a:r>
            <a:br>
              <a:rPr lang="de-CH" dirty="0" smtClean="0"/>
            </a:br>
            <a:r>
              <a:rPr lang="de-CH" dirty="0" smtClean="0"/>
              <a:t>HATEOAS Approaches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W3C WoT IG / </a:t>
            </a:r>
            <a:r>
              <a:rPr lang="en-US" dirty="0" smtClean="0"/>
              <a:t>IRTF T2TRG Joint Meeting, Nice, France, 2016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Matthias Kovatsch (kovatsch@inf.ethz.ch)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287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Hypertext-driven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CoRE</a:t>
            </a:r>
            <a:r>
              <a:rPr lang="en-US" dirty="0" smtClean="0"/>
              <a:t> Application Descriptions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https://tools.ietf.org/html/draft-hartke-core-apps-02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Describe REST applications fully by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URI schemes </a:t>
            </a:r>
            <a:r>
              <a:rPr lang="en-US" dirty="0" smtClean="0"/>
              <a:t>that identify communication protocols,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Internet Media Types </a:t>
            </a:r>
            <a:r>
              <a:rPr lang="en-US" dirty="0" smtClean="0"/>
              <a:t>that identify representation formats,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link relation types </a:t>
            </a:r>
            <a:r>
              <a:rPr lang="en-US" dirty="0" smtClean="0"/>
              <a:t>that identify link semantics,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form relation types </a:t>
            </a:r>
            <a:r>
              <a:rPr lang="en-US" dirty="0" smtClean="0"/>
              <a:t>that identify form semantics, and</a:t>
            </a:r>
          </a:p>
          <a:p>
            <a:pPr lvl="1"/>
            <a:r>
              <a:rPr lang="en-US" dirty="0" smtClean="0"/>
              <a:t>optionally, </a:t>
            </a:r>
            <a:r>
              <a:rPr lang="en-US" dirty="0" smtClean="0">
                <a:solidFill>
                  <a:srgbClr val="C00000"/>
                </a:solidFill>
              </a:rPr>
              <a:t>well-known locations </a:t>
            </a:r>
            <a:r>
              <a:rPr lang="en-US" dirty="0" smtClean="0"/>
              <a:t>as entry points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draft-hartke-core-lighting-00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Scenario and component description</a:t>
            </a:r>
          </a:p>
          <a:p>
            <a:pPr lvl="1"/>
            <a:r>
              <a:rPr lang="en-US" dirty="0" smtClean="0"/>
              <a:t>Light bulbs</a:t>
            </a:r>
          </a:p>
          <a:p>
            <a:pPr lvl="1"/>
            <a:r>
              <a:rPr lang="en-US" dirty="0" smtClean="0"/>
              <a:t>Light Remote Controls (LRCs)</a:t>
            </a:r>
          </a:p>
          <a:p>
            <a:r>
              <a:rPr lang="en-US" dirty="0" smtClean="0"/>
              <a:t>Application-specific Internet Media Types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Give meaning to JSON properties</a:t>
            </a:r>
          </a:p>
          <a:p>
            <a:pPr lvl="2"/>
            <a:r>
              <a:rPr lang="en-US" dirty="0" smtClean="0"/>
              <a:t>application/</a:t>
            </a:r>
            <a:r>
              <a:rPr lang="en-US" dirty="0" err="1" smtClean="0"/>
              <a:t>bulletin-board+json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C00000"/>
                </a:solidFill>
              </a:rPr>
              <a:t>discovery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application/</a:t>
            </a:r>
            <a:r>
              <a:rPr lang="en-US" dirty="0" err="1" smtClean="0"/>
              <a:t>thing-description+json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C00000"/>
                </a:solidFill>
              </a:rPr>
              <a:t>thing metadata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application/</a:t>
            </a:r>
            <a:r>
              <a:rPr lang="en-US" dirty="0" err="1" smtClean="0"/>
              <a:t>lighting-config+json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C00000"/>
                </a:solidFill>
              </a:rPr>
              <a:t>binding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application/</a:t>
            </a:r>
            <a:r>
              <a:rPr lang="en-US" dirty="0" err="1" smtClean="0"/>
              <a:t>lighting+json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C00000"/>
                </a:solidFill>
              </a:rPr>
              <a:t>lighting state control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Hypermedia controls</a:t>
            </a:r>
            <a:r>
              <a:rPr lang="en-US" dirty="0" smtClean="0"/>
              <a:t> based on HAL (Hypertext Application Language)</a:t>
            </a:r>
          </a:p>
          <a:p>
            <a:pPr lvl="2"/>
            <a:r>
              <a:rPr lang="en-US" dirty="0" smtClean="0"/>
              <a:t>No </a:t>
            </a:r>
            <a:r>
              <a:rPr lang="en-US" dirty="0" err="1" smtClean="0"/>
              <a:t>templated</a:t>
            </a:r>
            <a:r>
              <a:rPr lang="en-US" dirty="0" smtClean="0"/>
              <a:t> links or CURIEs</a:t>
            </a:r>
          </a:p>
          <a:p>
            <a:pPr lvl="2"/>
            <a:r>
              <a:rPr lang="en-US" dirty="0" smtClean="0"/>
              <a:t>Enriched with form support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2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Discovery through Links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Clients use </a:t>
            </a:r>
            <a:r>
              <a:rPr lang="de-DE" dirty="0" smtClean="0">
                <a:solidFill>
                  <a:srgbClr val="C00000"/>
                </a:solidFill>
              </a:rPr>
              <a:t>Bulletin Board</a:t>
            </a:r>
            <a:r>
              <a:rPr lang="de-DE" dirty="0" smtClean="0"/>
              <a:t> as entry point</a:t>
            </a:r>
          </a:p>
          <a:p>
            <a:r>
              <a:rPr lang="de-DE" dirty="0" smtClean="0"/>
              <a:t>Complex </a:t>
            </a:r>
            <a:r>
              <a:rPr lang="de-DE" smtClean="0"/>
              <a:t>things </a:t>
            </a:r>
            <a:r>
              <a:rPr lang="de-DE" smtClean="0"/>
              <a:t>are </a:t>
            </a:r>
            <a:r>
              <a:rPr lang="de-DE" dirty="0" smtClean="0"/>
              <a:t>realized by linking to sub-components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12</a:t>
            </a:fld>
            <a:endParaRPr lang="de-CH"/>
          </a:p>
        </p:txBody>
      </p:sp>
      <p:grpSp>
        <p:nvGrpSpPr>
          <p:cNvPr id="26" name="Group 25"/>
          <p:cNvGrpSpPr/>
          <p:nvPr/>
        </p:nvGrpSpPr>
        <p:grpSpPr>
          <a:xfrm>
            <a:off x="5287026" y="3578236"/>
            <a:ext cx="2933178" cy="1302283"/>
            <a:chOff x="5287026" y="3578236"/>
            <a:chExt cx="2933178" cy="1302283"/>
          </a:xfrm>
        </p:grpSpPr>
        <p:sp>
          <p:nvSpPr>
            <p:cNvPr id="6" name="Snip Single Corner Rectangle 5"/>
            <p:cNvSpPr/>
            <p:nvPr/>
          </p:nvSpPr>
          <p:spPr>
            <a:xfrm>
              <a:off x="6078253" y="3578236"/>
              <a:ext cx="2141951" cy="112618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/>
                <a:t>Lightbulb</a:t>
              </a:r>
              <a:endParaRPr lang="de-CH" sz="2800" dirty="0"/>
            </a:p>
          </p:txBody>
        </p:sp>
        <p:cxnSp>
          <p:nvCxnSpPr>
            <p:cNvPr id="11" name="Curved Connector 10"/>
            <p:cNvCxnSpPr/>
            <p:nvPr/>
          </p:nvCxnSpPr>
          <p:spPr>
            <a:xfrm flipV="1">
              <a:off x="5287026" y="4141327"/>
              <a:ext cx="791227" cy="73919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838200" y="3578236"/>
            <a:ext cx="1057984" cy="105798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de-CH" dirty="0"/>
          </a:p>
        </p:txBody>
      </p:sp>
      <p:grpSp>
        <p:nvGrpSpPr>
          <p:cNvPr id="31" name="Group 30"/>
          <p:cNvGrpSpPr/>
          <p:nvPr/>
        </p:nvGrpSpPr>
        <p:grpSpPr>
          <a:xfrm>
            <a:off x="1741246" y="3184836"/>
            <a:ext cx="4052127" cy="2992127"/>
            <a:chOff x="1741246" y="3184836"/>
            <a:chExt cx="4052127" cy="2992127"/>
          </a:xfrm>
        </p:grpSpPr>
        <p:sp>
          <p:nvSpPr>
            <p:cNvPr id="5" name="Snip Single Corner Rectangle 4"/>
            <p:cNvSpPr/>
            <p:nvPr/>
          </p:nvSpPr>
          <p:spPr>
            <a:xfrm>
              <a:off x="3145075" y="3584075"/>
              <a:ext cx="2141951" cy="2592888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/>
                <a:t>Bulletin Board</a:t>
              </a:r>
              <a:endParaRPr lang="de-CH" sz="2800" dirty="0"/>
            </a:p>
          </p:txBody>
        </p:sp>
        <p:cxnSp>
          <p:nvCxnSpPr>
            <p:cNvPr id="24" name="Curved Connector 23"/>
            <p:cNvCxnSpPr>
              <a:stCxn id="23" idx="5"/>
              <a:endCxn id="5" idx="2"/>
            </p:cNvCxnSpPr>
            <p:nvPr/>
          </p:nvCxnSpPr>
          <p:spPr>
            <a:xfrm rot="16200000" flipH="1">
              <a:off x="2243542" y="3978985"/>
              <a:ext cx="399237" cy="1403829"/>
            </a:xfrm>
            <a:prstGeom prst="curvedConnector2">
              <a:avLst/>
            </a:prstGeom>
            <a:ln w="38100" cap="rnd">
              <a:solidFill>
                <a:srgbClr val="C0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38727" y="3184836"/>
              <a:ext cx="31546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dirty="0"/>
                <a:t>application/bulletin-board+json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87026" y="4880519"/>
            <a:ext cx="3572638" cy="1683426"/>
            <a:chOff x="5287026" y="4880519"/>
            <a:chExt cx="3572638" cy="1683426"/>
          </a:xfrm>
        </p:grpSpPr>
        <p:sp>
          <p:nvSpPr>
            <p:cNvPr id="7" name="Snip Single Corner Rectangle 6"/>
            <p:cNvSpPr/>
            <p:nvPr/>
          </p:nvSpPr>
          <p:spPr>
            <a:xfrm>
              <a:off x="6078253" y="5050782"/>
              <a:ext cx="2141951" cy="112618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/>
                <a:t>Controller</a:t>
              </a:r>
              <a:endParaRPr lang="de-CH" sz="2800" dirty="0"/>
            </a:p>
          </p:txBody>
        </p:sp>
        <p:cxnSp>
          <p:nvCxnSpPr>
            <p:cNvPr id="14" name="Curved Connector 13"/>
            <p:cNvCxnSpPr/>
            <p:nvPr/>
          </p:nvCxnSpPr>
          <p:spPr>
            <a:xfrm>
              <a:off x="5287026" y="4880519"/>
              <a:ext cx="791227" cy="73335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438791" y="6194613"/>
              <a:ext cx="34208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dirty="0" smtClean="0"/>
                <a:t>application/thing-description+json</a:t>
              </a:r>
              <a:endParaRPr lang="de-CH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220204" y="3162681"/>
            <a:ext cx="3648622" cy="3135082"/>
            <a:chOff x="8220204" y="3162681"/>
            <a:chExt cx="3648622" cy="3135082"/>
          </a:xfrm>
        </p:grpSpPr>
        <p:sp>
          <p:nvSpPr>
            <p:cNvPr id="8" name="Snip Single Corner Rectangle 7"/>
            <p:cNvSpPr/>
            <p:nvPr/>
          </p:nvSpPr>
          <p:spPr>
            <a:xfrm>
              <a:off x="9211849" y="3578236"/>
              <a:ext cx="2141951" cy="913998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/>
                <a:t>Config</a:t>
              </a:r>
              <a:endParaRPr lang="de-CH" sz="2800" dirty="0"/>
            </a:p>
          </p:txBody>
        </p:sp>
        <p:sp>
          <p:nvSpPr>
            <p:cNvPr id="9" name="Snip Single Corner Rectangle 8"/>
            <p:cNvSpPr/>
            <p:nvPr/>
          </p:nvSpPr>
          <p:spPr>
            <a:xfrm>
              <a:off x="9211849" y="4915291"/>
              <a:ext cx="2141951" cy="959415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/>
                <a:t>Lighting State</a:t>
              </a:r>
              <a:endParaRPr lang="de-CH" sz="2800" dirty="0"/>
            </a:p>
          </p:txBody>
        </p:sp>
        <p:cxnSp>
          <p:nvCxnSpPr>
            <p:cNvPr id="17" name="Curved Connector 16"/>
            <p:cNvCxnSpPr/>
            <p:nvPr/>
          </p:nvCxnSpPr>
          <p:spPr>
            <a:xfrm flipV="1">
              <a:off x="8220204" y="4001294"/>
              <a:ext cx="991645" cy="14003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/>
            <p:nvPr/>
          </p:nvCxnSpPr>
          <p:spPr>
            <a:xfrm>
              <a:off x="8220204" y="4141327"/>
              <a:ext cx="991645" cy="119702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8716809" y="3162681"/>
              <a:ext cx="31520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dirty="0" smtClean="0"/>
                <a:t>application/lighting-config+json</a:t>
              </a:r>
              <a:endParaRPr lang="de-CH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037377" y="5928431"/>
              <a:ext cx="25108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dirty="0" smtClean="0"/>
                <a:t>application/lighting+json</a:t>
              </a:r>
              <a:endParaRPr lang="de-CH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49229" y="1326367"/>
            <a:ext cx="4204570" cy="2251870"/>
            <a:chOff x="7149229" y="1326367"/>
            <a:chExt cx="4204570" cy="2251870"/>
          </a:xfrm>
        </p:grpSpPr>
        <p:sp>
          <p:nvSpPr>
            <p:cNvPr id="22" name="Snip Single Corner Rectangle 21"/>
            <p:cNvSpPr/>
            <p:nvPr/>
          </p:nvSpPr>
          <p:spPr>
            <a:xfrm>
              <a:off x="9211848" y="1326367"/>
              <a:ext cx="2141951" cy="913998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2800" dirty="0" smtClean="0"/>
                <a:t>Power Consumption</a:t>
              </a:r>
              <a:endParaRPr lang="de-CH" sz="2800" dirty="0"/>
            </a:p>
          </p:txBody>
        </p:sp>
        <p:cxnSp>
          <p:nvCxnSpPr>
            <p:cNvPr id="25" name="Curved Connector 24"/>
            <p:cNvCxnSpPr>
              <a:stCxn id="6" idx="3"/>
              <a:endCxn id="22" idx="1"/>
            </p:cNvCxnSpPr>
            <p:nvPr/>
          </p:nvCxnSpPr>
          <p:spPr>
            <a:xfrm rot="5400000" flipH="1" flipV="1">
              <a:off x="8047091" y="1342504"/>
              <a:ext cx="1337871" cy="313359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787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 through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register with the Bulletin Board</a:t>
            </a:r>
          </a:p>
          <a:p>
            <a:r>
              <a:rPr lang="en-US" dirty="0" smtClean="0"/>
              <a:t>application/</a:t>
            </a:r>
            <a:r>
              <a:rPr lang="en-US" dirty="0" err="1" smtClean="0"/>
              <a:t>bulletin-board+json</a:t>
            </a:r>
            <a:r>
              <a:rPr lang="en-US" dirty="0" smtClean="0"/>
              <a:t> provides a «</a:t>
            </a:r>
            <a:r>
              <a:rPr lang="en-US" dirty="0" smtClean="0">
                <a:solidFill>
                  <a:srgbClr val="C00000"/>
                </a:solidFill>
              </a:rPr>
              <a:t>create item</a:t>
            </a:r>
            <a:r>
              <a:rPr lang="en-US" dirty="0" smtClean="0"/>
              <a:t>» form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145075" y="3584075"/>
            <a:ext cx="2141951" cy="259288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Bulletin Board</a:t>
            </a:r>
            <a:endParaRPr lang="en-US" sz="2800" dirty="0"/>
          </a:p>
        </p:txBody>
      </p:sp>
      <p:sp>
        <p:nvSpPr>
          <p:cNvPr id="6" name="Snip Single Corner Rectangle 5"/>
          <p:cNvSpPr/>
          <p:nvPr/>
        </p:nvSpPr>
        <p:spPr>
          <a:xfrm>
            <a:off x="6078253" y="3578236"/>
            <a:ext cx="2141951" cy="112618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Lightbulb</a:t>
            </a:r>
            <a:endParaRPr lang="en-US" sz="2800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6078253" y="5050782"/>
            <a:ext cx="2141951" cy="112618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Controller</a:t>
            </a:r>
            <a:endParaRPr lang="en-US" sz="2800" dirty="0"/>
          </a:p>
        </p:txBody>
      </p:sp>
      <p:cxnSp>
        <p:nvCxnSpPr>
          <p:cNvPr id="11" name="Curved Connector 10"/>
          <p:cNvCxnSpPr>
            <a:stCxn id="6" idx="2"/>
          </p:cNvCxnSpPr>
          <p:nvPr/>
        </p:nvCxnSpPr>
        <p:spPr>
          <a:xfrm rot="10800000" flipV="1">
            <a:off x="5287027" y="4141326"/>
            <a:ext cx="791227" cy="346367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" idx="2"/>
          </p:cNvCxnSpPr>
          <p:nvPr/>
        </p:nvCxnSpPr>
        <p:spPr>
          <a:xfrm rot="10800000">
            <a:off x="5287031" y="5226887"/>
            <a:ext cx="791223" cy="386987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12675" y="3112025"/>
            <a:ext cx="353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Discovery as client and submit form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Discovery through Links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Linking during discovery allows distribution and delegation (cf. DNS)</a:t>
            </a:r>
          </a:p>
          <a:p>
            <a:r>
              <a:rPr lang="de-DE" dirty="0" smtClean="0"/>
              <a:t>Large systems are usually organized hierarchically</a:t>
            </a:r>
          </a:p>
          <a:p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14</a:t>
            </a:fld>
            <a:endParaRPr lang="de-CH"/>
          </a:p>
        </p:txBody>
      </p:sp>
      <p:sp>
        <p:nvSpPr>
          <p:cNvPr id="12" name="Oval 11"/>
          <p:cNvSpPr/>
          <p:nvPr/>
        </p:nvSpPr>
        <p:spPr>
          <a:xfrm>
            <a:off x="838200" y="3578236"/>
            <a:ext cx="1057984" cy="105798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de-CH" dirty="0"/>
          </a:p>
        </p:txBody>
      </p:sp>
      <p:sp>
        <p:nvSpPr>
          <p:cNvPr id="15" name="Snip Single Corner Rectangle 14"/>
          <p:cNvSpPr/>
          <p:nvPr/>
        </p:nvSpPr>
        <p:spPr>
          <a:xfrm>
            <a:off x="3145075" y="3584075"/>
            <a:ext cx="2141951" cy="259288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Bulletin Board</a:t>
            </a:r>
            <a:endParaRPr lang="de-CH" sz="2800" dirty="0"/>
          </a:p>
        </p:txBody>
      </p:sp>
      <p:cxnSp>
        <p:nvCxnSpPr>
          <p:cNvPr id="16" name="Curved Connector 15"/>
          <p:cNvCxnSpPr>
            <a:stCxn id="12" idx="5"/>
            <a:endCxn id="15" idx="2"/>
          </p:cNvCxnSpPr>
          <p:nvPr/>
        </p:nvCxnSpPr>
        <p:spPr>
          <a:xfrm rot="16200000" flipH="1">
            <a:off x="2243542" y="3978985"/>
            <a:ext cx="399237" cy="1403829"/>
          </a:xfrm>
          <a:prstGeom prst="curvedConnector2">
            <a:avLst/>
          </a:prstGeom>
          <a:ln w="38100" cap="rnd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nip Single Corner Rectangle 17"/>
          <p:cNvSpPr/>
          <p:nvPr/>
        </p:nvSpPr>
        <p:spPr>
          <a:xfrm>
            <a:off x="6310773" y="3048650"/>
            <a:ext cx="1462981" cy="146361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Bulletin Board</a:t>
            </a:r>
            <a:endParaRPr lang="de-CH" sz="2800" dirty="0"/>
          </a:p>
        </p:txBody>
      </p:sp>
      <p:sp>
        <p:nvSpPr>
          <p:cNvPr id="19" name="Snip Single Corner Rectangle 18"/>
          <p:cNvSpPr/>
          <p:nvPr/>
        </p:nvSpPr>
        <p:spPr>
          <a:xfrm>
            <a:off x="6310773" y="5075295"/>
            <a:ext cx="1462981" cy="146361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Bulletin Board</a:t>
            </a:r>
            <a:endParaRPr lang="de-CH" sz="2800" dirty="0"/>
          </a:p>
        </p:txBody>
      </p:sp>
      <p:sp>
        <p:nvSpPr>
          <p:cNvPr id="20" name="Snip Single Corner Rectangle 19"/>
          <p:cNvSpPr/>
          <p:nvPr/>
        </p:nvSpPr>
        <p:spPr>
          <a:xfrm>
            <a:off x="8610600" y="4262720"/>
            <a:ext cx="1462981" cy="146361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Bulletin Board</a:t>
            </a:r>
            <a:endParaRPr lang="de-CH" sz="2800" dirty="0"/>
          </a:p>
        </p:txBody>
      </p:sp>
      <p:sp>
        <p:nvSpPr>
          <p:cNvPr id="21" name="Snip Single Corner Rectangle 20"/>
          <p:cNvSpPr/>
          <p:nvPr/>
        </p:nvSpPr>
        <p:spPr>
          <a:xfrm>
            <a:off x="9250709" y="2437154"/>
            <a:ext cx="1462981" cy="146361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Bulletin Board</a:t>
            </a:r>
            <a:endParaRPr lang="de-CH" sz="2800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10530928" y="4903247"/>
            <a:ext cx="1462981" cy="146361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Bulletin Board</a:t>
            </a:r>
            <a:endParaRPr lang="de-CH" sz="2800" dirty="0"/>
          </a:p>
        </p:txBody>
      </p:sp>
      <p:cxnSp>
        <p:nvCxnSpPr>
          <p:cNvPr id="23" name="Curved Connector 22"/>
          <p:cNvCxnSpPr>
            <a:endCxn id="18" idx="2"/>
          </p:cNvCxnSpPr>
          <p:nvPr/>
        </p:nvCxnSpPr>
        <p:spPr>
          <a:xfrm flipV="1">
            <a:off x="5287025" y="3780459"/>
            <a:ext cx="1023748" cy="731808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endCxn id="19" idx="2"/>
          </p:cNvCxnSpPr>
          <p:nvPr/>
        </p:nvCxnSpPr>
        <p:spPr>
          <a:xfrm>
            <a:off x="5287024" y="5143870"/>
            <a:ext cx="1023749" cy="663234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endCxn id="21" idx="2"/>
          </p:cNvCxnSpPr>
          <p:nvPr/>
        </p:nvCxnSpPr>
        <p:spPr>
          <a:xfrm flipV="1">
            <a:off x="7787728" y="3168963"/>
            <a:ext cx="1462981" cy="445038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20" idx="2"/>
          </p:cNvCxnSpPr>
          <p:nvPr/>
        </p:nvCxnSpPr>
        <p:spPr>
          <a:xfrm>
            <a:off x="7787728" y="4173027"/>
            <a:ext cx="822872" cy="821502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0" idx="0"/>
            <a:endCxn id="22" idx="2"/>
          </p:cNvCxnSpPr>
          <p:nvPr/>
        </p:nvCxnSpPr>
        <p:spPr>
          <a:xfrm>
            <a:off x="10073581" y="4994529"/>
            <a:ext cx="457347" cy="640527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8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https://</a:t>
            </a:r>
            <a:r>
              <a:rPr lang="de-CH" dirty="0" smtClean="0">
                <a:hlinkClick r:id="rId2"/>
              </a:rPr>
              <a:t>tools.ietf.org/html/draft-hartke-core-apps-02</a:t>
            </a:r>
            <a:endParaRPr lang="de-CH" dirty="0" smtClean="0"/>
          </a:p>
          <a:p>
            <a:r>
              <a:rPr lang="de-CH" dirty="0">
                <a:hlinkClick r:id="rId3"/>
              </a:rPr>
              <a:t>https://</a:t>
            </a:r>
            <a:r>
              <a:rPr lang="de-CH" dirty="0" smtClean="0">
                <a:hlinkClick r:id="rId3"/>
              </a:rPr>
              <a:t>tools.ietf.org/html/draft-hartke-core-lighting-00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227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</a:t>
            </a:r>
            <a:r>
              <a:rPr lang="en-US" dirty="0" smtClean="0"/>
              <a:t>-HAL and Hypermedia Client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Extensions by Matthias Kovatsch and Yassin Hassan</a:t>
            </a:r>
          </a:p>
          <a:p>
            <a:r>
              <a:rPr lang="de-DE" dirty="0" smtClean="0">
                <a:hlinkClick r:id="rId2"/>
              </a:rPr>
              <a:t>kovatsch@inf.ethz.ch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88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Internet Media Type Definitions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dirty="0" err="1" smtClean="0"/>
              <a:t>CoRE</a:t>
            </a:r>
            <a:r>
              <a:rPr lang="en-US" dirty="0" smtClean="0"/>
              <a:t>-HAL </a:t>
            </a:r>
            <a:r>
              <a:rPr lang="en-US" dirty="0"/>
              <a:t>base media type</a:t>
            </a:r>
          </a:p>
          <a:p>
            <a:pPr lvl="1"/>
            <a:r>
              <a:rPr lang="en-US" dirty="0" smtClean="0"/>
              <a:t>For now JSON (without -LD)</a:t>
            </a:r>
          </a:p>
          <a:p>
            <a:pPr lvl="1"/>
            <a:r>
              <a:rPr lang="en-US" dirty="0" smtClean="0"/>
              <a:t>Hypermedia </a:t>
            </a:r>
            <a:r>
              <a:rPr lang="en-US" dirty="0"/>
              <a:t>controls (links and forms)</a:t>
            </a:r>
          </a:p>
          <a:p>
            <a:pPr lvl="1"/>
            <a:r>
              <a:rPr lang="en-US" dirty="0"/>
              <a:t>Thing Description </a:t>
            </a:r>
            <a:r>
              <a:rPr lang="en-US" dirty="0" smtClean="0"/>
              <a:t>properties</a:t>
            </a:r>
            <a:endParaRPr lang="en-US" dirty="0"/>
          </a:p>
          <a:p>
            <a:pPr lvl="1"/>
            <a:r>
              <a:rPr lang="en-US" dirty="0"/>
              <a:t>Location Description </a:t>
            </a:r>
            <a:r>
              <a:rPr lang="en-US" dirty="0" smtClean="0"/>
              <a:t>properties</a:t>
            </a:r>
            <a:endParaRPr lang="en-US" dirty="0"/>
          </a:p>
          <a:p>
            <a:r>
              <a:rPr lang="en-US" dirty="0" smtClean="0"/>
              <a:t>Application-specific media types</a:t>
            </a:r>
          </a:p>
          <a:p>
            <a:pPr lvl="1"/>
            <a:r>
              <a:rPr lang="en-US" dirty="0" smtClean="0"/>
              <a:t>Per atomic use case</a:t>
            </a:r>
          </a:p>
          <a:p>
            <a:pPr lvl="1"/>
            <a:r>
              <a:rPr lang="en-US" dirty="0" smtClean="0"/>
              <a:t>Data model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ink </a:t>
            </a:r>
            <a:r>
              <a:rPr lang="en-US" dirty="0" smtClean="0"/>
              <a:t>and form relation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Group semantic vocabulary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17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560" y="1557272"/>
            <a:ext cx="4701240" cy="283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58031"/>
      </p:ext>
    </p:extLst>
  </p:cSld>
  <p:clrMapOvr>
    <a:masterClrMapping/>
  </p:clrMapOvr>
  <p:transition advTm="88620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</a:t>
            </a:r>
            <a:r>
              <a:rPr lang="en-US" dirty="0" smtClean="0"/>
              <a:t>-HAL Lighting State Example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47850" y="1898775"/>
            <a:ext cx="8496300" cy="576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7850" y="2474839"/>
            <a:ext cx="8496300" cy="1440160"/>
          </a:xfrm>
          <a:prstGeom prst="rect">
            <a:avLst/>
          </a:prstGeom>
          <a:solidFill>
            <a:srgbClr val="DCF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7850" y="3901783"/>
            <a:ext cx="8496300" cy="1669400"/>
          </a:xfrm>
          <a:prstGeom prst="rect">
            <a:avLst/>
          </a:prstGeom>
          <a:solidFill>
            <a:srgbClr val="F7D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7850" y="1644254"/>
            <a:ext cx="84963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"value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": {"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r":255, "g":0, "b":0},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"mode": "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rgb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",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"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_links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": {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"same-as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": {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 "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": "/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brightness",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 "type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": "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application/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x.lighting-state+json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},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"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_forms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": {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"edit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": {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 "method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": "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PUT",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 "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": "/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light",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accepts":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application/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x.lighting-state+json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},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"_self":"/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light"</a:t>
            </a:r>
            <a:endParaRPr lang="en-US" sz="1600" b="1" i="1" dirty="0">
              <a:solidFill>
                <a:schemeClr val="bg1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21236" y="2002141"/>
            <a:ext cx="1733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Application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06020" y="3012405"/>
            <a:ext cx="649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/>
              <a:t>Links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291630" y="4504434"/>
            <a:ext cx="763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/>
              <a:t>Forms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0666804"/>
      </p:ext>
    </p:extLst>
  </p:cSld>
  <p:clrMapOvr>
    <a:masterClrMapping/>
  </p:clrMapOvr>
  <p:transition advTm="101431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de-CH" dirty="0"/>
          </a:p>
        </p:txBody>
      </p:sp>
      <p:sp>
        <p:nvSpPr>
          <p:cNvPr id="4" name="Oval 3"/>
          <p:cNvSpPr/>
          <p:nvPr/>
        </p:nvSpPr>
        <p:spPr>
          <a:xfrm>
            <a:off x="3220216" y="750715"/>
            <a:ext cx="1057984" cy="105798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de-CH" dirty="0"/>
          </a:p>
        </p:txBody>
      </p:sp>
      <p:sp>
        <p:nvSpPr>
          <p:cNvPr id="5" name="Rounded Rectangle 4"/>
          <p:cNvSpPr/>
          <p:nvPr/>
        </p:nvSpPr>
        <p:spPr>
          <a:xfrm>
            <a:off x="656873" y="2211185"/>
            <a:ext cx="2136371" cy="1217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</a:t>
            </a:r>
            <a:br>
              <a:rPr lang="en-US" dirty="0" smtClean="0"/>
            </a:br>
            <a:r>
              <a:rPr lang="en-US" dirty="0" smtClean="0"/>
              <a:t>Directory</a:t>
            </a:r>
            <a:endParaRPr lang="de-CH" dirty="0"/>
          </a:p>
        </p:txBody>
      </p:sp>
      <p:sp>
        <p:nvSpPr>
          <p:cNvPr id="6" name="Rounded Rectangle 5"/>
          <p:cNvSpPr/>
          <p:nvPr/>
        </p:nvSpPr>
        <p:spPr>
          <a:xfrm>
            <a:off x="3469346" y="2887286"/>
            <a:ext cx="2136371" cy="1217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Thing A</a:t>
            </a:r>
          </a:p>
          <a:p>
            <a:pPr algn="ctr"/>
            <a:endParaRPr lang="en-US" dirty="0"/>
          </a:p>
          <a:p>
            <a:pPr algn="ctr"/>
            <a:endParaRPr lang="de-CH" dirty="0"/>
          </a:p>
        </p:txBody>
      </p:sp>
      <p:sp>
        <p:nvSpPr>
          <p:cNvPr id="7" name="Rounded Rectangle 6"/>
          <p:cNvSpPr/>
          <p:nvPr/>
        </p:nvSpPr>
        <p:spPr>
          <a:xfrm>
            <a:off x="3469346" y="5034264"/>
            <a:ext cx="2136371" cy="1217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Auth</a:t>
            </a:r>
            <a:r>
              <a:rPr lang="en-US" dirty="0" smtClean="0"/>
              <a:t>-Server</a:t>
            </a:r>
            <a:endParaRPr lang="de-CH" dirty="0"/>
          </a:p>
        </p:txBody>
      </p:sp>
      <p:sp>
        <p:nvSpPr>
          <p:cNvPr id="8" name="Rounded Rectangle 7"/>
          <p:cNvSpPr/>
          <p:nvPr/>
        </p:nvSpPr>
        <p:spPr>
          <a:xfrm>
            <a:off x="6622640" y="3429000"/>
            <a:ext cx="2136371" cy="2142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Thing B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de-CH" dirty="0"/>
          </a:p>
        </p:txBody>
      </p:sp>
      <p:sp>
        <p:nvSpPr>
          <p:cNvPr id="9" name="Rounded Rectangle 8"/>
          <p:cNvSpPr/>
          <p:nvPr/>
        </p:nvSpPr>
        <p:spPr>
          <a:xfrm>
            <a:off x="8861534" y="1510815"/>
            <a:ext cx="2136371" cy="1217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Thing C</a:t>
            </a:r>
          </a:p>
          <a:p>
            <a:pPr algn="ctr"/>
            <a:endParaRPr lang="en-US" dirty="0"/>
          </a:p>
          <a:p>
            <a:pPr algn="ctr"/>
            <a:endParaRPr lang="de-CH" dirty="0"/>
          </a:p>
        </p:txBody>
      </p:sp>
      <p:cxnSp>
        <p:nvCxnSpPr>
          <p:cNvPr id="12" name="Curved Connector 11"/>
          <p:cNvCxnSpPr>
            <a:stCxn id="4" idx="2"/>
            <a:endCxn id="5" idx="0"/>
          </p:cNvCxnSpPr>
          <p:nvPr/>
        </p:nvCxnSpPr>
        <p:spPr>
          <a:xfrm rot="10800000" flipV="1">
            <a:off x="1725060" y="1279707"/>
            <a:ext cx="1495157" cy="931478"/>
          </a:xfrm>
          <a:prstGeom prst="curvedConnector2">
            <a:avLst/>
          </a:prstGeom>
          <a:ln w="381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nip Single Corner Rectangle 16"/>
          <p:cNvSpPr/>
          <p:nvPr/>
        </p:nvSpPr>
        <p:spPr>
          <a:xfrm>
            <a:off x="3749208" y="3535253"/>
            <a:ext cx="532014" cy="38997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Snip Single Corner Rectangle 17"/>
          <p:cNvSpPr/>
          <p:nvPr/>
        </p:nvSpPr>
        <p:spPr>
          <a:xfrm>
            <a:off x="4718775" y="3535253"/>
            <a:ext cx="532014" cy="38997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Snip Single Corner Rectangle 18"/>
          <p:cNvSpPr/>
          <p:nvPr/>
        </p:nvSpPr>
        <p:spPr>
          <a:xfrm>
            <a:off x="3828054" y="5188370"/>
            <a:ext cx="532014" cy="38997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Snip Single Corner Rectangle 19"/>
          <p:cNvSpPr/>
          <p:nvPr/>
        </p:nvSpPr>
        <p:spPr>
          <a:xfrm>
            <a:off x="4718775" y="5181878"/>
            <a:ext cx="532014" cy="38997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Snip Single Corner Rectangle 21"/>
          <p:cNvSpPr/>
          <p:nvPr/>
        </p:nvSpPr>
        <p:spPr>
          <a:xfrm>
            <a:off x="6985630" y="4076485"/>
            <a:ext cx="532014" cy="38997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Snip Single Corner Rectangle 22"/>
          <p:cNvSpPr/>
          <p:nvPr/>
        </p:nvSpPr>
        <p:spPr>
          <a:xfrm>
            <a:off x="7424818" y="4839276"/>
            <a:ext cx="532014" cy="38997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Snip Single Corner Rectangle 23"/>
          <p:cNvSpPr/>
          <p:nvPr/>
        </p:nvSpPr>
        <p:spPr>
          <a:xfrm>
            <a:off x="9729081" y="2122193"/>
            <a:ext cx="532014" cy="38997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5" name="Curved Connector 24"/>
          <p:cNvCxnSpPr>
            <a:stCxn id="5" idx="3"/>
            <a:endCxn id="17" idx="2"/>
          </p:cNvCxnSpPr>
          <p:nvPr/>
        </p:nvCxnSpPr>
        <p:spPr>
          <a:xfrm>
            <a:off x="2793244" y="2820093"/>
            <a:ext cx="955964" cy="910148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7" idx="0"/>
            <a:endCxn id="18" idx="2"/>
          </p:cNvCxnSpPr>
          <p:nvPr/>
        </p:nvCxnSpPr>
        <p:spPr>
          <a:xfrm>
            <a:off x="4281222" y="3730241"/>
            <a:ext cx="437553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8" idx="1"/>
          </p:cNvCxnSpPr>
          <p:nvPr/>
        </p:nvCxnSpPr>
        <p:spPr>
          <a:xfrm rot="5400000">
            <a:off x="3911097" y="4108193"/>
            <a:ext cx="1256650" cy="890721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9" idx="0"/>
          </p:cNvCxnSpPr>
          <p:nvPr/>
        </p:nvCxnSpPr>
        <p:spPr>
          <a:xfrm flipV="1">
            <a:off x="4360068" y="5376865"/>
            <a:ext cx="358707" cy="6493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0" idx="3"/>
            <a:endCxn id="18" idx="0"/>
          </p:cNvCxnSpPr>
          <p:nvPr/>
        </p:nvCxnSpPr>
        <p:spPr>
          <a:xfrm rot="5400000" flipH="1" flipV="1">
            <a:off x="4391967" y="4323057"/>
            <a:ext cx="1451637" cy="266007"/>
          </a:xfrm>
          <a:prstGeom prst="curvedConnector4">
            <a:avLst>
              <a:gd name="adj1" fmla="val 43284"/>
              <a:gd name="adj2" fmla="val 185938"/>
            </a:avLst>
          </a:prstGeom>
          <a:ln w="381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8" idx="3"/>
          </p:cNvCxnSpPr>
          <p:nvPr/>
        </p:nvCxnSpPr>
        <p:spPr>
          <a:xfrm rot="5400000" flipH="1" flipV="1">
            <a:off x="4788157" y="2335430"/>
            <a:ext cx="1396449" cy="1003198"/>
          </a:xfrm>
          <a:prstGeom prst="curvedConnector2">
            <a:avLst/>
          </a:prstGeom>
          <a:ln w="381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22" idx="1"/>
            <a:endCxn id="23" idx="2"/>
          </p:cNvCxnSpPr>
          <p:nvPr/>
        </p:nvCxnSpPr>
        <p:spPr>
          <a:xfrm rot="16200000" flipH="1">
            <a:off x="7054325" y="4663771"/>
            <a:ext cx="567804" cy="173181"/>
          </a:xfrm>
          <a:prstGeom prst="curvedConnector2">
            <a:avLst/>
          </a:prstGeom>
          <a:ln w="381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nip Single Corner Rectangle 48"/>
          <p:cNvSpPr/>
          <p:nvPr/>
        </p:nvSpPr>
        <p:spPr>
          <a:xfrm>
            <a:off x="7880634" y="4076485"/>
            <a:ext cx="532014" cy="38997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0" name="Curved Connector 49"/>
          <p:cNvCxnSpPr>
            <a:stCxn id="22" idx="0"/>
            <a:endCxn id="49" idx="2"/>
          </p:cNvCxnSpPr>
          <p:nvPr/>
        </p:nvCxnSpPr>
        <p:spPr>
          <a:xfrm>
            <a:off x="7517644" y="4271473"/>
            <a:ext cx="362990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49" idx="0"/>
            <a:endCxn id="24" idx="1"/>
          </p:cNvCxnSpPr>
          <p:nvPr/>
        </p:nvCxnSpPr>
        <p:spPr>
          <a:xfrm flipV="1">
            <a:off x="8412648" y="2512168"/>
            <a:ext cx="1582440" cy="1759305"/>
          </a:xfrm>
          <a:prstGeom prst="curvedConnector2">
            <a:avLst/>
          </a:prstGeom>
          <a:ln w="381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92886" y="2435185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</a:t>
            </a:r>
            <a:r>
              <a:rPr lang="en-US" dirty="0"/>
              <a:t>l</a:t>
            </a:r>
            <a:r>
              <a:rPr lang="en-US" dirty="0" smtClean="0"/>
              <a:t>inks</a:t>
            </a:r>
            <a:endParaRPr lang="de-CH" dirty="0"/>
          </a:p>
        </p:txBody>
      </p:sp>
      <p:sp>
        <p:nvSpPr>
          <p:cNvPr id="59" name="TextBox 58"/>
          <p:cNvSpPr txBox="1"/>
          <p:nvPr/>
        </p:nvSpPr>
        <p:spPr>
          <a:xfrm>
            <a:off x="4070893" y="1966529"/>
            <a:ext cx="14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Submit </a:t>
            </a:r>
            <a:r>
              <a:rPr lang="en-US" dirty="0"/>
              <a:t>f</a:t>
            </a:r>
            <a:r>
              <a:rPr lang="en-US" dirty="0" smtClean="0"/>
              <a:t>orms</a:t>
            </a:r>
            <a:endParaRPr lang="de-CH" dirty="0"/>
          </a:p>
        </p:txBody>
      </p:sp>
      <p:sp>
        <p:nvSpPr>
          <p:cNvPr id="62" name="TextBox 61"/>
          <p:cNvSpPr txBox="1"/>
          <p:nvPr/>
        </p:nvSpPr>
        <p:spPr>
          <a:xfrm>
            <a:off x="2094660" y="4436224"/>
            <a:ext cx="201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Dynamically extend</a:t>
            </a:r>
            <a:br>
              <a:rPr lang="en-US" dirty="0" smtClean="0"/>
            </a:br>
            <a:r>
              <a:rPr lang="en-US" dirty="0" smtClean="0"/>
              <a:t>process flow</a:t>
            </a:r>
            <a:endParaRPr lang="de-CH" dirty="0"/>
          </a:p>
        </p:txBody>
      </p:sp>
      <p:sp>
        <p:nvSpPr>
          <p:cNvPr id="63" name="TextBox 62"/>
          <p:cNvSpPr txBox="1"/>
          <p:nvPr/>
        </p:nvSpPr>
        <p:spPr>
          <a:xfrm>
            <a:off x="2094660" y="1590917"/>
            <a:ext cx="106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URI</a:t>
            </a:r>
            <a:endParaRPr lang="de-CH" dirty="0"/>
          </a:p>
        </p:txBody>
      </p:sp>
      <p:sp>
        <p:nvSpPr>
          <p:cNvPr id="64" name="Hexagon 63"/>
          <p:cNvSpPr/>
          <p:nvPr/>
        </p:nvSpPr>
        <p:spPr>
          <a:xfrm>
            <a:off x="5987980" y="1544536"/>
            <a:ext cx="1188535" cy="118853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br>
              <a:rPr lang="en-US" dirty="0" smtClean="0"/>
            </a:br>
            <a:r>
              <a:rPr lang="en-US" dirty="0" smtClean="0"/>
              <a:t>Result</a:t>
            </a:r>
            <a:endParaRPr lang="de-CH" dirty="0"/>
          </a:p>
        </p:txBody>
      </p:sp>
      <p:cxnSp>
        <p:nvCxnSpPr>
          <p:cNvPr id="67" name="Curved Connector 66"/>
          <p:cNvCxnSpPr>
            <a:endCxn id="22" idx="3"/>
          </p:cNvCxnSpPr>
          <p:nvPr/>
        </p:nvCxnSpPr>
        <p:spPr>
          <a:xfrm rot="16200000" flipH="1">
            <a:off x="6245235" y="3070083"/>
            <a:ext cx="1343414" cy="669389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9398757" y="4076485"/>
            <a:ext cx="2136371" cy="1217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Thing C</a:t>
            </a:r>
          </a:p>
          <a:p>
            <a:pPr algn="ctr"/>
            <a:endParaRPr lang="en-US" dirty="0"/>
          </a:p>
          <a:p>
            <a:pPr algn="ctr"/>
            <a:endParaRPr lang="de-CH" dirty="0"/>
          </a:p>
        </p:txBody>
      </p:sp>
      <p:sp>
        <p:nvSpPr>
          <p:cNvPr id="72" name="Snip Single Corner Rectangle 71"/>
          <p:cNvSpPr/>
          <p:nvPr/>
        </p:nvSpPr>
        <p:spPr>
          <a:xfrm>
            <a:off x="10200935" y="4692962"/>
            <a:ext cx="532014" cy="38997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3" name="Curved Connector 72"/>
          <p:cNvCxnSpPr>
            <a:endCxn id="72" idx="2"/>
          </p:cNvCxnSpPr>
          <p:nvPr/>
        </p:nvCxnSpPr>
        <p:spPr>
          <a:xfrm>
            <a:off x="8469200" y="4277823"/>
            <a:ext cx="1731735" cy="610127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942205" y="3144836"/>
            <a:ext cx="1298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Choice &amp;</a:t>
            </a:r>
          </a:p>
          <a:p>
            <a:r>
              <a:rPr lang="en-US" dirty="0"/>
              <a:t>r</a:t>
            </a:r>
            <a:r>
              <a:rPr lang="en-US" dirty="0" smtClean="0"/>
              <a:t>edundancy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50" y="3353652"/>
            <a:ext cx="2118956" cy="1382193"/>
          </a:xfrm>
          <a:prstGeom prst="rect">
            <a:avLst/>
          </a:prstGeom>
        </p:spPr>
      </p:pic>
      <p:pic>
        <p:nvPicPr>
          <p:cNvPr id="1026" name="Picture 2" descr="https://upload.wikimedia.org/wikipedia/commons/3/32/Facebook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231" y="5002934"/>
            <a:ext cx="2443916" cy="91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chip.de/ii/3/4/8/4/1/7/6/8/Google_Maps_Logo-667ef4340093fa5f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655" y="2587539"/>
            <a:ext cx="1284214" cy="128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30" y="1947863"/>
            <a:ext cx="5548624" cy="41767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Mashups through Open APIs</a:t>
            </a:r>
            <a:endParaRPr lang="de-CH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057731" y="4431827"/>
            <a:ext cx="2161425" cy="118088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9388" y="1097647"/>
            <a:ext cx="2675982" cy="200698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483143" y="2317215"/>
            <a:ext cx="823512" cy="812914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313649" y="3353652"/>
            <a:ext cx="933438" cy="643673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459517" y="5528667"/>
            <a:ext cx="1246072" cy="445931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https://upload.wikimedia.org/wikipedia/en/3/30/AccuWeather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928" y="6254665"/>
            <a:ext cx="3441033" cy="49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</a:t>
            </a:fld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007476" y="3654760"/>
            <a:ext cx="3961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Internal </a:t>
            </a:r>
            <a:r>
              <a:rPr lang="de-DE" sz="2800" dirty="0" smtClean="0"/>
              <a:t>microservice </a:t>
            </a:r>
            <a:r>
              <a:rPr lang="de-DE" sz="2800" dirty="0" smtClean="0"/>
              <a:t>APIs</a:t>
            </a:r>
            <a:endParaRPr lang="de-CH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229364" y="3053372"/>
            <a:ext cx="1108698" cy="30028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229364" y="4296427"/>
            <a:ext cx="813066" cy="129304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29364" y="5175050"/>
            <a:ext cx="813066" cy="620211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201632" y="2054268"/>
            <a:ext cx="3282686" cy="33053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493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792" y="0"/>
            <a:ext cx="10826416" cy="68811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10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775520" y="4621518"/>
            <a:ext cx="2265440" cy="1431387"/>
          </a:xfrm>
          <a:prstGeom prst="roundRect">
            <a:avLst/>
          </a:prstGeom>
          <a:solidFill>
            <a:srgbClr val="1F4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de-CH" dirty="0"/>
          </a:p>
        </p:txBody>
      </p:sp>
      <p:sp>
        <p:nvSpPr>
          <p:cNvPr id="25" name="Rounded Rectangle 24"/>
          <p:cNvSpPr/>
          <p:nvPr/>
        </p:nvSpPr>
        <p:spPr>
          <a:xfrm>
            <a:off x="4943873" y="4578943"/>
            <a:ext cx="5473179" cy="1516539"/>
          </a:xfrm>
          <a:prstGeom prst="roundRect">
            <a:avLst/>
          </a:prstGeom>
          <a:solidFill>
            <a:srgbClr val="1F4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Hypermedia Client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path description to resource based on link relation types</a:t>
            </a:r>
          </a:p>
          <a:p>
            <a:r>
              <a:rPr lang="en-US" dirty="0" smtClean="0"/>
              <a:t>Actual (dynamic) URIs are retrieved from representations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21</a:t>
            </a:fld>
            <a:endParaRPr lang="en-GB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2109942" y="4941168"/>
            <a:ext cx="1583634" cy="792088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Entry Point</a:t>
            </a:r>
            <a:endParaRPr lang="en-US" sz="1200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5225002" y="4941168"/>
            <a:ext cx="1741997" cy="792088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Light Resource</a:t>
            </a:r>
            <a:endParaRPr lang="en-US" sz="1200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8419244" y="4941168"/>
            <a:ext cx="1741997" cy="792088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Resource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>
            <a:off x="3693576" y="5337212"/>
            <a:ext cx="1531426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10" idx="2"/>
          </p:cNvCxnSpPr>
          <p:nvPr/>
        </p:nvCxnSpPr>
        <p:spPr>
          <a:xfrm>
            <a:off x="6966999" y="5337212"/>
            <a:ext cx="1452245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47850" y="3169055"/>
            <a:ext cx="8496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ep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=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HypermediaClient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home.local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 // entry point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light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ep.followLink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light"); // link relation type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state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light.followLink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"); // link relation type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26254" y="500308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20494" y="5003082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130382181"/>
      </p:ext>
    </p:extLst>
  </p:cSld>
  <p:clrMapOvr>
    <a:masterClrMapping/>
  </p:clrMapOvr>
  <p:transition advTm="83246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1775520" y="4621518"/>
            <a:ext cx="2265440" cy="1431387"/>
          </a:xfrm>
          <a:prstGeom prst="roundRect">
            <a:avLst/>
          </a:prstGeom>
          <a:solidFill>
            <a:srgbClr val="1F4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de-CH" dirty="0"/>
          </a:p>
        </p:txBody>
      </p:sp>
      <p:sp>
        <p:nvSpPr>
          <p:cNvPr id="21" name="Rounded Rectangle 20"/>
          <p:cNvSpPr/>
          <p:nvPr/>
        </p:nvSpPr>
        <p:spPr>
          <a:xfrm>
            <a:off x="4943873" y="4578943"/>
            <a:ext cx="5473179" cy="1516539"/>
          </a:xfrm>
          <a:prstGeom prst="roundRect">
            <a:avLst/>
          </a:prstGeom>
          <a:solidFill>
            <a:srgbClr val="1F4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Hypermedia Client Futures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Lazy loading of resource representations</a:t>
            </a:r>
          </a:p>
          <a:p>
            <a:r>
              <a:rPr lang="en-US" dirty="0" smtClean="0"/>
              <a:t>Only request representations (i.e., transmit data) when used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22</a:t>
            </a:fld>
            <a:endParaRPr lang="en-GB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2109942" y="4941168"/>
            <a:ext cx="1583634" cy="792088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Entry Point</a:t>
            </a:r>
            <a:endParaRPr lang="en-US" sz="1200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5225002" y="4941168"/>
            <a:ext cx="1741997" cy="792088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Light Resource</a:t>
            </a:r>
            <a:endParaRPr lang="en-US" sz="1200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8419244" y="4941168"/>
            <a:ext cx="1741997" cy="792088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Resource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>
            <a:off x="3693576" y="5337212"/>
            <a:ext cx="1531426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10" idx="2"/>
          </p:cNvCxnSpPr>
          <p:nvPr/>
        </p:nvCxnSpPr>
        <p:spPr>
          <a:xfrm>
            <a:off x="6966999" y="5337212"/>
            <a:ext cx="1452245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47850" y="3063962"/>
            <a:ext cx="8496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ep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=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HypermediaClient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home.local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light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ep.followLink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state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light.followLink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state.get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26254" y="500308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20494" y="5003082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2542866"/>
      </p:ext>
    </p:extLst>
  </p:cSld>
  <p:clrMapOvr>
    <a:masterClrMapping/>
  </p:clrMapOvr>
  <p:transition advTm="4840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5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5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5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DF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DF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DF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1775520" y="4621518"/>
            <a:ext cx="2265440" cy="1431387"/>
          </a:xfrm>
          <a:prstGeom prst="roundRect">
            <a:avLst/>
          </a:prstGeom>
          <a:solidFill>
            <a:srgbClr val="1F4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de-CH" dirty="0"/>
          </a:p>
        </p:txBody>
      </p:sp>
      <p:sp>
        <p:nvSpPr>
          <p:cNvPr id="21" name="Rounded Rectangle 20"/>
          <p:cNvSpPr/>
          <p:nvPr/>
        </p:nvSpPr>
        <p:spPr>
          <a:xfrm>
            <a:off x="4943873" y="4578943"/>
            <a:ext cx="5473179" cy="1516539"/>
          </a:xfrm>
          <a:prstGeom prst="roundRect">
            <a:avLst/>
          </a:prstGeom>
          <a:solidFill>
            <a:srgbClr val="1F4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Hypermedia Client Futures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Reloadable resource representation in the future</a:t>
            </a:r>
          </a:p>
          <a:p>
            <a:r>
              <a:rPr lang="en-US" dirty="0" smtClean="0"/>
              <a:t>Transparently handles cache control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23</a:t>
            </a:fld>
            <a:endParaRPr lang="en-GB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2109942" y="4941168"/>
            <a:ext cx="1583634" cy="792088"/>
          </a:xfrm>
          <a:prstGeom prst="snip1Rect">
            <a:avLst/>
          </a:prstGeom>
          <a:solidFill>
            <a:srgbClr val="00D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Entry Point</a:t>
            </a:r>
            <a:endParaRPr lang="en-US" sz="1200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5225002" y="4941168"/>
            <a:ext cx="1741997" cy="792088"/>
          </a:xfrm>
          <a:prstGeom prst="snip1Rect">
            <a:avLst/>
          </a:prstGeom>
          <a:solidFill>
            <a:srgbClr val="00D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Light Resource</a:t>
            </a:r>
            <a:endParaRPr lang="en-US" sz="1200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8419244" y="4941168"/>
            <a:ext cx="1741997" cy="792088"/>
          </a:xfrm>
          <a:prstGeom prst="snip1Rect">
            <a:avLst/>
          </a:prstGeom>
          <a:solidFill>
            <a:srgbClr val="00D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Resource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>
            <a:off x="3693576" y="5337212"/>
            <a:ext cx="1531426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10" idx="2"/>
          </p:cNvCxnSpPr>
          <p:nvPr/>
        </p:nvCxnSpPr>
        <p:spPr>
          <a:xfrm>
            <a:off x="6966999" y="5337212"/>
            <a:ext cx="1452245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47850" y="2818507"/>
            <a:ext cx="84963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ep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=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HypermediaClient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home.local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light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ep.followLink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state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light.followLink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state.get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Max-Age expires ...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state.get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6254" y="500308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20494" y="5003082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state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3577409"/>
      </p:ext>
    </p:extLst>
  </p:cSld>
  <p:clrMapOvr>
    <a:masterClrMapping/>
  </p:clrMapOvr>
  <p:transition advTm="4095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5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DF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1775520" y="4621518"/>
            <a:ext cx="2265440" cy="1431387"/>
          </a:xfrm>
          <a:prstGeom prst="roundRect">
            <a:avLst/>
          </a:prstGeom>
          <a:solidFill>
            <a:srgbClr val="1F4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de-CH" dirty="0"/>
          </a:p>
        </p:txBody>
      </p:sp>
      <p:sp>
        <p:nvSpPr>
          <p:cNvPr id="19" name="Rounded Rectangle 18"/>
          <p:cNvSpPr/>
          <p:nvPr/>
        </p:nvSpPr>
        <p:spPr>
          <a:xfrm>
            <a:off x="4943873" y="4578943"/>
            <a:ext cx="5473179" cy="1516539"/>
          </a:xfrm>
          <a:prstGeom prst="roundRect">
            <a:avLst/>
          </a:prstGeom>
          <a:solidFill>
            <a:srgbClr val="1F4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Hypermedia Client Futures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Bookmark support</a:t>
            </a:r>
          </a:p>
          <a:p>
            <a:r>
              <a:rPr lang="en-US" dirty="0" smtClean="0"/>
              <a:t>On error discovery is re-triggered</a:t>
            </a:r>
            <a:br>
              <a:rPr lang="en-US" dirty="0" smtClean="0"/>
            </a:br>
            <a:r>
              <a:rPr lang="en-US" dirty="0" smtClean="0"/>
              <a:t>to recover from unavailable/replaced devices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24</a:t>
            </a:fld>
            <a:endParaRPr lang="en-GB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2109942" y="4941168"/>
            <a:ext cx="1583634" cy="792088"/>
          </a:xfrm>
          <a:prstGeom prst="snip1Rect">
            <a:avLst/>
          </a:prstGeom>
          <a:solidFill>
            <a:srgbClr val="00D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Entry Point</a:t>
            </a:r>
            <a:endParaRPr lang="en-US" sz="1200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5225002" y="4941168"/>
            <a:ext cx="1741997" cy="792088"/>
          </a:xfrm>
          <a:prstGeom prst="snip1Rect">
            <a:avLst/>
          </a:prstGeom>
          <a:solidFill>
            <a:srgbClr val="00D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Light Resource</a:t>
            </a:r>
            <a:endParaRPr lang="en-US" sz="1200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8419244" y="4941168"/>
            <a:ext cx="1741997" cy="792088"/>
          </a:xfrm>
          <a:prstGeom prst="snip1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Resource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>
            <a:off x="3693576" y="5337212"/>
            <a:ext cx="1531426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10" idx="2"/>
          </p:cNvCxnSpPr>
          <p:nvPr/>
        </p:nvCxnSpPr>
        <p:spPr>
          <a:xfrm>
            <a:off x="6966999" y="5337212"/>
            <a:ext cx="1452245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47850" y="3531123"/>
            <a:ext cx="8496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thing is replaced, address and resource path changes</a:t>
            </a:r>
          </a:p>
          <a:p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state.get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6254" y="500308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light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20494" y="5003082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9374893"/>
      </p:ext>
    </p:extLst>
  </p:cSld>
  <p:clrMapOvr>
    <a:masterClrMapping/>
  </p:clrMapOvr>
  <p:transition advTm="6998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600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6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5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DF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DF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DF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Media-type-specific </a:t>
            </a:r>
            <a:r>
              <a:rPr lang="en-US" dirty="0"/>
              <a:t>Future Object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Programmatically provide application-specific operations</a:t>
            </a:r>
          </a:p>
          <a:p>
            <a:r>
              <a:rPr lang="en-US" dirty="0" smtClean="0"/>
              <a:t>Allow developer to use the </a:t>
            </a:r>
            <a:r>
              <a:rPr lang="en-US" dirty="0"/>
              <a:t>IDE </a:t>
            </a:r>
            <a:r>
              <a:rPr lang="en-US" dirty="0" smtClean="0"/>
              <a:t>auto-completion feature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25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3573016"/>
            <a:ext cx="3063285" cy="25004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8200" y="2984219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LightingStateFuture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CoREHalResourceFuture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LightingState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setRGB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r, 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g, 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b) 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LightingState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lightingState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LightingState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lightingState.setValue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RGBValue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r,g,b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submitForm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"edit"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lightingState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8991795"/>
      </p:ext>
    </p:extLst>
  </p:cSld>
  <p:clrMapOvr>
    <a:masterClrMapping/>
  </p:clrMapOvr>
  <p:transition advTm="60309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http://ynh.github.io/core-hal-explorer</a:t>
            </a:r>
            <a:r>
              <a:rPr lang="de-CH" dirty="0" smtClean="0">
                <a:hlinkClick r:id="rId2"/>
              </a:rPr>
              <a:t>/</a:t>
            </a:r>
            <a:endParaRPr lang="de-CH" dirty="0" smtClean="0"/>
          </a:p>
          <a:p>
            <a:r>
              <a:rPr lang="de-CH" dirty="0">
                <a:hlinkClick r:id="rId3"/>
              </a:rPr>
              <a:t>https://</a:t>
            </a:r>
            <a:r>
              <a:rPr lang="de-CH" dirty="0" smtClean="0">
                <a:hlinkClick r:id="rId3"/>
              </a:rPr>
              <a:t>github.com/ynh/coap-polyfill</a:t>
            </a:r>
            <a:endParaRPr lang="de-CH" dirty="0" smtClean="0"/>
          </a:p>
          <a:p>
            <a:r>
              <a:rPr lang="de-DE" dirty="0" smtClean="0"/>
              <a:t>Java Hypermedia Client and Actinium JavaScript module</a:t>
            </a:r>
            <a:br>
              <a:rPr lang="de-DE" dirty="0" smtClean="0"/>
            </a:br>
            <a:r>
              <a:rPr lang="de-DE" dirty="0" smtClean="0"/>
              <a:t>will be released publicly soon, announcement on T2TRG mailing list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smtClean="0">
                <a:hlinkClick r:id="rId4"/>
              </a:rPr>
              <a:t>https</a:t>
            </a:r>
            <a:r>
              <a:rPr lang="de-DE" dirty="0">
                <a:hlinkClick r:id="rId4"/>
              </a:rPr>
              <a:t>://</a:t>
            </a:r>
            <a:r>
              <a:rPr lang="de-DE" dirty="0" smtClean="0">
                <a:hlinkClick r:id="rId4"/>
              </a:rPr>
              <a:t>www.irtf.org/mailman/listinfo/t2trg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03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Hypermedia System Architecture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Approach by </a:t>
            </a:r>
            <a:r>
              <a:rPr lang="de-DE" dirty="0"/>
              <a:t>Michael Koster</a:t>
            </a:r>
            <a:br>
              <a:rPr lang="de-DE" dirty="0"/>
            </a:br>
            <a:r>
              <a:rPr lang="de-DE" dirty="0" smtClean="0">
                <a:hlinkClick r:id="rId2"/>
              </a:rPr>
              <a:t>michael.koster@smartthings.com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26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Map abstraction to HTTP and CoAP request and responses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Encapsulate the abstraction in WS and MQTT </a:t>
            </a:r>
            <a:r>
              <a:rPr lang="en-US" dirty="0" smtClean="0"/>
              <a:t>payloads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CRUD Model for Protocol Bindings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28</a:t>
            </a:fld>
            <a:endParaRPr lang="de-CH"/>
          </a:p>
        </p:txBody>
      </p:sp>
      <p:grpSp>
        <p:nvGrpSpPr>
          <p:cNvPr id="22" name="Group 21"/>
          <p:cNvGrpSpPr/>
          <p:nvPr/>
        </p:nvGrpSpPr>
        <p:grpSpPr>
          <a:xfrm>
            <a:off x="1402845" y="2954728"/>
            <a:ext cx="9386310" cy="3561511"/>
            <a:chOff x="1063668" y="2954728"/>
            <a:chExt cx="9386310" cy="3561511"/>
          </a:xfrm>
        </p:grpSpPr>
        <p:sp>
          <p:nvSpPr>
            <p:cNvPr id="30" name="Rectangle 29"/>
            <p:cNvSpPr/>
            <p:nvPr/>
          </p:nvSpPr>
          <p:spPr>
            <a:xfrm>
              <a:off x="3312589" y="2954728"/>
              <a:ext cx="8633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CoAP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34423" y="2954728"/>
              <a:ext cx="8353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/>
                <a:t>HTTP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68526" y="2954728"/>
              <a:ext cx="9548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MQTT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324198" y="2954728"/>
              <a:ext cx="5998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WS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83692" y="2954728"/>
              <a:ext cx="9054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CCML</a:t>
              </a:r>
            </a:p>
          </p:txBody>
        </p:sp>
        <p:sp>
          <p:nvSpPr>
            <p:cNvPr id="43" name="Left Arrow 42"/>
            <p:cNvSpPr/>
            <p:nvPr/>
          </p:nvSpPr>
          <p:spPr>
            <a:xfrm flipH="1">
              <a:off x="2609131" y="3656442"/>
              <a:ext cx="6242282" cy="323235"/>
            </a:xfrm>
            <a:prstGeom prst="lef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/>
            <p:cNvSpPr/>
            <p:nvPr/>
          </p:nvSpPr>
          <p:spPr>
            <a:xfrm flipH="1">
              <a:off x="2610131" y="4565420"/>
              <a:ext cx="6230339" cy="32400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Left Arrow 40"/>
            <p:cNvSpPr/>
            <p:nvPr/>
          </p:nvSpPr>
          <p:spPr>
            <a:xfrm flipH="1">
              <a:off x="2609131" y="4107786"/>
              <a:ext cx="6242282" cy="324000"/>
            </a:xfrm>
            <a:prstGeom prst="lef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71526" y="4947609"/>
              <a:ext cx="1545464" cy="441494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(IP)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526" y="4506115"/>
              <a:ext cx="1545464" cy="441494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Send/Rcv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71526" y="5380082"/>
              <a:ext cx="1545464" cy="441494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(PHY)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851413" y="4507027"/>
              <a:ext cx="1545464" cy="441494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Send/Rcv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79384" y="4052828"/>
              <a:ext cx="1545464" cy="441494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URI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73223" y="4069728"/>
              <a:ext cx="1545464" cy="4414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Topic, </a:t>
              </a:r>
              <a:r>
                <a:rPr lang="en-US" dirty="0" smtClean="0">
                  <a:solidFill>
                    <a:schemeClr val="tx1"/>
                  </a:solidFill>
                </a:rPr>
                <a:t>Payload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9384" y="4943734"/>
              <a:ext cx="1545464" cy="441494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(IP)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79384" y="4502240"/>
              <a:ext cx="1545464" cy="441494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Send/Rcv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79384" y="5376207"/>
              <a:ext cx="1545464" cy="441494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(PHY)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73223" y="4947609"/>
              <a:ext cx="1545464" cy="441494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(IP)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73223" y="4506115"/>
              <a:ext cx="1545464" cy="441494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Pub/Sub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73223" y="5380082"/>
              <a:ext cx="1545464" cy="441494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(PHY)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51413" y="4943734"/>
              <a:ext cx="1545464" cy="441494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(IP)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63668" y="4507027"/>
              <a:ext cx="1545464" cy="44149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Trx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851413" y="5376207"/>
              <a:ext cx="1545464" cy="441494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(PHY)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63668" y="4069485"/>
              <a:ext cx="1545464" cy="44149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URI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71526" y="4065533"/>
              <a:ext cx="1545464" cy="441494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URI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71526" y="3624039"/>
              <a:ext cx="1545464" cy="441494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REST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63668" y="3627991"/>
              <a:ext cx="1545464" cy="44149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REST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851413" y="4069728"/>
              <a:ext cx="1545464" cy="44149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Payload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51413" y="3628234"/>
              <a:ext cx="1545464" cy="441494"/>
            </a:xfrm>
            <a:prstGeom prst="rect">
              <a:avLst/>
            </a:prstGeom>
            <a:solidFill>
              <a:schemeClr val="accent2"/>
            </a:solidFill>
            <a:ln w="12700" cmpd="sng">
              <a:solidFill>
                <a:srgbClr val="00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REST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873223" y="3638871"/>
              <a:ext cx="1545464" cy="441494"/>
            </a:xfrm>
            <a:prstGeom prst="rect">
              <a:avLst/>
            </a:prstGeom>
            <a:solidFill>
              <a:schemeClr val="accent2"/>
            </a:solidFill>
            <a:ln w="12700" cmpd="sng">
              <a:solidFill>
                <a:srgbClr val="00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REST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79384" y="3603416"/>
              <a:ext cx="1545464" cy="441494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REST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Left Brace 44"/>
            <p:cNvSpPr/>
            <p:nvPr/>
          </p:nvSpPr>
          <p:spPr>
            <a:xfrm rot="16200000">
              <a:off x="8470703" y="4188748"/>
              <a:ext cx="344217" cy="3614332"/>
            </a:xfrm>
            <a:prstGeom prst="leftBrace">
              <a:avLst>
                <a:gd name="adj1" fmla="val 8333"/>
                <a:gd name="adj2" fmla="val 496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86114" y="6146907"/>
              <a:ext cx="28330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Need CCML/REST shim layer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227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Internet Media Types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Existing Media Types</a:t>
            </a:r>
          </a:p>
          <a:p>
            <a:pPr lvl="1"/>
            <a:r>
              <a:rPr lang="de-DE" dirty="0" smtClean="0"/>
              <a:t>application/link-format+json (</a:t>
            </a:r>
            <a:r>
              <a:rPr lang="de-DE" dirty="0" smtClean="0">
                <a:solidFill>
                  <a:srgbClr val="C00000"/>
                </a:solidFill>
              </a:rPr>
              <a:t>discovery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application/senml+json (</a:t>
            </a:r>
            <a:r>
              <a:rPr lang="de-DE" dirty="0" smtClean="0">
                <a:solidFill>
                  <a:srgbClr val="C00000"/>
                </a:solidFill>
              </a:rPr>
              <a:t>data items</a:t>
            </a:r>
            <a:r>
              <a:rPr lang="de-DE" dirty="0" smtClean="0"/>
              <a:t>)</a:t>
            </a:r>
          </a:p>
          <a:p>
            <a:r>
              <a:rPr lang="de-DE" dirty="0" smtClean="0"/>
              <a:t>Extended</a:t>
            </a:r>
          </a:p>
          <a:p>
            <a:pPr lvl="1"/>
            <a:r>
              <a:rPr lang="de-DE" dirty="0" smtClean="0"/>
              <a:t> </a:t>
            </a:r>
            <a:r>
              <a:rPr lang="de-DE" dirty="0" smtClean="0">
                <a:solidFill>
                  <a:srgbClr val="C00000"/>
                </a:solidFill>
              </a:rPr>
              <a:t>form</a:t>
            </a:r>
            <a:r>
              <a:rPr lang="de-DE" dirty="0" smtClean="0"/>
              <a:t> values for SenML</a:t>
            </a:r>
          </a:p>
          <a:p>
            <a:pPr lvl="1"/>
            <a:r>
              <a:rPr lang="de-DE" dirty="0" smtClean="0"/>
              <a:t>application/collection+senml+json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smtClean="0">
                <a:solidFill>
                  <a:srgbClr val="C00000"/>
                </a:solidFill>
              </a:rPr>
              <a:t>item composition</a:t>
            </a:r>
            <a:r>
              <a:rPr lang="de-DE" dirty="0" smtClean="0"/>
              <a:t>; embed, link)</a:t>
            </a:r>
          </a:p>
          <a:p>
            <a:r>
              <a:rPr lang="de-DE" dirty="0" smtClean="0"/>
              <a:t>JSON-LD context</a:t>
            </a:r>
          </a:p>
          <a:p>
            <a:pPr lvl="1"/>
            <a:r>
              <a:rPr lang="de-CH" dirty="0" smtClean="0">
                <a:hlinkClick r:id="rId2"/>
              </a:rPr>
              <a:t>http</a:t>
            </a:r>
            <a:r>
              <a:rPr lang="de-CH" dirty="0">
                <a:hlinkClick r:id="rId2"/>
              </a:rPr>
              <a:t>://</a:t>
            </a:r>
            <a:r>
              <a:rPr lang="de-CH" dirty="0" smtClean="0">
                <a:hlinkClick r:id="rId2"/>
              </a:rPr>
              <a:t>thingschema.org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29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6780645" y="3205747"/>
            <a:ext cx="920915" cy="272720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01560" y="3204130"/>
            <a:ext cx="920915" cy="272720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0645" y="3476555"/>
            <a:ext cx="920915" cy="272720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01560" y="3474938"/>
            <a:ext cx="920915" cy="272720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0645" y="3749275"/>
            <a:ext cx="920915" cy="272720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0645" y="4021995"/>
            <a:ext cx="920915" cy="272720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0645" y="2931410"/>
            <a:ext cx="920915" cy="272720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33261" y="2848320"/>
            <a:ext cx="65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(self)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40849" y="3682677"/>
            <a:ext cx="657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(sub)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80645" y="4294715"/>
            <a:ext cx="920915" cy="272720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41813" y="2470892"/>
            <a:ext cx="1119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Collection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843681" y="4958004"/>
            <a:ext cx="920915" cy="272720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64596" y="4956387"/>
            <a:ext cx="920915" cy="272720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843681" y="5228812"/>
            <a:ext cx="920915" cy="272720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843681" y="5501532"/>
            <a:ext cx="920915" cy="272720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843681" y="5773618"/>
            <a:ext cx="920915" cy="272720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764596" y="5499281"/>
            <a:ext cx="920915" cy="272720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843067" y="3943064"/>
            <a:ext cx="920915" cy="272720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763982" y="3941447"/>
            <a:ext cx="920915" cy="272720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86996" y="3538948"/>
            <a:ext cx="2436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Sub Resource Collection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204849" y="4567435"/>
            <a:ext cx="1119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Collection</a:t>
            </a:r>
          </a:p>
        </p:txBody>
      </p:sp>
      <p:cxnSp>
        <p:nvCxnSpPr>
          <p:cNvPr id="28" name="Straight Arrow Connector 27"/>
          <p:cNvCxnSpPr>
            <a:stCxn id="15" idx="3"/>
            <a:endCxn id="26" idx="1"/>
          </p:cNvCxnSpPr>
          <p:nvPr/>
        </p:nvCxnSpPr>
        <p:spPr>
          <a:xfrm flipV="1">
            <a:off x="8498338" y="3723614"/>
            <a:ext cx="1088658" cy="14372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3"/>
            <a:endCxn id="27" idx="1"/>
          </p:cNvCxnSpPr>
          <p:nvPr/>
        </p:nvCxnSpPr>
        <p:spPr>
          <a:xfrm>
            <a:off x="7701560" y="4158355"/>
            <a:ext cx="2503289" cy="5937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373142" y="5944059"/>
            <a:ext cx="920915" cy="272720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373142" y="6214867"/>
            <a:ext cx="920915" cy="272720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290946" y="5553490"/>
            <a:ext cx="1119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Collection</a:t>
            </a:r>
          </a:p>
        </p:txBody>
      </p:sp>
      <p:cxnSp>
        <p:nvCxnSpPr>
          <p:cNvPr id="33" name="Straight Arrow Connector 32"/>
          <p:cNvCxnSpPr>
            <a:stCxn id="16" idx="3"/>
            <a:endCxn id="32" idx="1"/>
          </p:cNvCxnSpPr>
          <p:nvPr/>
        </p:nvCxnSpPr>
        <p:spPr>
          <a:xfrm>
            <a:off x="7701560" y="4431075"/>
            <a:ext cx="589386" cy="130708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843067" y="4214167"/>
            <a:ext cx="920915" cy="272720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Link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23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8676"/>
            <a:ext cx="7038077" cy="42100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Often Break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44" y="3717794"/>
            <a:ext cx="3455592" cy="25901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36" y="914488"/>
            <a:ext cx="2816727" cy="54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88867"/>
      </p:ext>
    </p:extLst>
  </p:cSld>
  <p:clrMapOvr>
    <a:masterClrMapping/>
  </p:clrMapOvr>
  <p:transition advTm="37637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47932" y="3260630"/>
            <a:ext cx="1005627" cy="611909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 Schema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2274" y="4761486"/>
            <a:ext cx="1062181" cy="611909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20471" y="1677602"/>
            <a:ext cx="4006262" cy="498329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Logic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20472" y="2506023"/>
            <a:ext cx="4006262" cy="441494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Thing Object Model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034143" y="2153567"/>
            <a:ext cx="23737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(Deferred Interface)</a:t>
            </a:r>
          </a:p>
        </p:txBody>
      </p:sp>
      <p:cxnSp>
        <p:nvCxnSpPr>
          <p:cNvPr id="80" name="Straight Arrow Connector 79"/>
          <p:cNvCxnSpPr>
            <a:stCxn id="104" idx="3"/>
            <a:endCxn id="107" idx="2"/>
          </p:cNvCxnSpPr>
          <p:nvPr/>
        </p:nvCxnSpPr>
        <p:spPr>
          <a:xfrm flipV="1">
            <a:off x="3653559" y="3389011"/>
            <a:ext cx="1271181" cy="7894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itle 10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Hypermedia System Architecture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30</a:t>
            </a:fld>
            <a:endParaRPr lang="de-CH"/>
          </a:p>
        </p:txBody>
      </p:sp>
      <p:sp>
        <p:nvSpPr>
          <p:cNvPr id="104" name="Rectangle 103"/>
          <p:cNvSpPr/>
          <p:nvPr/>
        </p:nvSpPr>
        <p:spPr>
          <a:xfrm>
            <a:off x="2647932" y="3872539"/>
            <a:ext cx="1005627" cy="611909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 Schema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681359" y="4857320"/>
            <a:ext cx="2612742" cy="428737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681359" y="4385511"/>
            <a:ext cx="2612742" cy="471808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Hypermedia Controls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220472" y="2947516"/>
            <a:ext cx="1408535" cy="441494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Discovery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653559" y="4761486"/>
            <a:ext cx="1005627" cy="611909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 Model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629006" y="2947516"/>
            <a:ext cx="2597728" cy="441494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Hypermedia Client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681359" y="5428497"/>
            <a:ext cx="2612742" cy="428737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Logic</a:t>
            </a:r>
          </a:p>
        </p:txBody>
      </p:sp>
      <p:cxnSp>
        <p:nvCxnSpPr>
          <p:cNvPr id="113" name="Straight Arrow Connector 112"/>
          <p:cNvCxnSpPr>
            <a:stCxn id="104" idx="3"/>
            <a:endCxn id="108" idx="0"/>
          </p:cNvCxnSpPr>
          <p:nvPr/>
        </p:nvCxnSpPr>
        <p:spPr>
          <a:xfrm>
            <a:off x="3653558" y="4178493"/>
            <a:ext cx="502814" cy="582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7" idx="2"/>
            <a:endCxn id="106" idx="0"/>
          </p:cNvCxnSpPr>
          <p:nvPr/>
        </p:nvCxnSpPr>
        <p:spPr>
          <a:xfrm>
            <a:off x="4924740" y="3389011"/>
            <a:ext cx="3062991" cy="99650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8" idx="3"/>
            <a:endCxn id="8" idx="1"/>
          </p:cNvCxnSpPr>
          <p:nvPr/>
        </p:nvCxnSpPr>
        <p:spPr>
          <a:xfrm>
            <a:off x="4659185" y="5067440"/>
            <a:ext cx="36308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8" idx="3"/>
            <a:endCxn id="105" idx="1"/>
          </p:cNvCxnSpPr>
          <p:nvPr/>
        </p:nvCxnSpPr>
        <p:spPr>
          <a:xfrm>
            <a:off x="6084455" y="5067440"/>
            <a:ext cx="596905" cy="42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8" idx="3"/>
            <a:endCxn id="106" idx="1"/>
          </p:cNvCxnSpPr>
          <p:nvPr/>
        </p:nvCxnSpPr>
        <p:spPr>
          <a:xfrm flipV="1">
            <a:off x="6084455" y="4621416"/>
            <a:ext cx="596905" cy="4460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09" idx="2"/>
            <a:endCxn id="106" idx="0"/>
          </p:cNvCxnSpPr>
          <p:nvPr/>
        </p:nvCxnSpPr>
        <p:spPr>
          <a:xfrm>
            <a:off x="6927870" y="3389011"/>
            <a:ext cx="1059860" cy="99650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8" idx="3"/>
            <a:endCxn id="110" idx="1"/>
          </p:cNvCxnSpPr>
          <p:nvPr/>
        </p:nvCxnSpPr>
        <p:spPr>
          <a:xfrm>
            <a:off x="6084455" y="5067441"/>
            <a:ext cx="596905" cy="5754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7280131" y="5857233"/>
            <a:ext cx="1426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(Physical I/O)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4087823" y="1532501"/>
            <a:ext cx="4273034" cy="2006062"/>
          </a:xfrm>
          <a:prstGeom prst="rect">
            <a:avLst/>
          </a:prstGeom>
          <a:noFill/>
          <a:ln w="12700" cmpd="sng">
            <a:solidFill>
              <a:srgbClr val="00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6556687" y="4242332"/>
            <a:ext cx="2857318" cy="2006062"/>
          </a:xfrm>
          <a:prstGeom prst="rect">
            <a:avLst/>
          </a:prstGeom>
          <a:noFill/>
          <a:ln w="12700" cmpd="sng">
            <a:solidFill>
              <a:srgbClr val="00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Cloud 173"/>
          <p:cNvSpPr/>
          <p:nvPr/>
        </p:nvSpPr>
        <p:spPr>
          <a:xfrm>
            <a:off x="3838560" y="3609784"/>
            <a:ext cx="4352565" cy="608809"/>
          </a:xfrm>
          <a:prstGeom prst="cloud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Networks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2510799" y="3134975"/>
            <a:ext cx="1280283" cy="1465969"/>
          </a:xfrm>
          <a:prstGeom prst="rect">
            <a:avLst/>
          </a:prstGeom>
          <a:noFill/>
          <a:ln w="12700" cmpd="sng">
            <a:solidFill>
              <a:srgbClr val="00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360857" y="2977527"/>
            <a:ext cx="72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8084951" y="3891700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2629104" y="2515862"/>
            <a:ext cx="1070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Public Resource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3580330" y="4621415"/>
            <a:ext cx="2620270" cy="864912"/>
          </a:xfrm>
          <a:prstGeom prst="rect">
            <a:avLst/>
          </a:prstGeom>
          <a:noFill/>
          <a:ln w="12700" cmpd="sng">
            <a:solidFill>
              <a:srgbClr val="00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4549727" y="427099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91916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47932" y="3260630"/>
            <a:ext cx="1005627" cy="611909"/>
          </a:xfrm>
          <a:prstGeom prst="rect">
            <a:avLst/>
          </a:prstGeom>
          <a:solidFill>
            <a:srgbClr val="DCE6F2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 Schema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2274" y="4761486"/>
            <a:ext cx="1062181" cy="611909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20471" y="1677602"/>
            <a:ext cx="4006262" cy="498329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Logic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20472" y="2506023"/>
            <a:ext cx="4006263" cy="441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Thing Object Model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034143" y="2153567"/>
            <a:ext cx="23737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(Deferred Interface)</a:t>
            </a:r>
          </a:p>
        </p:txBody>
      </p:sp>
      <p:cxnSp>
        <p:nvCxnSpPr>
          <p:cNvPr id="80" name="Straight Arrow Connector 79"/>
          <p:cNvCxnSpPr>
            <a:stCxn id="104" idx="3"/>
            <a:endCxn id="107" idx="2"/>
          </p:cNvCxnSpPr>
          <p:nvPr/>
        </p:nvCxnSpPr>
        <p:spPr>
          <a:xfrm flipV="1">
            <a:off x="3653559" y="3389011"/>
            <a:ext cx="1271181" cy="789483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itle 10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HATEOAS-driven Discovery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31</a:t>
            </a:fld>
            <a:endParaRPr lang="de-CH"/>
          </a:p>
        </p:txBody>
      </p:sp>
      <p:sp>
        <p:nvSpPr>
          <p:cNvPr id="104" name="Rectangle 103"/>
          <p:cNvSpPr/>
          <p:nvPr/>
        </p:nvSpPr>
        <p:spPr>
          <a:xfrm>
            <a:off x="2647932" y="3872539"/>
            <a:ext cx="1005627" cy="611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 Schema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681359" y="4857320"/>
            <a:ext cx="2612742" cy="428737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681359" y="4385511"/>
            <a:ext cx="2612742" cy="471808"/>
          </a:xfrm>
          <a:prstGeom prst="rect">
            <a:avLst/>
          </a:prstGeom>
          <a:solidFill>
            <a:srgbClr val="B9CDE5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Hypermedia Controls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220472" y="2947516"/>
            <a:ext cx="1408535" cy="441494"/>
          </a:xfrm>
          <a:prstGeom prst="rect">
            <a:avLst/>
          </a:prstGeom>
          <a:solidFill>
            <a:srgbClr val="B9CDE5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Discovery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653559" y="4761486"/>
            <a:ext cx="1005627" cy="611909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 Model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629006" y="2947516"/>
            <a:ext cx="2597728" cy="441494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Hypermedia Client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681359" y="5428497"/>
            <a:ext cx="2612742" cy="428737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Logic</a:t>
            </a:r>
          </a:p>
        </p:txBody>
      </p:sp>
      <p:cxnSp>
        <p:nvCxnSpPr>
          <p:cNvPr id="113" name="Straight Arrow Connector 112"/>
          <p:cNvCxnSpPr>
            <a:stCxn id="104" idx="3"/>
            <a:endCxn id="108" idx="0"/>
          </p:cNvCxnSpPr>
          <p:nvPr/>
        </p:nvCxnSpPr>
        <p:spPr>
          <a:xfrm>
            <a:off x="3653558" y="4178493"/>
            <a:ext cx="502814" cy="582992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7" idx="2"/>
            <a:endCxn id="106" idx="0"/>
          </p:cNvCxnSpPr>
          <p:nvPr/>
        </p:nvCxnSpPr>
        <p:spPr>
          <a:xfrm>
            <a:off x="4924740" y="3389011"/>
            <a:ext cx="3062991" cy="99650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8" idx="3"/>
            <a:endCxn id="8" idx="1"/>
          </p:cNvCxnSpPr>
          <p:nvPr/>
        </p:nvCxnSpPr>
        <p:spPr>
          <a:xfrm>
            <a:off x="4659185" y="5067440"/>
            <a:ext cx="363088" cy="0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8" idx="3"/>
            <a:endCxn id="105" idx="1"/>
          </p:cNvCxnSpPr>
          <p:nvPr/>
        </p:nvCxnSpPr>
        <p:spPr>
          <a:xfrm>
            <a:off x="6084455" y="5067440"/>
            <a:ext cx="596905" cy="4248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8" idx="3"/>
            <a:endCxn id="106" idx="1"/>
          </p:cNvCxnSpPr>
          <p:nvPr/>
        </p:nvCxnSpPr>
        <p:spPr>
          <a:xfrm flipV="1">
            <a:off x="6084455" y="4621416"/>
            <a:ext cx="596905" cy="446025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09" idx="2"/>
            <a:endCxn id="106" idx="0"/>
          </p:cNvCxnSpPr>
          <p:nvPr/>
        </p:nvCxnSpPr>
        <p:spPr>
          <a:xfrm>
            <a:off x="6927870" y="3389011"/>
            <a:ext cx="1059860" cy="996501"/>
          </a:xfrm>
          <a:prstGeom prst="straightConnector1">
            <a:avLst/>
          </a:prstGeom>
          <a:ln>
            <a:solidFill>
              <a:srgbClr val="BFBFB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8" idx="3"/>
            <a:endCxn id="110" idx="1"/>
          </p:cNvCxnSpPr>
          <p:nvPr/>
        </p:nvCxnSpPr>
        <p:spPr>
          <a:xfrm>
            <a:off x="6084455" y="5067441"/>
            <a:ext cx="596905" cy="575425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7280131" y="5857233"/>
            <a:ext cx="1426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(Physical I/O)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556687" y="4242332"/>
            <a:ext cx="2857318" cy="2006062"/>
          </a:xfrm>
          <a:prstGeom prst="rect">
            <a:avLst/>
          </a:prstGeom>
          <a:noFill/>
          <a:ln w="12700" cmpd="sng">
            <a:solidFill>
              <a:srgbClr val="00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084951" y="3891700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087823" y="1532501"/>
            <a:ext cx="4273034" cy="2006062"/>
          </a:xfrm>
          <a:prstGeom prst="rect">
            <a:avLst/>
          </a:prstGeom>
          <a:noFill/>
          <a:ln w="12700" cmpd="sng">
            <a:solidFill>
              <a:srgbClr val="00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60857" y="2977527"/>
            <a:ext cx="72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72354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47932" y="3260630"/>
            <a:ext cx="1005627" cy="611909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 Schema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2274" y="4761486"/>
            <a:ext cx="1062181" cy="611909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20471" y="1677602"/>
            <a:ext cx="4006262" cy="498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Logic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20472" y="2506023"/>
            <a:ext cx="4006262" cy="4414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Thing Object Model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034143" y="2153567"/>
            <a:ext cx="23737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(Deferred Interface)</a:t>
            </a:r>
          </a:p>
        </p:txBody>
      </p:sp>
      <p:cxnSp>
        <p:nvCxnSpPr>
          <p:cNvPr id="80" name="Straight Arrow Connector 79"/>
          <p:cNvCxnSpPr>
            <a:stCxn id="104" idx="3"/>
            <a:endCxn id="107" idx="2"/>
          </p:cNvCxnSpPr>
          <p:nvPr/>
        </p:nvCxnSpPr>
        <p:spPr>
          <a:xfrm flipV="1">
            <a:off x="3653559" y="3389011"/>
            <a:ext cx="1271181" cy="7894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itle 10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HATEOAS-driven Interaction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32</a:t>
            </a:fld>
            <a:endParaRPr lang="de-CH"/>
          </a:p>
        </p:txBody>
      </p:sp>
      <p:sp>
        <p:nvSpPr>
          <p:cNvPr id="104" name="Rectangle 103"/>
          <p:cNvSpPr/>
          <p:nvPr/>
        </p:nvSpPr>
        <p:spPr>
          <a:xfrm>
            <a:off x="2647932" y="3872539"/>
            <a:ext cx="1005627" cy="611909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 Schema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681359" y="4857320"/>
            <a:ext cx="2612742" cy="4287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681359" y="4385511"/>
            <a:ext cx="2612742" cy="4718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Hypermedia Controls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220472" y="2947516"/>
            <a:ext cx="1408535" cy="441494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Discovery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653559" y="4761486"/>
            <a:ext cx="1005627" cy="611909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 Model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629006" y="2947516"/>
            <a:ext cx="2597728" cy="4414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Hypermedia Client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681359" y="5428497"/>
            <a:ext cx="2612742" cy="4287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Logic</a:t>
            </a:r>
          </a:p>
        </p:txBody>
      </p:sp>
      <p:cxnSp>
        <p:nvCxnSpPr>
          <p:cNvPr id="113" name="Straight Arrow Connector 112"/>
          <p:cNvCxnSpPr>
            <a:stCxn id="104" idx="3"/>
            <a:endCxn id="108" idx="0"/>
          </p:cNvCxnSpPr>
          <p:nvPr/>
        </p:nvCxnSpPr>
        <p:spPr>
          <a:xfrm>
            <a:off x="3653558" y="4178493"/>
            <a:ext cx="502814" cy="5829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7" idx="2"/>
            <a:endCxn id="106" idx="0"/>
          </p:cNvCxnSpPr>
          <p:nvPr/>
        </p:nvCxnSpPr>
        <p:spPr>
          <a:xfrm>
            <a:off x="4924740" y="3389011"/>
            <a:ext cx="3062991" cy="99650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8" idx="3"/>
            <a:endCxn id="8" idx="1"/>
          </p:cNvCxnSpPr>
          <p:nvPr/>
        </p:nvCxnSpPr>
        <p:spPr>
          <a:xfrm>
            <a:off x="4659185" y="5067440"/>
            <a:ext cx="36308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8" idx="3"/>
            <a:endCxn id="105" idx="1"/>
          </p:cNvCxnSpPr>
          <p:nvPr/>
        </p:nvCxnSpPr>
        <p:spPr>
          <a:xfrm>
            <a:off x="6084455" y="5067440"/>
            <a:ext cx="596905" cy="424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8" idx="3"/>
            <a:endCxn id="106" idx="1"/>
          </p:cNvCxnSpPr>
          <p:nvPr/>
        </p:nvCxnSpPr>
        <p:spPr>
          <a:xfrm flipV="1">
            <a:off x="6084455" y="4621416"/>
            <a:ext cx="596905" cy="44602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09" idx="2"/>
            <a:endCxn id="106" idx="0"/>
          </p:cNvCxnSpPr>
          <p:nvPr/>
        </p:nvCxnSpPr>
        <p:spPr>
          <a:xfrm>
            <a:off x="6927870" y="3389011"/>
            <a:ext cx="1059860" cy="99650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8" idx="3"/>
            <a:endCxn id="110" idx="1"/>
          </p:cNvCxnSpPr>
          <p:nvPr/>
        </p:nvCxnSpPr>
        <p:spPr>
          <a:xfrm>
            <a:off x="6084455" y="5067441"/>
            <a:ext cx="596905" cy="57542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7280131" y="5857233"/>
            <a:ext cx="1426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(Physical I/O)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87823" y="1532501"/>
            <a:ext cx="4273034" cy="2006062"/>
          </a:xfrm>
          <a:prstGeom prst="rect">
            <a:avLst/>
          </a:prstGeom>
          <a:noFill/>
          <a:ln w="12700" cmpd="sng">
            <a:solidFill>
              <a:srgbClr val="00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56687" y="4242332"/>
            <a:ext cx="2857318" cy="2006062"/>
          </a:xfrm>
          <a:prstGeom prst="rect">
            <a:avLst/>
          </a:prstGeom>
          <a:noFill/>
          <a:ln w="12700" cmpd="sng">
            <a:solidFill>
              <a:srgbClr val="00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84951" y="3891700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360857" y="2977527"/>
            <a:ext cx="72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0652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47932" y="3260630"/>
            <a:ext cx="1005627" cy="6119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 Schema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2274" y="4761486"/>
            <a:ext cx="1062181" cy="611909"/>
          </a:xfrm>
          <a:prstGeom prst="rect">
            <a:avLst/>
          </a:prstGeom>
          <a:solidFill>
            <a:srgbClr val="CCC1DA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20471" y="1677602"/>
            <a:ext cx="4006262" cy="498329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Logic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20472" y="2506023"/>
            <a:ext cx="4006262" cy="441494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Thing Object Model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034143" y="2153567"/>
            <a:ext cx="23737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(Deferred Interface)</a:t>
            </a:r>
          </a:p>
        </p:txBody>
      </p:sp>
      <p:cxnSp>
        <p:nvCxnSpPr>
          <p:cNvPr id="80" name="Straight Arrow Connector 79"/>
          <p:cNvCxnSpPr>
            <a:stCxn id="104" idx="3"/>
            <a:endCxn id="107" idx="2"/>
          </p:cNvCxnSpPr>
          <p:nvPr/>
        </p:nvCxnSpPr>
        <p:spPr>
          <a:xfrm flipV="1">
            <a:off x="3653559" y="3389011"/>
            <a:ext cx="1271181" cy="789483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itle 10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Model-driven Resource Construction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33</a:t>
            </a:fld>
            <a:endParaRPr lang="de-CH"/>
          </a:p>
        </p:txBody>
      </p:sp>
      <p:sp>
        <p:nvSpPr>
          <p:cNvPr id="104" name="Rectangle 103"/>
          <p:cNvSpPr/>
          <p:nvPr/>
        </p:nvSpPr>
        <p:spPr>
          <a:xfrm>
            <a:off x="2647932" y="3872539"/>
            <a:ext cx="1005627" cy="611909"/>
          </a:xfrm>
          <a:prstGeom prst="rect">
            <a:avLst/>
          </a:prstGeom>
          <a:solidFill>
            <a:srgbClr val="CCC1DA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 Schema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681359" y="4857320"/>
            <a:ext cx="2612742" cy="428737"/>
          </a:xfrm>
          <a:prstGeom prst="rect">
            <a:avLst/>
          </a:prstGeom>
          <a:solidFill>
            <a:srgbClr val="CCC1DA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681359" y="4385511"/>
            <a:ext cx="2612742" cy="471808"/>
          </a:xfrm>
          <a:prstGeom prst="rect">
            <a:avLst/>
          </a:prstGeom>
          <a:solidFill>
            <a:srgbClr val="CCC1DA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Hypermedia Controls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220472" y="2947516"/>
            <a:ext cx="1408535" cy="441494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Discovery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653559" y="4761486"/>
            <a:ext cx="1005627" cy="611909"/>
          </a:xfrm>
          <a:prstGeom prst="rect">
            <a:avLst/>
          </a:prstGeom>
          <a:solidFill>
            <a:srgbClr val="CCC1DA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 Model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629006" y="2947516"/>
            <a:ext cx="2597728" cy="441494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Hypermedia Client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681359" y="5428497"/>
            <a:ext cx="2612742" cy="428737"/>
          </a:xfrm>
          <a:prstGeom prst="rect">
            <a:avLst/>
          </a:prstGeom>
          <a:solidFill>
            <a:srgbClr val="CCC1DA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Logic</a:t>
            </a:r>
          </a:p>
        </p:txBody>
      </p:sp>
      <p:cxnSp>
        <p:nvCxnSpPr>
          <p:cNvPr id="113" name="Straight Arrow Connector 112"/>
          <p:cNvCxnSpPr>
            <a:stCxn id="104" idx="3"/>
            <a:endCxn id="108" idx="0"/>
          </p:cNvCxnSpPr>
          <p:nvPr/>
        </p:nvCxnSpPr>
        <p:spPr>
          <a:xfrm>
            <a:off x="3653558" y="4178493"/>
            <a:ext cx="502814" cy="582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7" idx="2"/>
            <a:endCxn id="106" idx="0"/>
          </p:cNvCxnSpPr>
          <p:nvPr/>
        </p:nvCxnSpPr>
        <p:spPr>
          <a:xfrm>
            <a:off x="4924740" y="3389011"/>
            <a:ext cx="3062991" cy="996501"/>
          </a:xfrm>
          <a:prstGeom prst="straightConnector1">
            <a:avLst/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8" idx="3"/>
            <a:endCxn id="8" idx="1"/>
          </p:cNvCxnSpPr>
          <p:nvPr/>
        </p:nvCxnSpPr>
        <p:spPr>
          <a:xfrm>
            <a:off x="4659185" y="5067440"/>
            <a:ext cx="36308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8" idx="3"/>
            <a:endCxn id="105" idx="1"/>
          </p:cNvCxnSpPr>
          <p:nvPr/>
        </p:nvCxnSpPr>
        <p:spPr>
          <a:xfrm>
            <a:off x="6084455" y="5067440"/>
            <a:ext cx="596905" cy="42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8" idx="3"/>
            <a:endCxn id="106" idx="1"/>
          </p:cNvCxnSpPr>
          <p:nvPr/>
        </p:nvCxnSpPr>
        <p:spPr>
          <a:xfrm flipV="1">
            <a:off x="6084455" y="4621416"/>
            <a:ext cx="596905" cy="4460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09" idx="2"/>
            <a:endCxn id="106" idx="0"/>
          </p:cNvCxnSpPr>
          <p:nvPr/>
        </p:nvCxnSpPr>
        <p:spPr>
          <a:xfrm>
            <a:off x="6927870" y="3389011"/>
            <a:ext cx="1059860" cy="996501"/>
          </a:xfrm>
          <a:prstGeom prst="straightConnector1">
            <a:avLst/>
          </a:prstGeom>
          <a:ln>
            <a:solidFill>
              <a:srgbClr val="A6A6A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8" idx="3"/>
            <a:endCxn id="110" idx="1"/>
          </p:cNvCxnSpPr>
          <p:nvPr/>
        </p:nvCxnSpPr>
        <p:spPr>
          <a:xfrm>
            <a:off x="6084455" y="5067441"/>
            <a:ext cx="596905" cy="5754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7280131" y="5857233"/>
            <a:ext cx="1426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(Physical I/O)</a:t>
            </a:r>
          </a:p>
        </p:txBody>
      </p:sp>
    </p:spTree>
    <p:extLst>
      <p:ext uri="{BB962C8B-B14F-4D97-AF65-F5344CB8AC3E}">
        <p14:creationId xmlns:p14="http://schemas.microsoft.com/office/powerpoint/2010/main" val="12707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“Runtime-ready” Architecture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34</a:t>
            </a:fld>
            <a:endParaRPr lang="de-CH"/>
          </a:p>
        </p:txBody>
      </p:sp>
      <p:sp>
        <p:nvSpPr>
          <p:cNvPr id="3" name="Right Brace 2"/>
          <p:cNvSpPr/>
          <p:nvPr/>
        </p:nvSpPr>
        <p:spPr>
          <a:xfrm>
            <a:off x="7023288" y="2357581"/>
            <a:ext cx="220519" cy="117870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7023288" y="4465070"/>
            <a:ext cx="220519" cy="7859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54066" y="4661080"/>
            <a:ext cx="1694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Common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354067" y="2748773"/>
            <a:ext cx="1635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Common Client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65936" y="3661286"/>
            <a:ext cx="1171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Pluggable Protocols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331923" y="1870075"/>
            <a:ext cx="3560643" cy="4260983"/>
            <a:chOff x="3737265" y="1569422"/>
            <a:chExt cx="2817099" cy="4260983"/>
          </a:xfrm>
        </p:grpSpPr>
        <p:sp>
          <p:nvSpPr>
            <p:cNvPr id="4" name="Rectangle 3"/>
            <p:cNvSpPr/>
            <p:nvPr/>
          </p:nvSpPr>
          <p:spPr>
            <a:xfrm>
              <a:off x="3737265" y="1569422"/>
              <a:ext cx="2817099" cy="3925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 Logic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737265" y="2841192"/>
              <a:ext cx="2817099" cy="3925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Common CRUD Requests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166224" y="3503073"/>
              <a:ext cx="796968" cy="392546"/>
            </a:xfrm>
            <a:prstGeom prst="rect">
              <a:avLst/>
            </a:prstGeom>
            <a:solidFill>
              <a:srgbClr val="FCD5B5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MQTT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37265" y="4164417"/>
              <a:ext cx="2817099" cy="392546"/>
            </a:xfrm>
            <a:prstGeom prst="rect">
              <a:avLst/>
            </a:prstGeom>
            <a:solidFill>
              <a:srgbClr val="FCD5B5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Common CRUD Responses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37265" y="4557807"/>
              <a:ext cx="2817099" cy="3925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Resource Model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37265" y="5045313"/>
              <a:ext cx="2817099" cy="392546"/>
            </a:xfrm>
            <a:prstGeom prst="rect">
              <a:avLst/>
            </a:prstGeom>
            <a:solidFill>
              <a:srgbClr val="95B3D7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Resources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737265" y="2448646"/>
              <a:ext cx="2817099" cy="3925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Resource Model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37265" y="2058410"/>
              <a:ext cx="2817099" cy="3925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Thing Object Model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37265" y="3503073"/>
              <a:ext cx="682905" cy="392546"/>
            </a:xfrm>
            <a:prstGeom prst="rect">
              <a:avLst/>
            </a:prstGeom>
            <a:solidFill>
              <a:srgbClr val="FCD5B5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HTTP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58477" y="3503073"/>
              <a:ext cx="673857" cy="392546"/>
            </a:xfrm>
            <a:prstGeom prst="rect">
              <a:avLst/>
            </a:prstGeom>
            <a:solidFill>
              <a:srgbClr val="FCD5B5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CoAP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37265" y="5437859"/>
              <a:ext cx="2817099" cy="392546"/>
            </a:xfrm>
            <a:prstGeom prst="rect">
              <a:avLst/>
            </a:prstGeom>
            <a:solidFill>
              <a:srgbClr val="95B3D7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Resource Logic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10673" y="3503073"/>
              <a:ext cx="543691" cy="392546"/>
            </a:xfrm>
            <a:prstGeom prst="rect">
              <a:avLst/>
            </a:prstGeom>
            <a:solidFill>
              <a:srgbClr val="FCD5B5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WS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321194" y="1893289"/>
            <a:ext cx="1607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“Scripting”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324762" y="5761726"/>
            <a:ext cx="1607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“Scripting”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29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https://github.com/connectIOT/MachineHypermediaToolkit</a:t>
            </a:r>
          </a:p>
          <a:p>
            <a:r>
              <a:rPr lang="de-CH" dirty="0" smtClean="0">
                <a:hlinkClick r:id="rId2"/>
              </a:rPr>
              <a:t>https</a:t>
            </a:r>
            <a:r>
              <a:rPr lang="de-CH" dirty="0">
                <a:hlinkClick r:id="rId2"/>
              </a:rPr>
              <a:t>://</a:t>
            </a:r>
            <a:r>
              <a:rPr lang="de-CH" dirty="0" smtClean="0">
                <a:hlinkClick r:id="rId2"/>
              </a:rPr>
              <a:t>github.com/connectIOT/HypermediaDemo</a:t>
            </a:r>
            <a:endParaRPr lang="de-CH" dirty="0" smtClean="0"/>
          </a:p>
          <a:p>
            <a:r>
              <a:rPr lang="de-CH" u="sng" dirty="0" smtClean="0">
                <a:hlinkClick r:id="rId3"/>
              </a:rPr>
              <a:t>thingschema.org</a:t>
            </a:r>
            <a:endParaRPr lang="de-CH" u="sng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15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242" y="1592714"/>
            <a:ext cx="6289515" cy="46028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11" y="1593689"/>
            <a:ext cx="7629579" cy="46009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Web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30092"/>
      </p:ext>
    </p:extLst>
  </p:cSld>
  <p:clrMapOvr>
    <a:masterClrMapping/>
  </p:clrMapOvr>
  <p:transition advTm="2642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582247" y="2733071"/>
            <a:ext cx="2176764" cy="2838782"/>
            <a:chOff x="6582247" y="2733071"/>
            <a:chExt cx="2176764" cy="2838782"/>
          </a:xfrm>
        </p:grpSpPr>
        <p:sp>
          <p:nvSpPr>
            <p:cNvPr id="8" name="Rounded Rectangle 7"/>
            <p:cNvSpPr/>
            <p:nvPr/>
          </p:nvSpPr>
          <p:spPr>
            <a:xfrm>
              <a:off x="6622640" y="3429000"/>
              <a:ext cx="2136371" cy="21428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Thing B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de-CH" dirty="0"/>
            </a:p>
          </p:txBody>
        </p:sp>
        <p:sp>
          <p:nvSpPr>
            <p:cNvPr id="22" name="Snip Single Corner Rectangle 21"/>
            <p:cNvSpPr/>
            <p:nvPr/>
          </p:nvSpPr>
          <p:spPr>
            <a:xfrm>
              <a:off x="6985630" y="4076485"/>
              <a:ext cx="532014" cy="389975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7" name="Curved Connector 66"/>
            <p:cNvCxnSpPr>
              <a:endCxn id="22" idx="3"/>
            </p:cNvCxnSpPr>
            <p:nvPr/>
          </p:nvCxnSpPr>
          <p:spPr>
            <a:xfrm rot="16200000" flipH="1">
              <a:off x="6245235" y="3070083"/>
              <a:ext cx="1343414" cy="66938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793244" y="2435185"/>
            <a:ext cx="2812473" cy="1669916"/>
            <a:chOff x="2793244" y="2435185"/>
            <a:chExt cx="2812473" cy="1669916"/>
          </a:xfrm>
        </p:grpSpPr>
        <p:sp>
          <p:nvSpPr>
            <p:cNvPr id="6" name="Rounded Rectangle 5"/>
            <p:cNvSpPr/>
            <p:nvPr/>
          </p:nvSpPr>
          <p:spPr>
            <a:xfrm>
              <a:off x="3469346" y="2887286"/>
              <a:ext cx="2136371" cy="12178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Thing A</a:t>
              </a:r>
            </a:p>
            <a:p>
              <a:pPr algn="ctr"/>
              <a:endParaRPr lang="en-US" dirty="0"/>
            </a:p>
            <a:p>
              <a:pPr algn="ctr"/>
              <a:endParaRPr lang="de-CH" dirty="0"/>
            </a:p>
          </p:txBody>
        </p:sp>
        <p:sp>
          <p:nvSpPr>
            <p:cNvPr id="17" name="Snip Single Corner Rectangle 16"/>
            <p:cNvSpPr/>
            <p:nvPr/>
          </p:nvSpPr>
          <p:spPr>
            <a:xfrm>
              <a:off x="3749208" y="3535253"/>
              <a:ext cx="532014" cy="389975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5" name="Curved Connector 24"/>
            <p:cNvCxnSpPr>
              <a:stCxn id="5" idx="3"/>
              <a:endCxn id="17" idx="2"/>
            </p:cNvCxnSpPr>
            <p:nvPr/>
          </p:nvCxnSpPr>
          <p:spPr>
            <a:xfrm>
              <a:off x="2793244" y="2820093"/>
              <a:ext cx="955964" cy="91014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892886" y="2435185"/>
              <a:ext cx="1289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Follow </a:t>
              </a:r>
              <a:r>
                <a:rPr lang="en-US" b="1" dirty="0">
                  <a:solidFill>
                    <a:srgbClr val="C00000"/>
                  </a:solidFill>
                </a:rPr>
                <a:t>l</a:t>
              </a:r>
              <a:r>
                <a:rPr lang="en-US" b="1" dirty="0" smtClean="0">
                  <a:solidFill>
                    <a:srgbClr val="C00000"/>
                  </a:solidFill>
                </a:rPr>
                <a:t>inks</a:t>
              </a:r>
              <a:endParaRPr lang="de-CH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de-CH" dirty="0"/>
          </a:p>
        </p:txBody>
      </p:sp>
      <p:sp>
        <p:nvSpPr>
          <p:cNvPr id="4" name="Oval 3"/>
          <p:cNvSpPr/>
          <p:nvPr/>
        </p:nvSpPr>
        <p:spPr>
          <a:xfrm>
            <a:off x="3220216" y="750715"/>
            <a:ext cx="1057984" cy="105798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de-CH" dirty="0"/>
          </a:p>
        </p:txBody>
      </p:sp>
      <p:grpSp>
        <p:nvGrpSpPr>
          <p:cNvPr id="13" name="Group 12"/>
          <p:cNvGrpSpPr/>
          <p:nvPr/>
        </p:nvGrpSpPr>
        <p:grpSpPr>
          <a:xfrm>
            <a:off x="4281222" y="3535253"/>
            <a:ext cx="969567" cy="389975"/>
            <a:chOff x="4281222" y="3535253"/>
            <a:chExt cx="969567" cy="389975"/>
          </a:xfrm>
        </p:grpSpPr>
        <p:sp>
          <p:nvSpPr>
            <p:cNvPr id="18" name="Snip Single Corner Rectangle 17"/>
            <p:cNvSpPr/>
            <p:nvPr/>
          </p:nvSpPr>
          <p:spPr>
            <a:xfrm>
              <a:off x="4718775" y="3535253"/>
              <a:ext cx="532014" cy="389975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8" name="Curved Connector 27"/>
            <p:cNvCxnSpPr>
              <a:stCxn id="17" idx="0"/>
              <a:endCxn id="18" idx="2"/>
            </p:cNvCxnSpPr>
            <p:nvPr/>
          </p:nvCxnSpPr>
          <p:spPr>
            <a:xfrm>
              <a:off x="4281222" y="3730241"/>
              <a:ext cx="437553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251636" y="4466460"/>
            <a:ext cx="705196" cy="762791"/>
            <a:chOff x="7251636" y="4466460"/>
            <a:chExt cx="705196" cy="762791"/>
          </a:xfrm>
        </p:grpSpPr>
        <p:sp>
          <p:nvSpPr>
            <p:cNvPr id="23" name="Snip Single Corner Rectangle 22"/>
            <p:cNvSpPr/>
            <p:nvPr/>
          </p:nvSpPr>
          <p:spPr>
            <a:xfrm>
              <a:off x="7424818" y="4839276"/>
              <a:ext cx="532014" cy="389975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44" name="Curved Connector 43"/>
            <p:cNvCxnSpPr>
              <a:stCxn id="22" idx="1"/>
              <a:endCxn id="23" idx="2"/>
            </p:cNvCxnSpPr>
            <p:nvPr/>
          </p:nvCxnSpPr>
          <p:spPr>
            <a:xfrm rot="16200000" flipH="1">
              <a:off x="7054325" y="4663771"/>
              <a:ext cx="567804" cy="173181"/>
            </a:xfrm>
            <a:prstGeom prst="curvedConnector2">
              <a:avLst/>
            </a:prstGeom>
            <a:ln w="38100">
              <a:solidFill>
                <a:srgbClr val="C0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517644" y="4076485"/>
            <a:ext cx="895004" cy="389975"/>
            <a:chOff x="7517644" y="4076485"/>
            <a:chExt cx="895004" cy="389975"/>
          </a:xfrm>
        </p:grpSpPr>
        <p:sp>
          <p:nvSpPr>
            <p:cNvPr id="49" name="Snip Single Corner Rectangle 48"/>
            <p:cNvSpPr/>
            <p:nvPr/>
          </p:nvSpPr>
          <p:spPr>
            <a:xfrm>
              <a:off x="7880634" y="4076485"/>
              <a:ext cx="532014" cy="389975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0" name="Curved Connector 49"/>
            <p:cNvCxnSpPr>
              <a:stCxn id="22" idx="0"/>
              <a:endCxn id="49" idx="2"/>
            </p:cNvCxnSpPr>
            <p:nvPr/>
          </p:nvCxnSpPr>
          <p:spPr>
            <a:xfrm>
              <a:off x="7517644" y="4271473"/>
              <a:ext cx="362990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9309413" y="5748135"/>
            <a:ext cx="23150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HATEOAS</a:t>
            </a:r>
            <a:endParaRPr lang="de-CH" sz="4400" dirty="0">
              <a:solidFill>
                <a:srgbClr val="C0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094660" y="3730242"/>
            <a:ext cx="3511057" cy="2521837"/>
            <a:chOff x="2094660" y="3730242"/>
            <a:chExt cx="3511057" cy="2521837"/>
          </a:xfrm>
        </p:grpSpPr>
        <p:sp>
          <p:nvSpPr>
            <p:cNvPr id="7" name="Rounded Rectangle 6"/>
            <p:cNvSpPr/>
            <p:nvPr/>
          </p:nvSpPr>
          <p:spPr>
            <a:xfrm>
              <a:off x="3469346" y="5034264"/>
              <a:ext cx="2136371" cy="12178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err="1" smtClean="0"/>
                <a:t>Auth</a:t>
              </a:r>
              <a:r>
                <a:rPr lang="en-US" dirty="0" smtClean="0"/>
                <a:t>-Server</a:t>
              </a:r>
              <a:endParaRPr lang="de-CH" dirty="0"/>
            </a:p>
          </p:txBody>
        </p:sp>
        <p:sp>
          <p:nvSpPr>
            <p:cNvPr id="19" name="Snip Single Corner Rectangle 18"/>
            <p:cNvSpPr/>
            <p:nvPr/>
          </p:nvSpPr>
          <p:spPr>
            <a:xfrm>
              <a:off x="3828054" y="5188370"/>
              <a:ext cx="532014" cy="389975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Snip Single Corner Rectangle 19"/>
            <p:cNvSpPr/>
            <p:nvPr/>
          </p:nvSpPr>
          <p:spPr>
            <a:xfrm>
              <a:off x="4718775" y="5181878"/>
              <a:ext cx="532014" cy="389975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1" name="Curved Connector 30"/>
            <p:cNvCxnSpPr>
              <a:stCxn id="18" idx="1"/>
            </p:cNvCxnSpPr>
            <p:nvPr/>
          </p:nvCxnSpPr>
          <p:spPr>
            <a:xfrm rot="5400000">
              <a:off x="3911097" y="4108193"/>
              <a:ext cx="1256650" cy="89072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19" idx="0"/>
            </p:cNvCxnSpPr>
            <p:nvPr/>
          </p:nvCxnSpPr>
          <p:spPr>
            <a:xfrm flipV="1">
              <a:off x="4360068" y="5376865"/>
              <a:ext cx="358707" cy="649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20" idx="3"/>
              <a:endCxn id="18" idx="0"/>
            </p:cNvCxnSpPr>
            <p:nvPr/>
          </p:nvCxnSpPr>
          <p:spPr>
            <a:xfrm rot="5400000" flipH="1" flipV="1">
              <a:off x="4391967" y="4323057"/>
              <a:ext cx="1451637" cy="266007"/>
            </a:xfrm>
            <a:prstGeom prst="curvedConnector4">
              <a:avLst>
                <a:gd name="adj1" fmla="val 43284"/>
                <a:gd name="adj2" fmla="val 185938"/>
              </a:avLst>
            </a:prstGeom>
            <a:ln w="38100">
              <a:solidFill>
                <a:srgbClr val="C0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094660" y="4436224"/>
              <a:ext cx="20161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Dynamically extend</a:t>
              </a:r>
              <a:br>
                <a:rPr lang="en-US" dirty="0" smtClean="0"/>
              </a:br>
              <a:r>
                <a:rPr lang="en-US" dirty="0" smtClean="0"/>
                <a:t>process flow</a:t>
              </a:r>
              <a:endParaRPr lang="de-CH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6873" y="1279707"/>
            <a:ext cx="2563344" cy="2149293"/>
            <a:chOff x="656873" y="1279707"/>
            <a:chExt cx="2563344" cy="2149293"/>
          </a:xfrm>
        </p:grpSpPr>
        <p:sp>
          <p:nvSpPr>
            <p:cNvPr id="5" name="Rounded Rectangle 4"/>
            <p:cNvSpPr/>
            <p:nvPr/>
          </p:nvSpPr>
          <p:spPr>
            <a:xfrm>
              <a:off x="656873" y="2211185"/>
              <a:ext cx="2136371" cy="12178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Resource</a:t>
              </a:r>
              <a:br>
                <a:rPr lang="en-US" dirty="0" smtClean="0"/>
              </a:br>
              <a:r>
                <a:rPr lang="en-US" dirty="0" smtClean="0"/>
                <a:t>Directory</a:t>
              </a:r>
              <a:endParaRPr lang="de-CH" dirty="0"/>
            </a:p>
          </p:txBody>
        </p:sp>
        <p:cxnSp>
          <p:nvCxnSpPr>
            <p:cNvPr id="12" name="Curved Connector 11"/>
            <p:cNvCxnSpPr>
              <a:stCxn id="4" idx="2"/>
              <a:endCxn id="5" idx="0"/>
            </p:cNvCxnSpPr>
            <p:nvPr/>
          </p:nvCxnSpPr>
          <p:spPr>
            <a:xfrm rot="10800000" flipV="1">
              <a:off x="1725060" y="1279707"/>
              <a:ext cx="1495157" cy="931478"/>
            </a:xfrm>
            <a:prstGeom prst="curvedConnector2">
              <a:avLst/>
            </a:prstGeom>
            <a:ln w="38100">
              <a:solidFill>
                <a:srgbClr val="C0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094660" y="1590917"/>
              <a:ext cx="1062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Entry URI</a:t>
              </a:r>
              <a:endParaRPr lang="de-CH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201518" y="1544536"/>
            <a:ext cx="2974997" cy="1990717"/>
            <a:chOff x="4201518" y="1544536"/>
            <a:chExt cx="2974997" cy="1990717"/>
          </a:xfrm>
        </p:grpSpPr>
        <p:cxnSp>
          <p:nvCxnSpPr>
            <p:cNvPr id="40" name="Curved Connector 39"/>
            <p:cNvCxnSpPr>
              <a:stCxn id="18" idx="3"/>
            </p:cNvCxnSpPr>
            <p:nvPr/>
          </p:nvCxnSpPr>
          <p:spPr>
            <a:xfrm rot="5400000" flipH="1" flipV="1">
              <a:off x="4788157" y="2335430"/>
              <a:ext cx="1396449" cy="1003198"/>
            </a:xfrm>
            <a:prstGeom prst="curvedConnector2">
              <a:avLst/>
            </a:prstGeom>
            <a:ln w="38100">
              <a:solidFill>
                <a:srgbClr val="C0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201518" y="1942778"/>
              <a:ext cx="145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Submit </a:t>
              </a:r>
              <a:r>
                <a:rPr lang="en-US" b="1" dirty="0">
                  <a:solidFill>
                    <a:srgbClr val="C00000"/>
                  </a:solidFill>
                </a:rPr>
                <a:t>f</a:t>
              </a:r>
              <a:r>
                <a:rPr lang="en-US" b="1" dirty="0" smtClean="0">
                  <a:solidFill>
                    <a:srgbClr val="C00000"/>
                  </a:solidFill>
                </a:rPr>
                <a:t>orms</a:t>
              </a:r>
              <a:endParaRPr lang="de-CH" b="1" dirty="0">
                <a:solidFill>
                  <a:srgbClr val="C00000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>
              <a:off x="5987980" y="1544536"/>
              <a:ext cx="1188535" cy="118853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Action</a:t>
              </a:r>
              <a:br>
                <a:rPr lang="en-US" dirty="0" smtClean="0"/>
              </a:br>
              <a:r>
                <a:rPr lang="en-US" dirty="0" smtClean="0"/>
                <a:t>Result</a:t>
              </a:r>
              <a:endParaRPr lang="de-CH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5</a:t>
            </a:fld>
            <a:endParaRPr lang="de-CH"/>
          </a:p>
        </p:txBody>
      </p:sp>
      <p:grpSp>
        <p:nvGrpSpPr>
          <p:cNvPr id="26" name="Group 25"/>
          <p:cNvGrpSpPr/>
          <p:nvPr/>
        </p:nvGrpSpPr>
        <p:grpSpPr>
          <a:xfrm>
            <a:off x="8412648" y="1510815"/>
            <a:ext cx="3122480" cy="3783485"/>
            <a:chOff x="8412648" y="1510815"/>
            <a:chExt cx="3122480" cy="3783485"/>
          </a:xfrm>
        </p:grpSpPr>
        <p:sp>
          <p:nvSpPr>
            <p:cNvPr id="9" name="Rounded Rectangle 8"/>
            <p:cNvSpPr/>
            <p:nvPr/>
          </p:nvSpPr>
          <p:spPr>
            <a:xfrm>
              <a:off x="8861534" y="1510815"/>
              <a:ext cx="2136371" cy="12178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Thing C</a:t>
              </a:r>
            </a:p>
            <a:p>
              <a:pPr algn="ctr"/>
              <a:endParaRPr lang="en-US" dirty="0"/>
            </a:p>
            <a:p>
              <a:pPr algn="ctr"/>
              <a:endParaRPr lang="de-CH" dirty="0"/>
            </a:p>
          </p:txBody>
        </p:sp>
        <p:sp>
          <p:nvSpPr>
            <p:cNvPr id="24" name="Snip Single Corner Rectangle 23"/>
            <p:cNvSpPr/>
            <p:nvPr/>
          </p:nvSpPr>
          <p:spPr>
            <a:xfrm>
              <a:off x="9729081" y="2122193"/>
              <a:ext cx="532014" cy="389975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3" name="Curved Connector 52"/>
            <p:cNvCxnSpPr>
              <a:stCxn id="49" idx="0"/>
              <a:endCxn id="24" idx="1"/>
            </p:cNvCxnSpPr>
            <p:nvPr/>
          </p:nvCxnSpPr>
          <p:spPr>
            <a:xfrm flipV="1">
              <a:off x="8412648" y="2512168"/>
              <a:ext cx="1582440" cy="1759305"/>
            </a:xfrm>
            <a:prstGeom prst="curvedConnector2">
              <a:avLst/>
            </a:prstGeom>
            <a:ln w="38100">
              <a:solidFill>
                <a:srgbClr val="C0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9398757" y="4076485"/>
              <a:ext cx="2136371" cy="12178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Thing D</a:t>
              </a:r>
            </a:p>
            <a:p>
              <a:pPr algn="ctr"/>
              <a:endParaRPr lang="en-US" dirty="0"/>
            </a:p>
            <a:p>
              <a:pPr algn="ctr"/>
              <a:endParaRPr lang="de-CH" dirty="0"/>
            </a:p>
          </p:txBody>
        </p:sp>
        <p:sp>
          <p:nvSpPr>
            <p:cNvPr id="72" name="Snip Single Corner Rectangle 71"/>
            <p:cNvSpPr/>
            <p:nvPr/>
          </p:nvSpPr>
          <p:spPr>
            <a:xfrm>
              <a:off x="10200935" y="4692962"/>
              <a:ext cx="532014" cy="389975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3" name="Curved Connector 72"/>
            <p:cNvCxnSpPr>
              <a:endCxn id="72" idx="2"/>
            </p:cNvCxnSpPr>
            <p:nvPr/>
          </p:nvCxnSpPr>
          <p:spPr>
            <a:xfrm>
              <a:off x="8469200" y="4277823"/>
              <a:ext cx="1731735" cy="61012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9942205" y="3144836"/>
              <a:ext cx="1298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Choice &amp;</a:t>
              </a:r>
            </a:p>
            <a:p>
              <a:r>
                <a:rPr lang="en-US" dirty="0"/>
                <a:t>r</a:t>
              </a:r>
              <a:r>
                <a:rPr lang="en-US" dirty="0" smtClean="0"/>
                <a:t>edundancy</a:t>
              </a:r>
              <a:endParaRPr lang="de-CH" dirty="0"/>
            </a:p>
          </p:txBody>
        </p:sp>
      </p:grpSp>
      <p:pic>
        <p:nvPicPr>
          <p:cNvPr id="48" name="Picture 2" descr="https://cdn2.iconfinder.com/data/icons/crystalproject/crystal_project_256x256/apps/keditbookmarks.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27" y="4734758"/>
            <a:ext cx="642107" cy="64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33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HATEOAS Summary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Function descriptions </a:t>
            </a:r>
            <a:r>
              <a:rPr lang="de-DE" dirty="0" smtClean="0"/>
              <a:t>are in-band (optimizations always an option)</a:t>
            </a:r>
          </a:p>
          <a:p>
            <a:r>
              <a:rPr lang="de-DE" dirty="0" smtClean="0"/>
              <a:t>Clients </a:t>
            </a:r>
            <a:r>
              <a:rPr lang="de-DE" dirty="0" smtClean="0"/>
              <a:t>can learn applications on the fly</a:t>
            </a:r>
          </a:p>
          <a:p>
            <a:pPr lvl="1"/>
            <a:r>
              <a:rPr lang="de-DE" dirty="0" smtClean="0"/>
              <a:t>Links and forms define control flow (functional descriptions)</a:t>
            </a:r>
          </a:p>
          <a:p>
            <a:pPr lvl="1"/>
            <a:r>
              <a:rPr lang="de-DE" dirty="0" smtClean="0"/>
              <a:t>Relation types provide semantic annotations</a:t>
            </a:r>
          </a:p>
          <a:p>
            <a:r>
              <a:rPr lang="de-DE" dirty="0" smtClean="0"/>
              <a:t>Servers are free to define their own resource structure</a:t>
            </a:r>
          </a:p>
          <a:p>
            <a:pPr lvl="1"/>
            <a:r>
              <a:rPr lang="de-DE" dirty="0" smtClean="0"/>
              <a:t>Structure in multiple components</a:t>
            </a:r>
          </a:p>
          <a:p>
            <a:pPr lvl="1"/>
            <a:r>
              <a:rPr lang="de-DE" dirty="0" smtClean="0"/>
              <a:t>Dynamically add new or proprietary features</a:t>
            </a:r>
          </a:p>
          <a:p>
            <a:r>
              <a:rPr lang="de-DE" dirty="0" smtClean="0">
                <a:solidFill>
                  <a:srgbClr val="C00000"/>
                </a:solidFill>
              </a:rPr>
              <a:t>Loose Coupling</a:t>
            </a:r>
          </a:p>
          <a:p>
            <a:pPr lvl="1"/>
            <a:r>
              <a:rPr lang="de-DE" dirty="0" smtClean="0"/>
              <a:t>Clients and servers can evolve independently</a:t>
            </a:r>
          </a:p>
          <a:p>
            <a:pPr lvl="1"/>
            <a:r>
              <a:rPr lang="de-DE" dirty="0" smtClean="0"/>
              <a:t>Clients can adapt to changing 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78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Approach: </a:t>
            </a:r>
            <a:r>
              <a:rPr lang="en-US" dirty="0" err="1" smtClean="0"/>
              <a:t>PlugREST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dirty="0" smtClean="0"/>
              <a:t>Starting point: Lighting use case</a:t>
            </a:r>
          </a:p>
          <a:p>
            <a:pPr lvl="1"/>
            <a:r>
              <a:rPr lang="en-US" dirty="0" smtClean="0"/>
              <a:t>Well-known requirements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any non-REST implementations (ZigBee etc.)</a:t>
            </a:r>
          </a:p>
          <a:p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Define basic components (lights and controllers)</a:t>
            </a:r>
          </a:p>
          <a:p>
            <a:pPr lvl="1"/>
            <a:r>
              <a:rPr lang="en-US" dirty="0" smtClean="0"/>
              <a:t>Evolve over time by adding features</a:t>
            </a:r>
          </a:p>
          <a:p>
            <a:pPr lvl="1"/>
            <a:r>
              <a:rPr lang="en-US" dirty="0" smtClean="0"/>
              <a:t>Connect to smart energy domain for cross-domain evolution</a:t>
            </a:r>
          </a:p>
          <a:p>
            <a:pPr lvl="1"/>
            <a:r>
              <a:rPr lang="en-US" dirty="0" smtClean="0"/>
              <a:t>Learn and test how to optimally </a:t>
            </a:r>
            <a:r>
              <a:rPr lang="en-US" b="1" dirty="0" smtClean="0">
                <a:solidFill>
                  <a:schemeClr val="accent1"/>
                </a:solidFill>
              </a:rPr>
              <a:t>handle change </a:t>
            </a:r>
            <a:r>
              <a:rPr lang="en-US" dirty="0" smtClean="0"/>
              <a:t>through REST</a:t>
            </a:r>
          </a:p>
          <a:p>
            <a:pPr lvl="2"/>
            <a:r>
              <a:rPr lang="en-US" dirty="0" smtClean="0"/>
              <a:t>Learn more about representation format design</a:t>
            </a:r>
          </a:p>
          <a:p>
            <a:pPr lvl="2"/>
            <a:r>
              <a:rPr lang="en-US" dirty="0" smtClean="0"/>
              <a:t>Learn more about machine-understandable hypermedia controls</a:t>
            </a:r>
          </a:p>
          <a:p>
            <a:pPr lvl="2"/>
            <a:r>
              <a:rPr lang="en-US" dirty="0" smtClean="0"/>
              <a:t>Test independent client and server evolution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7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Change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8</a:t>
            </a:fld>
            <a:endParaRPr lang="de-CH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783" y="1381413"/>
            <a:ext cx="1290412" cy="2185169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838200" y="3158524"/>
            <a:ext cx="7442166" cy="3252956"/>
            <a:chOff x="838200" y="3158524"/>
            <a:chExt cx="7442166" cy="3252956"/>
          </a:xfrm>
        </p:grpSpPr>
        <p:pic>
          <p:nvPicPr>
            <p:cNvPr id="1026" name="Picture 2" descr="Afficher l'image d'origin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9499" y="3470902"/>
              <a:ext cx="4410867" cy="2940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Straight Arrow Connector 13"/>
            <p:cNvCxnSpPr/>
            <p:nvPr/>
          </p:nvCxnSpPr>
          <p:spPr>
            <a:xfrm flipH="1">
              <a:off x="2880987" y="4779194"/>
              <a:ext cx="254278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4" descr="http://cdn.shopify.com/s/files/1/0866/0696/products/LiFx_White_2_b.png?v=143237508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158524"/>
              <a:ext cx="2768238" cy="3241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978" y="1424310"/>
            <a:ext cx="3027814" cy="20185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199" y="1690688"/>
            <a:ext cx="1581602" cy="1566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 flipV="1">
            <a:off x="6886801" y="2473998"/>
            <a:ext cx="2606982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713951" y="2747415"/>
            <a:ext cx="2880986" cy="1987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1"/>
          </p:cNvCxnSpPr>
          <p:nvPr/>
        </p:nvCxnSpPr>
        <p:spPr>
          <a:xfrm flipH="1">
            <a:off x="2893512" y="2473999"/>
            <a:ext cx="2411687" cy="10833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60192" y="4021167"/>
            <a:ext cx="2445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Still control old things</a:t>
            </a:r>
            <a:endParaRPr lang="de-CH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1604985" y="2442760"/>
            <a:ext cx="2827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Also control future things</a:t>
            </a:r>
            <a:endParaRPr lang="de-CH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6913869" y="1965547"/>
            <a:ext cx="256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Control alternative things</a:t>
            </a:r>
            <a:endParaRPr lang="de-CH" dirty="0"/>
          </a:p>
        </p:txBody>
      </p:sp>
      <p:sp>
        <p:nvSpPr>
          <p:cNvPr id="39" name="TextBox 38"/>
          <p:cNvSpPr txBox="1"/>
          <p:nvPr/>
        </p:nvSpPr>
        <p:spPr>
          <a:xfrm>
            <a:off x="3313542" y="4881492"/>
            <a:ext cx="179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Add new things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5517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4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</a:t>
            </a:r>
            <a:r>
              <a:rPr lang="en-US" dirty="0" smtClean="0"/>
              <a:t> Apps and </a:t>
            </a:r>
            <a:r>
              <a:rPr lang="en-US" dirty="0" err="1" smtClean="0"/>
              <a:t>CoRE</a:t>
            </a:r>
            <a:r>
              <a:rPr lang="en-US" dirty="0" smtClean="0"/>
              <a:t> Lighting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Individual drafts by Klaus Hartke</a:t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hartke@tzi.org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6101-0E3E-4B90-B409-E52215D21CB4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06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7.5|1.9|1.1|10.9|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2.9|7.6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0.7|8.5|6.8|5.7|0.9|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1185</Words>
  <Application>Microsoft Office PowerPoint</Application>
  <PresentationFormat>Widescreen</PresentationFormat>
  <Paragraphs>427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Courier New</vt:lpstr>
      <vt:lpstr>Office Theme</vt:lpstr>
      <vt:lpstr>Overview of HATEOAS Approaches</vt:lpstr>
      <vt:lpstr>Web Mashups through Open APIs</vt:lpstr>
      <vt:lpstr>… Often Break</vt:lpstr>
      <vt:lpstr>Human Web Interaction</vt:lpstr>
      <vt:lpstr>Idea</vt:lpstr>
      <vt:lpstr>HATEOAS Summary</vt:lpstr>
      <vt:lpstr>Practical Approach: PlugREST</vt:lpstr>
      <vt:lpstr>Change</vt:lpstr>
      <vt:lpstr>CoRE Apps and CoRE Lighting</vt:lpstr>
      <vt:lpstr>Hypertext-driven Applications</vt:lpstr>
      <vt:lpstr>draft-hartke-core-lighting-00</vt:lpstr>
      <vt:lpstr>Discovery through Links</vt:lpstr>
      <vt:lpstr>Discovery through Links</vt:lpstr>
      <vt:lpstr>Discovery through Links</vt:lpstr>
      <vt:lpstr>Links</vt:lpstr>
      <vt:lpstr>CoRE-HAL and Hypermedia Client</vt:lpstr>
      <vt:lpstr>Split Internet Media Type Definitions</vt:lpstr>
      <vt:lpstr>CoRE-HAL Lighting State Example</vt:lpstr>
      <vt:lpstr>How?</vt:lpstr>
      <vt:lpstr>PowerPoint Presentation</vt:lpstr>
      <vt:lpstr>Hypermedia Client</vt:lpstr>
      <vt:lpstr>Hypermedia Client Futures</vt:lpstr>
      <vt:lpstr>Hypermedia Client Futures</vt:lpstr>
      <vt:lpstr>Hypermedia Client Futures</vt:lpstr>
      <vt:lpstr>Media-type-specific Future Object</vt:lpstr>
      <vt:lpstr>Links</vt:lpstr>
      <vt:lpstr>Hypermedia System Architecture</vt:lpstr>
      <vt:lpstr>Common CRUD Model for Protocol Bindings</vt:lpstr>
      <vt:lpstr>Internet Media Types</vt:lpstr>
      <vt:lpstr>Hypermedia System Architecture</vt:lpstr>
      <vt:lpstr>HATEOAS-driven Discovery</vt:lpstr>
      <vt:lpstr>HATEOAS-driven Interaction</vt:lpstr>
      <vt:lpstr>Model-driven Resource Construction</vt:lpstr>
      <vt:lpstr>Modular “Runtime-ready” Architecture</vt:lpstr>
      <vt:lpstr>Links</vt:lpstr>
    </vt:vector>
  </TitlesOfParts>
  <Company>ETH Zurich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HATEOAS Approaches</dc:title>
  <dc:creator>Matthias Kovatsch</dc:creator>
  <cp:lastModifiedBy>Matthias Kovatsch</cp:lastModifiedBy>
  <cp:revision>108</cp:revision>
  <dcterms:created xsi:type="dcterms:W3CDTF">2016-01-19T14:03:04Z</dcterms:created>
  <dcterms:modified xsi:type="dcterms:W3CDTF">2016-01-26T10:57:23Z</dcterms:modified>
</cp:coreProperties>
</file>