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29"/>
  </p:notesMasterIdLst>
  <p:sldIdLst>
    <p:sldId id="345" r:id="rId15"/>
    <p:sldId id="312" r:id="rId16"/>
    <p:sldId id="309" r:id="rId17"/>
    <p:sldId id="343" r:id="rId18"/>
    <p:sldId id="357" r:id="rId19"/>
    <p:sldId id="317" r:id="rId20"/>
    <p:sldId id="347" r:id="rId21"/>
    <p:sldId id="348" r:id="rId22"/>
    <p:sldId id="349" r:id="rId23"/>
    <p:sldId id="359" r:id="rId24"/>
    <p:sldId id="360" r:id="rId25"/>
    <p:sldId id="361" r:id="rId26"/>
    <p:sldId id="362" r:id="rId27"/>
    <p:sldId id="298" r:id="rId28"/>
  </p:sldIdLst>
  <p:sldSz cx="12198350" cy="6858000"/>
  <p:notesSz cx="6858000" cy="9144000"/>
  <p:custDataLst>
    <p:tags r:id="rId30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>
        <p:scale>
          <a:sx n="75" d="100"/>
          <a:sy n="75" d="100"/>
        </p:scale>
        <p:origin x="-120" y="-298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7/19/2018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7/19/2018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7/19/2018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siemens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W3C WoT </a:t>
            </a:r>
            <a:r>
              <a:rPr lang="en-US" sz="5400" b="1" dirty="0" smtClean="0"/>
              <a:t>Update</a:t>
            </a:r>
            <a:endParaRPr lang="en-US" sz="54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4" y="5445224"/>
            <a:ext cx="10657184" cy="14145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IETF 102, T2TRG, Montreal, Canada, July 2018</a:t>
            </a:r>
            <a:endParaRPr lang="en-US" sz="4000" dirty="0"/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966" y="116632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Scripting </a:t>
            </a:r>
            <a:r>
              <a:rPr lang="en-US" dirty="0" smtClean="0"/>
              <a:t>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9807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more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schema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'{ "type": "number"}'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custom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observable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writeable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value :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thing.writeProperty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980728"/>
            <a:ext cx="5875011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 example Thing"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"@context"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{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"http://iotschema.org/"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type: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"integer"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"current counter value"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"example annotation"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observable: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writeable: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get().then(res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].set(++res);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Scripting </a:t>
            </a:r>
            <a:r>
              <a:rPr lang="en-US" dirty="0"/>
              <a:t>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700808"/>
            <a:ext cx="5777290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then(td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introspection had to parse td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  // in application code</a:t>
            </a:r>
            <a:endParaRPr lang="de-DE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then(res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console.info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})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thing.invokeAction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  <a:endParaRPr lang="de-DE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700808"/>
            <a:ext cx="5997522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then(td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introspection support (type,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desc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.,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, …)</a:t>
            </a: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console.dir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thing.properties.count.get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.then(res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console.info(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thing.actions.increment.invoke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err="1" smtClean="0"/>
              <a:t>Todos</a:t>
            </a:r>
            <a:r>
              <a:rPr lang="en-US" dirty="0" smtClean="0"/>
              <a:t> until Release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196752"/>
            <a:ext cx="10978515" cy="5661248"/>
          </a:xfrm>
        </p:spPr>
        <p:txBody>
          <a:bodyPr>
            <a:normAutofit/>
          </a:bodyPr>
          <a:lstStyle/>
          <a:p>
            <a:r>
              <a:rPr lang="de-DE" dirty="0" smtClean="0"/>
              <a:t>Overall</a:t>
            </a:r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 smtClean="0"/>
          </a:p>
          <a:p>
            <a:pPr lvl="1"/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endParaRPr lang="en-US" dirty="0" smtClean="0"/>
          </a:p>
          <a:p>
            <a:r>
              <a:rPr lang="en-US" dirty="0" smtClean="0"/>
              <a:t>WoT Thing Description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Extend model to efficiently support read-/write-multiple interactions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Revisit Events to allow for input on subscribe (e.g., filters)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Finalize model for security vocabulary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Align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-US" dirty="0" smtClean="0"/>
              <a:t> field with draft-</a:t>
            </a:r>
            <a:r>
              <a:rPr lang="en-US" dirty="0" err="1" smtClean="0"/>
              <a:t>ietf</a:t>
            </a:r>
            <a:r>
              <a:rPr lang="en-US" dirty="0" smtClean="0"/>
              <a:t>-core-links-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Found issue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/>
              <a:t> attribute lacking parameter support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Collect more core vocabulary terms (e.g.,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lastModified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IANA Considerations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application/</a:t>
            </a:r>
            <a:r>
              <a:rPr lang="en-US" dirty="0" err="1" smtClean="0"/>
              <a:t>td+json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err="1" smtClean="0"/>
              <a:t>Todos</a:t>
            </a:r>
            <a:r>
              <a:rPr lang="en-US" dirty="0" smtClean="0"/>
              <a:t> until Release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196752"/>
            <a:ext cx="10978515" cy="5661248"/>
          </a:xfrm>
        </p:spPr>
        <p:txBody>
          <a:bodyPr>
            <a:normAutofit/>
          </a:bodyPr>
          <a:lstStyle/>
          <a:p>
            <a:r>
              <a:rPr lang="en-US" dirty="0" smtClean="0"/>
              <a:t>WoT Scripting API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Model read-/write-multiple interactions in the API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Finalize discovery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Define API errors</a:t>
            </a:r>
          </a:p>
          <a:p>
            <a:r>
              <a:rPr lang="en-US" dirty="0" smtClean="0"/>
              <a:t>WoT Binding Templates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extension point for hypermedia-driven Actions and Events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application/</a:t>
            </a:r>
            <a:r>
              <a:rPr lang="en-US" dirty="0" err="1" smtClean="0"/>
              <a:t>wot+json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</a:p>
          <a:p>
            <a:r>
              <a:rPr lang="en-US" dirty="0" smtClean="0"/>
              <a:t>WoT Security and Privacy</a:t>
            </a:r>
          </a:p>
          <a:p>
            <a:pPr lvl="1"/>
            <a:r>
              <a:rPr lang="en-US" dirty="0" smtClean="0"/>
              <a:t>Refine initial but extensible security vocabulary (based on TD model)</a:t>
            </a:r>
          </a:p>
          <a:p>
            <a:pPr lvl="1"/>
            <a:r>
              <a:rPr lang="de-DE" dirty="0" err="1" smtClean="0"/>
              <a:t>Finalize</a:t>
            </a:r>
            <a:r>
              <a:rPr lang="de-DE" dirty="0" smtClean="0"/>
              <a:t> </a:t>
            </a:r>
            <a:r>
              <a:rPr lang="en-US" dirty="0"/>
              <a:t>WoT Security and Privacy Considerations</a:t>
            </a:r>
            <a:endParaRPr lang="en-US" dirty="0" smtClean="0"/>
          </a:p>
          <a:p>
            <a:pPr lvl="1"/>
            <a:r>
              <a:rPr lang="en-US" dirty="0" smtClean="0"/>
              <a:t>Start a “living” Working Group Note on “WoT Security Best Practices”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 smtClean="0"/>
              <a:t>Dr. Matthias Kovatsch</a:t>
            </a:r>
          </a:p>
          <a:p>
            <a:pPr marL="0" indent="0">
              <a:buNone/>
            </a:pPr>
            <a:r>
              <a:rPr lang="en-US" noProof="0" dirty="0" smtClean="0"/>
              <a:t>Senior Research Scientist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Siemens AG</a:t>
            </a:r>
          </a:p>
          <a:p>
            <a:pPr marL="0" indent="0">
              <a:buNone/>
            </a:pPr>
            <a:r>
              <a:rPr lang="en-US" noProof="0" dirty="0" smtClean="0"/>
              <a:t>CT RDA IOT EWT-DE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>
                <a:hlinkClick r:id="rId2"/>
              </a:rPr>
              <a:t>matthias.kovatsch@siemens.com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W3C Web of Things – Summary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849298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Counter fragmentation in the IoT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Web of Things (WoT) vs Internet of Things (IoT)</a:t>
            </a:r>
            <a:br>
              <a:rPr lang="en-US" noProof="0" dirty="0" smtClean="0"/>
            </a:br>
            <a:r>
              <a:rPr lang="en-US" noProof="0" dirty="0" smtClean="0"/>
              <a:t>is similar to World Wide Web vs Internet</a:t>
            </a:r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Take patterns from the World Wide Web</a:t>
            </a:r>
            <a:br>
              <a:rPr lang="en-US" noProof="0" dirty="0" smtClean="0"/>
            </a:br>
            <a:r>
              <a:rPr lang="en-US" noProof="0" dirty="0" smtClean="0"/>
              <a:t>and adapt and apply them to the IoT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JSON, Schema, and Linked Data</a:t>
            </a:r>
          </a:p>
          <a:p>
            <a:pPr lvl="2"/>
            <a:r>
              <a:rPr lang="en-US" noProof="0" dirty="0" smtClean="0"/>
              <a:t>URIs and Media Types</a:t>
            </a:r>
          </a:p>
          <a:p>
            <a:pPr lvl="2"/>
            <a:r>
              <a:rPr lang="en-US" noProof="0" dirty="0" smtClean="0"/>
              <a:t>JavaScript runtime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By Describing and Complementing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Not competing with existing IoT standards,</a:t>
            </a:r>
            <a:br>
              <a:rPr lang="en-US" noProof="0" dirty="0" smtClean="0"/>
            </a:br>
            <a:r>
              <a:rPr lang="en-US" noProof="0" dirty="0" smtClean="0"/>
              <a:t>as not prescribing a full-stack solution</a:t>
            </a:r>
            <a:br>
              <a:rPr lang="en-US" noProof="0" dirty="0" smtClean="0"/>
            </a:br>
            <a:endParaRPr lang="en-US" noProof="0" dirty="0" smtClean="0"/>
          </a:p>
          <a:p>
            <a:pPr lvl="1"/>
            <a:r>
              <a:rPr lang="en-US" noProof="0" dirty="0" smtClean="0"/>
              <a:t>W3C WoT offers building blocks to pick</a:t>
            </a:r>
            <a:br>
              <a:rPr lang="en-US" noProof="0" dirty="0" smtClean="0"/>
            </a:br>
            <a:r>
              <a:rPr lang="en-US" noProof="0" dirty="0" smtClean="0"/>
              <a:t>that enable semantic interoperability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WoT Thing Description (TD)</a:t>
            </a:r>
          </a:p>
          <a:p>
            <a:pPr lvl="2"/>
            <a:r>
              <a:rPr lang="en-US" noProof="0" dirty="0" smtClean="0"/>
              <a:t>WoT Binding Templates</a:t>
            </a:r>
          </a:p>
          <a:p>
            <a:pPr lvl="2"/>
            <a:r>
              <a:rPr lang="en-US" noProof="0" dirty="0" smtClean="0"/>
              <a:t>WoT Scripting API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smtClean="0"/>
              <a:t>Web of Things </a:t>
            </a:r>
            <a:r>
              <a:rPr lang="en-US" noProof="0" dirty="0" smtClean="0"/>
              <a:t>– Building Block </a:t>
            </a:r>
            <a:r>
              <a:rPr lang="en-US" dirty="0" smtClean="0"/>
              <a:t>Approach</a:t>
            </a:r>
            <a:endParaRPr lang="en-US" noProof="0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Information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Things to simplify IoT application development and enable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6" grpId="0" animBg="1"/>
      <p:bldP spid="37" grpId="0" animBg="1"/>
      <p:bldP spid="38" grpId="0" animBg="1"/>
      <p:bldP spid="39" grpId="0" animBg="1"/>
      <p:bldP spid="43" grpId="0"/>
      <p:bldP spid="44" grpId="0" animBg="1"/>
      <p:bldP spid="53" grpId="0"/>
      <p:bldP spid="54" grpId="0" animBg="1"/>
      <p:bldP spid="61" grpId="0"/>
      <p:bldP spid="62" grpId="0" animBg="1"/>
      <p:bldP spid="63" grpId="0" animBg="1"/>
      <p:bldP spid="64" grpId="0" animBg="1"/>
      <p:bldP spid="66" grpId="0" animBg="1"/>
      <p:bldP spid="67" grpId="0" animBg="1"/>
      <p:bldP spid="65" grpId="0" animBg="1"/>
      <p:bldP spid="68" grpId="0" animBg="1"/>
      <p:bldP spid="69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smtClean="0"/>
              <a:t>WoT Approach – Batteries Included</a:t>
            </a:r>
            <a:endParaRPr lang="en-US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 rot="16200000">
            <a:off x="3803056" y="3726881"/>
            <a:ext cx="858754" cy="895074"/>
          </a:xfrm>
          <a:prstGeom prst="foldedCorner">
            <a:avLst>
              <a:gd name="adj" fmla="val 2355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42" name="角丸四角形 21"/>
          <p:cNvSpPr/>
          <p:nvPr/>
        </p:nvSpPr>
        <p:spPr bwMode="auto">
          <a:xfrm>
            <a:off x="4995507" y="2505075"/>
            <a:ext cx="2351797" cy="2453861"/>
          </a:xfrm>
          <a:prstGeom prst="roundRect">
            <a:avLst>
              <a:gd name="adj" fmla="val 306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Security</a:t>
            </a:r>
            <a:b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and Privacy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metadata and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guidelines for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i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existing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security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(e.g., </a:t>
            </a:r>
            <a:r>
              <a:rPr lang="en-US" altLang="ja-JP" sz="20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Oauth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, …ACE)</a:t>
            </a:r>
            <a:endParaRPr lang="en-US" altLang="ja-JP" sz="20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7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48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3" grpId="0"/>
      <p:bldP spid="47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0" y="3656756"/>
            <a:ext cx="12198350" cy="383776"/>
            <a:chOff x="0" y="3656756"/>
            <a:chExt cx="12769328" cy="38377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0486578" y="3656761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2019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8384434" y="3656760"/>
              <a:ext cx="2282750" cy="383771"/>
            </a:xfrm>
            <a:prstGeom prst="homePlate">
              <a:avLst/>
            </a:prstGeom>
            <a:solidFill>
              <a:srgbClr val="4A7B7C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chemeClr val="bg1"/>
                  </a:solidFill>
                </a:rPr>
                <a:t>2018</a:t>
              </a:r>
              <a:endParaRPr lang="en-US" alt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282289" y="3656759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2017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180145" y="3656758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2016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077999" y="3656757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2015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3656756"/>
              <a:ext cx="2282751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2014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</a:t>
            </a:r>
            <a:r>
              <a:rPr lang="en-US" dirty="0" smtClean="0"/>
              <a:t>Things </a:t>
            </a:r>
            <a:r>
              <a:rPr lang="de-DE" dirty="0" smtClean="0"/>
              <a:t>– Timeline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1504253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21 Jan 2015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Interest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(IG)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6200000" flipV="1">
            <a:off x="496142" y="3827336"/>
            <a:ext cx="1305759" cy="176807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25-26 June 2014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</a:t>
            </a:r>
            <a:r>
              <a:rPr lang="en-US" altLang="de-DE" dirty="0">
                <a:solidFill>
                  <a:srgbClr val="FFFFFF"/>
                </a:solidFill>
              </a:rPr>
              <a:t>Workshop</a:t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>
                <a:solidFill>
                  <a:srgbClr val="FFFFFF"/>
                </a:solidFill>
              </a:rPr>
              <a:t>Berlin, Germany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 rot="5400000">
            <a:off x="5248668" y="1893626"/>
            <a:ext cx="1305759" cy="2197036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27 Dec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Working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(WG)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6200000" flipV="1">
            <a:off x="8345014" y="3919720"/>
            <a:ext cx="1305759" cy="1547382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15 June 2018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JSON-LD 1.1 WG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5400000">
            <a:off x="10001197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~ Mar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Release </a:t>
            </a:r>
            <a:r>
              <a:rPr lang="en-US" altLang="de-DE" dirty="0" smtClean="0">
                <a:solidFill>
                  <a:srgbClr val="FFFFFF"/>
                </a:solidFill>
              </a:rPr>
              <a:t>of Candidate</a:t>
            </a:r>
            <a:r>
              <a:rPr lang="en-US" altLang="de-DE" dirty="0">
                <a:solidFill>
                  <a:srgbClr val="FFFFFF"/>
                </a:solidFill>
              </a:rPr>
              <a:t/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Recommendations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 rot="16200000" flipV="1">
            <a:off x="4635807" y="3882924"/>
            <a:ext cx="1305759" cy="1620974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 Aug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 rot="16200000" flipV="1">
            <a:off x="10188607" y="3963106"/>
            <a:ext cx="1305759" cy="146060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Q2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WoT IG + WG</a:t>
            </a:r>
          </a:p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9168624" y="2132856"/>
            <a:ext cx="0" cy="15239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8786756" y="1714109"/>
            <a:ext cx="76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Now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Changed to “Simplified TD” in March 2018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561266" cy="4525963"/>
          </a:xfrm>
        </p:spPr>
        <p:txBody>
          <a:bodyPr>
            <a:normAutofit/>
          </a:bodyPr>
          <a:lstStyle/>
          <a:p>
            <a:r>
              <a:rPr lang="en-US" b="1" dirty="0"/>
              <a:t>JSON-LD 1.1 </a:t>
            </a:r>
            <a:r>
              <a:rPr lang="en-US" dirty="0"/>
              <a:t>processing</a:t>
            </a:r>
          </a:p>
          <a:p>
            <a:pPr lvl="1"/>
            <a:r>
              <a:rPr lang="en-US" dirty="0"/>
              <a:t>Objects instead of </a:t>
            </a:r>
            <a:r>
              <a:rPr lang="en-US" dirty="0" smtClean="0"/>
              <a:t>arrays (“idiomatic JSON”)</a:t>
            </a:r>
            <a:endParaRPr lang="en-US" dirty="0"/>
          </a:p>
          <a:p>
            <a:pPr lvl="1"/>
            <a:r>
              <a:rPr lang="en-US" dirty="0"/>
              <a:t>Default values (e.g., </a:t>
            </a:r>
            <a:r>
              <a:rPr lang="en-US" sz="1800" dirty="0"/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writable": 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Framing to serialize and </a:t>
            </a:r>
            <a:r>
              <a:rPr lang="en-US" dirty="0" smtClean="0"/>
              <a:t>preprocess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Semantic annotations optional</a:t>
            </a:r>
          </a:p>
          <a:p>
            <a:pPr lvl="1"/>
            <a:r>
              <a:rPr lang="en-US" noProof="0" dirty="0" smtClean="0"/>
              <a:t>TDs can be treated as simple JSON </a:t>
            </a:r>
            <a:r>
              <a:rPr lang="en-US" noProof="0" dirty="0" smtClean="0"/>
              <a:t>format</a:t>
            </a:r>
          </a:p>
          <a:p>
            <a:pPr lvl="1"/>
            <a:r>
              <a:rPr lang="en-US" dirty="0"/>
              <a:t>New Media Type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Context and terms known via media type</a:t>
            </a:r>
          </a:p>
          <a:p>
            <a:pPr lvl="1"/>
            <a:r>
              <a:rPr lang="en-US" noProof="0" dirty="0" smtClean="0"/>
              <a:t>No </a:t>
            </a:r>
            <a:r>
              <a:rPr lang="en-US" noProof="0" dirty="0" smtClean="0"/>
              <a:t>JSON-LD keywords or processing required</a:t>
            </a:r>
          </a:p>
          <a:p>
            <a:pPr lvl="1"/>
            <a:r>
              <a:rPr lang="en-US" noProof="0" dirty="0" smtClean="0"/>
              <a:t>No </a:t>
            </a:r>
            <a:r>
              <a:rPr lang="en-US" noProof="0" dirty="0" smtClean="0"/>
              <a:t>LD convention of terms being </a:t>
            </a:r>
            <a:r>
              <a:rPr lang="en-US" noProof="0" dirty="0" smtClean="0"/>
              <a:t>singular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events</a:t>
            </a:r>
            <a:r>
              <a:rPr lang="en-US" sz="1800" dirty="0"/>
              <a:t> </a:t>
            </a:r>
            <a:r>
              <a:rPr lang="en-US" dirty="0"/>
              <a:t>on top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603231" y="1600201"/>
            <a:ext cx="5040560" cy="4525963"/>
          </a:xfrm>
        </p:spPr>
        <p:txBody>
          <a:bodyPr>
            <a:normAutofit/>
          </a:bodyPr>
          <a:lstStyle/>
          <a:p>
            <a:r>
              <a:rPr lang="en-US" dirty="0"/>
              <a:t>JSON Schema </a:t>
            </a:r>
            <a:r>
              <a:rPr lang="en-US" dirty="0" smtClean="0"/>
              <a:t>compatibility</a:t>
            </a:r>
            <a:endParaRPr lang="en-US" dirty="0"/>
          </a:p>
          <a:p>
            <a:pPr lvl="1"/>
            <a:r>
              <a:rPr lang="en-US" dirty="0"/>
              <a:t>Data schema syntax now also identical</a:t>
            </a:r>
          </a:p>
          <a:p>
            <a:pPr lvl="1"/>
            <a:r>
              <a:rPr lang="en-US" dirty="0"/>
              <a:t>Payloads can be validated directly with</a:t>
            </a:r>
            <a:br>
              <a:rPr lang="en-US" dirty="0"/>
            </a:br>
            <a:r>
              <a:rPr lang="en-US" dirty="0"/>
              <a:t>JSON Schema </a:t>
            </a:r>
            <a:r>
              <a:rPr lang="en-US" dirty="0" smtClean="0"/>
              <a:t>implementations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New terms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noProof="0" dirty="0" smtClean="0"/>
              <a:t> (as mandatory)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support</a:t>
            </a:r>
          </a:p>
          <a:p>
            <a:pPr lvl="1"/>
            <a:r>
              <a:rPr lang="en-US" noProof="0" dirty="0" smtClean="0"/>
              <a:t>… collecting more</a:t>
            </a:r>
          </a:p>
          <a:p>
            <a:pPr lvl="1"/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Changes </a:t>
            </a:r>
            <a:r>
              <a:rPr lang="en-US" noProof="0" dirty="0" smtClean="0"/>
              <a:t>in “Simplified </a:t>
            </a:r>
            <a:r>
              <a:rPr lang="en-US" noProof="0" dirty="0"/>
              <a:t>TD”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2" y="8685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"@context": "https</a:t>
            </a:r>
            <a:r>
              <a:rPr lang="en-US" sz="14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://./w3c-wot-td-context.jsonld</a:t>
            </a: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base":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servient.example.com/things/lamp/",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interaction": </a:t>
            </a: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schema": { "type":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"properties/on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"brightness",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true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integer",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"properties/status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"@type": "Action",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"name": "fade",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inputSchema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"from",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"duration",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"/things/lamp/actions/fade"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"temperature",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868528"/>
            <a:ext cx="573099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"id":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urn:dev:ops:32473-smartlight-4711",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"description": "Corner torchiere“,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"base":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coaps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://servient.example.com/things/lamp/",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400" noProof="0" dirty="0" err="1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"brightness":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true,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"properties/status",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"actions":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"fade":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"input":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"from":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"to":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"duration":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"/things/lamp/actions/fade",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would be for the request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opposed to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which is for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FIXME: can have both meanings based on context (links/forms)?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"temperature":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needed, alternative: register URI schemes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http+sse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http+lp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...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"http:subProtocol": "http:EventSource",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“Simplified </a:t>
            </a:r>
            <a:r>
              <a:rPr lang="en-US" dirty="0"/>
              <a:t>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"Action",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inputSchema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name": "to"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"duration"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"actions/fade",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"temperature",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"fade":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"input":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"properties"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"actions/fade",</a:t>
            </a:r>
            <a:endParaRPr lang="en-US" sz="1400" b="1" noProof="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"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inputMediaType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b="1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b="1" noProof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"temperature":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/* needed, alternative: register URI schemes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http+sse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http+lp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 ...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"http:subProtocol": "http:EventSource",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“Simplified </a:t>
            </a:r>
            <a:r>
              <a:rPr lang="en-US" dirty="0"/>
              <a:t>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423317"/>
            <a:ext cx="5705282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"temperature"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 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://.../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events/overheated",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423317"/>
            <a:ext cx="5658987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"properties":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"temperature"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"https://.../events/overheated",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subProtocol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LongPoll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b="1" noProof="0" dirty="0" err="1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Two columns + Navigation</Name>
  <PpLayout>32</PpLayout>
  <Index>19</Index>
</p4ppTags>
</file>

<file path=customXml/item12.xml><?xml version="1.0" encoding="utf-8"?>
<p4ppTags>
  <Name>Text + Index</Name>
  <PpLayout>32</PpLayout>
  <Index>8</Index>
</p4ppTags>
</file>

<file path=customXml/item13.xml><?xml version="1.0" encoding="utf-8"?>
<p4ppTags>
  <Name>Two rows</Name>
  <PpLayout>32</PpLayout>
  <Index>13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One object (small) + Navigation</Name>
  <PpLayout>32</PpLayout>
  <Index>18</Index>
</p4ppTags>
</file>

<file path=customXml/item6.xml><?xml version="1.0" encoding="utf-8"?>
<p4ppTags>
  <Name>Free Content</Name>
  <PpLayout>11</PpLayout>
  <Index>9</Index>
</p4ppTags>
</file>

<file path=customXml/item7.xml><?xml version="1.0" encoding="utf-8"?>
<p4ppTags>
  <Name>One object (large)</Name>
  <PpLayout>16</PpLayout>
  <Index>10</Index>
</p4ppTags>
</file>

<file path=customXml/item8.xml><?xml version="1.0" encoding="utf-8"?>
<p4ppTags>
  <Name>Three columns</Name>
  <PpLayout>32</PpLayout>
  <Index>14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4E8C063E-54DF-40B8-B6B7-24C91B170904}">
  <ds:schemaRefs/>
</ds:datastoreItem>
</file>

<file path=customXml/itemProps10.xml><?xml version="1.0" encoding="utf-8"?>
<ds:datastoreItem xmlns:ds="http://schemas.openxmlformats.org/officeDocument/2006/customXml" ds:itemID="{9299034F-B9D7-46FC-B241-DC94BF0E67F6}">
  <ds:schemaRefs/>
</ds:datastoreItem>
</file>

<file path=customXml/itemProps11.xml><?xml version="1.0" encoding="utf-8"?>
<ds:datastoreItem xmlns:ds="http://schemas.openxmlformats.org/officeDocument/2006/customXml" ds:itemID="{A27DC4FC-F9FA-4AC8-AAAA-729E607CE7E5}">
  <ds:schemaRefs/>
</ds:datastoreItem>
</file>

<file path=customXml/itemProps12.xml><?xml version="1.0" encoding="utf-8"?>
<ds:datastoreItem xmlns:ds="http://schemas.openxmlformats.org/officeDocument/2006/customXml" ds:itemID="{0D9599B2-641B-429C-8C85-C591ECF8C990}">
  <ds:schemaRefs/>
</ds:datastoreItem>
</file>

<file path=customXml/itemProps13.xml><?xml version="1.0" encoding="utf-8"?>
<ds:datastoreItem xmlns:ds="http://schemas.openxmlformats.org/officeDocument/2006/customXml" ds:itemID="{F14BB4E7-BF22-46E2-AA3C-1ABA12A0B021}">
  <ds:schemaRefs/>
</ds:datastoreItem>
</file>

<file path=customXml/itemProps2.xml><?xml version="1.0" encoding="utf-8"?>
<ds:datastoreItem xmlns:ds="http://schemas.openxmlformats.org/officeDocument/2006/customXml" ds:itemID="{3C206999-0CDF-47B3-B85E-D5652B9D7810}">
  <ds:schemaRefs/>
</ds:datastoreItem>
</file>

<file path=customXml/itemProps3.xml><?xml version="1.0" encoding="utf-8"?>
<ds:datastoreItem xmlns:ds="http://schemas.openxmlformats.org/officeDocument/2006/customXml" ds:itemID="{F718F79D-2091-4AD7-864E-B9B95B323394}">
  <ds:schemaRefs/>
</ds:datastoreItem>
</file>

<file path=customXml/itemProps4.xml><?xml version="1.0" encoding="utf-8"?>
<ds:datastoreItem xmlns:ds="http://schemas.openxmlformats.org/officeDocument/2006/customXml" ds:itemID="{69E3DA23-9724-4848-A6F6-2F0F36B1F914}">
  <ds:schemaRefs/>
</ds:datastoreItem>
</file>

<file path=customXml/itemProps5.xml><?xml version="1.0" encoding="utf-8"?>
<ds:datastoreItem xmlns:ds="http://schemas.openxmlformats.org/officeDocument/2006/customXml" ds:itemID="{0091252C-F36F-40C9-984C-22582B3E6FB3}">
  <ds:schemaRefs/>
</ds:datastoreItem>
</file>

<file path=customXml/itemProps6.xml><?xml version="1.0" encoding="utf-8"?>
<ds:datastoreItem xmlns:ds="http://schemas.openxmlformats.org/officeDocument/2006/customXml" ds:itemID="{B5096DD8-53C8-4E83-8664-FC4F8BE8B725}">
  <ds:schemaRefs/>
</ds:datastoreItem>
</file>

<file path=customXml/itemProps7.xml><?xml version="1.0" encoding="utf-8"?>
<ds:datastoreItem xmlns:ds="http://schemas.openxmlformats.org/officeDocument/2006/customXml" ds:itemID="{864B6C15-1FF1-4ADA-8DBE-CD1DAF35B070}">
  <ds:schemaRefs/>
</ds:datastoreItem>
</file>

<file path=customXml/itemProps8.xml><?xml version="1.0" encoding="utf-8"?>
<ds:datastoreItem xmlns:ds="http://schemas.openxmlformats.org/officeDocument/2006/customXml" ds:itemID="{8699A006-2152-4093-B4FC-C6BF20D5E592}">
  <ds:schemaRefs/>
</ds:datastoreItem>
</file>

<file path=customXml/itemProps9.xml><?xml version="1.0" encoding="utf-8"?>
<ds:datastoreItem xmlns:ds="http://schemas.openxmlformats.org/officeDocument/2006/customXml" ds:itemID="{B19D05D1-AE0E-4B0D-AA6A-E4DC4507B7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2360</Words>
  <Application>Microsoft Office PowerPoint</Application>
  <PresentationFormat>Benutzerdefiniert</PresentationFormat>
  <Paragraphs>552</Paragraphs>
  <Slides>14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W3C WoT Update</vt:lpstr>
      <vt:lpstr>W3C Web of Things – Summary</vt:lpstr>
      <vt:lpstr>W3C Web of Things – Building Block Approach</vt:lpstr>
      <vt:lpstr>W3C WoT Approach – Batteries Included</vt:lpstr>
      <vt:lpstr>W3C Web of Things – Timeline</vt:lpstr>
      <vt:lpstr>Changed to “Simplified TD” in March 2018</vt:lpstr>
      <vt:lpstr>Changes in “Simplified TD”</vt:lpstr>
      <vt:lpstr>Changes in “Simplified TD”</vt:lpstr>
      <vt:lpstr>Changes in “Simplified TD”</vt:lpstr>
      <vt:lpstr>Changes in Scripting API</vt:lpstr>
      <vt:lpstr>Changes in Scripting API</vt:lpstr>
      <vt:lpstr>W3C Web of Things – Todos until Release</vt:lpstr>
      <vt:lpstr>W3C Web of Things – Todos until Release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Matthias Kovatsch</cp:lastModifiedBy>
  <cp:revision>158</cp:revision>
  <dcterms:created xsi:type="dcterms:W3CDTF">2018-05-15T12:31:41Z</dcterms:created>
  <dcterms:modified xsi:type="dcterms:W3CDTF">2018-07-19T19:57:40Z</dcterms:modified>
</cp:coreProperties>
</file>