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4"/>
  </p:sldMasterIdLst>
  <p:notesMasterIdLst>
    <p:notesMasterId r:id="rId29"/>
  </p:notesMasterIdLst>
  <p:sldIdLst>
    <p:sldId id="345" r:id="rId15"/>
    <p:sldId id="312" r:id="rId16"/>
    <p:sldId id="309" r:id="rId17"/>
    <p:sldId id="343" r:id="rId18"/>
    <p:sldId id="357" r:id="rId19"/>
    <p:sldId id="317" r:id="rId20"/>
    <p:sldId id="347" r:id="rId21"/>
    <p:sldId id="348" r:id="rId22"/>
    <p:sldId id="349" r:id="rId23"/>
    <p:sldId id="359" r:id="rId24"/>
    <p:sldId id="360" r:id="rId25"/>
    <p:sldId id="361" r:id="rId26"/>
    <p:sldId id="362" r:id="rId27"/>
    <p:sldId id="298" r:id="rId28"/>
  </p:sldIdLst>
  <p:sldSz cx="12198350" cy="6858000"/>
  <p:notesSz cx="6858000" cy="9144000"/>
  <p:custDataLst>
    <p:tags r:id="rId30"/>
  </p:custDataLst>
  <p:defaultTextStyle>
    <a:defPPr>
      <a:defRPr lang="en-US"/>
    </a:defPPr>
    <a:lvl1pPr marL="0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B7C"/>
    <a:srgbClr val="FF00FF"/>
    <a:srgbClr val="66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3" autoAdjust="0"/>
    <p:restoredTop sz="82743" autoAdjust="0"/>
  </p:normalViewPr>
  <p:slideViewPr>
    <p:cSldViewPr>
      <p:cViewPr>
        <p:scale>
          <a:sx n="75" d="100"/>
          <a:sy n="75" d="100"/>
        </p:scale>
        <p:origin x="-715" y="-298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8017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10" Type="http://schemas.openxmlformats.org/officeDocument/2006/relationships/customXml" Target="../customXml/item10.xml"/><Relationship Id="rId19" Type="http://schemas.openxmlformats.org/officeDocument/2006/relationships/slide" Target="slides/slide5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134F2-1676-48A3-903A-038A6077AAEC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DCE6-5E8C-4E63-B22B-AE2E83541C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5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02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36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7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15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36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36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2130426"/>
            <a:ext cx="10368598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3886200"/>
            <a:ext cx="85388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15B4-1FB6-4A41-B6F5-F7C6C935F8A0}" type="datetime1">
              <a:rPr lang="en-US" smtClean="0"/>
              <a:t>7/19/2018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768" indent="0">
              <a:buNone/>
              <a:defRPr sz="3700"/>
            </a:lvl2pPr>
            <a:lvl3pPr marL="1219535" indent="0">
              <a:buNone/>
              <a:defRPr sz="3200"/>
            </a:lvl3pPr>
            <a:lvl4pPr marL="1829303" indent="0">
              <a:buNone/>
              <a:defRPr sz="2700"/>
            </a:lvl4pPr>
            <a:lvl5pPr marL="2439071" indent="0">
              <a:buNone/>
              <a:defRPr sz="2700"/>
            </a:lvl5pPr>
            <a:lvl6pPr marL="3048838" indent="0">
              <a:buNone/>
              <a:defRPr sz="2700"/>
            </a:lvl6pPr>
            <a:lvl7pPr marL="3658606" indent="0">
              <a:buNone/>
              <a:defRPr sz="2700"/>
            </a:lvl7pPr>
            <a:lvl8pPr marL="4268373" indent="0">
              <a:buNone/>
              <a:defRPr sz="2700"/>
            </a:lvl8pPr>
            <a:lvl9pPr marL="487814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A51E-E9F9-4BBA-8F3B-026E8500E49A}" type="datetime1">
              <a:rPr lang="en-US" smtClean="0"/>
              <a:t>7/19/2018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10C-A7E3-426D-81F1-F6631B36F75F}" type="datetime1">
              <a:rPr lang="en-US" smtClean="0"/>
              <a:t>7/19/2018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B572-E480-4EC1-86BB-64101152E68C}" type="datetime1">
              <a:rPr lang="en-US" smtClean="0"/>
              <a:t>7/19/2018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3888-1861-4ED3-8D16-BD59B50C0AB5}" type="datetime1">
              <a:rPr lang="en-US" smtClean="0"/>
              <a:t>7/19/2018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585" y="4406901"/>
            <a:ext cx="10368598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5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93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90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8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86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83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81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8605-9DC9-49E9-9FDF-F17389E0F925}" type="datetime1">
              <a:rPr lang="en-US" smtClean="0"/>
              <a:t>7/19/2018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A156-8C01-43AD-A170-4C7A07CEB23E}" type="datetime1">
              <a:rPr lang="en-US" smtClean="0"/>
              <a:t>7/19/2018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0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8" y="1600201"/>
            <a:ext cx="289697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22912" y="1600201"/>
            <a:ext cx="7865522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2930-5117-4418-B1CC-5B464C3DF389}" type="datetime1">
              <a:rPr lang="en-US" smtClean="0"/>
              <a:t>7/19/2018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00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6594" y="2174875"/>
            <a:ext cx="5391840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5834-9CD6-4E94-8FF1-0A9EBCF6012F}" type="datetime1">
              <a:rPr lang="en-US" smtClean="0"/>
              <a:t>7/19/2018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C3C-B55F-4A4B-9AB9-42DD245B1FDF}" type="datetime1">
              <a:rPr lang="en-US" smtClean="0"/>
              <a:t>7/19/2018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3D54-DB42-4C98-97A1-04DF30310EB4}" type="datetime1">
              <a:rPr lang="en-US" smtClean="0"/>
              <a:t>7/19/2018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20" y="273049"/>
            <a:ext cx="401317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9216" y="273052"/>
            <a:ext cx="6819216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920" y="1435102"/>
            <a:ext cx="401317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6B90-4F68-4210-A214-7763A6F7F26A}" type="datetime1">
              <a:rPr lang="en-US" smtClean="0"/>
              <a:t>7/19/2018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A3AF-1541-4979-9422-18F79577997B}" type="datetime1">
              <a:rPr lang="en-US" smtClean="0"/>
              <a:t>7/19/2018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43515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9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matthias.kovatsch@siemens.com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914876" y="4036190"/>
            <a:ext cx="10368598" cy="1470025"/>
          </a:xfrm>
        </p:spPr>
        <p:txBody>
          <a:bodyPr/>
          <a:lstStyle/>
          <a:p>
            <a:r>
              <a:rPr lang="en-US" sz="5400" b="1" dirty="0"/>
              <a:t>W3C WoT </a:t>
            </a:r>
            <a:r>
              <a:rPr lang="en-US" sz="5400" b="1" dirty="0" smtClean="0"/>
              <a:t>Update</a:t>
            </a:r>
            <a:endParaRPr lang="en-US" sz="5400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770584" y="5445224"/>
            <a:ext cx="10657184" cy="141459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IETF 102, T2TRG, Montreal, Canada, July 2018</a:t>
            </a:r>
            <a:endParaRPr lang="en-US" sz="4000" dirty="0"/>
          </a:p>
        </p:txBody>
      </p:sp>
      <p:pic>
        <p:nvPicPr>
          <p:cNvPr id="11" name="Picture 4" descr="C:\Users\z0010w1v\Pictures\wot-log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10966" y="116632"/>
            <a:ext cx="7920878" cy="4216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293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Scripting </a:t>
            </a:r>
            <a:r>
              <a:rPr lang="en-US" dirty="0" smtClean="0"/>
              <a:t>API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980728"/>
            <a:ext cx="5633274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let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thing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WoT.produce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({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name: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"counter"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// no support for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// more metadata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});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console.log(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"Created thing 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+ thing.name);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thing.addProperty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{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name 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schema 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'{ "type": "number"}'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// no support for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// custom metadata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observable :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writeable :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value : </a:t>
            </a:r>
            <a:r>
              <a:rPr lang="en-US" sz="1400" dirty="0">
                <a:solidFill>
                  <a:srgbClr val="09885A"/>
                </a:solidFill>
                <a:latin typeface="Consolas"/>
                <a:ea typeface="Times New Roman"/>
                <a:cs typeface="Times New Roman"/>
              </a:rPr>
              <a:t>0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thing.addAction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({ name: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"increment"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});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thing.setActionHandler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"increment"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()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thing.readProperty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).then(res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{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thing.writeProperty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 ++res);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});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});</a:t>
            </a:r>
            <a:endParaRPr lang="en-US" sz="16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980728"/>
            <a:ext cx="5875011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let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thing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WoT.produce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({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name: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"counter"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description: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"counter example Thing"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"@context"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: {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iot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"http://iotschema.org/"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}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});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console.log(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"Created thing 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+ thing.name);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thing.addProperty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{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type: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"integer"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description: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"current counter value"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iot:Custom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"example annotation"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observable: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writeable: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true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},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09885A"/>
                </a:solidFill>
                <a:latin typeface="Consolas"/>
                <a:ea typeface="Times New Roman"/>
                <a:cs typeface="Times New Roman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thing.addAction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"increment"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thing.setActionHandler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"increment"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()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thing.properties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[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].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get().then(res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{ 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thing.properties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].set(++res);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});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});</a:t>
            </a:r>
            <a:endParaRPr lang="en-US" sz="16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0" y="340668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4A7B7C"/>
                </a:solidFill>
              </a:rPr>
              <a:t>OLD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321187" y="34066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>
                <a:solidFill>
                  <a:srgbClr val="4A7B7C"/>
                </a:solidFill>
              </a:rPr>
              <a:t> NEW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2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</a:t>
            </a:r>
            <a:r>
              <a:rPr lang="en-US" dirty="0" smtClean="0"/>
              <a:t>in Scripting </a:t>
            </a:r>
            <a:r>
              <a:rPr lang="en-US" dirty="0"/>
              <a:t>API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700808"/>
            <a:ext cx="5777290" cy="279777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WoT.fetch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"http://localhost:8080/counter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.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then(td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let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WoT.consume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(td);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endParaRPr lang="en-US" sz="1400" dirty="0" smtClean="0">
              <a:solidFill>
                <a:srgbClr val="000000"/>
              </a:solidFill>
              <a:latin typeface="Consolas"/>
              <a:ea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// 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introspection had to parse td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   // in application code</a:t>
            </a:r>
            <a:endParaRPr lang="de-DE" sz="1400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thing.readProperty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.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then(res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console.info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 value is"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 res);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})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.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catch(err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console.error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(err); });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thing.invokeAction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"increment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);</a:t>
            </a:r>
            <a:endParaRPr lang="en-US" sz="1400" dirty="0">
              <a:solidFill>
                <a:srgbClr val="000000"/>
              </a:solidFill>
              <a:latin typeface="Consolas"/>
              <a:ea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  <a:latin typeface="Consolas"/>
              <a:ea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})</a:t>
            </a:r>
            <a:endParaRPr lang="de-DE" sz="14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.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catch(err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console.error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(err);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});</a:t>
            </a:r>
            <a:endParaRPr lang="en-US" sz="14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700808"/>
            <a:ext cx="5997522" cy="279777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WoT.fetch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"http://localhost:8080/counter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.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then(td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let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WoT.consume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(td);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solidFill>
                <a:srgbClr val="000000"/>
              </a:solidFill>
              <a:latin typeface="Consolas"/>
              <a:ea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 // 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introspection support (type,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desc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.,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iot:Custom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Times New Roman"/>
                <a:cs typeface="Times New Roman"/>
              </a:rPr>
              <a:t>, …)</a:t>
            </a:r>
            <a:endParaRPr lang="en-US" sz="1400" dirty="0" smtClean="0">
              <a:solidFill>
                <a:srgbClr val="000000"/>
              </a:solidFill>
              <a:latin typeface="Consolas"/>
              <a:ea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console.dir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thing.properties.count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solidFill>
                <a:srgbClr val="000000"/>
              </a:solidFill>
              <a:latin typeface="Consolas"/>
              <a:ea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thing.properties.count.get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()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.then(res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console.info(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Times New Roman"/>
                <a:cs typeface="Times New Roman"/>
              </a:rPr>
              <a:t>"count value is"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 res);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})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.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catch(err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console.error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(err); });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endParaRPr lang="en-US" sz="1400" dirty="0">
              <a:latin typeface="Arial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thing.actions.increment.invoke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solidFill>
                <a:srgbClr val="000000"/>
              </a:solidFill>
              <a:latin typeface="Consolas"/>
              <a:ea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})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.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catch(err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Times New Roman"/>
                <a:cs typeface="Times New Roman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console.error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(err); });</a:t>
            </a:r>
            <a:endParaRPr lang="en-US" sz="14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0" y="340668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4A7B7C"/>
                </a:solidFill>
              </a:rPr>
              <a:t>OLD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321187" y="34066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>
                <a:solidFill>
                  <a:srgbClr val="4A7B7C"/>
                </a:solidFill>
              </a:rPr>
              <a:t> NEW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9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Web of Things – </a:t>
            </a:r>
            <a:r>
              <a:rPr lang="en-US" dirty="0" err="1" smtClean="0"/>
              <a:t>Todos</a:t>
            </a:r>
            <a:r>
              <a:rPr lang="en-US" dirty="0" smtClean="0"/>
              <a:t> until Release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918" y="1196752"/>
            <a:ext cx="10978515" cy="5661248"/>
          </a:xfrm>
        </p:spPr>
        <p:txBody>
          <a:bodyPr>
            <a:normAutofit/>
          </a:bodyPr>
          <a:lstStyle/>
          <a:p>
            <a:r>
              <a:rPr lang="en-US" dirty="0" smtClean="0"/>
              <a:t>WoT Thing Description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Extend model to efficiently support read-/write-multiple interactions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Revisit Events to allow for input on subscribe (e.g., filters)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Finalize model for security vocabulary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Align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links</a:t>
            </a:r>
            <a:r>
              <a:rPr lang="en-US" dirty="0" smtClean="0"/>
              <a:t> field with draft-</a:t>
            </a:r>
            <a:r>
              <a:rPr lang="en-US" dirty="0" err="1" smtClean="0"/>
              <a:t>ietf</a:t>
            </a:r>
            <a:r>
              <a:rPr lang="en-US" dirty="0" smtClean="0"/>
              <a:t>-core-links-</a:t>
            </a:r>
            <a:r>
              <a:rPr lang="en-US" dirty="0" err="1" smtClean="0"/>
              <a:t>json</a:t>
            </a:r>
            <a:endParaRPr lang="en-US" dirty="0" smtClean="0"/>
          </a:p>
          <a:p>
            <a:pPr lvl="2">
              <a:spcBef>
                <a:spcPts val="600"/>
              </a:spcBef>
            </a:pPr>
            <a:r>
              <a:rPr lang="en-US" dirty="0" smtClean="0"/>
              <a:t>Found issue with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 smtClean="0"/>
              <a:t> attribute lacking parameter support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Collect more core vocabulary terms (e.g.,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created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lastModified</a:t>
            </a:r>
            <a:r>
              <a:rPr lang="en-US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IANA Considerations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application/</a:t>
            </a:r>
            <a:r>
              <a:rPr lang="en-US" dirty="0" err="1" smtClean="0"/>
              <a:t>td+json</a:t>
            </a:r>
            <a:r>
              <a:rPr lang="en-US" dirty="0" smtClean="0"/>
              <a:t> and </a:t>
            </a:r>
            <a:r>
              <a:rPr lang="en-US" dirty="0" err="1" smtClean="0"/>
              <a:t>CoAP</a:t>
            </a:r>
            <a:r>
              <a:rPr lang="en-US" dirty="0" smtClean="0"/>
              <a:t> Content-Format number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9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Web of Things – </a:t>
            </a:r>
            <a:r>
              <a:rPr lang="en-US" dirty="0" err="1" smtClean="0"/>
              <a:t>Todos</a:t>
            </a:r>
            <a:r>
              <a:rPr lang="en-US" dirty="0" smtClean="0"/>
              <a:t> until Release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918" y="1196752"/>
            <a:ext cx="10978515" cy="5661248"/>
          </a:xfrm>
        </p:spPr>
        <p:txBody>
          <a:bodyPr>
            <a:normAutofit/>
          </a:bodyPr>
          <a:lstStyle/>
          <a:p>
            <a:r>
              <a:rPr lang="en-US" dirty="0" smtClean="0"/>
              <a:t>WoT Scripting API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Model read-/write-multiple interactions in the API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Finalize discovery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Define API errors</a:t>
            </a:r>
          </a:p>
          <a:p>
            <a:r>
              <a:rPr lang="en-US" dirty="0" smtClean="0"/>
              <a:t>WoT Binding Templates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Create extension point for hypermedia-driven Actions and Events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application/</a:t>
            </a:r>
            <a:r>
              <a:rPr lang="en-US" dirty="0" err="1" smtClean="0"/>
              <a:t>wot+json</a:t>
            </a:r>
            <a:r>
              <a:rPr lang="en-US" dirty="0" smtClean="0"/>
              <a:t> and </a:t>
            </a:r>
            <a:r>
              <a:rPr lang="en-US" dirty="0" err="1" smtClean="0"/>
              <a:t>CoAP</a:t>
            </a:r>
            <a:r>
              <a:rPr lang="en-US" dirty="0" smtClean="0"/>
              <a:t> Content-Format number</a:t>
            </a:r>
          </a:p>
          <a:p>
            <a:r>
              <a:rPr lang="en-US" dirty="0" smtClean="0"/>
              <a:t>WoT Security and Privacy</a:t>
            </a:r>
          </a:p>
          <a:p>
            <a:pPr lvl="1"/>
            <a:r>
              <a:rPr lang="en-US" dirty="0" smtClean="0"/>
              <a:t>Refine initial but extensible security vocabulary (based on TD model)</a:t>
            </a:r>
          </a:p>
          <a:p>
            <a:pPr lvl="1"/>
            <a:r>
              <a:rPr lang="en-US" dirty="0" smtClean="0"/>
              <a:t>Start a “living” Working Group Note on “WoT Security Best Practices”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9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Contact</a:t>
            </a:r>
            <a:endParaRPr lang="en-US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noProof="0" dirty="0" smtClean="0"/>
              <a:t>Dr. Matthias Kovatsch</a:t>
            </a:r>
          </a:p>
          <a:p>
            <a:pPr marL="0" indent="0">
              <a:buNone/>
            </a:pPr>
            <a:r>
              <a:rPr lang="en-US" noProof="0" dirty="0" smtClean="0"/>
              <a:t>Senior Research Scientist</a:t>
            </a:r>
          </a:p>
          <a:p>
            <a:pPr marL="0" indent="0">
              <a:buNone/>
            </a:pPr>
            <a:endParaRPr lang="en-US" noProof="0" dirty="0" smtClean="0"/>
          </a:p>
          <a:p>
            <a:pPr marL="0" indent="0">
              <a:buNone/>
            </a:pPr>
            <a:r>
              <a:rPr lang="en-US" noProof="0" dirty="0" smtClean="0"/>
              <a:t>Siemens AG</a:t>
            </a:r>
          </a:p>
          <a:p>
            <a:pPr marL="0" indent="0">
              <a:buNone/>
            </a:pPr>
            <a:r>
              <a:rPr lang="en-US" noProof="0" dirty="0" smtClean="0"/>
              <a:t>CT RDA IOT EWT-DE</a:t>
            </a:r>
          </a:p>
          <a:p>
            <a:pPr marL="0" indent="0">
              <a:buNone/>
            </a:pPr>
            <a:endParaRPr lang="en-US" noProof="0" dirty="0" smtClean="0"/>
          </a:p>
          <a:p>
            <a:pPr marL="0" indent="0">
              <a:buNone/>
            </a:pPr>
            <a:r>
              <a:rPr lang="en-US" noProof="0" dirty="0" smtClean="0">
                <a:hlinkClick r:id="rId2"/>
              </a:rPr>
              <a:t>matthias.kovatsch@siemens.com</a:t>
            </a:r>
            <a:endParaRPr lang="en-US" noProof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W3C Web of Things – Summary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849298" cy="4525963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Counter fragmentation in the IoT</a:t>
            </a:r>
          </a:p>
          <a:p>
            <a:endParaRPr lang="en-US" noProof="0" dirty="0" smtClean="0"/>
          </a:p>
          <a:p>
            <a:pPr lvl="1"/>
            <a:r>
              <a:rPr lang="en-US" noProof="0" dirty="0" smtClean="0"/>
              <a:t>Web of Things (WoT) vs Internet of Things (IoT)</a:t>
            </a:r>
            <a:br>
              <a:rPr lang="en-US" noProof="0" dirty="0" smtClean="0"/>
            </a:br>
            <a:r>
              <a:rPr lang="en-US" noProof="0" dirty="0" smtClean="0"/>
              <a:t>is similar to World Wide Web vs Internet</a:t>
            </a:r>
          </a:p>
          <a:p>
            <a:pPr lvl="1"/>
            <a:endParaRPr lang="en-US" noProof="0" dirty="0" smtClean="0"/>
          </a:p>
          <a:p>
            <a:pPr lvl="1"/>
            <a:r>
              <a:rPr lang="en-US" noProof="0" dirty="0" smtClean="0"/>
              <a:t>Take patterns from the World Wide Web</a:t>
            </a:r>
            <a:br>
              <a:rPr lang="en-US" noProof="0" dirty="0" smtClean="0"/>
            </a:br>
            <a:r>
              <a:rPr lang="en-US" noProof="0" dirty="0" smtClean="0"/>
              <a:t>and adapt and apply them to the IoT</a:t>
            </a:r>
          </a:p>
          <a:p>
            <a:pPr lvl="1"/>
            <a:endParaRPr lang="en-US" noProof="0" dirty="0" smtClean="0"/>
          </a:p>
          <a:p>
            <a:pPr lvl="2"/>
            <a:r>
              <a:rPr lang="en-US" noProof="0" dirty="0" smtClean="0"/>
              <a:t>JSON, Schema, and Linked Data</a:t>
            </a:r>
          </a:p>
          <a:p>
            <a:pPr lvl="2"/>
            <a:r>
              <a:rPr lang="en-US" noProof="0" dirty="0" smtClean="0"/>
              <a:t>URIs and Media Types</a:t>
            </a:r>
          </a:p>
          <a:p>
            <a:pPr lvl="2"/>
            <a:r>
              <a:rPr lang="en-US" noProof="0" dirty="0" smtClean="0"/>
              <a:t>JavaScript runtime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514971" cy="4525963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By Describing and Complementing</a:t>
            </a:r>
          </a:p>
          <a:p>
            <a:endParaRPr lang="en-US" noProof="0" dirty="0" smtClean="0"/>
          </a:p>
          <a:p>
            <a:pPr lvl="1"/>
            <a:r>
              <a:rPr lang="en-US" noProof="0" dirty="0" smtClean="0"/>
              <a:t>Not competing with existing IoT standards,</a:t>
            </a:r>
            <a:br>
              <a:rPr lang="en-US" noProof="0" dirty="0" smtClean="0"/>
            </a:br>
            <a:r>
              <a:rPr lang="en-US" noProof="0" dirty="0" smtClean="0"/>
              <a:t>as not prescribing a full-stack solution</a:t>
            </a:r>
            <a:br>
              <a:rPr lang="en-US" noProof="0" dirty="0" smtClean="0"/>
            </a:br>
            <a:endParaRPr lang="en-US" noProof="0" dirty="0" smtClean="0"/>
          </a:p>
          <a:p>
            <a:pPr lvl="1"/>
            <a:r>
              <a:rPr lang="en-US" noProof="0" dirty="0" smtClean="0"/>
              <a:t>W3C WoT offers building blocks to pick</a:t>
            </a:r>
            <a:br>
              <a:rPr lang="en-US" noProof="0" dirty="0" smtClean="0"/>
            </a:br>
            <a:r>
              <a:rPr lang="en-US" noProof="0" dirty="0" smtClean="0"/>
              <a:t>that enable semantic interoperability</a:t>
            </a:r>
          </a:p>
          <a:p>
            <a:pPr lvl="1"/>
            <a:endParaRPr lang="en-US" noProof="0" dirty="0" smtClean="0"/>
          </a:p>
          <a:p>
            <a:pPr lvl="2"/>
            <a:r>
              <a:rPr lang="en-US" noProof="0" dirty="0" smtClean="0"/>
              <a:t>WoT Thing Description (TD)</a:t>
            </a:r>
          </a:p>
          <a:p>
            <a:pPr lvl="2"/>
            <a:r>
              <a:rPr lang="en-US" noProof="0" dirty="0" smtClean="0"/>
              <a:t>WoT Binding Templates</a:t>
            </a:r>
          </a:p>
          <a:p>
            <a:pPr lvl="2"/>
            <a:r>
              <a:rPr lang="en-US" noProof="0" dirty="0" smtClean="0"/>
              <a:t>WoT Scripting API</a:t>
            </a:r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2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loud 48"/>
          <p:cNvSpPr/>
          <p:nvPr/>
        </p:nvSpPr>
        <p:spPr>
          <a:xfrm>
            <a:off x="6504377" y="1302390"/>
            <a:ext cx="1730963" cy="614442"/>
          </a:xfrm>
          <a:prstGeom prst="cloud">
            <a:avLst/>
          </a:prstGeom>
          <a:solidFill>
            <a:srgbClr val="8EB4E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de-DE" sz="2000" dirty="0" smtClean="0">
                <a:latin typeface="+mj-lt"/>
              </a:rPr>
              <a:t>JavaScript</a:t>
            </a:r>
            <a:endParaRPr lang="en-US" sz="2000" dirty="0">
              <a:latin typeface="+mj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</a:t>
            </a:r>
            <a:r>
              <a:rPr lang="en-US" dirty="0" smtClean="0"/>
              <a:t>Web of Things </a:t>
            </a:r>
            <a:r>
              <a:rPr lang="en-US" noProof="0" dirty="0" smtClean="0"/>
              <a:t>– Building Block </a:t>
            </a:r>
            <a:r>
              <a:rPr lang="en-US" dirty="0" smtClean="0"/>
              <a:t>Approach</a:t>
            </a:r>
            <a:endParaRPr lang="en-US" noProof="0" dirty="0"/>
          </a:p>
        </p:txBody>
      </p:sp>
      <p:sp>
        <p:nvSpPr>
          <p:cNvPr id="15" name="角丸四角形 6"/>
          <p:cNvSpPr/>
          <p:nvPr/>
        </p:nvSpPr>
        <p:spPr bwMode="auto">
          <a:xfrm>
            <a:off x="4875405" y="2379304"/>
            <a:ext cx="2592000" cy="2709456"/>
          </a:xfrm>
          <a:prstGeom prst="roundRect">
            <a:avLst>
              <a:gd name="adj" fmla="val 6113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Any IoT Device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9" name="角丸四角形 21"/>
          <p:cNvSpPr/>
          <p:nvPr/>
        </p:nvSpPr>
        <p:spPr bwMode="auto">
          <a:xfrm>
            <a:off x="5001405" y="4528387"/>
            <a:ext cx="2340000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Protocol</a:t>
            </a:r>
            <a:endParaRPr kumimoji="0" lang="en-US" altLang="ja-JP" sz="2000" b="0" i="0" u="none" strike="noStrike" kern="0" cap="none" spc="0" normalizeH="0" baseline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5" name="角丸四角形 21"/>
          <p:cNvSpPr/>
          <p:nvPr/>
        </p:nvSpPr>
        <p:spPr bwMode="auto">
          <a:xfrm>
            <a:off x="4997179" y="3980111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Data Model</a:t>
            </a:r>
          </a:p>
        </p:txBody>
      </p:sp>
      <p:sp>
        <p:nvSpPr>
          <p:cNvPr id="36" name="Down Arrow 40"/>
          <p:cNvSpPr/>
          <p:nvPr/>
        </p:nvSpPr>
        <p:spPr>
          <a:xfrm rot="5400000">
            <a:off x="4583400" y="4048379"/>
            <a:ext cx="295612" cy="288397"/>
          </a:xfrm>
          <a:prstGeom prst="downArrow">
            <a:avLst/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Cloud 46"/>
          <p:cNvSpPr/>
          <p:nvPr/>
        </p:nvSpPr>
        <p:spPr>
          <a:xfrm>
            <a:off x="460272" y="5116571"/>
            <a:ext cx="1223022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000" dirty="0" smtClean="0">
                <a:latin typeface="+mj-lt"/>
              </a:rPr>
              <a:t>Events</a:t>
            </a:r>
            <a:endParaRPr lang="en-US" sz="2000" dirty="0">
              <a:latin typeface="+mj-lt"/>
            </a:endParaRPr>
          </a:p>
        </p:txBody>
      </p:sp>
      <p:sp>
        <p:nvSpPr>
          <p:cNvPr id="38" name="Cloud 47"/>
          <p:cNvSpPr/>
          <p:nvPr/>
        </p:nvSpPr>
        <p:spPr>
          <a:xfrm>
            <a:off x="687905" y="4529181"/>
            <a:ext cx="1562230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Ins="0" rtlCol="0" anchor="ctr"/>
          <a:lstStyle/>
          <a:p>
            <a:pPr algn="ctr"/>
            <a:r>
              <a:rPr lang="de-DE" sz="2000" dirty="0" smtClean="0">
                <a:latin typeface="+mj-lt"/>
              </a:rPr>
              <a:t>Properties</a:t>
            </a:r>
            <a:endParaRPr lang="en-US" sz="2000" dirty="0">
              <a:latin typeface="+mj-lt"/>
            </a:endParaRPr>
          </a:p>
        </p:txBody>
      </p:sp>
      <p:sp>
        <p:nvSpPr>
          <p:cNvPr id="39" name="Cloud 48"/>
          <p:cNvSpPr/>
          <p:nvPr/>
        </p:nvSpPr>
        <p:spPr>
          <a:xfrm>
            <a:off x="1461897" y="4974631"/>
            <a:ext cx="1309236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000" dirty="0" smtClean="0">
                <a:latin typeface="+mj-lt"/>
              </a:rPr>
              <a:t>Actions</a:t>
            </a:r>
            <a:endParaRPr lang="en-US" sz="2000" dirty="0">
              <a:latin typeface="+mj-lt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5001405" y="3977303"/>
            <a:ext cx="2340000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Information Model</a:t>
            </a:r>
            <a:endParaRPr lang="ja-JP" altLang="en-US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41" name="Picture 3" descr="D:\Projekte\Standardesierung\W3C\WoT\TD\Nizza\t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4896" y="3745041"/>
            <a:ext cx="895073" cy="895073"/>
          </a:xfrm>
          <a:prstGeom prst="rect">
            <a:avLst/>
          </a:prstGeom>
          <a:noFill/>
        </p:spPr>
      </p:pic>
      <p:sp>
        <p:nvSpPr>
          <p:cNvPr id="43" name="テキスト ボックス 43"/>
          <p:cNvSpPr txBox="1"/>
          <p:nvPr/>
        </p:nvSpPr>
        <p:spPr>
          <a:xfrm>
            <a:off x="627064" y="2100270"/>
            <a:ext cx="38911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JSON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(-LD) representation format to describe Thing </a:t>
            </a:r>
            <a:r>
              <a:rPr lang="en-US" altLang="ja-JP" sz="1600" i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instances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with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metadata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. Uses </a:t>
            </a:r>
            <a:r>
              <a:rPr lang="en-US" altLang="ja-JP" sz="1600" b="1" dirty="0" smtClean="0">
                <a:solidFill>
                  <a:srgbClr val="4A7B7C"/>
                </a:solidFill>
                <a:latin typeface="+mj-lt"/>
                <a:ea typeface="HG明朝E" panose="02020909000000000000" pitchFamily="17" charset="-128"/>
              </a:rPr>
              <a:t>formal interaction model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and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domain-specific vocabularies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to uniformly describe how to use Things and interpret their data/services.</a:t>
            </a:r>
          </a:p>
        </p:txBody>
      </p:sp>
      <p:sp>
        <p:nvSpPr>
          <p:cNvPr id="44" name="Cube 4"/>
          <p:cNvSpPr/>
          <p:nvPr/>
        </p:nvSpPr>
        <p:spPr>
          <a:xfrm>
            <a:off x="627063" y="1557337"/>
            <a:ext cx="3852000" cy="542933"/>
          </a:xfrm>
          <a:prstGeom prst="cube">
            <a:avLst>
              <a:gd name="adj" fmla="val 21875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Thing Description (TD)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3" name="テキスト ボックス 39"/>
          <p:cNvSpPr txBox="1"/>
          <p:nvPr/>
        </p:nvSpPr>
        <p:spPr>
          <a:xfrm>
            <a:off x="7987575" y="2100270"/>
            <a:ext cx="385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Standardized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JavaScript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object API for an IoT runtime system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similar to the Web browser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. Provides an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interface between applications and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Things to simplify IoT application development and enable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portable apps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across vendors, devices,</a:t>
            </a:r>
            <a:b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</a:b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edge, and cloud.</a:t>
            </a:r>
          </a:p>
        </p:txBody>
      </p:sp>
      <p:sp>
        <p:nvSpPr>
          <p:cNvPr id="54" name="Cube 4"/>
          <p:cNvSpPr/>
          <p:nvPr/>
        </p:nvSpPr>
        <p:spPr>
          <a:xfrm>
            <a:off x="7987576" y="1557337"/>
            <a:ext cx="3852000" cy="542933"/>
          </a:xfrm>
          <a:prstGeom prst="cube">
            <a:avLst>
              <a:gd name="adj" fmla="val 21875"/>
            </a:avLst>
          </a:prstGeom>
          <a:solidFill>
            <a:srgbClr val="005A9C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Scripting </a:t>
            </a:r>
            <a:r>
              <a:rPr lang="en-US" sz="2000" kern="100" dirty="0" smtClean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API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8" name="角丸四角形 21"/>
          <p:cNvSpPr/>
          <p:nvPr/>
        </p:nvSpPr>
        <p:spPr bwMode="auto">
          <a:xfrm>
            <a:off x="5001405" y="2505075"/>
            <a:ext cx="2340000" cy="1357309"/>
          </a:xfrm>
          <a:prstGeom prst="roundRect">
            <a:avLst>
              <a:gd name="adj" fmla="val 13261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1600" kern="0" dirty="0" err="1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</a:t>
            </a:r>
            <a:r>
              <a:rPr lang="de-DE" altLang="ja-JP" sz="16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System</a:t>
            </a:r>
            <a:endParaRPr lang="ja-JP" altLang="en-US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9" name="角丸四角形 21"/>
          <p:cNvSpPr/>
          <p:nvPr/>
        </p:nvSpPr>
        <p:spPr bwMode="auto">
          <a:xfrm>
            <a:off x="5001405" y="3431835"/>
            <a:ext cx="2340000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SDK</a:t>
            </a:r>
            <a:endParaRPr lang="ja-JP" altLang="en-US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7" name="縦巻き 49"/>
          <p:cNvSpPr/>
          <p:nvPr/>
        </p:nvSpPr>
        <p:spPr bwMode="auto">
          <a:xfrm>
            <a:off x="5091405" y="2892434"/>
            <a:ext cx="2160000" cy="432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</a:t>
            </a:r>
            <a:endParaRPr kumimoji="0" lang="en-US" altLang="ja-JP" sz="16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テキスト ボックス 41"/>
          <p:cNvSpPr txBox="1"/>
          <p:nvPr/>
        </p:nvSpPr>
        <p:spPr>
          <a:xfrm>
            <a:off x="7987576" y="5013064"/>
            <a:ext cx="3852000" cy="1323439"/>
          </a:xfrm>
          <a:prstGeom prst="rect">
            <a:avLst/>
          </a:prstGeom>
          <a:noFill/>
        </p:spPr>
        <p:txBody>
          <a:bodyPr wrap="square" rIns="9000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Mappings of the </a:t>
            </a:r>
            <a:r>
              <a:rPr lang="en-US" altLang="ja-JP" sz="1600" b="1" dirty="0" smtClean="0">
                <a:solidFill>
                  <a:srgbClr val="4A7B7C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formal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 </a:t>
            </a:r>
            <a:r>
              <a:rPr lang="en-US" altLang="ja-JP" sz="1600" b="1" dirty="0" smtClean="0">
                <a:solidFill>
                  <a:srgbClr val="4A7B7C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Interaction Model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to concrete protocol operations (e.g., </a:t>
            </a:r>
            <a:r>
              <a:rPr lang="en-US" altLang="ja-JP" sz="1600" dirty="0" err="1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CoAP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) and platform features (e.g., OCF). Existing templates are used to easily produce TDs for the Things of the corresponding platform.</a:t>
            </a:r>
            <a:endParaRPr lang="en-US" altLang="ja-JP" sz="1400" dirty="0" smtClean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anose="020B0604020202020204" pitchFamily="34" charset="0"/>
            </a:endParaRPr>
          </a:p>
        </p:txBody>
      </p:sp>
      <p:sp>
        <p:nvSpPr>
          <p:cNvPr id="62" name="Cube 4"/>
          <p:cNvSpPr/>
          <p:nvPr/>
        </p:nvSpPr>
        <p:spPr>
          <a:xfrm>
            <a:off x="7987576" y="4470131"/>
            <a:ext cx="3852000" cy="542933"/>
          </a:xfrm>
          <a:prstGeom prst="cube">
            <a:avLst>
              <a:gd name="adj" fmla="val 21875"/>
            </a:avLst>
          </a:prstGeom>
          <a:solidFill>
            <a:srgbClr val="00B05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Binding Templates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63" name="Cloud 48"/>
          <p:cNvSpPr/>
          <p:nvPr/>
        </p:nvSpPr>
        <p:spPr>
          <a:xfrm>
            <a:off x="5454893" y="5586345"/>
            <a:ext cx="1282005" cy="739381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…</a:t>
            </a:r>
            <a:endParaRPr lang="en-US" sz="2000" dirty="0">
              <a:latin typeface="+mj-lt"/>
            </a:endParaRPr>
          </a:p>
        </p:txBody>
      </p:sp>
      <p:sp>
        <p:nvSpPr>
          <p:cNvPr id="64" name="Cloud 48"/>
          <p:cNvSpPr/>
          <p:nvPr/>
        </p:nvSpPr>
        <p:spPr>
          <a:xfrm>
            <a:off x="5492993" y="5190258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HTTP</a:t>
            </a:r>
            <a:endParaRPr lang="en-US" sz="2000" dirty="0">
              <a:latin typeface="+mj-lt"/>
            </a:endParaRPr>
          </a:p>
        </p:txBody>
      </p:sp>
      <p:sp>
        <p:nvSpPr>
          <p:cNvPr id="66" name="Cloud 48"/>
          <p:cNvSpPr/>
          <p:nvPr/>
        </p:nvSpPr>
        <p:spPr>
          <a:xfrm>
            <a:off x="4805162" y="5544492"/>
            <a:ext cx="1049417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MQTT</a:t>
            </a:r>
            <a:endParaRPr lang="en-US" sz="2000" dirty="0">
              <a:latin typeface="+mj-lt"/>
            </a:endParaRPr>
          </a:p>
        </p:txBody>
      </p:sp>
      <p:sp>
        <p:nvSpPr>
          <p:cNvPr id="67" name="Cloud 48"/>
          <p:cNvSpPr/>
          <p:nvPr/>
        </p:nvSpPr>
        <p:spPr>
          <a:xfrm>
            <a:off x="4918685" y="6013042"/>
            <a:ext cx="1103263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>
                <a:latin typeface="+mj-lt"/>
              </a:rPr>
              <a:t>Modbus</a:t>
            </a:r>
            <a:endParaRPr lang="en-US" sz="2000" dirty="0">
              <a:latin typeface="+mj-lt"/>
            </a:endParaRPr>
          </a:p>
        </p:txBody>
      </p:sp>
      <p:sp>
        <p:nvSpPr>
          <p:cNvPr id="65" name="Cloud 48"/>
          <p:cNvSpPr/>
          <p:nvPr/>
        </p:nvSpPr>
        <p:spPr>
          <a:xfrm>
            <a:off x="6240731" y="5336116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 smtClean="0">
                <a:latin typeface="+mj-lt"/>
              </a:rPr>
              <a:t>CoAP</a:t>
            </a:r>
            <a:endParaRPr lang="en-US" sz="2000" dirty="0">
              <a:latin typeface="+mj-lt"/>
            </a:endParaRPr>
          </a:p>
        </p:txBody>
      </p:sp>
      <p:sp>
        <p:nvSpPr>
          <p:cNvPr id="68" name="Cloud 48"/>
          <p:cNvSpPr/>
          <p:nvPr/>
        </p:nvSpPr>
        <p:spPr>
          <a:xfrm>
            <a:off x="6240731" y="5768648"/>
            <a:ext cx="131047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UA Binary</a:t>
            </a:r>
            <a:endParaRPr lang="en-US" sz="2000" dirty="0">
              <a:latin typeface="+mj-lt"/>
            </a:endParaRPr>
          </a:p>
        </p:txBody>
      </p:sp>
      <p:sp>
        <p:nvSpPr>
          <p:cNvPr id="69" name="Cloud 48"/>
          <p:cNvSpPr/>
          <p:nvPr/>
        </p:nvSpPr>
        <p:spPr>
          <a:xfrm>
            <a:off x="5778872" y="6200774"/>
            <a:ext cx="131047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 smtClean="0">
                <a:latin typeface="+mj-lt"/>
              </a:rPr>
              <a:t>BACnet</a:t>
            </a:r>
            <a:endParaRPr lang="en-US" sz="2000" dirty="0">
              <a:latin typeface="+mj-lt"/>
            </a:endParaRPr>
          </a:p>
        </p:txBody>
      </p:sp>
      <p:sp>
        <p:nvSpPr>
          <p:cNvPr id="46" name="Wolkenförmige Legende 45"/>
          <p:cNvSpPr/>
          <p:nvPr/>
        </p:nvSpPr>
        <p:spPr>
          <a:xfrm>
            <a:off x="1202631" y="3824277"/>
            <a:ext cx="2140091" cy="946151"/>
          </a:xfrm>
          <a:prstGeom prst="cloudCallout">
            <a:avLst>
              <a:gd name="adj1" fmla="val 68128"/>
              <a:gd name="adj2" fmla="val -9313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wrap="none" lIns="288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kern="0" dirty="0">
                <a:solidFill>
                  <a:sysClr val="window" lastClr="FFFFFF"/>
                </a:solidFill>
                <a:latin typeface="+mj-lt"/>
                <a:ea typeface="+mn-ea"/>
              </a:rPr>
              <a:t>The </a:t>
            </a:r>
            <a:r>
              <a:rPr lang="de-DE" sz="2000" i="1" kern="0" dirty="0">
                <a:solidFill>
                  <a:sysClr val="window" lastClr="FFFFFF"/>
                </a:solidFill>
                <a:latin typeface="+mj-lt"/>
                <a:ea typeface="+mn-ea"/>
              </a:rPr>
              <a:t>index.html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kern="0" noProof="0" dirty="0" err="1">
                <a:solidFill>
                  <a:sysClr val="window" lastClr="FFFFFF"/>
                </a:solidFill>
                <a:latin typeface="+mj-lt"/>
                <a:ea typeface="+mn-ea"/>
              </a:rPr>
              <a:t>for</a:t>
            </a:r>
            <a:r>
              <a:rPr lang="de-DE" sz="2000" kern="0" noProof="0" dirty="0">
                <a:solidFill>
                  <a:sysClr val="window" lastClr="FFFFFF"/>
                </a:solidFill>
                <a:latin typeface="+mj-lt"/>
                <a:ea typeface="+mn-ea"/>
              </a:rPr>
              <a:t> Things</a:t>
            </a:r>
            <a:endParaRPr kumimoji="0" lang="de-DE" sz="160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6" grpId="0" animBg="1"/>
      <p:bldP spid="37" grpId="0" animBg="1"/>
      <p:bldP spid="38" grpId="0" animBg="1"/>
      <p:bldP spid="39" grpId="0" animBg="1"/>
      <p:bldP spid="43" grpId="0"/>
      <p:bldP spid="44" grpId="0" animBg="1"/>
      <p:bldP spid="53" grpId="0"/>
      <p:bldP spid="54" grpId="0" animBg="1"/>
      <p:bldP spid="61" grpId="0"/>
      <p:bldP spid="62" grpId="0" animBg="1"/>
      <p:bldP spid="63" grpId="0" animBg="1"/>
      <p:bldP spid="64" grpId="0" animBg="1"/>
      <p:bldP spid="66" grpId="0" animBg="1"/>
      <p:bldP spid="67" grpId="0" animBg="1"/>
      <p:bldP spid="65" grpId="0" animBg="1"/>
      <p:bldP spid="68" grpId="0" animBg="1"/>
      <p:bldP spid="69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Down Arrow 40"/>
          <p:cNvSpPr/>
          <p:nvPr/>
        </p:nvSpPr>
        <p:spPr>
          <a:xfrm rot="5400000">
            <a:off x="4583400" y="4048379"/>
            <a:ext cx="295612" cy="288397"/>
          </a:xfrm>
          <a:prstGeom prst="downArrow">
            <a:avLst/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Cloud 48"/>
          <p:cNvSpPr/>
          <p:nvPr/>
        </p:nvSpPr>
        <p:spPr>
          <a:xfrm>
            <a:off x="6504377" y="1302390"/>
            <a:ext cx="1730963" cy="614442"/>
          </a:xfrm>
          <a:prstGeom prst="cloud">
            <a:avLst/>
          </a:prstGeom>
          <a:solidFill>
            <a:srgbClr val="8EB4E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de-DE" sz="2000" dirty="0" smtClean="0">
                <a:latin typeface="+mj-lt"/>
              </a:rPr>
              <a:t>JavaScript</a:t>
            </a:r>
            <a:endParaRPr lang="en-US" sz="2000" dirty="0">
              <a:latin typeface="+mj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</a:t>
            </a:r>
            <a:r>
              <a:rPr lang="en-US" dirty="0" smtClean="0"/>
              <a:t>WoT Approach – Batteries Included</a:t>
            </a:r>
            <a:endParaRPr lang="en-US" dirty="0"/>
          </a:p>
        </p:txBody>
      </p:sp>
      <p:sp>
        <p:nvSpPr>
          <p:cNvPr id="15" name="角丸四角形 6"/>
          <p:cNvSpPr/>
          <p:nvPr/>
        </p:nvSpPr>
        <p:spPr bwMode="auto">
          <a:xfrm>
            <a:off x="4875405" y="2379304"/>
            <a:ext cx="2592000" cy="2709456"/>
          </a:xfrm>
          <a:prstGeom prst="roundRect">
            <a:avLst>
              <a:gd name="adj" fmla="val 6113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Any IoT Device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9" name="角丸四角形 21"/>
          <p:cNvSpPr/>
          <p:nvPr/>
        </p:nvSpPr>
        <p:spPr bwMode="auto">
          <a:xfrm>
            <a:off x="5001405" y="4528387"/>
            <a:ext cx="2340000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Bindings</a:t>
            </a:r>
            <a:endParaRPr kumimoji="0" lang="en-US" altLang="ja-JP" sz="2000" b="0" i="0" u="none" strike="noStrike" kern="0" cap="none" spc="0" normalizeH="0" baseline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5" name="角丸四角形 21"/>
          <p:cNvSpPr/>
          <p:nvPr/>
        </p:nvSpPr>
        <p:spPr bwMode="auto">
          <a:xfrm>
            <a:off x="4997179" y="3980111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Data Model</a:t>
            </a:r>
          </a:p>
        </p:txBody>
      </p:sp>
      <p:sp>
        <p:nvSpPr>
          <p:cNvPr id="37" name="Cloud 46"/>
          <p:cNvSpPr/>
          <p:nvPr/>
        </p:nvSpPr>
        <p:spPr>
          <a:xfrm>
            <a:off x="460272" y="5116571"/>
            <a:ext cx="1223022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000" dirty="0" smtClean="0">
                <a:latin typeface="+mj-lt"/>
              </a:rPr>
              <a:t>Events</a:t>
            </a:r>
            <a:endParaRPr lang="en-US" sz="2000" dirty="0">
              <a:latin typeface="+mj-lt"/>
            </a:endParaRPr>
          </a:p>
        </p:txBody>
      </p:sp>
      <p:sp>
        <p:nvSpPr>
          <p:cNvPr id="38" name="Cloud 47"/>
          <p:cNvSpPr/>
          <p:nvPr/>
        </p:nvSpPr>
        <p:spPr>
          <a:xfrm>
            <a:off x="687905" y="4529181"/>
            <a:ext cx="1562230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Ins="0" rtlCol="0" anchor="ctr"/>
          <a:lstStyle/>
          <a:p>
            <a:pPr algn="ctr"/>
            <a:r>
              <a:rPr lang="de-DE" sz="2000" dirty="0" smtClean="0">
                <a:latin typeface="+mj-lt"/>
              </a:rPr>
              <a:t>Properties</a:t>
            </a:r>
            <a:endParaRPr lang="en-US" sz="2000" dirty="0">
              <a:latin typeface="+mj-lt"/>
            </a:endParaRPr>
          </a:p>
        </p:txBody>
      </p:sp>
      <p:sp>
        <p:nvSpPr>
          <p:cNvPr id="39" name="Cloud 48"/>
          <p:cNvSpPr/>
          <p:nvPr/>
        </p:nvSpPr>
        <p:spPr>
          <a:xfrm>
            <a:off x="1461897" y="4974631"/>
            <a:ext cx="1309236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000" dirty="0" smtClean="0">
                <a:latin typeface="+mj-lt"/>
              </a:rPr>
              <a:t>Actions</a:t>
            </a:r>
            <a:endParaRPr lang="en-US" sz="2000" dirty="0">
              <a:latin typeface="+mj-lt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5001405" y="3977303"/>
            <a:ext cx="2340000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ja-JP" altLang="en-US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41" name="Picture 3" descr="D:\Projekte\Standardesierung\W3C\WoT\TD\Nizza\t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4896" y="3745041"/>
            <a:ext cx="895073" cy="895073"/>
          </a:xfrm>
          <a:prstGeom prst="rect">
            <a:avLst/>
          </a:prstGeom>
          <a:noFill/>
        </p:spPr>
      </p:pic>
      <p:sp>
        <p:nvSpPr>
          <p:cNvPr id="44" name="Cube 4"/>
          <p:cNvSpPr/>
          <p:nvPr/>
        </p:nvSpPr>
        <p:spPr>
          <a:xfrm>
            <a:off x="627063" y="1557337"/>
            <a:ext cx="3852000" cy="542933"/>
          </a:xfrm>
          <a:prstGeom prst="cube">
            <a:avLst>
              <a:gd name="adj" fmla="val 21875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Thing Description (TD)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3" name="テキスト ボックス 39"/>
          <p:cNvSpPr txBox="1"/>
          <p:nvPr/>
        </p:nvSpPr>
        <p:spPr>
          <a:xfrm>
            <a:off x="7987575" y="2100270"/>
            <a:ext cx="385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>
                <a:solidFill>
                  <a:prstClr val="black"/>
                </a:solidFill>
                <a:ea typeface="HG明朝E" panose="02020909000000000000" pitchFamily="17" charset="-128"/>
              </a:rPr>
              <a:t>Standardized </a:t>
            </a:r>
            <a:r>
              <a:rPr lang="en-US" altLang="ja-JP" sz="1600" b="1" dirty="0">
                <a:solidFill>
                  <a:prstClr val="black"/>
                </a:solidFill>
                <a:ea typeface="HG明朝E" panose="02020909000000000000" pitchFamily="17" charset="-128"/>
              </a:rPr>
              <a:t>JavaScript</a:t>
            </a:r>
            <a:r>
              <a:rPr lang="en-US" altLang="ja-JP" sz="1600" dirty="0">
                <a:solidFill>
                  <a:prstClr val="black"/>
                </a:solidFill>
                <a:ea typeface="HG明朝E" panose="02020909000000000000" pitchFamily="17" charset="-128"/>
              </a:rPr>
              <a:t> object API for an IoT runtime system </a:t>
            </a:r>
            <a:r>
              <a:rPr lang="en-US" altLang="ja-JP" sz="1600" b="1" dirty="0">
                <a:solidFill>
                  <a:prstClr val="black"/>
                </a:solidFill>
                <a:ea typeface="HG明朝E" panose="02020909000000000000" pitchFamily="17" charset="-128"/>
              </a:rPr>
              <a:t>similar to the Web browser</a:t>
            </a:r>
            <a:r>
              <a:rPr lang="en-US" altLang="ja-JP" sz="1600" dirty="0">
                <a:solidFill>
                  <a:prstClr val="black"/>
                </a:solidFill>
                <a:ea typeface="HG明朝E" panose="02020909000000000000" pitchFamily="17" charset="-128"/>
              </a:rPr>
              <a:t>. Provides an</a:t>
            </a:r>
            <a:r>
              <a:rPr lang="en-US" altLang="ja-JP" sz="1600" b="1" dirty="0">
                <a:solidFill>
                  <a:prstClr val="black"/>
                </a:solidFill>
                <a:ea typeface="HG明朝E" panose="02020909000000000000" pitchFamily="17" charset="-128"/>
              </a:rPr>
              <a:t> </a:t>
            </a:r>
            <a:r>
              <a:rPr lang="en-US" altLang="ja-JP" sz="1600" dirty="0">
                <a:solidFill>
                  <a:prstClr val="black"/>
                </a:solidFill>
                <a:ea typeface="HG明朝E" panose="02020909000000000000" pitchFamily="17" charset="-128"/>
              </a:rPr>
              <a:t>interface between applications and Things to simplify IoT application development and enable </a:t>
            </a:r>
            <a:r>
              <a:rPr lang="en-US" altLang="ja-JP" sz="1600" b="1" dirty="0">
                <a:solidFill>
                  <a:prstClr val="black"/>
                </a:solidFill>
                <a:ea typeface="HG明朝E" panose="02020909000000000000" pitchFamily="17" charset="-128"/>
              </a:rPr>
              <a:t>portable apps </a:t>
            </a:r>
            <a:r>
              <a:rPr lang="en-US" altLang="ja-JP" sz="1600" dirty="0">
                <a:solidFill>
                  <a:prstClr val="black"/>
                </a:solidFill>
                <a:ea typeface="HG明朝E" panose="02020909000000000000" pitchFamily="17" charset="-128"/>
              </a:rPr>
              <a:t>across vendors, devices,</a:t>
            </a:r>
            <a:br>
              <a:rPr lang="en-US" altLang="ja-JP" sz="1600" dirty="0">
                <a:solidFill>
                  <a:prstClr val="black"/>
                </a:solidFill>
                <a:ea typeface="HG明朝E" panose="02020909000000000000" pitchFamily="17" charset="-128"/>
              </a:rPr>
            </a:br>
            <a:r>
              <a:rPr lang="en-US" altLang="ja-JP" sz="1600" dirty="0">
                <a:solidFill>
                  <a:prstClr val="black"/>
                </a:solidFill>
                <a:ea typeface="HG明朝E" panose="02020909000000000000" pitchFamily="17" charset="-128"/>
              </a:rPr>
              <a:t>edge, and cloud.</a:t>
            </a:r>
          </a:p>
        </p:txBody>
      </p:sp>
      <p:sp>
        <p:nvSpPr>
          <p:cNvPr id="54" name="Cube 4"/>
          <p:cNvSpPr/>
          <p:nvPr/>
        </p:nvSpPr>
        <p:spPr>
          <a:xfrm>
            <a:off x="7987576" y="1557337"/>
            <a:ext cx="3852000" cy="542933"/>
          </a:xfrm>
          <a:prstGeom prst="cube">
            <a:avLst>
              <a:gd name="adj" fmla="val 21875"/>
            </a:avLst>
          </a:prstGeom>
          <a:solidFill>
            <a:srgbClr val="005A9C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Scripting </a:t>
            </a:r>
            <a:r>
              <a:rPr lang="en-US" sz="2000" kern="100" dirty="0" smtClean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API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8" name="角丸四角形 21"/>
          <p:cNvSpPr/>
          <p:nvPr/>
        </p:nvSpPr>
        <p:spPr bwMode="auto">
          <a:xfrm>
            <a:off x="5001405" y="2505075"/>
            <a:ext cx="2340000" cy="1357309"/>
          </a:xfrm>
          <a:prstGeom prst="roundRect">
            <a:avLst>
              <a:gd name="adj" fmla="val 13261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1600" kern="0" dirty="0" err="1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</a:t>
            </a:r>
            <a:r>
              <a:rPr lang="de-DE" altLang="ja-JP" sz="16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System</a:t>
            </a:r>
            <a:endParaRPr lang="ja-JP" altLang="en-US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9" name="角丸四角形 21"/>
          <p:cNvSpPr/>
          <p:nvPr/>
        </p:nvSpPr>
        <p:spPr bwMode="auto">
          <a:xfrm>
            <a:off x="5001405" y="3431835"/>
            <a:ext cx="2340000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SDK</a:t>
            </a:r>
            <a:endParaRPr lang="ja-JP" altLang="en-US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7" name="縦巻き 49"/>
          <p:cNvSpPr/>
          <p:nvPr/>
        </p:nvSpPr>
        <p:spPr bwMode="auto">
          <a:xfrm>
            <a:off x="5091405" y="2892434"/>
            <a:ext cx="2160000" cy="432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</a:t>
            </a:r>
            <a:endParaRPr kumimoji="0" lang="en-US" altLang="ja-JP" sz="16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3" name="Cloud 48"/>
          <p:cNvSpPr/>
          <p:nvPr/>
        </p:nvSpPr>
        <p:spPr>
          <a:xfrm>
            <a:off x="5454893" y="5586345"/>
            <a:ext cx="1282005" cy="739381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…</a:t>
            </a:r>
            <a:endParaRPr lang="en-US" sz="2000" dirty="0">
              <a:latin typeface="+mj-lt"/>
            </a:endParaRPr>
          </a:p>
        </p:txBody>
      </p:sp>
      <p:sp>
        <p:nvSpPr>
          <p:cNvPr id="64" name="Cloud 48"/>
          <p:cNvSpPr/>
          <p:nvPr/>
        </p:nvSpPr>
        <p:spPr>
          <a:xfrm>
            <a:off x="5492993" y="5190258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HTTP</a:t>
            </a:r>
            <a:endParaRPr lang="en-US" sz="2000" dirty="0">
              <a:latin typeface="+mj-lt"/>
            </a:endParaRPr>
          </a:p>
        </p:txBody>
      </p:sp>
      <p:sp>
        <p:nvSpPr>
          <p:cNvPr id="66" name="Cloud 48"/>
          <p:cNvSpPr/>
          <p:nvPr/>
        </p:nvSpPr>
        <p:spPr>
          <a:xfrm>
            <a:off x="4805162" y="5544492"/>
            <a:ext cx="1049417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MQTT</a:t>
            </a:r>
            <a:endParaRPr lang="en-US" sz="2000" dirty="0">
              <a:latin typeface="+mj-lt"/>
            </a:endParaRPr>
          </a:p>
        </p:txBody>
      </p:sp>
      <p:sp>
        <p:nvSpPr>
          <p:cNvPr id="67" name="Cloud 48"/>
          <p:cNvSpPr/>
          <p:nvPr/>
        </p:nvSpPr>
        <p:spPr>
          <a:xfrm>
            <a:off x="4918685" y="6013042"/>
            <a:ext cx="1103263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>
                <a:latin typeface="+mj-lt"/>
              </a:rPr>
              <a:t>Modbus</a:t>
            </a:r>
            <a:endParaRPr lang="en-US" sz="2000" dirty="0">
              <a:latin typeface="+mj-lt"/>
            </a:endParaRPr>
          </a:p>
        </p:txBody>
      </p:sp>
      <p:sp>
        <p:nvSpPr>
          <p:cNvPr id="65" name="Cloud 48"/>
          <p:cNvSpPr/>
          <p:nvPr/>
        </p:nvSpPr>
        <p:spPr>
          <a:xfrm>
            <a:off x="6240731" y="5336116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 smtClean="0">
                <a:latin typeface="+mj-lt"/>
              </a:rPr>
              <a:t>CoAP</a:t>
            </a:r>
            <a:endParaRPr lang="en-US" sz="2000" dirty="0">
              <a:latin typeface="+mj-lt"/>
            </a:endParaRPr>
          </a:p>
        </p:txBody>
      </p:sp>
      <p:sp>
        <p:nvSpPr>
          <p:cNvPr id="68" name="Cloud 48"/>
          <p:cNvSpPr/>
          <p:nvPr/>
        </p:nvSpPr>
        <p:spPr>
          <a:xfrm>
            <a:off x="6240731" y="5768648"/>
            <a:ext cx="131047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UA Binary</a:t>
            </a:r>
            <a:endParaRPr lang="en-US" sz="2000" dirty="0">
              <a:latin typeface="+mj-lt"/>
            </a:endParaRPr>
          </a:p>
        </p:txBody>
      </p:sp>
      <p:sp>
        <p:nvSpPr>
          <p:cNvPr id="69" name="Cloud 48"/>
          <p:cNvSpPr/>
          <p:nvPr/>
        </p:nvSpPr>
        <p:spPr>
          <a:xfrm>
            <a:off x="5778872" y="6200774"/>
            <a:ext cx="131047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 smtClean="0">
                <a:latin typeface="+mj-lt"/>
              </a:rPr>
              <a:t>BACnet</a:t>
            </a:r>
            <a:endParaRPr lang="en-US" sz="2000" dirty="0">
              <a:latin typeface="+mj-lt"/>
            </a:endParaRPr>
          </a:p>
        </p:txBody>
      </p:sp>
      <p:sp>
        <p:nvSpPr>
          <p:cNvPr id="34" name="角丸四角形 21"/>
          <p:cNvSpPr/>
          <p:nvPr/>
        </p:nvSpPr>
        <p:spPr bwMode="auto">
          <a:xfrm rot="16200000">
            <a:off x="3803056" y="3726881"/>
            <a:ext cx="858754" cy="895074"/>
          </a:xfrm>
          <a:prstGeom prst="foldedCorner">
            <a:avLst>
              <a:gd name="adj" fmla="val 23551"/>
            </a:avLst>
          </a:prstGeom>
          <a:solidFill>
            <a:srgbClr val="FFFF00">
              <a:alpha val="8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Wolkenförmige Legende 45"/>
          <p:cNvSpPr/>
          <p:nvPr/>
        </p:nvSpPr>
        <p:spPr>
          <a:xfrm>
            <a:off x="1202631" y="3824277"/>
            <a:ext cx="2140091" cy="946151"/>
          </a:xfrm>
          <a:prstGeom prst="cloudCallout">
            <a:avLst>
              <a:gd name="adj1" fmla="val 68128"/>
              <a:gd name="adj2" fmla="val -9313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wrap="none" lIns="288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kern="0" dirty="0">
                <a:solidFill>
                  <a:sysClr val="window" lastClr="FFFFFF"/>
                </a:solidFill>
                <a:latin typeface="+mj-lt"/>
                <a:ea typeface="+mn-ea"/>
              </a:rPr>
              <a:t>The </a:t>
            </a:r>
            <a:r>
              <a:rPr lang="de-DE" sz="2000" i="1" kern="0" dirty="0">
                <a:solidFill>
                  <a:sysClr val="window" lastClr="FFFFFF"/>
                </a:solidFill>
                <a:latin typeface="+mj-lt"/>
                <a:ea typeface="+mn-ea"/>
              </a:rPr>
              <a:t>index.html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kern="0" noProof="0" dirty="0" err="1">
                <a:solidFill>
                  <a:sysClr val="window" lastClr="FFFFFF"/>
                </a:solidFill>
                <a:latin typeface="+mj-lt"/>
                <a:ea typeface="+mn-ea"/>
              </a:rPr>
              <a:t>for</a:t>
            </a:r>
            <a:r>
              <a:rPr lang="de-DE" sz="2000" kern="0" noProof="0" dirty="0">
                <a:solidFill>
                  <a:sysClr val="window" lastClr="FFFFFF"/>
                </a:solidFill>
                <a:latin typeface="+mj-lt"/>
                <a:ea typeface="+mn-ea"/>
              </a:rPr>
              <a:t> Things</a:t>
            </a:r>
            <a:endParaRPr kumimoji="0" lang="de-DE" sz="160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</a:endParaRPr>
          </a:p>
        </p:txBody>
      </p:sp>
      <p:sp>
        <p:nvSpPr>
          <p:cNvPr id="42" name="角丸四角形 21"/>
          <p:cNvSpPr/>
          <p:nvPr/>
        </p:nvSpPr>
        <p:spPr bwMode="auto">
          <a:xfrm>
            <a:off x="4995507" y="2505075"/>
            <a:ext cx="2351797" cy="2453861"/>
          </a:xfrm>
          <a:prstGeom prst="roundRect">
            <a:avLst>
              <a:gd name="adj" fmla="val 3061"/>
            </a:avLst>
          </a:prstGeom>
          <a:solidFill>
            <a:srgbClr val="FFFF00">
              <a:alpha val="8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Security</a:t>
            </a:r>
            <a:br>
              <a:rPr lang="en-US" altLang="ja-JP" sz="2000" b="1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b="1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and Privacy</a:t>
            </a:r>
            <a: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/>
            </a:r>
            <a:b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metadata and</a:t>
            </a:r>
            <a:b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guidelines for</a:t>
            </a:r>
            <a:b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i="1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existing</a:t>
            </a:r>
            <a: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security</a:t>
            </a:r>
            <a:b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(e.g., </a:t>
            </a:r>
            <a:r>
              <a:rPr lang="en-US" altLang="ja-JP" sz="2000" kern="0" dirty="0" err="1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Oauth</a:t>
            </a:r>
            <a:r>
              <a:rPr lang="en-US" altLang="ja-JP" sz="20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, …ACE)</a:t>
            </a:r>
            <a:endParaRPr lang="en-US" altLang="ja-JP" sz="20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3" name="テキスト ボックス 43"/>
          <p:cNvSpPr txBox="1"/>
          <p:nvPr/>
        </p:nvSpPr>
        <p:spPr>
          <a:xfrm>
            <a:off x="627064" y="2100270"/>
            <a:ext cx="38911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JSON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(-LD) representation format to describe Thing </a:t>
            </a:r>
            <a:r>
              <a:rPr lang="en-US" altLang="ja-JP" sz="1600" i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instances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with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metadata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. Uses </a:t>
            </a:r>
            <a:r>
              <a:rPr lang="en-US" altLang="ja-JP" sz="1600" b="1" dirty="0" smtClean="0">
                <a:solidFill>
                  <a:srgbClr val="4A7B7C"/>
                </a:solidFill>
                <a:latin typeface="+mj-lt"/>
                <a:ea typeface="HG明朝E" panose="02020909000000000000" pitchFamily="17" charset="-128"/>
              </a:rPr>
              <a:t>formal interaction model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and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domain-specific vocabularies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to uniformly describe how to use Things and interpret their data/services.</a:t>
            </a:r>
          </a:p>
        </p:txBody>
      </p:sp>
      <p:sp>
        <p:nvSpPr>
          <p:cNvPr id="47" name="テキスト ボックス 41"/>
          <p:cNvSpPr txBox="1"/>
          <p:nvPr/>
        </p:nvSpPr>
        <p:spPr>
          <a:xfrm>
            <a:off x="7987576" y="5013064"/>
            <a:ext cx="3852000" cy="1323439"/>
          </a:xfrm>
          <a:prstGeom prst="rect">
            <a:avLst/>
          </a:prstGeom>
          <a:noFill/>
        </p:spPr>
        <p:txBody>
          <a:bodyPr wrap="square" rIns="9000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Mappings of the </a:t>
            </a:r>
            <a:r>
              <a:rPr lang="en-US" altLang="ja-JP" sz="1600" b="1" dirty="0" smtClean="0">
                <a:solidFill>
                  <a:srgbClr val="4A7B7C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formal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 </a:t>
            </a:r>
            <a:r>
              <a:rPr lang="en-US" altLang="ja-JP" sz="1600" b="1" dirty="0" smtClean="0">
                <a:solidFill>
                  <a:srgbClr val="4A7B7C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Interaction Model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to concrete protocol operations (e.g., </a:t>
            </a:r>
            <a:r>
              <a:rPr lang="en-US" altLang="ja-JP" sz="1600" dirty="0" err="1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CoAP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) and platform features (e.g., OCF). Existing templates are used to easily produce TDs for the Things of the corresponding platform.</a:t>
            </a:r>
            <a:endParaRPr lang="en-US" altLang="ja-JP" sz="1400" dirty="0" smtClean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anose="020B0604020202020204" pitchFamily="34" charset="0"/>
            </a:endParaRPr>
          </a:p>
        </p:txBody>
      </p:sp>
      <p:sp>
        <p:nvSpPr>
          <p:cNvPr id="48" name="Cube 4"/>
          <p:cNvSpPr/>
          <p:nvPr/>
        </p:nvSpPr>
        <p:spPr>
          <a:xfrm>
            <a:off x="7987576" y="4470131"/>
            <a:ext cx="3852000" cy="542933"/>
          </a:xfrm>
          <a:prstGeom prst="cube">
            <a:avLst>
              <a:gd name="adj" fmla="val 21875"/>
            </a:avLst>
          </a:prstGeom>
          <a:solidFill>
            <a:srgbClr val="00B05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Binding Templates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0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33" grpId="0"/>
      <p:bldP spid="47" grpId="0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/>
          <p:cNvGrpSpPr/>
          <p:nvPr/>
        </p:nvGrpSpPr>
        <p:grpSpPr>
          <a:xfrm>
            <a:off x="0" y="3656756"/>
            <a:ext cx="12198350" cy="383776"/>
            <a:chOff x="0" y="3656756"/>
            <a:chExt cx="12769328" cy="383776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10486578" y="3656761"/>
              <a:ext cx="2282750" cy="383771"/>
            </a:xfrm>
            <a:prstGeom prst="homePlate">
              <a:avLst/>
            </a:prstGeom>
            <a:solidFill>
              <a:srgbClr val="BECDD7">
                <a:lumMod val="100000"/>
              </a:srgbClr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45720" rIns="4572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de-DE" altLang="de-DE" dirty="0" smtClean="0">
                  <a:solidFill>
                    <a:srgbClr val="000000"/>
                  </a:solidFill>
                </a:rPr>
                <a:t>2019</a:t>
              </a:r>
              <a:endParaRPr lang="en-US" altLang="de-DE" dirty="0">
                <a:solidFill>
                  <a:srgbClr val="000000"/>
                </a:solidFill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8384434" y="3656760"/>
              <a:ext cx="2282750" cy="383771"/>
            </a:xfrm>
            <a:prstGeom prst="homePlate">
              <a:avLst/>
            </a:prstGeom>
            <a:solidFill>
              <a:srgbClr val="4A7B7C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45720" rIns="4572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de-DE" altLang="de-DE" dirty="0" smtClean="0">
                  <a:solidFill>
                    <a:schemeClr val="bg1"/>
                  </a:solidFill>
                </a:rPr>
                <a:t>2018</a:t>
              </a:r>
              <a:endParaRPr lang="en-US" altLang="de-DE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282289" y="3656759"/>
              <a:ext cx="2282750" cy="383771"/>
            </a:xfrm>
            <a:prstGeom prst="homePlate">
              <a:avLst/>
            </a:prstGeom>
            <a:solidFill>
              <a:srgbClr val="BECDD7">
                <a:lumMod val="100000"/>
              </a:srgbClr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45720" rIns="4572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de-DE" altLang="de-DE" dirty="0" smtClean="0">
                  <a:solidFill>
                    <a:srgbClr val="000000"/>
                  </a:solidFill>
                </a:rPr>
                <a:t>2017</a:t>
              </a:r>
              <a:endParaRPr lang="en-US" altLang="de-DE" dirty="0">
                <a:solidFill>
                  <a:srgbClr val="000000"/>
                </a:solidFill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4180145" y="3656758"/>
              <a:ext cx="2282750" cy="383771"/>
            </a:xfrm>
            <a:prstGeom prst="homePlate">
              <a:avLst/>
            </a:prstGeom>
            <a:solidFill>
              <a:srgbClr val="BECDD7">
                <a:lumMod val="100000"/>
              </a:srgbClr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45720" rIns="4572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de-DE" altLang="de-DE" dirty="0" smtClean="0">
                  <a:solidFill>
                    <a:srgbClr val="000000"/>
                  </a:solidFill>
                </a:rPr>
                <a:t>2016</a:t>
              </a:r>
              <a:endParaRPr lang="en-US" altLang="de-DE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077999" y="3656757"/>
              <a:ext cx="2282750" cy="383771"/>
            </a:xfrm>
            <a:prstGeom prst="homePlate">
              <a:avLst/>
            </a:prstGeom>
            <a:solidFill>
              <a:srgbClr val="BECDD7">
                <a:lumMod val="100000"/>
              </a:srgbClr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45720" rIns="4572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de-DE" altLang="de-DE" dirty="0" smtClean="0">
                  <a:solidFill>
                    <a:srgbClr val="000000"/>
                  </a:solidFill>
                </a:rPr>
                <a:t>2015</a:t>
              </a:r>
              <a:endParaRPr lang="en-US" altLang="de-DE" dirty="0">
                <a:solidFill>
                  <a:srgbClr val="000000"/>
                </a:solidFill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0" y="3656756"/>
              <a:ext cx="2282751" cy="383771"/>
            </a:xfrm>
            <a:prstGeom prst="homePlate">
              <a:avLst/>
            </a:prstGeom>
            <a:solidFill>
              <a:srgbClr val="BECDD7">
                <a:lumMod val="100000"/>
              </a:srgbClr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45720" rIns="45720" anchor="ctr"/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de-DE" altLang="de-DE" dirty="0" smtClean="0">
                  <a:solidFill>
                    <a:srgbClr val="000000"/>
                  </a:solidFill>
                </a:rPr>
                <a:t>2014</a:t>
              </a:r>
              <a:endParaRPr lang="en-US" altLang="de-DE" dirty="0">
                <a:solidFill>
                  <a:srgbClr val="000000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Web of </a:t>
            </a:r>
            <a:r>
              <a:rPr lang="en-US" dirty="0" smtClean="0"/>
              <a:t>Things </a:t>
            </a:r>
            <a:r>
              <a:rPr lang="de-DE" dirty="0" smtClean="0"/>
              <a:t>– Timeline</a:t>
            </a:r>
            <a:endParaRPr 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5400000">
            <a:off x="1504253" y="1965634"/>
            <a:ext cx="1305759" cy="2053019"/>
          </a:xfrm>
          <a:prstGeom prst="homePlate">
            <a:avLst>
              <a:gd name="adj" fmla="val 25308"/>
            </a:avLst>
          </a:prstGeom>
          <a:solidFill>
            <a:srgbClr val="879BAA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21 Jan 2015</a:t>
            </a:r>
            <a:endParaRPr lang="en-US" altLang="de-DE" dirty="0">
              <a:solidFill>
                <a:srgbClr val="FFFFFF"/>
              </a:solidFill>
            </a:endParaRPr>
          </a:p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WoT Interest Group</a:t>
            </a:r>
            <a:br>
              <a:rPr lang="en-US" altLang="de-DE" dirty="0" smtClean="0">
                <a:solidFill>
                  <a:srgbClr val="FFFFFF"/>
                </a:solidFill>
              </a:rPr>
            </a:br>
            <a:r>
              <a:rPr lang="en-US" altLang="de-DE" dirty="0" smtClean="0">
                <a:solidFill>
                  <a:srgbClr val="FFFFFF"/>
                </a:solidFill>
              </a:rPr>
              <a:t>(IG) </a:t>
            </a:r>
            <a:r>
              <a:rPr lang="de-DE" altLang="de-DE" dirty="0" err="1" smtClean="0">
                <a:solidFill>
                  <a:srgbClr val="FFFFFF"/>
                </a:solidFill>
              </a:rPr>
              <a:t>Chartered</a:t>
            </a:r>
            <a:endParaRPr lang="en-US" altLang="de-DE" dirty="0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 rot="16200000" flipV="1">
            <a:off x="496142" y="3827336"/>
            <a:ext cx="1305759" cy="1768070"/>
          </a:xfrm>
          <a:prstGeom prst="homePlate">
            <a:avLst>
              <a:gd name="adj" fmla="val 25308"/>
            </a:avLst>
          </a:prstGeom>
          <a:solidFill>
            <a:srgbClr val="879BAA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altLang="de-DE" dirty="0" smtClean="0">
                <a:solidFill>
                  <a:srgbClr val="FFFFFF"/>
                </a:solidFill>
              </a:rPr>
              <a:t>25-26 June 2014</a:t>
            </a:r>
            <a:endParaRPr lang="en-US" altLang="de-DE" dirty="0" smtClean="0">
              <a:solidFill>
                <a:srgbClr val="FFFFFF"/>
              </a:solidFill>
            </a:endParaRPr>
          </a:p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WoT </a:t>
            </a:r>
            <a:r>
              <a:rPr lang="en-US" altLang="de-DE" dirty="0">
                <a:solidFill>
                  <a:srgbClr val="FFFFFF"/>
                </a:solidFill>
              </a:rPr>
              <a:t>Workshop</a:t>
            </a:r>
            <a:br>
              <a:rPr lang="en-US" altLang="de-DE" dirty="0">
                <a:solidFill>
                  <a:srgbClr val="FFFFFF"/>
                </a:solidFill>
              </a:rPr>
            </a:br>
            <a:r>
              <a:rPr lang="en-US" altLang="de-DE" dirty="0">
                <a:solidFill>
                  <a:srgbClr val="FFFFFF"/>
                </a:solidFill>
              </a:rPr>
              <a:t>Berlin, Germany</a:t>
            </a: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 rot="5400000">
            <a:off x="5248668" y="1893626"/>
            <a:ext cx="1305759" cy="2197036"/>
          </a:xfrm>
          <a:prstGeom prst="homePlate">
            <a:avLst>
              <a:gd name="adj" fmla="val 25308"/>
            </a:avLst>
          </a:prstGeom>
          <a:solidFill>
            <a:srgbClr val="879BAA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altLang="de-DE" dirty="0" smtClean="0">
                <a:solidFill>
                  <a:srgbClr val="FFFFFF"/>
                </a:solidFill>
              </a:rPr>
              <a:t>27 Dec 2016</a:t>
            </a:r>
            <a:endParaRPr lang="en-US" altLang="de-DE" dirty="0" smtClean="0">
              <a:solidFill>
                <a:srgbClr val="FFFFFF"/>
              </a:solidFill>
            </a:endParaRPr>
          </a:p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WoT Working Group</a:t>
            </a:r>
            <a:br>
              <a:rPr lang="en-US" altLang="de-DE" dirty="0" smtClean="0">
                <a:solidFill>
                  <a:srgbClr val="FFFFFF"/>
                </a:solidFill>
              </a:rPr>
            </a:br>
            <a:r>
              <a:rPr lang="en-US" altLang="de-DE" dirty="0" smtClean="0">
                <a:solidFill>
                  <a:srgbClr val="FFFFFF"/>
                </a:solidFill>
              </a:rPr>
              <a:t>(WG) </a:t>
            </a:r>
            <a:r>
              <a:rPr lang="de-DE" altLang="de-DE" dirty="0" err="1" smtClean="0">
                <a:solidFill>
                  <a:srgbClr val="FFFFFF"/>
                </a:solidFill>
              </a:rPr>
              <a:t>Chartered</a:t>
            </a:r>
            <a:endParaRPr lang="en-US" altLang="de-DE" dirty="0">
              <a:solidFill>
                <a:srgbClr val="FFFFFF"/>
              </a:solidFill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 rot="16200000" flipV="1">
            <a:off x="8345014" y="3919720"/>
            <a:ext cx="1305759" cy="1547382"/>
          </a:xfrm>
          <a:prstGeom prst="homePlate">
            <a:avLst>
              <a:gd name="adj" fmla="val 25308"/>
            </a:avLst>
          </a:prstGeom>
          <a:solidFill>
            <a:srgbClr val="879BAA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altLang="de-DE" dirty="0" smtClean="0">
                <a:solidFill>
                  <a:srgbClr val="FFFFFF"/>
                </a:solidFill>
              </a:rPr>
              <a:t>15 June 2018</a:t>
            </a:r>
            <a:endParaRPr lang="en-US" altLang="de-DE" dirty="0" smtClean="0">
              <a:solidFill>
                <a:srgbClr val="FFFFFF"/>
              </a:solidFill>
            </a:endParaRPr>
          </a:p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JSON-LD 1.1 WG</a:t>
            </a:r>
            <a:br>
              <a:rPr lang="en-US" altLang="de-DE" dirty="0" smtClean="0">
                <a:solidFill>
                  <a:srgbClr val="FFFFFF"/>
                </a:solidFill>
              </a:rPr>
            </a:br>
            <a:r>
              <a:rPr lang="en-US" altLang="de-DE" dirty="0" smtClean="0">
                <a:solidFill>
                  <a:srgbClr val="FFFFFF"/>
                </a:solidFill>
              </a:rPr>
              <a:t>Chartered</a:t>
            </a:r>
            <a:endParaRPr lang="en-US" altLang="de-DE" dirty="0">
              <a:solidFill>
                <a:srgbClr val="FFFFFF"/>
              </a:solidFill>
            </a:endParaRPr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 rot="5400000">
            <a:off x="10001197" y="1965634"/>
            <a:ext cx="1305759" cy="2053019"/>
          </a:xfrm>
          <a:prstGeom prst="homePlate">
            <a:avLst>
              <a:gd name="adj" fmla="val 25308"/>
            </a:avLst>
          </a:prstGeom>
          <a:solidFill>
            <a:srgbClr val="879BAA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altLang="de-DE" dirty="0">
                <a:solidFill>
                  <a:srgbClr val="FFFFFF"/>
                </a:solidFill>
              </a:rPr>
              <a:t>~ Mar 2019</a:t>
            </a:r>
            <a:endParaRPr lang="en-US" altLang="de-DE" dirty="0">
              <a:solidFill>
                <a:srgbClr val="FFFFFF"/>
              </a:solidFill>
            </a:endParaRPr>
          </a:p>
          <a:p>
            <a:pPr algn="ctr"/>
            <a:r>
              <a:rPr lang="en-US" altLang="de-DE" dirty="0">
                <a:solidFill>
                  <a:srgbClr val="FFFFFF"/>
                </a:solidFill>
              </a:rPr>
              <a:t>Release </a:t>
            </a:r>
            <a:r>
              <a:rPr lang="en-US" altLang="de-DE" dirty="0" smtClean="0">
                <a:solidFill>
                  <a:srgbClr val="FFFFFF"/>
                </a:solidFill>
              </a:rPr>
              <a:t>of Candidate</a:t>
            </a:r>
            <a:r>
              <a:rPr lang="en-US" altLang="de-DE" dirty="0">
                <a:solidFill>
                  <a:srgbClr val="FFFFFF"/>
                </a:solidFill>
              </a:rPr>
              <a:t/>
            </a:r>
            <a:br>
              <a:rPr lang="en-US" altLang="de-DE" dirty="0">
                <a:solidFill>
                  <a:srgbClr val="FFFFFF"/>
                </a:solidFill>
              </a:rPr>
            </a:br>
            <a:r>
              <a:rPr lang="en-US" altLang="de-DE" dirty="0" smtClean="0">
                <a:solidFill>
                  <a:srgbClr val="FFFFFF"/>
                </a:solidFill>
              </a:rPr>
              <a:t>Recommendations</a:t>
            </a:r>
            <a:endParaRPr lang="en-US" altLang="de-DE" dirty="0">
              <a:solidFill>
                <a:srgbClr val="FFFFFF"/>
              </a:solidFill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 rot="16200000" flipV="1">
            <a:off x="4635807" y="3882924"/>
            <a:ext cx="1305759" cy="1620974"/>
          </a:xfrm>
          <a:prstGeom prst="homePlate">
            <a:avLst>
              <a:gd name="adj" fmla="val 25308"/>
            </a:avLst>
          </a:prstGeom>
          <a:solidFill>
            <a:srgbClr val="879BAA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altLang="de-DE" dirty="0" smtClean="0">
                <a:solidFill>
                  <a:srgbClr val="FFFFFF"/>
                </a:solidFill>
              </a:rPr>
              <a:t>1 Aug 2016</a:t>
            </a:r>
            <a:endParaRPr lang="en-US" altLang="de-DE" dirty="0" smtClean="0">
              <a:solidFill>
                <a:srgbClr val="FFFFFF"/>
              </a:solidFill>
            </a:endParaRPr>
          </a:p>
          <a:p>
            <a:pPr algn="ctr"/>
            <a:r>
              <a:rPr lang="en-US" altLang="de-DE" dirty="0" smtClean="0">
                <a:solidFill>
                  <a:srgbClr val="FFFFFF"/>
                </a:solidFill>
              </a:rPr>
              <a:t>WoT IG</a:t>
            </a:r>
            <a:br>
              <a:rPr lang="en-US" altLang="de-DE" dirty="0" smtClean="0">
                <a:solidFill>
                  <a:srgbClr val="FFFFFF"/>
                </a:solidFill>
              </a:rPr>
            </a:br>
            <a:r>
              <a:rPr lang="de-DE" altLang="de-DE" dirty="0" smtClean="0">
                <a:solidFill>
                  <a:srgbClr val="FFFFFF"/>
                </a:solidFill>
              </a:rPr>
              <a:t>Re-</a:t>
            </a:r>
            <a:r>
              <a:rPr lang="de-DE" altLang="de-DE" dirty="0" err="1" smtClean="0">
                <a:solidFill>
                  <a:srgbClr val="FFFFFF"/>
                </a:solidFill>
              </a:rPr>
              <a:t>chartered</a:t>
            </a:r>
            <a:endParaRPr lang="en-US" altLang="de-DE" dirty="0">
              <a:solidFill>
                <a:srgbClr val="FFFFFF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 rot="16200000" flipV="1">
            <a:off x="10188607" y="3963106"/>
            <a:ext cx="1305759" cy="1460600"/>
          </a:xfrm>
          <a:prstGeom prst="homePlate">
            <a:avLst>
              <a:gd name="adj" fmla="val 25308"/>
            </a:avLst>
          </a:prstGeom>
          <a:solidFill>
            <a:srgbClr val="879BAA"/>
          </a:solidFill>
          <a:ln w="9525">
            <a:solidFill>
              <a:srgbClr val="879BA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lIns="45720" rIns="45720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altLang="de-DE" dirty="0">
                <a:solidFill>
                  <a:srgbClr val="FFFFFF"/>
                </a:solidFill>
              </a:rPr>
              <a:t>Q2 2019</a:t>
            </a:r>
            <a:endParaRPr lang="en-US" altLang="de-DE" dirty="0">
              <a:solidFill>
                <a:srgbClr val="FFFFFF"/>
              </a:solidFill>
            </a:endParaRPr>
          </a:p>
          <a:p>
            <a:pPr algn="ctr"/>
            <a:r>
              <a:rPr lang="en-US" altLang="de-DE" dirty="0">
                <a:solidFill>
                  <a:srgbClr val="FFFFFF"/>
                </a:solidFill>
              </a:rPr>
              <a:t>WoT IG + WG</a:t>
            </a:r>
          </a:p>
          <a:p>
            <a:pPr algn="ctr"/>
            <a:r>
              <a:rPr lang="de-DE" altLang="de-DE" dirty="0" smtClean="0">
                <a:solidFill>
                  <a:srgbClr val="FFFFFF"/>
                </a:solidFill>
              </a:rPr>
              <a:t>Re-</a:t>
            </a:r>
            <a:r>
              <a:rPr lang="de-DE" altLang="de-DE" dirty="0" err="1" smtClean="0">
                <a:solidFill>
                  <a:srgbClr val="FFFFFF"/>
                </a:solidFill>
              </a:rPr>
              <a:t>chartered</a:t>
            </a:r>
            <a:endParaRPr lang="en-US" altLang="de-DE" dirty="0">
              <a:solidFill>
                <a:srgbClr val="FFFFFF"/>
              </a:solidFill>
            </a:endParaRPr>
          </a:p>
        </p:txBody>
      </p:sp>
      <p:cxnSp>
        <p:nvCxnSpPr>
          <p:cNvPr id="22" name="Gerade Verbindung 21"/>
          <p:cNvCxnSpPr/>
          <p:nvPr/>
        </p:nvCxnSpPr>
        <p:spPr>
          <a:xfrm flipV="1">
            <a:off x="9168624" y="2132856"/>
            <a:ext cx="0" cy="15239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8786756" y="1714109"/>
            <a:ext cx="763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solidFill>
                  <a:srgbClr val="FF0000"/>
                </a:solidFill>
              </a:rPr>
              <a:t>Now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7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Changed to “Simplified TD” in March 2018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561266" cy="4525963"/>
          </a:xfrm>
        </p:spPr>
        <p:txBody>
          <a:bodyPr>
            <a:normAutofit/>
          </a:bodyPr>
          <a:lstStyle/>
          <a:p>
            <a:r>
              <a:rPr lang="en-US" b="1" dirty="0"/>
              <a:t>JSON-LD 1.1 </a:t>
            </a:r>
            <a:r>
              <a:rPr lang="en-US" dirty="0"/>
              <a:t>processing</a:t>
            </a:r>
          </a:p>
          <a:p>
            <a:pPr lvl="1"/>
            <a:r>
              <a:rPr lang="en-US" dirty="0"/>
              <a:t>Objects instead of </a:t>
            </a:r>
            <a:r>
              <a:rPr lang="en-US" dirty="0" smtClean="0"/>
              <a:t>arrays (“idiomatic JSON”)</a:t>
            </a:r>
            <a:endParaRPr lang="en-US" dirty="0"/>
          </a:p>
          <a:p>
            <a:pPr lvl="1"/>
            <a:r>
              <a:rPr lang="en-US" dirty="0"/>
              <a:t>Default values (e.g., </a:t>
            </a:r>
            <a:r>
              <a:rPr lang="en-US" sz="1800" dirty="0"/>
              <a:t>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writable": false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Framing to serialize and </a:t>
            </a:r>
            <a:r>
              <a:rPr lang="en-US" dirty="0" smtClean="0"/>
              <a:t>preprocess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Semantic annotations optional</a:t>
            </a:r>
          </a:p>
          <a:p>
            <a:pPr lvl="1"/>
            <a:r>
              <a:rPr lang="en-US" noProof="0" dirty="0" smtClean="0"/>
              <a:t>TDs can be treated as simple JSON </a:t>
            </a:r>
            <a:r>
              <a:rPr lang="en-US" noProof="0" dirty="0" smtClean="0"/>
              <a:t>format</a:t>
            </a:r>
          </a:p>
          <a:p>
            <a:pPr lvl="1"/>
            <a:r>
              <a:rPr lang="en-US" dirty="0"/>
              <a:t>New Media Type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application/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td+json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Context and terms known via media type</a:t>
            </a:r>
          </a:p>
          <a:p>
            <a:pPr lvl="1"/>
            <a:r>
              <a:rPr lang="en-US" noProof="0" dirty="0" smtClean="0"/>
              <a:t>No </a:t>
            </a:r>
            <a:r>
              <a:rPr lang="en-US" noProof="0" dirty="0" smtClean="0"/>
              <a:t>JSON-LD keywords or processing required</a:t>
            </a:r>
          </a:p>
          <a:p>
            <a:pPr lvl="1"/>
            <a:r>
              <a:rPr lang="en-US" noProof="0" dirty="0" smtClean="0"/>
              <a:t>No </a:t>
            </a:r>
            <a:r>
              <a:rPr lang="en-US" noProof="0" dirty="0" smtClean="0"/>
              <a:t>LD convention of terms being </a:t>
            </a:r>
            <a:r>
              <a:rPr lang="en-US" noProof="0" dirty="0" smtClean="0"/>
              <a:t>singular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properties</a:t>
            </a:r>
            <a:r>
              <a:rPr lang="en-US" sz="1800" dirty="0"/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actions</a:t>
            </a:r>
            <a:r>
              <a:rPr lang="en-US" sz="1800" dirty="0"/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events</a:t>
            </a:r>
            <a:r>
              <a:rPr lang="en-US" sz="1800" dirty="0"/>
              <a:t> </a:t>
            </a:r>
            <a:r>
              <a:rPr lang="en-US" dirty="0"/>
              <a:t>on top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603231" y="1600201"/>
            <a:ext cx="5040560" cy="4525963"/>
          </a:xfrm>
        </p:spPr>
        <p:txBody>
          <a:bodyPr>
            <a:normAutofit/>
          </a:bodyPr>
          <a:lstStyle/>
          <a:p>
            <a:r>
              <a:rPr lang="en-US" dirty="0"/>
              <a:t>JSON Schema </a:t>
            </a:r>
            <a:r>
              <a:rPr lang="en-US" dirty="0" smtClean="0"/>
              <a:t>compatibility</a:t>
            </a:r>
            <a:endParaRPr lang="en-US" dirty="0"/>
          </a:p>
          <a:p>
            <a:pPr lvl="1"/>
            <a:r>
              <a:rPr lang="en-US" dirty="0"/>
              <a:t>Data schema syntax now also identical</a:t>
            </a:r>
          </a:p>
          <a:p>
            <a:pPr lvl="1"/>
            <a:r>
              <a:rPr lang="en-US" dirty="0"/>
              <a:t>Payloads can be validated directly with</a:t>
            </a:r>
            <a:br>
              <a:rPr lang="en-US" dirty="0"/>
            </a:br>
            <a:r>
              <a:rPr lang="en-US" dirty="0"/>
              <a:t>JSON Schema </a:t>
            </a:r>
            <a:r>
              <a:rPr lang="en-US" dirty="0" smtClean="0"/>
              <a:t>implementations</a:t>
            </a:r>
            <a:endParaRPr lang="en-US" noProof="0" dirty="0" smtClean="0"/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New terms</a:t>
            </a:r>
          </a:p>
          <a:p>
            <a:pPr lvl="1"/>
            <a:r>
              <a:rPr lang="en-US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noProof="0" dirty="0" smtClean="0"/>
              <a:t> (as mandatory)</a:t>
            </a:r>
          </a:p>
          <a:p>
            <a:pPr lvl="1"/>
            <a:r>
              <a:rPr lang="en-US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</a:p>
          <a:p>
            <a:pPr lvl="1"/>
            <a:r>
              <a:rPr lang="en-US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support</a:t>
            </a:r>
          </a:p>
          <a:p>
            <a:pPr lvl="1"/>
            <a:r>
              <a:rPr lang="en-US" noProof="0" dirty="0" smtClean="0"/>
              <a:t>… collecting more</a:t>
            </a:r>
          </a:p>
          <a:p>
            <a:pPr lvl="1"/>
            <a:endParaRPr lang="en-US" noProof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2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Changes </a:t>
            </a:r>
            <a:r>
              <a:rPr lang="en-US" noProof="0" dirty="0" smtClean="0"/>
              <a:t>in “Simplified </a:t>
            </a:r>
            <a:r>
              <a:rPr lang="en-US" noProof="0" dirty="0"/>
              <a:t>TD”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7062" y="868528"/>
            <a:ext cx="5633274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"@context": "https</a:t>
            </a:r>
            <a:r>
              <a:rPr lang="en-US" sz="1400" noProof="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://./w3c-wot-td-context.jsonld</a:t>
            </a:r>
            <a:r>
              <a:rPr lang="en-US" sz="1400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"name": "Lamp",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base":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coap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servient.example.com/things/lamp/",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400" b="1" noProof="0" dirty="0" smtClean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interaction": </a:t>
            </a:r>
            <a:r>
              <a:rPr lang="en-US" sz="1400" b="1" noProof="0" dirty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"@type": "Property",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"name": "on",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schema": { "type": "</a:t>
            </a:r>
            <a:r>
              <a:rPr lang="en-US" sz="1400" noProof="0" dirty="0" err="1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writable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"observable": false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"form":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"properties/on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application/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cbor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}]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},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"@type": "Property",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"name": "brightness",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writable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true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"observable": false,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"schema":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"type": </a:t>
            </a: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integer",</a:t>
            </a:r>
            <a:endParaRPr lang="en-US" sz="1400" noProof="0" dirty="0">
              <a:solidFill>
                <a:srgbClr val="FF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"minimum": 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"maximum":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endParaRPr lang="en-US" sz="1400" noProof="0" dirty="0">
              <a:solidFill>
                <a:srgbClr val="FF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"form":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"properties/status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"application/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cbor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}]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},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"@type": "Action",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"name": "fade",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inputSchema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"type": "object",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"fields":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"name": "from",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"schema":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"type": "integer",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"minimum": 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"maximum":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"name": "to",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"schema":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"type": "integer",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"minimum": 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"maximum":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"name": "duration",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"schema": { "type": "number"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"forms": [{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"/things/lamp/actions/fade"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},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"@type": "Event",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"name": "overheated",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"schema":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"type": "object",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"fields":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  "name": "temperature",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  "schema": { "type": "number"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"forms": [{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"/things/lamp/events/overheated"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}],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"links":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"https://servient.example.com/things/motion-detector",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controlledBy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"application/td"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868528"/>
            <a:ext cx="5730995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"id":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urn:dev:ops:32473-smartlight-4711",</a:t>
            </a: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"name": "Lamp",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"description": "Corner torchiere“,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"base":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coaps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://servient.example.com/things/lamp/",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"properties":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"on":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"type": "</a:t>
            </a:r>
            <a:r>
              <a:rPr lang="en-US" sz="1400" noProof="0" dirty="0" err="1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b="1" noProof="0" dirty="0" smtClean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"forms"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"properties/on",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"application/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cbor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"brightness":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"type": "integer",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"minimum": 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"maximum":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writable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": true,</a:t>
            </a: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"forms"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"properties/status",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"application/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cbor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spcBef>
                <a:spcPts val="0"/>
              </a:spcBef>
              <a:buNone/>
            </a:pP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e-DE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"actions":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"fade":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"input":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"type": "object",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"properties":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"from":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"type": "integer",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"minimum": 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"maximum":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"to":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"type": "integer",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"minimum": 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"maximum":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"duration": { "type": "number"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"forms":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"/things/lamp/actions/fade",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/* 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encType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would be for the request body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opposed to 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which is for target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FIXME: can have both meanings based on context (links/forms)?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encType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"application/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"application/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"events":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"overheated":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"type": "object",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"properties":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"temperature": { "type": "number"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"forms":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"/things/lamp/events/overheated",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/* needed, alternative: register URI schemes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http+sse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http+lp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...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"http:subProtocol": "http:EventSource",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"application/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"links":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"https://servient.example.com/things/motion-detector",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controlledBy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"application/td"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0" y="340668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4A7B7C"/>
                </a:solidFill>
              </a:rPr>
              <a:t>OLD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321187" y="34066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>
                <a:solidFill>
                  <a:srgbClr val="4A7B7C"/>
                </a:solidFill>
              </a:rPr>
              <a:t> NEW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5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</a:t>
            </a:r>
            <a:r>
              <a:rPr lang="en-US" dirty="0" smtClean="0"/>
              <a:t>in “Simplified </a:t>
            </a:r>
            <a:r>
              <a:rPr lang="en-US" dirty="0"/>
              <a:t>TD”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268760"/>
            <a:ext cx="5387605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},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"@type": "Action",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"name": "fade",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inputSchema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"type": "object",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"fields"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b="1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name": "to"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"schema":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"type": "integer",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"minimum": 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"maximum":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b="1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"name": "duration"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"schema": { "type": "number"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form":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"actions/fade",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"application/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cbor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pPr marL="0" indent="0">
              <a:spcBef>
                <a:spcPts val="0"/>
              </a:spcBef>
              <a:buNone/>
            </a:pP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"@type": "Event",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"name": "overheated",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"schema":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"type": "object",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"fields":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  "name": "temperature",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  "schema": { "type": "number"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"forms": [{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"/things/lamp/events/overheated"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}],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"links":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"https://servient.example.com/things/motion-detector",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controlledBy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"application/td"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268760"/>
            <a:ext cx="5387605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noProof="0" dirty="0" smtClean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sz="1400" b="1" noProof="0" dirty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"fade":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"input":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"type": "object",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"properties"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</a:t>
            </a:r>
            <a:r>
              <a:rPr lang="en-US" sz="1400" b="1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to"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"type": "integer",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"minimum": 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"maximum":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400" b="1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"duration"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r>
              <a:rPr lang="en-US" sz="1400" b="1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"type": "number"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"forms":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"actions/fade",</a:t>
            </a:r>
            <a:endParaRPr lang="en-US" sz="1400" b="1" noProof="0" dirty="0" smtClean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application/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cbor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"</a:t>
            </a:r>
            <a:r>
              <a:rPr lang="en-US" sz="1400" b="1" noProof="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inputMediaType</a:t>
            </a:r>
            <a:r>
              <a:rPr lang="en-US" sz="1400" b="1" noProof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400" b="1" noProof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noProof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application/</a:t>
            </a:r>
            <a:r>
              <a:rPr lang="en-US" sz="1400" b="1" noProof="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cbor</a:t>
            </a:r>
            <a:r>
              <a:rPr lang="en-US" sz="1400" b="1" noProof="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b="1" noProof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pPr marL="0" indent="0">
              <a:spcBef>
                <a:spcPts val="0"/>
              </a:spcBef>
              <a:buNone/>
            </a:pP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e-DE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e-DE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"events":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"overheated":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"type": "object",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"properties":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"temperature": { "type": "number"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"forms":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"/things/lamp/events/overheated",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  /* needed, alternative: register URI schemes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http+sse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http+lp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", ...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  "http:subProtocol": "http:EventSource",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"application/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"links":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"https://servient.example.com/things/motion-detector",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controlledBy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"application/td"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0" y="340668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4A7B7C"/>
                </a:solidFill>
              </a:rPr>
              <a:t>OLD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321187" y="34066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>
                <a:solidFill>
                  <a:srgbClr val="4A7B7C"/>
                </a:solidFill>
              </a:rPr>
              <a:t> NEW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3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</a:t>
            </a:r>
            <a:r>
              <a:rPr lang="en-US" dirty="0" smtClean="0"/>
              <a:t>in “Simplified </a:t>
            </a:r>
            <a:r>
              <a:rPr lang="en-US" dirty="0"/>
              <a:t>TD”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423317"/>
            <a:ext cx="5705282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"@type": "Event",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"name": "overheated",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"schema":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"type": "object",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"fields"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b="1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"name": "temperature"</a:t>
            </a: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"schema": { "type": "number"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form":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[{ </a:t>
            </a: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"https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://.../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events/overheated",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application/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}]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}],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link": 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"https://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servient.example.com/things/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pir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controlledBy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application/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ld+json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423317"/>
            <a:ext cx="5658987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"events":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"overheated":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"type": "object",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"properties":</a:t>
            </a: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b="1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"temperature"</a:t>
            </a: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 "type": "number"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"forms":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"https://.../events/overheated",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noProof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b="1" noProof="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subProtocol</a:t>
            </a:r>
            <a:r>
              <a:rPr lang="en-US" sz="1400" b="1" noProof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b="1" noProof="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LongPoll</a:t>
            </a:r>
            <a:r>
              <a:rPr lang="en-US" sz="1400" b="1" noProof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"application/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noProof="0" dirty="0" smtClean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"links"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"https://servient.example.com/things/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pir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controlledBy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400" b="1" noProof="0" dirty="0" smtClean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application/</a:t>
            </a:r>
            <a:r>
              <a:rPr lang="en-US" sz="1400" b="1" noProof="0" dirty="0" err="1" smtClean="0">
                <a:solidFill>
                  <a:srgbClr val="4A7B7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td+json</a:t>
            </a: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0" y="340668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4A7B7C"/>
                </a:solidFill>
              </a:rPr>
              <a:t>OLD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321187" y="34066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>
                <a:solidFill>
                  <a:srgbClr val="4A7B7C"/>
                </a:solidFill>
              </a:rPr>
              <a:t> NEW</a:t>
            </a:r>
            <a:endParaRPr lang="en-US" dirty="0">
              <a:solidFill>
                <a:srgbClr val="4A7B7C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2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40887b0-086c-4ff4-8beb-b5b55c2754ed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Four objects</Name>
  <PpLayout>24</PpLayout>
  <Index>15</Index>
</p4ppTags>
</file>

<file path=customXml/item10.xml><?xml version="1.0" encoding="utf-8"?>
<p4ppTags>
  <Name>Two columns</Name>
  <PpLayout>29</PpLayout>
  <Index>12</Index>
</p4ppTags>
</file>

<file path=customXml/item11.xml><?xml version="1.0" encoding="utf-8"?>
<p4ppTags>
  <Name>Two columns + Navigation</Name>
  <PpLayout>32</PpLayout>
  <Index>19</Index>
</p4ppTags>
</file>

<file path=customXml/item12.xml><?xml version="1.0" encoding="utf-8"?>
<p4ppTags>
  <Name>Text + Index</Name>
  <PpLayout>32</PpLayout>
  <Index>8</Index>
</p4ppTags>
</file>

<file path=customXml/item13.xml><?xml version="1.0" encoding="utf-8"?>
<p4ppTags>
  <Name>Two rows</Name>
  <PpLayout>32</PpLayout>
  <Index>13</Index>
</p4ppTags>
</file>

<file path=customXml/item2.xml><?xml version="1.0" encoding="utf-8"?>
<p4ppTags>
  <Name>Free Content + Navigation</Name>
  <PpLayout>32</PpLayout>
  <Index>16</Index>
</p4ppTags>
</file>

<file path=customXml/item3.xml><?xml version="1.0" encoding="utf-8"?>
<p4ppTags>
  <Name>One object (large) + Navigation</Name>
  <PpLayout>32</PpLayout>
  <Index>17</Index>
</p4ppTags>
</file>

<file path=customXml/item4.xml><?xml version="1.0" encoding="utf-8"?>
<p4ppTags>
  <Name>Three columns + Navigation</Name>
  <PpLayout>32</PpLayout>
  <Index>20</Index>
</p4ppTags>
</file>

<file path=customXml/item5.xml><?xml version="1.0" encoding="utf-8"?>
<p4ppTags>
  <Name>One object (small) + Navigation</Name>
  <PpLayout>32</PpLayout>
  <Index>18</Index>
</p4ppTags>
</file>

<file path=customXml/item6.xml><?xml version="1.0" encoding="utf-8"?>
<p4ppTags>
  <Name>Free Content</Name>
  <PpLayout>11</PpLayout>
  <Index>9</Index>
</p4ppTags>
</file>

<file path=customXml/item7.xml><?xml version="1.0" encoding="utf-8"?>
<p4ppTags>
  <Name>One object (large)</Name>
  <PpLayout>16</PpLayout>
  <Index>10</Index>
</p4ppTags>
</file>

<file path=customXml/item8.xml><?xml version="1.0" encoding="utf-8"?>
<p4ppTags>
  <Name>Three columns</Name>
  <PpLayout>32</PpLayout>
  <Index>14</Index>
</p4ppTags>
</file>

<file path=customXml/item9.xml><?xml version="1.0" encoding="utf-8"?>
<p4ppTags>
  <Name>One object (small)</Name>
  <PpLayout>16</PpLayout>
  <Index>11</Index>
</p4ppTags>
</file>

<file path=customXml/itemProps1.xml><?xml version="1.0" encoding="utf-8"?>
<ds:datastoreItem xmlns:ds="http://schemas.openxmlformats.org/officeDocument/2006/customXml" ds:itemID="{4E8C063E-54DF-40B8-B6B7-24C91B170904}">
  <ds:schemaRefs/>
</ds:datastoreItem>
</file>

<file path=customXml/itemProps10.xml><?xml version="1.0" encoding="utf-8"?>
<ds:datastoreItem xmlns:ds="http://schemas.openxmlformats.org/officeDocument/2006/customXml" ds:itemID="{9299034F-B9D7-46FC-B241-DC94BF0E67F6}">
  <ds:schemaRefs/>
</ds:datastoreItem>
</file>

<file path=customXml/itemProps11.xml><?xml version="1.0" encoding="utf-8"?>
<ds:datastoreItem xmlns:ds="http://schemas.openxmlformats.org/officeDocument/2006/customXml" ds:itemID="{A27DC4FC-F9FA-4AC8-AAAA-729E607CE7E5}">
  <ds:schemaRefs/>
</ds:datastoreItem>
</file>

<file path=customXml/itemProps12.xml><?xml version="1.0" encoding="utf-8"?>
<ds:datastoreItem xmlns:ds="http://schemas.openxmlformats.org/officeDocument/2006/customXml" ds:itemID="{0D9599B2-641B-429C-8C85-C591ECF8C990}">
  <ds:schemaRefs/>
</ds:datastoreItem>
</file>

<file path=customXml/itemProps13.xml><?xml version="1.0" encoding="utf-8"?>
<ds:datastoreItem xmlns:ds="http://schemas.openxmlformats.org/officeDocument/2006/customXml" ds:itemID="{F14BB4E7-BF22-46E2-AA3C-1ABA12A0B021}">
  <ds:schemaRefs/>
</ds:datastoreItem>
</file>

<file path=customXml/itemProps2.xml><?xml version="1.0" encoding="utf-8"?>
<ds:datastoreItem xmlns:ds="http://schemas.openxmlformats.org/officeDocument/2006/customXml" ds:itemID="{3C206999-0CDF-47B3-B85E-D5652B9D7810}">
  <ds:schemaRefs/>
</ds:datastoreItem>
</file>

<file path=customXml/itemProps3.xml><?xml version="1.0" encoding="utf-8"?>
<ds:datastoreItem xmlns:ds="http://schemas.openxmlformats.org/officeDocument/2006/customXml" ds:itemID="{F718F79D-2091-4AD7-864E-B9B95B323394}">
  <ds:schemaRefs/>
</ds:datastoreItem>
</file>

<file path=customXml/itemProps4.xml><?xml version="1.0" encoding="utf-8"?>
<ds:datastoreItem xmlns:ds="http://schemas.openxmlformats.org/officeDocument/2006/customXml" ds:itemID="{69E3DA23-9724-4848-A6F6-2F0F36B1F914}">
  <ds:schemaRefs/>
</ds:datastoreItem>
</file>

<file path=customXml/itemProps5.xml><?xml version="1.0" encoding="utf-8"?>
<ds:datastoreItem xmlns:ds="http://schemas.openxmlformats.org/officeDocument/2006/customXml" ds:itemID="{0091252C-F36F-40C9-984C-22582B3E6FB3}">
  <ds:schemaRefs/>
</ds:datastoreItem>
</file>

<file path=customXml/itemProps6.xml><?xml version="1.0" encoding="utf-8"?>
<ds:datastoreItem xmlns:ds="http://schemas.openxmlformats.org/officeDocument/2006/customXml" ds:itemID="{B5096DD8-53C8-4E83-8664-FC4F8BE8B725}">
  <ds:schemaRefs/>
</ds:datastoreItem>
</file>

<file path=customXml/itemProps7.xml><?xml version="1.0" encoding="utf-8"?>
<ds:datastoreItem xmlns:ds="http://schemas.openxmlformats.org/officeDocument/2006/customXml" ds:itemID="{864B6C15-1FF1-4ADA-8DBE-CD1DAF35B070}">
  <ds:schemaRefs/>
</ds:datastoreItem>
</file>

<file path=customXml/itemProps8.xml><?xml version="1.0" encoding="utf-8"?>
<ds:datastoreItem xmlns:ds="http://schemas.openxmlformats.org/officeDocument/2006/customXml" ds:itemID="{8699A006-2152-4093-B4FC-C6BF20D5E592}">
  <ds:schemaRefs/>
</ds:datastoreItem>
</file>

<file path=customXml/itemProps9.xml><?xml version="1.0" encoding="utf-8"?>
<ds:datastoreItem xmlns:ds="http://schemas.openxmlformats.org/officeDocument/2006/customXml" ds:itemID="{B19D05D1-AE0E-4B0D-AA6A-E4DC4507B7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2347</Words>
  <Application>Microsoft Office PowerPoint</Application>
  <PresentationFormat>Benutzerdefiniert</PresentationFormat>
  <Paragraphs>548</Paragraphs>
  <Slides>14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</vt:lpstr>
      <vt:lpstr>W3C WoT Update</vt:lpstr>
      <vt:lpstr>W3C Web of Things – Summary</vt:lpstr>
      <vt:lpstr>W3C Web of Things – Building Block Approach</vt:lpstr>
      <vt:lpstr>W3C WoT Approach – Batteries Included</vt:lpstr>
      <vt:lpstr>W3C Web of Things – Timeline</vt:lpstr>
      <vt:lpstr>Changed to “Simplified TD” in March 2018</vt:lpstr>
      <vt:lpstr>Changes in “Simplified TD”</vt:lpstr>
      <vt:lpstr>Changes in “Simplified TD”</vt:lpstr>
      <vt:lpstr>Changes in “Simplified TD”</vt:lpstr>
      <vt:lpstr>Changes in Scripting API</vt:lpstr>
      <vt:lpstr>Changes in Scripting API</vt:lpstr>
      <vt:lpstr>W3C Web of Things – Todos until Release</vt:lpstr>
      <vt:lpstr>W3C Web of Things – Todos until Release</vt:lpstr>
      <vt:lpstr>Contact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– Getting Started</dc:title>
  <dc:creator>Matthias Kovatsch</dc:creator>
  <cp:lastModifiedBy>Matthias Kovatsch</cp:lastModifiedBy>
  <cp:revision>156</cp:revision>
  <dcterms:created xsi:type="dcterms:W3CDTF">2018-05-15T12:31:41Z</dcterms:created>
  <dcterms:modified xsi:type="dcterms:W3CDTF">2018-07-19T17:58:15Z</dcterms:modified>
</cp:coreProperties>
</file>