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009" r:id="rId3"/>
    <p:sldId id="1256" r:id="rId4"/>
    <p:sldId id="1263" r:id="rId5"/>
    <p:sldId id="258" r:id="rId6"/>
    <p:sldId id="1259" r:id="rId7"/>
    <p:sldId id="1260" r:id="rId8"/>
    <p:sldId id="1266" r:id="rId9"/>
    <p:sldId id="1254" r:id="rId10"/>
    <p:sldId id="1255" r:id="rId11"/>
    <p:sldId id="1262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Jiménez" initials="JJ" lastIdx="2" clrIdx="0">
    <p:extLst>
      <p:ext uri="{19B8F6BF-5375-455C-9EA6-DF929625EA0E}">
        <p15:presenceInfo xmlns:p15="http://schemas.microsoft.com/office/powerpoint/2012/main" userId="S::jaime.jimenez@ericsson.com::b5c60b4d-4e48-483d-97a7-dd219de4db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3"/>
    <p:restoredTop sz="77419"/>
  </p:normalViewPr>
  <p:slideViewPr>
    <p:cSldViewPr snapToGrid="0" snapToObjects="1">
      <p:cViewPr>
        <p:scale>
          <a:sx n="33" d="100"/>
          <a:sy n="33" d="100"/>
        </p:scale>
        <p:origin x="2798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B13FC-62A1-0845-AA8F-78A7E604CAD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EDB12-E2A3-BB44-A4B7-F8080E7F9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7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0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sdsd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sdsd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3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5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DC65-9DE9-2F4C-B1E7-2CEF89649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11D3-DD53-A04D-BAD6-A01028A58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E1E7-A275-E64B-AF32-683B11BB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62A8-4A5C-2B4F-A73A-6B5F8F9519BF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CF35-210F-8643-810F-E294E7F9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15F02-8D3C-A647-860C-60E73EC0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92EC-4BFC-104A-91DB-80F816A0414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369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955C-BFD2-C842-80AB-0A61189D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DFA6A-12CC-ED4B-91B1-48197E86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DE76-80DD-934B-AAA8-3CE645A0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C721-02C5-5743-B0EB-5CE857E79913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1EC5-B1EF-AF46-AD5B-F56C692F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3265-D140-6441-BE88-A6635A9B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01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6D4C4-364C-FF42-A7D4-DA6F4234F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A67A-752A-F045-A6B2-FD7500B6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76DD-DACF-CA41-B87E-94A46DBB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C9B-EA34-7442-B374-1377A1B7592F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A3EF-DC49-3243-993C-C78DCE1F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AA5E-CC85-AF42-8CE5-E52A8961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84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58F5AED-5F19-8E4B-B021-D074F9A1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F4835C-3F61-E24C-A19D-BF4F78563FC8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7A6C02B-03F2-BA41-B036-4761EFE098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BCC094-AC75-5740-84EA-F8A5EAF770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28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778669" y="404336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Body Level One</a:t>
            </a:r>
          </a:p>
          <a:p>
            <a:pPr lvl="1"/>
            <a:r>
              <a:rPr lang="en-US" noProof="0"/>
              <a:t>Body Level Two</a:t>
            </a:r>
          </a:p>
          <a:p>
            <a:pPr lvl="2"/>
            <a:r>
              <a:rPr lang="en-US" noProof="0"/>
              <a:t>Body Level Three</a:t>
            </a:r>
          </a:p>
          <a:p>
            <a:pPr lvl="3"/>
            <a:r>
              <a:rPr lang="en-US" noProof="0"/>
              <a:t>Body Level Four</a:t>
            </a:r>
          </a:p>
          <a:p>
            <a:pPr lvl="4"/>
            <a:r>
              <a:rPr lang="en-US" noProof="0"/>
              <a:t>Body Level Five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BF6B01A-161A-E940-A615-7E97E606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210EFC6-954B-1643-A2AF-CC059A55FCCB}" type="datetime1">
              <a:rPr lang="es-ES_tradnl" noProof="0" smtClean="0"/>
              <a:t>18/07/2019</a:t>
            </a:fld>
            <a:endParaRPr lang="en-US" noProof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5B379F-8357-CA40-85B1-A64739F5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noProof="0"/>
              <a:t>One Data Model Group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9996F29-CE83-8747-AD6C-027665D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CEB1E9-FBB1-8B40-B94E-09A90DC9340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74854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0AE9-1FF3-FD4F-9741-A8414300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724E-F700-D248-B8AB-3CBE6EC9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6C33-AE4B-0640-940F-285C5CBC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193-4B80-5346-8439-FE41BD75C94A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AF15-4F02-9A48-86D3-D8F6A886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6F8C-9238-9142-BF00-90D48A96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33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C57C-F601-1E4C-A6D4-F992285E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DABB-E6EB-844A-BF0A-DF31BF0C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FE4F-873F-744A-9D0B-54D445FE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E524-339E-104C-969A-A1A2FEEE5C50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E735-4026-E34B-882B-31A7FB30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5B20-5DAE-9B4C-8EC6-63E30A32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26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AC65-6361-FA46-B2F4-8B717F6B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39F0-C587-CC46-9B7D-2203D9E0A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F6B8E-FD21-CD40-85FA-13A63CD1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EC0E9-ED59-434F-9494-D9532D2A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F441-3B46-9C43-BF1F-360902C5E7F1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8F80-FF4F-424B-9833-6F4B41DD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F71ED-9C2B-5F4D-AECF-88B3AB5B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9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04FB-7DAB-9F4B-9261-C3C0FCD3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518F-5E1F-6B49-B73A-16A42F99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C45EA-6DD4-EC44-90EC-DC27F8F5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12CE4-8661-554D-902B-71C67C1D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BD256-ED72-AC44-8372-6ED26B44D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2D99-CA14-B44F-9A40-2D29438D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618-43E1-9B43-9001-75E492014657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41AB5-305E-594C-9F85-F0EDA9D6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DE3F4-3570-5F45-B1A8-3DA19C1A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4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6B8D-5272-B146-994D-C4CB9117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C4543-5A65-A84F-9668-772993EC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714-6E61-6445-B351-12960FD1FEC2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3193D-B7A1-7449-951F-06D1FD75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5CCE-CA48-4D43-94BA-0677322D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5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86E07-A825-B245-A758-15E191AF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720-77EF-524D-B753-5E85C7793381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C3A7B-3496-E047-9E48-3E8B7ACA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7691B-1830-6C46-A7B0-7BAAA284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6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C9FC-D508-1547-9D3D-A4D83F20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4A8A-5BF6-FA41-BC6A-BFB1BE74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E88BE-750A-C145-AF34-809FE57A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0DB9A-1C70-9E4E-8AD8-F38E688D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C1CF-22F1-FD4F-86A6-B621E6D2637F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C8D22-BB4A-4A43-B428-B366B031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75225-82C0-3748-8AA6-6115D75E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158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15A6-C12A-E748-85B4-D34E1854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6A43B-D19E-B641-9894-5A8138988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E80C6-7204-0047-86DC-0EFE22BD7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F561-7CBA-3642-BF9A-AB433495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F60C-AEA6-B84A-88A9-92142D5FC52A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57868-DCDE-EA4F-9612-264A681F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8CBD-EC8F-014F-81D2-F615F8B4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91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DA0C9-6445-D64D-AD22-286C042D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E379-4CA9-7A4B-AEA4-FFE85340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7709-D563-6646-9693-87AD7F632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E4E0-E794-6A45-8050-38563A5DF111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A4BE-BAC5-8249-BECE-150E47AF8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2E59-0AC0-2F48-A229-E84EB334F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58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npm.taobao.org/package/smartobject" TargetMode="External"/><Relationship Id="rId3" Type="http://schemas.openxmlformats.org/officeDocument/2006/relationships/hyperlink" Target="https://github.com/eclipse/leshan/tree/892f1eff368bfec617ffdca2aba536aede7bc1b9/leshan-server-demo/src/main/resources/models" TargetMode="External"/><Relationship Id="rId7" Type="http://schemas.openxmlformats.org/officeDocument/2006/relationships/hyperlink" Target="https://github.com/PeterEB/smartobject/blob/master/docs/templates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contiki-os.org/" TargetMode="External"/><Relationship Id="rId5" Type="http://schemas.openxmlformats.org/officeDocument/2006/relationships/hyperlink" Target="https://github.com/contiki-os/contiki/tree/master/apps/ipso-objects" TargetMode="External"/><Relationship Id="rId10" Type="http://schemas.openxmlformats.org/officeDocument/2006/relationships/hyperlink" Target="http://www.openmobilealliance.org/wp/OMNA/LwM2M/LwM2MRegistry.html" TargetMode="External"/><Relationship Id="rId4" Type="http://schemas.openxmlformats.org/officeDocument/2006/relationships/hyperlink" Target="http://www.eclipse.org/leshan/" TargetMode="External"/><Relationship Id="rId9" Type="http://schemas.openxmlformats.org/officeDocument/2006/relationships/hyperlink" Target="https://bluetoother.github.io/bipso/#/characterist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evtoolkit.openmobilealliance.org/OEditor/Default" TargetMode="External"/><Relationship Id="rId5" Type="http://schemas.openxmlformats.org/officeDocument/2006/relationships/hyperlink" Target="http://www.openmobilealliance.org/wp/OMNA/LwM2M/LwM2MRegistry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github.com/IPSO-Alliance/pub/blob/master/reg/xml/3327.xml" TargetMode="External"/><Relationship Id="rId18" Type="http://schemas.openxmlformats.org/officeDocument/2006/relationships/hyperlink" Target="https://github.com/IPSO-Alliance/pub/blob/master/reg/xml/3332.xml" TargetMode="External"/><Relationship Id="rId26" Type="http://schemas.openxmlformats.org/officeDocument/2006/relationships/hyperlink" Target="https://github.com/IPSO-Alliance/pub/blob/master/reg/xml/3340.xml" TargetMode="External"/><Relationship Id="rId39" Type="http://schemas.openxmlformats.org/officeDocument/2006/relationships/hyperlink" Target="https://github.com/IPSO-Alliance/pub/blob/master/reg/xml/3202.xml" TargetMode="External"/><Relationship Id="rId21" Type="http://schemas.openxmlformats.org/officeDocument/2006/relationships/hyperlink" Target="https://github.com/IPSO-Alliance/pub/blob/master/reg/xml/3335.xml" TargetMode="External"/><Relationship Id="rId34" Type="http://schemas.openxmlformats.org/officeDocument/2006/relationships/hyperlink" Target="https://github.com/IPSO-Alliance/pub/blob/master/reg/xml/3348.xml" TargetMode="External"/><Relationship Id="rId42" Type="http://schemas.openxmlformats.org/officeDocument/2006/relationships/hyperlink" Target="https://github.com/IPSO-Alliance/pub/blob/master/reg/xml/3301.xml" TargetMode="External"/><Relationship Id="rId47" Type="http://schemas.openxmlformats.org/officeDocument/2006/relationships/hyperlink" Target="https://github.com/IPSO-Alliance/pub/blob/master/reg/xml/3306.xml" TargetMode="External"/><Relationship Id="rId50" Type="http://schemas.openxmlformats.org/officeDocument/2006/relationships/hyperlink" Target="https://github.com/IPSO-Alliance/pub/blob/master/reg/xml/3311.xml" TargetMode="External"/><Relationship Id="rId55" Type="http://schemas.openxmlformats.org/officeDocument/2006/relationships/hyperlink" Target="https://github.com/IPSO-Alliance/pub/blob/master/reg/xml/3316.xml" TargetMode="External"/><Relationship Id="rId7" Type="http://schemas.openxmlformats.org/officeDocument/2006/relationships/hyperlink" Target="https://github.com/IPSO-Alliance/pub/blob/master/reg/xml/3321.xml" TargetMode="External"/><Relationship Id="rId12" Type="http://schemas.openxmlformats.org/officeDocument/2006/relationships/hyperlink" Target="https://github.com/IPSO-Alliance/pub/blob/master/reg/xml/3326.xml" TargetMode="External"/><Relationship Id="rId17" Type="http://schemas.openxmlformats.org/officeDocument/2006/relationships/hyperlink" Target="https://github.com/IPSO-Alliance/pub/blob/master/reg/xml/3331.xml" TargetMode="External"/><Relationship Id="rId25" Type="http://schemas.openxmlformats.org/officeDocument/2006/relationships/hyperlink" Target="https://github.com/IPSO-Alliance/pub/blob/master/reg/xml/3339.xml" TargetMode="External"/><Relationship Id="rId33" Type="http://schemas.openxmlformats.org/officeDocument/2006/relationships/hyperlink" Target="https://github.com/IPSO-Alliance/pub/blob/master/reg/xml/3347.xml" TargetMode="External"/><Relationship Id="rId38" Type="http://schemas.openxmlformats.org/officeDocument/2006/relationships/hyperlink" Target="https://github.com/IPSO-Alliance/pub/blob/master/reg/xml/3201.xml" TargetMode="External"/><Relationship Id="rId46" Type="http://schemas.openxmlformats.org/officeDocument/2006/relationships/hyperlink" Target="https://github.com/IPSO-Alliance/pub/blob/master/reg/xml/3305.xml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github.com/IPSO-Alliance/pub/blob/master/reg/xml/3330.xml" TargetMode="External"/><Relationship Id="rId20" Type="http://schemas.openxmlformats.org/officeDocument/2006/relationships/hyperlink" Target="https://github.com/IPSO-Alliance/pub/blob/master/reg/xml/3334.xml" TargetMode="External"/><Relationship Id="rId29" Type="http://schemas.openxmlformats.org/officeDocument/2006/relationships/hyperlink" Target="https://github.com/IPSO-Alliance/pub/blob/master/reg/xml/3343.xml" TargetMode="External"/><Relationship Id="rId41" Type="http://schemas.openxmlformats.org/officeDocument/2006/relationships/hyperlink" Target="https://github.com/IPSO-Alliance/pub/blob/master/reg/xml/3300.xml" TargetMode="External"/><Relationship Id="rId54" Type="http://schemas.openxmlformats.org/officeDocument/2006/relationships/hyperlink" Target="https://github.com/IPSO-Alliance/pub/blob/master/reg/xml/3315.x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IPSO-Alliance/pub/blob/master/reg/xml/3320.xml" TargetMode="External"/><Relationship Id="rId11" Type="http://schemas.openxmlformats.org/officeDocument/2006/relationships/hyperlink" Target="https://github.com/IPSO-Alliance/pub/blob/master/reg/xml/3325.xml" TargetMode="External"/><Relationship Id="rId24" Type="http://schemas.openxmlformats.org/officeDocument/2006/relationships/hyperlink" Target="https://github.com/IPSO-Alliance/pub/blob/master/reg/xml/3338.xml" TargetMode="External"/><Relationship Id="rId32" Type="http://schemas.openxmlformats.org/officeDocument/2006/relationships/hyperlink" Target="https://github.com/IPSO-Alliance/pub/blob/master/reg/xml/3346.xml" TargetMode="External"/><Relationship Id="rId37" Type="http://schemas.openxmlformats.org/officeDocument/2006/relationships/hyperlink" Target="https://github.com/IPSO-Alliance/pub/blob/master/reg/xml/3200.xml" TargetMode="External"/><Relationship Id="rId40" Type="http://schemas.openxmlformats.org/officeDocument/2006/relationships/hyperlink" Target="https://github.com/IPSO-Alliance/pub/blob/master/reg/xml/3203.xml" TargetMode="External"/><Relationship Id="rId45" Type="http://schemas.openxmlformats.org/officeDocument/2006/relationships/hyperlink" Target="https://github.com/IPSO-Alliance/pub/blob/master/reg/xml/3304.xml" TargetMode="External"/><Relationship Id="rId53" Type="http://schemas.openxmlformats.org/officeDocument/2006/relationships/hyperlink" Target="https://github.com/IPSO-Alliance/pub/blob/master/reg/xml/3314.xml" TargetMode="External"/><Relationship Id="rId5" Type="http://schemas.openxmlformats.org/officeDocument/2006/relationships/hyperlink" Target="https://github.com/IPSO-Alliance/pub/blob/master/reg/xml/3319.xml" TargetMode="External"/><Relationship Id="rId15" Type="http://schemas.openxmlformats.org/officeDocument/2006/relationships/hyperlink" Target="https://github.com/IPSO-Alliance/pub/blob/master/reg/xml/3329.xml" TargetMode="External"/><Relationship Id="rId23" Type="http://schemas.openxmlformats.org/officeDocument/2006/relationships/hyperlink" Target="https://github.com/IPSO-Alliance/pub/blob/master/reg/xml/3337.xml" TargetMode="External"/><Relationship Id="rId28" Type="http://schemas.openxmlformats.org/officeDocument/2006/relationships/hyperlink" Target="https://github.com/IPSO-Alliance/pub/blob/master/reg/xml/3342.xml" TargetMode="External"/><Relationship Id="rId36" Type="http://schemas.openxmlformats.org/officeDocument/2006/relationships/hyperlink" Target="https://github.com/IPSO-Alliance/pub/blob/master/reg/xml/3350.xml" TargetMode="External"/><Relationship Id="rId49" Type="http://schemas.openxmlformats.org/officeDocument/2006/relationships/hyperlink" Target="https://github.com/IPSO-Alliance/pub/blob/master/reg/xml/3310.xml" TargetMode="External"/><Relationship Id="rId10" Type="http://schemas.openxmlformats.org/officeDocument/2006/relationships/hyperlink" Target="https://github.com/IPSO-Alliance/pub/blob/master/reg/xml/3324.xml" TargetMode="External"/><Relationship Id="rId19" Type="http://schemas.openxmlformats.org/officeDocument/2006/relationships/hyperlink" Target="https://github.com/IPSO-Alliance/pub/blob/master/reg/xml/3333.xml" TargetMode="External"/><Relationship Id="rId31" Type="http://schemas.openxmlformats.org/officeDocument/2006/relationships/hyperlink" Target="https://github.com/IPSO-Alliance/pub/blob/master/reg/xml/3345.xml" TargetMode="External"/><Relationship Id="rId44" Type="http://schemas.openxmlformats.org/officeDocument/2006/relationships/hyperlink" Target="https://github.com/IPSO-Alliance/pub/blob/master/reg/xml/3303.xml" TargetMode="External"/><Relationship Id="rId52" Type="http://schemas.openxmlformats.org/officeDocument/2006/relationships/hyperlink" Target="https://github.com/IPSO-Alliance/pub/blob/master/reg/xml/3313.xml" TargetMode="External"/><Relationship Id="rId4" Type="http://schemas.openxmlformats.org/officeDocument/2006/relationships/hyperlink" Target="https://github.com/IPSO-Alliance/pub/blob/master/reg/xml/3318.xml" TargetMode="External"/><Relationship Id="rId9" Type="http://schemas.openxmlformats.org/officeDocument/2006/relationships/hyperlink" Target="https://github.com/IPSO-Alliance/pub/blob/master/reg/xml/3323.xml" TargetMode="External"/><Relationship Id="rId14" Type="http://schemas.openxmlformats.org/officeDocument/2006/relationships/hyperlink" Target="https://github.com/IPSO-Alliance/pub/blob/master/reg/xml/3328.xml" TargetMode="External"/><Relationship Id="rId22" Type="http://schemas.openxmlformats.org/officeDocument/2006/relationships/hyperlink" Target="https://github.com/IPSO-Alliance/pub/blob/master/reg/xml/3336.xml" TargetMode="External"/><Relationship Id="rId27" Type="http://schemas.openxmlformats.org/officeDocument/2006/relationships/hyperlink" Target="https://github.com/IPSO-Alliance/pub/blob/master/reg/xml/3341.xml" TargetMode="External"/><Relationship Id="rId30" Type="http://schemas.openxmlformats.org/officeDocument/2006/relationships/hyperlink" Target="https://github.com/IPSO-Alliance/pub/blob/master/reg/xml/3344.xml" TargetMode="External"/><Relationship Id="rId35" Type="http://schemas.openxmlformats.org/officeDocument/2006/relationships/hyperlink" Target="https://github.com/IPSO-Alliance/pub/blob/master/reg/xml/3349.xml" TargetMode="External"/><Relationship Id="rId43" Type="http://schemas.openxmlformats.org/officeDocument/2006/relationships/hyperlink" Target="https://github.com/IPSO-Alliance/pub/blob/master/reg/xml/3302.xml" TargetMode="External"/><Relationship Id="rId48" Type="http://schemas.openxmlformats.org/officeDocument/2006/relationships/hyperlink" Target="https://github.com/IPSO-Alliance/pub/blob/master/reg/xml/3308.xml" TargetMode="External"/><Relationship Id="rId8" Type="http://schemas.openxmlformats.org/officeDocument/2006/relationships/hyperlink" Target="https://github.com/IPSO-Alliance/pub/blob/master/reg/xml/3322.xml" TargetMode="External"/><Relationship Id="rId51" Type="http://schemas.openxmlformats.org/officeDocument/2006/relationships/hyperlink" Target="https://github.com/IPSO-Alliance/pub/blob/master/reg/xml/3312.xml" TargetMode="External"/><Relationship Id="rId3" Type="http://schemas.openxmlformats.org/officeDocument/2006/relationships/hyperlink" Target="https://github.com/IPSO-Alliance/pub/blob/master/reg/xml/3317.x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8B65-9F21-3A49-84EE-537CD1C5C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IPSO Smart Objects</a:t>
            </a:r>
            <a:br>
              <a:rPr lang="en-US" dirty="0"/>
            </a:br>
            <a:r>
              <a:rPr lang="en-US" sz="4000" dirty="0"/>
              <a:t>and related IoT Standards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9C5A-D1A1-A349-BA03-D5053D50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6700"/>
            <a:ext cx="9144000" cy="1181100"/>
          </a:xfrm>
        </p:spPr>
        <p:txBody>
          <a:bodyPr/>
          <a:lstStyle/>
          <a:p>
            <a:r>
              <a:rPr lang="en-US" dirty="0"/>
              <a:t>Matthew Gillmore		 Matthew.Gillmore@itron.com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CB523-C0FF-EB49-A8CA-E12DFF4ECB46}"/>
              </a:ext>
            </a:extLst>
          </p:cNvPr>
          <p:cNvSpPr/>
          <p:nvPr/>
        </p:nvSpPr>
        <p:spPr>
          <a:xfrm>
            <a:off x="9743932" y="5824537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July 2019</a:t>
            </a:r>
          </a:p>
        </p:txBody>
      </p:sp>
    </p:spTree>
    <p:extLst>
      <p:ext uri="{BB962C8B-B14F-4D97-AF65-F5344CB8AC3E}">
        <p14:creationId xmlns:p14="http://schemas.microsoft.com/office/powerpoint/2010/main" val="120680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4DC9F2-F5A5-004E-B29F-16F7D0D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35C-3F61-E24C-A19D-BF4F78563FC8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1E167F-C37E-0546-964C-642D0C5AC1C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One Data Model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558750-F2EF-DE42-B3F1-F719C0432F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CEB1E9-FBB1-8B40-B94E-09A90DC93406}" type="slidenum">
              <a:rPr lang="es-ES" smtClean="0"/>
              <a:t>10</a:t>
            </a:fld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B2BA70-514C-D74A-B112-EAA43337EBC8}"/>
              </a:ext>
            </a:extLst>
          </p:cNvPr>
          <p:cNvSpPr/>
          <p:nvPr/>
        </p:nvSpPr>
        <p:spPr>
          <a:xfrm>
            <a:off x="6272048" y="1888674"/>
            <a:ext cx="49188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Courier" pitchFamily="2" charset="0"/>
              </a:rPr>
              <a:t>[{-2: "/3/0/", 0: "0", 3: "Open Mobile Alliance"}, {0: "1", 3: "</a:t>
            </a:r>
            <a:r>
              <a:rPr lang="es-ES" sz="1200" dirty="0" err="1">
                <a:latin typeface="Courier" pitchFamily="2" charset="0"/>
              </a:rPr>
              <a:t>Lightweight</a:t>
            </a:r>
            <a:r>
              <a:rPr lang="es-ES" sz="1200" dirty="0">
                <a:latin typeface="Courier" pitchFamily="2" charset="0"/>
              </a:rPr>
              <a:t> M2M </a:t>
            </a:r>
            <a:r>
              <a:rPr lang="es-ES" sz="1200" dirty="0" err="1">
                <a:latin typeface="Courier" pitchFamily="2" charset="0"/>
              </a:rPr>
              <a:t>Client</a:t>
            </a:r>
            <a:r>
              <a:rPr lang="es-ES" sz="1200" dirty="0">
                <a:latin typeface="Courier" pitchFamily="2" charset="0"/>
              </a:rPr>
              <a:t>"},</a:t>
            </a:r>
          </a:p>
          <a:p>
            <a:r>
              <a:rPr lang="es-ES" sz="1200" dirty="0">
                <a:latin typeface="Courier" pitchFamily="2" charset="0"/>
              </a:rPr>
              <a:t>{0: "2", 3: "345000123"}, </a:t>
            </a:r>
          </a:p>
          <a:p>
            <a:r>
              <a:rPr lang="es-ES" sz="1200" dirty="0">
                <a:latin typeface="Courier" pitchFamily="2" charset="0"/>
              </a:rPr>
              <a:t>{0: "3", 3: "1.0"}, </a:t>
            </a:r>
          </a:p>
          <a:p>
            <a:r>
              <a:rPr lang="es-ES" sz="1200" dirty="0">
                <a:latin typeface="Courier" pitchFamily="2" charset="0"/>
              </a:rPr>
              <a:t>{0: "6/0", 2: 1}, </a:t>
            </a:r>
          </a:p>
          <a:p>
            <a:r>
              <a:rPr lang="es-ES" sz="1200" dirty="0">
                <a:latin typeface="Courier" pitchFamily="2" charset="0"/>
              </a:rPr>
              <a:t>{0: "6/1", 2: 5}, </a:t>
            </a:r>
          </a:p>
          <a:p>
            <a:r>
              <a:rPr lang="es-ES" sz="1200" dirty="0">
                <a:latin typeface="Courier" pitchFamily="2" charset="0"/>
              </a:rPr>
              <a:t>{0: "7/0", 2: 3800}, </a:t>
            </a:r>
          </a:p>
          <a:p>
            <a:r>
              <a:rPr lang="es-ES" sz="1200" dirty="0">
                <a:latin typeface="Courier" pitchFamily="2" charset="0"/>
              </a:rPr>
              <a:t>{0: "7/1", 2: 5000}, </a:t>
            </a:r>
          </a:p>
          <a:p>
            <a:r>
              <a:rPr lang="es-ES" sz="1200" dirty="0">
                <a:latin typeface="Courier" pitchFamily="2" charset="0"/>
              </a:rPr>
              <a:t>{0: "8/0", 2: 125}, </a:t>
            </a:r>
          </a:p>
          <a:p>
            <a:r>
              <a:rPr lang="es-ES" sz="1200" dirty="0">
                <a:latin typeface="Courier" pitchFamily="2" charset="0"/>
              </a:rPr>
              <a:t>{0: "8/1", 2: 900}, </a:t>
            </a:r>
          </a:p>
          <a:p>
            <a:r>
              <a:rPr lang="es-ES" sz="1200" dirty="0">
                <a:latin typeface="Courier" pitchFamily="2" charset="0"/>
              </a:rPr>
              <a:t>{0: "9", 2: 100}, </a:t>
            </a:r>
          </a:p>
          <a:p>
            <a:r>
              <a:rPr lang="es-ES" sz="1200" dirty="0">
                <a:latin typeface="Courier" pitchFamily="2" charset="0"/>
              </a:rPr>
              <a:t>{0: "10", 2: 15}, </a:t>
            </a:r>
          </a:p>
          <a:p>
            <a:r>
              <a:rPr lang="es-ES" sz="1200" dirty="0">
                <a:latin typeface="Courier" pitchFamily="2" charset="0"/>
              </a:rPr>
              <a:t>{0: "11/0", 2: 0}, </a:t>
            </a:r>
          </a:p>
          <a:p>
            <a:r>
              <a:rPr lang="es-ES" sz="1200" dirty="0">
                <a:latin typeface="Courier" pitchFamily="2" charset="0"/>
              </a:rPr>
              <a:t>{0: "13", 2: 1367491215}, </a:t>
            </a:r>
          </a:p>
          <a:p>
            <a:r>
              <a:rPr lang="es-ES" sz="1200" dirty="0">
                <a:latin typeface="Courier" pitchFamily="2" charset="0"/>
              </a:rPr>
              <a:t>{0: "14", 3: "+02:00"}, </a:t>
            </a:r>
          </a:p>
          <a:p>
            <a:r>
              <a:rPr lang="es-ES" sz="1200" dirty="0">
                <a:latin typeface="Courier" pitchFamily="2" charset="0"/>
              </a:rPr>
              <a:t>{0: "16", 3: "U"}]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A9E1D-B349-6640-A2C2-D7C8DDB53A86}"/>
              </a:ext>
            </a:extLst>
          </p:cNvPr>
          <p:cNvSpPr/>
          <p:nvPr/>
        </p:nvSpPr>
        <p:spPr>
          <a:xfrm>
            <a:off x="1114316" y="1888674"/>
            <a:ext cx="465608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" sz="1200" dirty="0">
                <a:latin typeface="Courier" pitchFamily="2" charset="0"/>
              </a:rPr>
              <a:t>90 a3 21 65 2f 33 2f 30 2f 00 61 30 03 74 4f 70 65 6e 20 4d 6f 62 69 6c 65 20 41 6c 6c 69 61 6e 63 65 a2 00 61 31 03 76 4c 69 67 68 74 77 65 69 67 68 74 20 4d 32 4d 20 43 6c 69 65 6e 74 a2 00 61 32 03 69 33 34 35 30 30 30 31 32 33 a2 00 61 33 03 63 31 2e 30 a2 00 63 36 2f 30 02 01 a2 00 63 36 2f 31 02 05 a2 00 63 37 2f 30 02 19 0e d8 a2 00 63 37 2f 31 02 19 13 88 a2 00 63 38 2f 30 02 18 7d a2 00 63 38 2f 31 02 19 03 84 a2 00 61 39 02 18 64 a2 00 62 31 30 02 0f a2 00 64 31 31 2f 30 02 00 a2 00 62 31 33 02 1a 51 82 42 8f a2 00 62 31 34 03 66 2b 30 32 3a 30 30 a2 00 62 31 36 03 61 55 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9748C-DC18-2843-8746-AD4EADD3CE18}"/>
              </a:ext>
            </a:extLst>
          </p:cNvPr>
          <p:cNvSpPr/>
          <p:nvPr/>
        </p:nvSpPr>
        <p:spPr>
          <a:xfrm>
            <a:off x="1129556" y="1332277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n-US" dirty="0" err="1"/>
              <a:t>SenML</a:t>
            </a:r>
            <a:r>
              <a:rPr lang="es-ES" altLang="en-US" dirty="0"/>
              <a:t>-CBOR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63590D-1D04-B24C-A820-FF432A352EC3}"/>
              </a:ext>
            </a:extLst>
          </p:cNvPr>
          <p:cNvSpPr/>
          <p:nvPr/>
        </p:nvSpPr>
        <p:spPr>
          <a:xfrm>
            <a:off x="6293569" y="1332277"/>
            <a:ext cx="2424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n-US" dirty="0" err="1"/>
              <a:t>SenML</a:t>
            </a:r>
            <a:r>
              <a:rPr lang="es-ES" altLang="en-US" dirty="0"/>
              <a:t>-CBOR </a:t>
            </a:r>
            <a:r>
              <a:rPr lang="es-ES" altLang="en-US" dirty="0" err="1"/>
              <a:t>diagnostic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7A9B06-3A9E-D642-8C0C-5D3878254698}"/>
              </a:ext>
            </a:extLst>
          </p:cNvPr>
          <p:cNvSpPr txBox="1">
            <a:spLocks/>
          </p:cNvSpPr>
          <p:nvPr/>
        </p:nvSpPr>
        <p:spPr bwMode="auto">
          <a:xfrm>
            <a:off x="1114316" y="227920"/>
            <a:ext cx="10525557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IPSO Serialization Formats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950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3FC7B-88AA-B542-84AA-C49690F0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E5D1-FC7E-9441-950E-C56EC94DA288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69C2C-20CE-274C-89C4-8B7B4F41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/>
              <a:t>One</a:t>
            </a:r>
            <a:r>
              <a:rPr lang="es-ES" dirty="0"/>
              <a:t> Data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B054-F70D-2447-B230-93CB4550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11</a:t>
            </a:fld>
            <a:endParaRPr lang="es-ES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24F592EB-93F3-5348-A914-FB72921341D7}"/>
              </a:ext>
            </a:extLst>
          </p:cNvPr>
          <p:cNvSpPr txBox="1">
            <a:spLocks noChangeArrowheads="1"/>
          </p:cNvSpPr>
          <p:nvPr/>
        </p:nvSpPr>
        <p:spPr>
          <a:xfrm>
            <a:off x="1114316" y="1011219"/>
            <a:ext cx="10275812" cy="562526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+mn-lt"/>
              </a:rPr>
              <a:t>Several Implementations support IPSO: 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" dirty="0">
                <a:latin typeface="+mn-lt"/>
                <a:hlinkClick r:id="rId3"/>
              </a:rPr>
              <a:t>Example XML</a:t>
            </a:r>
            <a:r>
              <a:rPr lang="en" dirty="0">
                <a:latin typeface="+mn-lt"/>
              </a:rPr>
              <a:t> of the supported </a:t>
            </a:r>
            <a:r>
              <a:rPr lang="es-ES" dirty="0">
                <a:latin typeface="+mn-lt"/>
              </a:rPr>
              <a:t>LwM2M</a:t>
            </a:r>
            <a:r>
              <a:rPr lang="en" dirty="0">
                <a:latin typeface="+mn-lt"/>
              </a:rPr>
              <a:t> and IPSO Objects in </a:t>
            </a:r>
            <a:r>
              <a:rPr lang="en" dirty="0">
                <a:latin typeface="+mn-lt"/>
                <a:hlinkClick r:id="rId4"/>
              </a:rPr>
              <a:t>Leshan</a:t>
            </a:r>
            <a:r>
              <a:rPr lang="en" dirty="0">
                <a:latin typeface="+mn-lt"/>
              </a:rPr>
              <a:t>.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" dirty="0">
                <a:latin typeface="+mn-lt"/>
              </a:rPr>
              <a:t>Sample </a:t>
            </a:r>
            <a:r>
              <a:rPr lang="en" dirty="0">
                <a:latin typeface="+mn-lt"/>
                <a:hlinkClick r:id="rId5"/>
              </a:rPr>
              <a:t>C package</a:t>
            </a:r>
            <a:r>
              <a:rPr lang="en" dirty="0">
                <a:latin typeface="+mn-lt"/>
              </a:rPr>
              <a:t> for use of IPSO Objects in </a:t>
            </a:r>
            <a:r>
              <a:rPr lang="en" dirty="0">
                <a:latin typeface="+mn-lt"/>
                <a:hlinkClick r:id="rId6"/>
              </a:rPr>
              <a:t>Contiki</a:t>
            </a:r>
            <a:r>
              <a:rPr lang="en" dirty="0">
                <a:latin typeface="+mn-lt"/>
              </a:rPr>
              <a:t>.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" dirty="0">
                <a:latin typeface="+mn-lt"/>
              </a:rPr>
              <a:t>JS code templates of IPSO-defined devices </a:t>
            </a:r>
            <a:r>
              <a:rPr lang="en" dirty="0">
                <a:latin typeface="+mn-lt"/>
                <a:hlinkClick r:id="rId7"/>
              </a:rPr>
              <a:t>code templates</a:t>
            </a:r>
            <a:r>
              <a:rPr lang="en" dirty="0">
                <a:latin typeface="+mn-lt"/>
              </a:rPr>
              <a:t>. 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" dirty="0">
                <a:latin typeface="+mn-lt"/>
              </a:rPr>
              <a:t>Sample </a:t>
            </a:r>
            <a:r>
              <a:rPr lang="en" dirty="0">
                <a:latin typeface="+mn-lt"/>
                <a:hlinkClick r:id="rId8"/>
              </a:rPr>
              <a:t>Smart Objects</a:t>
            </a:r>
            <a:r>
              <a:rPr lang="en" dirty="0">
                <a:latin typeface="+mn-lt"/>
              </a:rPr>
              <a:t> Class can be used to create IPSO Smart Objects in your JavaScript applications. 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" dirty="0">
                <a:latin typeface="+mn-lt"/>
                <a:hlinkClick r:id="rId9"/>
              </a:rPr>
              <a:t>BIPSO</a:t>
            </a:r>
            <a:r>
              <a:rPr lang="en" dirty="0">
                <a:latin typeface="+mn-lt"/>
              </a:rPr>
              <a:t> defines a set of BLE Characteristics that follows the IPSO Objects.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" dirty="0">
                <a:latin typeface="+mn-lt"/>
              </a:rPr>
              <a:t>Contiki, Mbed, </a:t>
            </a:r>
            <a:r>
              <a:rPr lang="en-US" dirty="0">
                <a:latin typeface="+mn-lt"/>
              </a:rPr>
              <a:t>Zephyr </a:t>
            </a:r>
            <a:r>
              <a:rPr lang="en" dirty="0">
                <a:latin typeface="+mn-lt"/>
              </a:rPr>
              <a:t>and RIOT </a:t>
            </a:r>
            <a:r>
              <a:rPr lang="en-US" dirty="0">
                <a:latin typeface="+mn-lt"/>
              </a:rPr>
              <a:t>are example OS’s that</a:t>
            </a:r>
            <a:r>
              <a:rPr lang="en" dirty="0">
                <a:latin typeface="+mn-lt"/>
              </a:rPr>
              <a:t> support IPSO Objects.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" dirty="0">
              <a:latin typeface="+mn-lt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Full object set available at the OMNA Registry: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n-lt"/>
                <a:hlinkClick r:id="rId10"/>
              </a:rPr>
              <a:t>http://www.openmobilealliance.org/wp/OMNA/LwM2M/LwM2MRegistry.html</a:t>
            </a:r>
            <a:endParaRPr lang="en-US" altLang="en-US" dirty="0"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B4ADB6-DD43-B942-BDB3-6943838CB2FA}"/>
              </a:ext>
            </a:extLst>
          </p:cNvPr>
          <p:cNvSpPr txBox="1">
            <a:spLocks/>
          </p:cNvSpPr>
          <p:nvPr/>
        </p:nvSpPr>
        <p:spPr bwMode="auto">
          <a:xfrm>
            <a:off x="1114316" y="227920"/>
            <a:ext cx="10525557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Implementations and OMNA Registry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149729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Ã¼r ipso logo">
            <a:extLst>
              <a:ext uri="{FF2B5EF4-FFF2-40B4-BE49-F238E27FC236}">
                <a16:creationId xmlns:a16="http://schemas.microsoft.com/office/drawing/2014/main" id="{9FD073A7-0ADC-486C-905C-B69C40F2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3" y="1170641"/>
            <a:ext cx="3226678" cy="16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F7BBE-145B-4592-A785-6FB2A0EE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3" y="4093586"/>
            <a:ext cx="3380914" cy="1401761"/>
          </a:xfrm>
          <a:prstGeom prst="rect">
            <a:avLst/>
          </a:prstGeom>
        </p:spPr>
      </p:pic>
      <p:sp>
        <p:nvSpPr>
          <p:cNvPr id="7" name="Double Bracket 6">
            <a:extLst>
              <a:ext uri="{FF2B5EF4-FFF2-40B4-BE49-F238E27FC236}">
                <a16:creationId xmlns:a16="http://schemas.microsoft.com/office/drawing/2014/main" id="{D0F8D729-9EEE-4B3D-B1B0-735AF49D601C}"/>
              </a:ext>
            </a:extLst>
          </p:cNvPr>
          <p:cNvSpPr/>
          <p:nvPr/>
        </p:nvSpPr>
        <p:spPr>
          <a:xfrm>
            <a:off x="264840" y="738127"/>
            <a:ext cx="4219025" cy="5130532"/>
          </a:xfrm>
          <a:prstGeom prst="bracketPair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31A13C3E-46DA-449B-ABDF-0BAC8F9FF7A3}"/>
              </a:ext>
            </a:extLst>
          </p:cNvPr>
          <p:cNvSpPr/>
          <p:nvPr/>
        </p:nvSpPr>
        <p:spPr>
          <a:xfrm>
            <a:off x="2143216" y="3133669"/>
            <a:ext cx="649996" cy="572877"/>
          </a:xfrm>
          <a:prstGeom prst="plus">
            <a:avLst>
              <a:gd name="adj" fmla="val 3653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DB141306-CFCE-4761-B2F0-1FF13E89A401}"/>
              </a:ext>
            </a:extLst>
          </p:cNvPr>
          <p:cNvSpPr/>
          <p:nvPr/>
        </p:nvSpPr>
        <p:spPr>
          <a:xfrm>
            <a:off x="4483865" y="3060998"/>
            <a:ext cx="1162034" cy="736002"/>
          </a:xfrm>
          <a:prstGeom prst="mathEqual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704BF2-0EBE-48C7-B0A7-9C30819FB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899" y="2577830"/>
            <a:ext cx="6401669" cy="17023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9862BA-1F70-45C5-828F-35BA96CCDA1C}"/>
              </a:ext>
            </a:extLst>
          </p:cNvPr>
          <p:cNvSpPr/>
          <p:nvPr/>
        </p:nvSpPr>
        <p:spPr>
          <a:xfrm>
            <a:off x="5645899" y="4756683"/>
            <a:ext cx="6096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en-US" dirty="0"/>
              <a:t>Good to know: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OMA </a:t>
            </a:r>
            <a:r>
              <a:rPr lang="en-US" altLang="en-US" dirty="0" err="1"/>
              <a:t>SpecWorks</a:t>
            </a:r>
            <a:r>
              <a:rPr lang="en-US" altLang="en-US" dirty="0"/>
              <a:t> maintains a </a:t>
            </a:r>
            <a:r>
              <a:rPr lang="en-US" altLang="en-US" dirty="0">
                <a:hlinkClick r:id="rId5"/>
              </a:rPr>
              <a:t>repository</a:t>
            </a:r>
            <a:r>
              <a:rPr lang="en-US" altLang="en-US" dirty="0"/>
              <a:t> that contains objects and re-usable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IPSO-defined objects/resources are also found in this repository (and they are currently revising).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Access to the repository is also available through an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easy to create new objects using the </a:t>
            </a:r>
            <a:r>
              <a:rPr lang="en-US" dirty="0">
                <a:hlinkClick r:id="rId6"/>
              </a:rPr>
              <a:t>editor tool</a:t>
            </a:r>
            <a:r>
              <a:rPr lang="en-U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54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4DC9F2-F5A5-004E-B29F-16F7D0D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35C-3F61-E24C-A19D-BF4F78563FC8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1E167F-C37E-0546-964C-642D0C5AC1C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One Data Model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558750-F2EF-DE42-B3F1-F719C0432F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CEB1E9-FBB1-8B40-B94E-09A90DC93406}" type="slidenum">
              <a:rPr lang="es-ES" smtClean="0"/>
              <a:t>3</a:t>
            </a:fld>
            <a:endParaRPr lang="es-E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16" y="227920"/>
            <a:ext cx="10525557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IP</a:t>
            </a:r>
            <a:r>
              <a:rPr lang="en-US" dirty="0"/>
              <a:t> for </a:t>
            </a:r>
            <a:r>
              <a:rPr lang="en-US" b="1" dirty="0"/>
              <a:t>S</a:t>
            </a:r>
            <a:r>
              <a:rPr lang="en-US" dirty="0"/>
              <a:t>mart </a:t>
            </a:r>
            <a:r>
              <a:rPr lang="en-US" b="1" dirty="0"/>
              <a:t>O</a:t>
            </a:r>
            <a:r>
              <a:rPr lang="en-US" dirty="0"/>
              <a:t>bjects </a:t>
            </a:r>
            <a:r>
              <a:rPr lang="en-US" b="1" dirty="0"/>
              <a:t>(IPSO) </a:t>
            </a:r>
            <a:r>
              <a:rPr lang="en-US" dirty="0"/>
              <a:t>device stack (recap)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1CB42-D15B-AA47-BE76-58C939B49C91}"/>
              </a:ext>
            </a:extLst>
          </p:cNvPr>
          <p:cNvSpPr/>
          <p:nvPr/>
        </p:nvSpPr>
        <p:spPr bwMode="auto">
          <a:xfrm>
            <a:off x="4170962" y="4176505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IPv4 / IPv6</a:t>
            </a:r>
          </a:p>
        </p:txBody>
      </p:sp>
      <p:pic>
        <p:nvPicPr>
          <p:cNvPr id="18" name="Picture 2" descr="ietflogo2e.gif">
            <a:extLst>
              <a:ext uri="{FF2B5EF4-FFF2-40B4-BE49-F238E27FC236}">
                <a16:creationId xmlns:a16="http://schemas.microsoft.com/office/drawing/2014/main" id="{517C4BFE-9843-154F-9763-8F68F265D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54" y="3536086"/>
            <a:ext cx="1151287" cy="6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EC1C34D-A1C8-0749-B8C1-23B82A248CF4}"/>
              </a:ext>
            </a:extLst>
          </p:cNvPr>
          <p:cNvSpPr/>
          <p:nvPr/>
        </p:nvSpPr>
        <p:spPr bwMode="auto">
          <a:xfrm>
            <a:off x="2745499" y="2261089"/>
            <a:ext cx="5655463" cy="538370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IPSO/LwM2M Objects (W3C, OCF, ZDO…)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D0B65B0-E76C-4549-B5AA-711272E644C8}"/>
              </a:ext>
            </a:extLst>
          </p:cNvPr>
          <p:cNvSpPr/>
          <p:nvPr/>
        </p:nvSpPr>
        <p:spPr bwMode="auto">
          <a:xfrm>
            <a:off x="2745499" y="1572460"/>
            <a:ext cx="5655463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9E6DB17-434F-8943-98A9-08384CB08448}"/>
              </a:ext>
            </a:extLst>
          </p:cNvPr>
          <p:cNvSpPr/>
          <p:nvPr/>
        </p:nvSpPr>
        <p:spPr bwMode="auto">
          <a:xfrm>
            <a:off x="2745500" y="4176505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6LowPAN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94750DD-354A-B24C-9F96-07DAEF179ED5}"/>
              </a:ext>
            </a:extLst>
          </p:cNvPr>
          <p:cNvSpPr/>
          <p:nvPr/>
        </p:nvSpPr>
        <p:spPr bwMode="auto">
          <a:xfrm>
            <a:off x="5666736" y="3536891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E90D925-5615-D744-BDA3-2DC6C1C80D1F}"/>
              </a:ext>
            </a:extLst>
          </p:cNvPr>
          <p:cNvSpPr/>
          <p:nvPr/>
        </p:nvSpPr>
        <p:spPr bwMode="auto">
          <a:xfrm>
            <a:off x="2748639" y="3536891"/>
            <a:ext cx="2805207" cy="53837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CoAP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2CB3416-E6BB-9747-AD85-8B59C993DF66}"/>
              </a:ext>
            </a:extLst>
          </p:cNvPr>
          <p:cNvSpPr/>
          <p:nvPr/>
        </p:nvSpPr>
        <p:spPr bwMode="auto">
          <a:xfrm>
            <a:off x="2745500" y="2904966"/>
            <a:ext cx="1305764" cy="53837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</a:rPr>
              <a:t>LwM2M Client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C2AC13C-6E13-A84B-9216-572593C87512}"/>
              </a:ext>
            </a:extLst>
          </p:cNvPr>
          <p:cNvSpPr/>
          <p:nvPr/>
        </p:nvSpPr>
        <p:spPr bwMode="auto">
          <a:xfrm>
            <a:off x="5666736" y="2904966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440676-8F96-AC41-B8D4-920A25714B64}"/>
              </a:ext>
            </a:extLst>
          </p:cNvPr>
          <p:cNvSpPr/>
          <p:nvPr/>
        </p:nvSpPr>
        <p:spPr>
          <a:xfrm>
            <a:off x="9011833" y="2394641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Models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1D3BA0-625B-9A4F-B918-EC8592736F04}"/>
              </a:ext>
            </a:extLst>
          </p:cNvPr>
          <p:cNvSpPr/>
          <p:nvPr/>
        </p:nvSpPr>
        <p:spPr>
          <a:xfrm>
            <a:off x="9011833" y="1714823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914E94-EA99-2342-850B-570FFE117AAF}"/>
              </a:ext>
            </a:extLst>
          </p:cNvPr>
          <p:cNvSpPr/>
          <p:nvPr/>
        </p:nvSpPr>
        <p:spPr>
          <a:xfrm>
            <a:off x="9011833" y="3052279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API /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420A3C-4BBD-624D-BE2C-47C60BBB2EC9}"/>
              </a:ext>
            </a:extLst>
          </p:cNvPr>
          <p:cNvSpPr/>
          <p:nvPr/>
        </p:nvSpPr>
        <p:spPr>
          <a:xfrm>
            <a:off x="9011833" y="4286371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18FA8C8-7D98-6748-81CA-2558D52C8F48}"/>
              </a:ext>
            </a:extLst>
          </p:cNvPr>
          <p:cNvSpPr/>
          <p:nvPr/>
        </p:nvSpPr>
        <p:spPr bwMode="auto">
          <a:xfrm>
            <a:off x="2745499" y="478606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802.15.4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604E386-DE03-8E4A-A769-24CAA78B124A}"/>
              </a:ext>
            </a:extLst>
          </p:cNvPr>
          <p:cNvSpPr/>
          <p:nvPr/>
        </p:nvSpPr>
        <p:spPr bwMode="auto">
          <a:xfrm>
            <a:off x="2745498" y="5395619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MCU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F491247-6EA7-A048-8A3A-C99A2B66A498}"/>
              </a:ext>
            </a:extLst>
          </p:cNvPr>
          <p:cNvSpPr/>
          <p:nvPr/>
        </p:nvSpPr>
        <p:spPr bwMode="auto">
          <a:xfrm>
            <a:off x="4170961" y="4786062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</a:rPr>
              <a:t>Wifi</a:t>
            </a:r>
            <a:r>
              <a:rPr lang="en-US" sz="1600" dirty="0">
                <a:solidFill>
                  <a:schemeClr val="tx1"/>
                </a:solidFill>
              </a:rPr>
              <a:t>, Ethernet, Cellular, …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0209883-DFB7-B144-AEB1-F63D848DAFCF}"/>
              </a:ext>
            </a:extLst>
          </p:cNvPr>
          <p:cNvSpPr/>
          <p:nvPr/>
        </p:nvSpPr>
        <p:spPr bwMode="auto">
          <a:xfrm>
            <a:off x="5666737" y="5395619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MPU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C29FAD-D3D4-A04C-AD16-8EC4F3428473}"/>
              </a:ext>
            </a:extLst>
          </p:cNvPr>
          <p:cNvSpPr/>
          <p:nvPr/>
        </p:nvSpPr>
        <p:spPr>
          <a:xfrm>
            <a:off x="9011833" y="3684204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 Protocol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E61421-3233-7A42-AD3A-B0591BF9AED7}"/>
              </a:ext>
            </a:extLst>
          </p:cNvPr>
          <p:cNvSpPr/>
          <p:nvPr/>
        </p:nvSpPr>
        <p:spPr>
          <a:xfrm>
            <a:off x="9011833" y="4928425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HW Network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F1354-FA7A-FB48-A7ED-DE5C6483E56C}"/>
              </a:ext>
            </a:extLst>
          </p:cNvPr>
          <p:cNvSpPr/>
          <p:nvPr/>
        </p:nvSpPr>
        <p:spPr>
          <a:xfrm>
            <a:off x="9011833" y="5537982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E0A819B-C741-A546-B548-B9E798F87F0D}"/>
              </a:ext>
            </a:extLst>
          </p:cNvPr>
          <p:cNvSpPr/>
          <p:nvPr/>
        </p:nvSpPr>
        <p:spPr bwMode="auto">
          <a:xfrm>
            <a:off x="7090070" y="2904965"/>
            <a:ext cx="1310892" cy="1170295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Other IP Stacks: MQTT, XMPP, etc.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42412F3-E76D-7E42-9EDF-A93B0B3FD49D}"/>
              </a:ext>
            </a:extLst>
          </p:cNvPr>
          <p:cNvSpPr/>
          <p:nvPr/>
        </p:nvSpPr>
        <p:spPr bwMode="auto">
          <a:xfrm>
            <a:off x="7090070" y="4176504"/>
            <a:ext cx="1310892" cy="1142978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Non-IP based Transport - BTLE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BF3867B-D5CA-5140-943B-072AE2C3057D}"/>
              </a:ext>
            </a:extLst>
          </p:cNvPr>
          <p:cNvSpPr/>
          <p:nvPr/>
        </p:nvSpPr>
        <p:spPr bwMode="auto">
          <a:xfrm>
            <a:off x="4170962" y="2905016"/>
            <a:ext cx="1382886" cy="53832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</a:rPr>
              <a:t>CoAP Server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2E5204E-5713-E343-9F4B-C612D90A6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16" y="2686832"/>
            <a:ext cx="1585801" cy="8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EA2385D-01B0-284A-9A1F-BEACB56A1885}"/>
              </a:ext>
            </a:extLst>
          </p:cNvPr>
          <p:cNvSpPr/>
          <p:nvPr/>
        </p:nvSpPr>
        <p:spPr bwMode="auto">
          <a:xfrm>
            <a:off x="3371850" y="5003137"/>
            <a:ext cx="4114800" cy="365125"/>
          </a:xfrm>
          <a:prstGeom prst="roundRect">
            <a:avLst>
              <a:gd name="adj" fmla="val 1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B16939-CA28-A14B-8565-BDCD41407708}"/>
              </a:ext>
            </a:extLst>
          </p:cNvPr>
          <p:cNvSpPr/>
          <p:nvPr/>
        </p:nvSpPr>
        <p:spPr bwMode="auto">
          <a:xfrm>
            <a:off x="1668378" y="1228709"/>
            <a:ext cx="5550569" cy="1395663"/>
          </a:xfrm>
          <a:prstGeom prst="roundRect">
            <a:avLst>
              <a:gd name="adj" fmla="val 1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4DC9F2-F5A5-004E-B29F-16F7D0D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35C-3F61-E24C-A19D-BF4F78563FC8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1E167F-C37E-0546-964C-642D0C5AC1C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One Data Model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558750-F2EF-DE42-B3F1-F719C0432F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CEB1E9-FBB1-8B40-B94E-09A90DC93406}" type="slidenum">
              <a:rPr lang="es-ES" smtClean="0"/>
              <a:t>4</a:t>
            </a:fld>
            <a:endParaRPr lang="es-ES" dirty="0"/>
          </a:p>
        </p:txBody>
      </p:sp>
      <p:pic>
        <p:nvPicPr>
          <p:cNvPr id="15" name="Picture 6" descr="device-object-resource.png">
            <a:extLst>
              <a:ext uri="{FF2B5EF4-FFF2-40B4-BE49-F238E27FC236}">
                <a16:creationId xmlns:a16="http://schemas.microsoft.com/office/drawing/2014/main" id="{43A3FA32-3961-A649-B30B-69D7AA7B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5531" y="1218257"/>
            <a:ext cx="3664342" cy="374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FA79F40-4224-D846-92C3-C738F229D830}"/>
              </a:ext>
            </a:extLst>
          </p:cNvPr>
          <p:cNvSpPr txBox="1">
            <a:spLocks/>
          </p:cNvSpPr>
          <p:nvPr/>
        </p:nvSpPr>
        <p:spPr>
          <a:xfrm>
            <a:off x="921405" y="840643"/>
            <a:ext cx="10994369" cy="50134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Same URIs as LwM2M :  </a:t>
            </a: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/{Object ID}/{Object Instance}/{Resource ID}</a:t>
            </a:r>
          </a:p>
          <a:p>
            <a:pPr>
              <a:buFont typeface="Times" pitchFamily="18" charset="0"/>
              <a:buNone/>
            </a:pP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	/3300/0/5700 </a:t>
            </a:r>
          </a:p>
          <a:p>
            <a:pPr marL="0" indent="0">
              <a:buNone/>
            </a:pPr>
            <a:r>
              <a:rPr lang="en" sz="1600" dirty="0">
                <a:latin typeface="Courier" pitchFamily="2" charset="0"/>
              </a:rPr>
              <a:t>	- </a:t>
            </a:r>
            <a:r>
              <a:rPr lang="en" sz="1600" i="1" dirty="0">
                <a:latin typeface="Courier" pitchFamily="2" charset="0"/>
              </a:rPr>
              <a:t>3300  </a:t>
            </a:r>
            <a:r>
              <a:rPr lang="en" sz="1600" dirty="0">
                <a:latin typeface="Courier" pitchFamily="2" charset="0"/>
              </a:rPr>
              <a:t>Temperature Sensor </a:t>
            </a:r>
          </a:p>
          <a:p>
            <a:pPr marL="0" indent="0">
              <a:buNone/>
            </a:pPr>
            <a:r>
              <a:rPr lang="en" sz="1600" dirty="0">
                <a:latin typeface="Courier" pitchFamily="2" charset="0"/>
              </a:rPr>
              <a:t>	- </a:t>
            </a:r>
            <a:r>
              <a:rPr lang="en" sz="1600" i="1" dirty="0">
                <a:latin typeface="Courier" pitchFamily="2" charset="0"/>
              </a:rPr>
              <a:t>0     </a:t>
            </a:r>
            <a:r>
              <a:rPr lang="en" sz="1600" dirty="0">
                <a:latin typeface="Courier" pitchFamily="2" charset="0"/>
              </a:rPr>
              <a:t>Instance 0 of a Temperature Sensor </a:t>
            </a:r>
          </a:p>
          <a:p>
            <a:pPr marL="0" indent="0">
              <a:buNone/>
            </a:pPr>
            <a:r>
              <a:rPr lang="en" sz="1600" dirty="0">
                <a:latin typeface="Courier" pitchFamily="2" charset="0"/>
              </a:rPr>
              <a:t>	- </a:t>
            </a:r>
            <a:r>
              <a:rPr lang="en" sz="1600" i="1" dirty="0">
                <a:latin typeface="Courier" pitchFamily="2" charset="0"/>
              </a:rPr>
              <a:t>5700  </a:t>
            </a:r>
            <a:r>
              <a:rPr lang="en" sz="1600" dirty="0">
                <a:latin typeface="Courier" pitchFamily="2" charset="0"/>
              </a:rPr>
              <a:t>Resource having the current value</a:t>
            </a:r>
            <a:endParaRPr lang="en-US" altLang="en-US" sz="1600" dirty="0">
              <a:latin typeface="Courier" pitchFamily="2" charset="0"/>
            </a:endParaRPr>
          </a:p>
          <a:p>
            <a:r>
              <a:rPr lang="en-US" altLang="en-US" sz="2000" dirty="0"/>
              <a:t>Data Types (String, Integer, …) as LwM2M </a:t>
            </a:r>
          </a:p>
          <a:p>
            <a:r>
              <a:rPr lang="en-US" altLang="en-US" sz="2000" dirty="0"/>
              <a:t>Operations (Read, Write, Create…) as LwM2M</a:t>
            </a:r>
          </a:p>
          <a:p>
            <a:r>
              <a:rPr lang="en-US" altLang="en-US" sz="2000" dirty="0"/>
              <a:t>Object Linking and Core Link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600" dirty="0"/>
              <a:t>Object Linking is used to refer to Objects within the device.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600" dirty="0"/>
              <a:t>Allows composition without nasty large nested structures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600" dirty="0"/>
              <a:t>Allows for complex objects (i.e. appliance made of several sensors)</a:t>
            </a:r>
          </a:p>
          <a:p>
            <a:r>
              <a:rPr lang="en-US" altLang="en-US" sz="2000" dirty="0"/>
              <a:t>Web Linking to refer to external items (over </a:t>
            </a:r>
            <a:r>
              <a:rPr lang="en-US" altLang="en-US" sz="2000" dirty="0" err="1"/>
              <a:t>CoAP</a:t>
            </a:r>
            <a:r>
              <a:rPr lang="en-US" altLang="en-US" sz="2000" dirty="0"/>
              <a:t>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cs typeface="Arial"/>
              </a:rPr>
              <a:t>Query parameters: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>
                <a:latin typeface="Courier" pitchFamily="2" charset="0"/>
                <a:cs typeface="Arial"/>
              </a:rPr>
              <a:t> </a:t>
            </a:r>
            <a:r>
              <a:rPr lang="en-US" sz="1600" dirty="0">
                <a:latin typeface="Courier" pitchFamily="2" charset="0"/>
                <a:cs typeface="Courier"/>
              </a:rPr>
              <a:t>GET &lt;URL&gt;?</a:t>
            </a:r>
            <a:r>
              <a:rPr lang="en-US" sz="1600" dirty="0" err="1">
                <a:latin typeface="Courier" pitchFamily="2" charset="0"/>
                <a:cs typeface="Courier"/>
              </a:rPr>
              <a:t>rt</a:t>
            </a:r>
            <a:r>
              <a:rPr lang="en-US" sz="1600" dirty="0">
                <a:latin typeface="Courier" pitchFamily="2" charset="0"/>
                <a:cs typeface="Courier"/>
              </a:rPr>
              <a:t>=“urn:oma:lwm2m:temp”</a:t>
            </a:r>
          </a:p>
          <a:p>
            <a:r>
              <a:rPr lang="en-US" altLang="en-US" sz="2000" dirty="0"/>
              <a:t>Extensible data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600" dirty="0"/>
              <a:t>Only few “Mandatory” Resources to enable interoperability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600" dirty="0"/>
              <a:t>Use of versioning for model updates</a:t>
            </a:r>
          </a:p>
          <a:p>
            <a:pPr lvl="1"/>
            <a:endParaRPr lang="en-US" altLang="en-US" sz="1800" dirty="0"/>
          </a:p>
        </p:txBody>
      </p:sp>
      <p:pic>
        <p:nvPicPr>
          <p:cNvPr id="17" name="Picture 7" descr="resource-model-permissions.png">
            <a:extLst>
              <a:ext uri="{FF2B5EF4-FFF2-40B4-BE49-F238E27FC236}">
                <a16:creationId xmlns:a16="http://schemas.microsoft.com/office/drawing/2014/main" id="{BBD20E42-B4F2-4041-A764-DF235262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2262" y="4959912"/>
            <a:ext cx="3610879" cy="127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F9F93EA-1F58-A24D-8396-BC74142A687A}"/>
              </a:ext>
            </a:extLst>
          </p:cNvPr>
          <p:cNvSpPr txBox="1">
            <a:spLocks/>
          </p:cNvSpPr>
          <p:nvPr/>
        </p:nvSpPr>
        <p:spPr>
          <a:xfrm>
            <a:off x="921406" y="227920"/>
            <a:ext cx="10718467" cy="576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IPSO</a:t>
            </a:r>
            <a:r>
              <a:rPr lang="en-US" b="1" dirty="0"/>
              <a:t> </a:t>
            </a:r>
            <a:r>
              <a:rPr lang="en-US" dirty="0"/>
              <a:t>Object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66434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921408" y="1039256"/>
            <a:ext cx="135293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266"/>
              <a:t>Object definition</a:t>
            </a:r>
          </a:p>
        </p:txBody>
      </p:sp>
      <p:graphicFrame>
        <p:nvGraphicFramePr>
          <p:cNvPr id="128" name="Table 128"/>
          <p:cNvGraphicFramePr/>
          <p:nvPr>
            <p:extLst>
              <p:ext uri="{D42A27DB-BD31-4B8C-83A1-F6EECF244321}">
                <p14:modId xmlns:p14="http://schemas.microsoft.com/office/powerpoint/2010/main" val="2922124362"/>
              </p:ext>
            </p:extLst>
          </p:nvPr>
        </p:nvGraphicFramePr>
        <p:xfrm>
          <a:off x="921408" y="2497878"/>
          <a:ext cx="8547547" cy="3408135"/>
        </p:xfrm>
        <a:graphic>
          <a:graphicData uri="http://schemas.openxmlformats.org/drawingml/2006/table">
            <a:tbl>
              <a:tblPr bandRow="1"/>
              <a:tblGrid>
                <a:gridCol w="83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2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763"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Name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Operations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Instances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Mandatory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Type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Units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Description 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94"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5700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Sensor Value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50"/>
                        <a:t>R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Mandatory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Float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94"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5601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Min Measured Value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50"/>
                        <a:t>R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Optional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Float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94"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5602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Max Measured Value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50"/>
                        <a:t>R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Optional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Float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94"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5603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Min Range Value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50" dirty="0"/>
                        <a:t>R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Optional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Float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94"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5604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Max Range Value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50"/>
                        <a:t>R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Optional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Float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194"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5701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Sensor Units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50"/>
                        <a:t>R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Optional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String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194"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5605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Reset Min and Max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50"/>
                        <a:t>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Optional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Opaque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
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9" name="Shape 129"/>
          <p:cNvSpPr/>
          <p:nvPr/>
        </p:nvSpPr>
        <p:spPr>
          <a:xfrm>
            <a:off x="921409" y="2230945"/>
            <a:ext cx="167513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266"/>
              <a:t>Resource definitions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272654054"/>
              </p:ext>
            </p:extLst>
          </p:nvPr>
        </p:nvGraphicFramePr>
        <p:xfrm>
          <a:off x="921406" y="1295455"/>
          <a:ext cx="9789160" cy="712886"/>
        </p:xfrm>
        <a:graphic>
          <a:graphicData uri="http://schemas.openxmlformats.org/drawingml/2006/table">
            <a:tbl>
              <a:tblPr bandRow="1"/>
              <a:tblGrid>
                <a:gridCol w="152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443">
                <a:tc>
                  <a:txBody>
                    <a:bodyPr/>
                    <a:lstStyle/>
                    <a:p>
                      <a:pPr algn="l" defTabSz="914400"/>
                      <a:r>
                        <a:rPr sz="105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Name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Object ID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Instances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Mandatory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Object URN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43">
                <a:tc>
                  <a:txBody>
                    <a:bodyPr/>
                    <a:lstStyle/>
                    <a:p>
                      <a:pPr algn="l" defTabSz="914400"/>
                      <a:r>
                        <a:rPr lang="es-ES"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Temperature</a:t>
                      </a:r>
                      <a:endParaRPr sz="105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GB"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3303</a:t>
                      </a:r>
                      <a:endParaRPr sz="105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Multiple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Mandatory</a:t>
                      </a: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50" dirty="0" err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urn:oma</a:t>
                      </a:r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:</a:t>
                      </a:r>
                      <a:r>
                        <a:rPr lang="es-ES"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lwm2m</a:t>
                      </a:r>
                      <a:r>
                        <a:rPr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:330</a:t>
                      </a:r>
                      <a:r>
                        <a:rPr lang="es-ES" sz="105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  <a:endParaRPr sz="105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116086" marR="116086" marT="53578" marB="53578" anchor="ctr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3FC7B-88AA-B542-84AA-C49690F0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E5D1-FC7E-9441-950E-C56EC94DA288}" type="datetime1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69C2C-20CE-274C-89C4-8B7B4F41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One Data Model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B054-F70D-2447-B230-93CB4550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n-US" smtClean="0"/>
              <a:t>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6A45A0-635C-B046-A027-2E5B473E54B4}"/>
              </a:ext>
            </a:extLst>
          </p:cNvPr>
          <p:cNvSpPr txBox="1">
            <a:spLocks/>
          </p:cNvSpPr>
          <p:nvPr/>
        </p:nvSpPr>
        <p:spPr>
          <a:xfrm>
            <a:off x="921406" y="227920"/>
            <a:ext cx="10718467" cy="576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IPSO</a:t>
            </a:r>
            <a:r>
              <a:rPr lang="en-US" b="1" dirty="0"/>
              <a:t> </a:t>
            </a:r>
            <a:r>
              <a:rPr lang="en-US" dirty="0"/>
              <a:t>Example Temperature Object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BFC7C-5521-F040-9FAF-719D09ECADC8}"/>
              </a:ext>
            </a:extLst>
          </p:cNvPr>
          <p:cNvSpPr/>
          <p:nvPr/>
        </p:nvSpPr>
        <p:spPr>
          <a:xfrm>
            <a:off x="9887607" y="3248538"/>
            <a:ext cx="525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DA8AF-C8C7-2442-8D11-0F1FB42BBB6F}"/>
              </a:ext>
            </a:extLst>
          </p:cNvPr>
          <p:cNvSpPr/>
          <p:nvPr/>
        </p:nvSpPr>
        <p:spPr>
          <a:xfrm>
            <a:off x="9866986" y="4570213"/>
            <a:ext cx="937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Metadata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7FBB4C-EF48-CD46-96B0-F4068537734E}"/>
              </a:ext>
            </a:extLst>
          </p:cNvPr>
          <p:cNvSpPr/>
          <p:nvPr/>
        </p:nvSpPr>
        <p:spPr>
          <a:xfrm>
            <a:off x="9894961" y="5581213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Actions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34FB9B8-A09E-3543-9044-C169A1B53AB9}"/>
              </a:ext>
            </a:extLst>
          </p:cNvPr>
          <p:cNvSpPr/>
          <p:nvPr/>
        </p:nvSpPr>
        <p:spPr>
          <a:xfrm>
            <a:off x="9619561" y="2933249"/>
            <a:ext cx="96819" cy="1208446"/>
          </a:xfrm>
          <a:prstGeom prst="rightBrace">
            <a:avLst>
              <a:gd name="adj1" fmla="val 63369"/>
              <a:gd name="adj2" fmla="val 340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AEEE56C-BF19-CE48-A3F1-0081A3D182D1}"/>
              </a:ext>
            </a:extLst>
          </p:cNvPr>
          <p:cNvSpPr/>
          <p:nvPr/>
        </p:nvSpPr>
        <p:spPr>
          <a:xfrm>
            <a:off x="9619561" y="4242989"/>
            <a:ext cx="96819" cy="1208447"/>
          </a:xfrm>
          <a:prstGeom prst="rightBrace">
            <a:avLst>
              <a:gd name="adj1" fmla="val 63369"/>
              <a:gd name="adj2" fmla="val 340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39AF3CF-871D-3741-A7C7-250C70578839}"/>
              </a:ext>
            </a:extLst>
          </p:cNvPr>
          <p:cNvSpPr/>
          <p:nvPr/>
        </p:nvSpPr>
        <p:spPr>
          <a:xfrm>
            <a:off x="9619561" y="5552730"/>
            <a:ext cx="96819" cy="353283"/>
          </a:xfrm>
          <a:prstGeom prst="rightBrace">
            <a:avLst>
              <a:gd name="adj1" fmla="val 63369"/>
              <a:gd name="adj2" fmla="val 340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08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3FC7B-88AA-B542-84AA-C49690F0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E5D1-FC7E-9441-950E-C56EC94DA288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69C2C-20CE-274C-89C4-8B7B4F41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B054-F70D-2447-B230-93CB4550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6</a:t>
            </a:fld>
            <a:endParaRPr lang="es-E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3038D18-CB66-2B45-AC3B-F9FB8C224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70208"/>
              </p:ext>
            </p:extLst>
          </p:nvPr>
        </p:nvGraphicFramePr>
        <p:xfrm>
          <a:off x="4435365" y="1115445"/>
          <a:ext cx="3051244" cy="5923910"/>
        </p:xfrm>
        <a:graphic>
          <a:graphicData uri="http://schemas.openxmlformats.org/drawingml/2006/table">
            <a:tbl>
              <a:tblPr/>
              <a:tblGrid>
                <a:gridCol w="1525622">
                  <a:extLst>
                    <a:ext uri="{9D8B030D-6E8A-4147-A177-3AD203B41FA5}">
                      <a16:colId xmlns:a16="http://schemas.microsoft.com/office/drawing/2014/main" val="655197135"/>
                    </a:ext>
                  </a:extLst>
                </a:gridCol>
                <a:gridCol w="1525622">
                  <a:extLst>
                    <a:ext uri="{9D8B030D-6E8A-4147-A177-3AD203B41FA5}">
                      <a16:colId xmlns:a16="http://schemas.microsoft.com/office/drawing/2014/main" val="2165809982"/>
                    </a:ext>
                  </a:extLst>
                </a:gridCol>
              </a:tblGrid>
              <a:tr h="168802">
                <a:tc>
                  <a:txBody>
                    <a:bodyPr/>
                    <a:lstStyle/>
                    <a:p>
                      <a:pPr algn="l"/>
                      <a:r>
                        <a:rPr lang="es-ES" sz="1200" b="1" u="sng" dirty="0" err="1"/>
                        <a:t>Object</a:t>
                      </a:r>
                      <a:endParaRPr lang="es-ES" sz="1200" b="1" u="sng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u="sng" dirty="0" err="1">
                          <a:solidFill>
                            <a:sysClr val="windowText" lastClr="000000"/>
                          </a:solidFill>
                        </a:rPr>
                        <a:t>Object</a:t>
                      </a:r>
                      <a:r>
                        <a:rPr lang="es-ES" sz="1200" b="1" u="sng" dirty="0"/>
                        <a:t> ID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66132"/>
                  </a:ext>
                </a:extLst>
              </a:tr>
              <a:tr h="230162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Current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3"/>
                        </a:rPr>
                        <a:t>3317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279733"/>
                  </a:ext>
                </a:extLst>
              </a:tr>
              <a:tr h="230162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Frequency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4"/>
                        </a:rPr>
                        <a:t>3318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161467"/>
                  </a:ext>
                </a:extLst>
              </a:tr>
              <a:tr h="230162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Depth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5"/>
                        </a:rPr>
                        <a:t>3319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2188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Percentage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6"/>
                        </a:rPr>
                        <a:t>3320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6962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Altitude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7"/>
                        </a:rPr>
                        <a:t>3321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02818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/>
                        <a:t>Load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8"/>
                        </a:rPr>
                        <a:t>3322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0123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Pressure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9"/>
                        </a:rPr>
                        <a:t>3323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3241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Loudness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0"/>
                        </a:rPr>
                        <a:t>3324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3571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Concentration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1"/>
                        </a:rPr>
                        <a:t>3325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1230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Acidity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2"/>
                        </a:rPr>
                        <a:t>3326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1561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Conductivity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3"/>
                        </a:rPr>
                        <a:t>3327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0397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Power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4"/>
                        </a:rPr>
                        <a:t>3328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36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Power</a:t>
                      </a:r>
                      <a:r>
                        <a:rPr lang="es-ES" sz="1000" dirty="0"/>
                        <a:t> Factor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5"/>
                        </a:rPr>
                        <a:t>3329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342234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Distance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6"/>
                        </a:rPr>
                        <a:t>3330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2804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Energy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7"/>
                        </a:rPr>
                        <a:t>3331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49098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Direction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8"/>
                        </a:rPr>
                        <a:t>3332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082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19"/>
                        </a:rPr>
                        <a:t>3333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3745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400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3049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297965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57712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9302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4675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3362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FE07943-0388-DA48-9A4A-2C0309A7C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79784"/>
              </p:ext>
            </p:extLst>
          </p:nvPr>
        </p:nvGraphicFramePr>
        <p:xfrm>
          <a:off x="7668922" y="1105134"/>
          <a:ext cx="3051244" cy="4354692"/>
        </p:xfrm>
        <a:graphic>
          <a:graphicData uri="http://schemas.openxmlformats.org/drawingml/2006/table">
            <a:tbl>
              <a:tblPr/>
              <a:tblGrid>
                <a:gridCol w="1525622">
                  <a:extLst>
                    <a:ext uri="{9D8B030D-6E8A-4147-A177-3AD203B41FA5}">
                      <a16:colId xmlns:a16="http://schemas.microsoft.com/office/drawing/2014/main" val="655197135"/>
                    </a:ext>
                  </a:extLst>
                </a:gridCol>
                <a:gridCol w="1525622">
                  <a:extLst>
                    <a:ext uri="{9D8B030D-6E8A-4147-A177-3AD203B41FA5}">
                      <a16:colId xmlns:a16="http://schemas.microsoft.com/office/drawing/2014/main" val="2165809982"/>
                    </a:ext>
                  </a:extLst>
                </a:gridCol>
              </a:tblGrid>
              <a:tr h="168802">
                <a:tc>
                  <a:txBody>
                    <a:bodyPr/>
                    <a:lstStyle/>
                    <a:p>
                      <a:pPr algn="l"/>
                      <a:r>
                        <a:rPr lang="es-ES" sz="1200" b="1" u="sng" dirty="0" err="1"/>
                        <a:t>Object</a:t>
                      </a:r>
                      <a:endParaRPr lang="es-ES" sz="1200" b="1" u="sng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u="sng" dirty="0" err="1">
                          <a:solidFill>
                            <a:sysClr val="windowText" lastClr="000000"/>
                          </a:solidFill>
                        </a:rPr>
                        <a:t>Object</a:t>
                      </a:r>
                      <a:r>
                        <a:rPr lang="es-ES" sz="1200" b="1" u="sng" dirty="0"/>
                        <a:t> ID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6613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Gyrometer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20"/>
                        </a:rPr>
                        <a:t>3334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1561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21"/>
                        </a:rPr>
                        <a:t>3335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0397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GPS Location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22"/>
                        </a:rPr>
                        <a:t>3336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36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Positioner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23"/>
                        </a:rPr>
                        <a:t>3337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342234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Buzzer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24"/>
                        </a:rPr>
                        <a:t>3338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2804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Audio Clip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25"/>
                        </a:rPr>
                        <a:t>3339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49098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Timer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26"/>
                        </a:rPr>
                        <a:t>3340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082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Addressable Text Display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27"/>
                        </a:rPr>
                        <a:t>3341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3745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On/Off Switch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28"/>
                        </a:rPr>
                        <a:t>3342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400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Dimmer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29"/>
                        </a:rPr>
                        <a:t>3343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3049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Up/Down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30"/>
                        </a:rPr>
                        <a:t>3344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297965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Multiple Axis Joystick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31"/>
                        </a:rPr>
                        <a:t>3345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45496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32"/>
                        </a:rPr>
                        <a:t>3346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5418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Push 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33"/>
                        </a:rPr>
                        <a:t>3347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57712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Multi-state Selector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34"/>
                        </a:rPr>
                        <a:t>3348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9302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Bitmap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35"/>
                        </a:rPr>
                        <a:t>3349</a:t>
                      </a:r>
                      <a:endParaRPr lang="es-E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4675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Stopwatch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36"/>
                        </a:rPr>
                        <a:t>3350</a:t>
                      </a:r>
                      <a:endParaRPr lang="es-E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336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1272F7-06C6-B147-A049-CD0194676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3315"/>
              </p:ext>
            </p:extLst>
          </p:nvPr>
        </p:nvGraphicFramePr>
        <p:xfrm>
          <a:off x="1201808" y="1115445"/>
          <a:ext cx="3051244" cy="5270330"/>
        </p:xfrm>
        <a:graphic>
          <a:graphicData uri="http://schemas.openxmlformats.org/drawingml/2006/table">
            <a:tbl>
              <a:tblPr/>
              <a:tblGrid>
                <a:gridCol w="1525622">
                  <a:extLst>
                    <a:ext uri="{9D8B030D-6E8A-4147-A177-3AD203B41FA5}">
                      <a16:colId xmlns:a16="http://schemas.microsoft.com/office/drawing/2014/main" val="655197135"/>
                    </a:ext>
                  </a:extLst>
                </a:gridCol>
                <a:gridCol w="1525622">
                  <a:extLst>
                    <a:ext uri="{9D8B030D-6E8A-4147-A177-3AD203B41FA5}">
                      <a16:colId xmlns:a16="http://schemas.microsoft.com/office/drawing/2014/main" val="2165809982"/>
                    </a:ext>
                  </a:extLst>
                </a:gridCol>
              </a:tblGrid>
              <a:tr h="168802">
                <a:tc>
                  <a:txBody>
                    <a:bodyPr/>
                    <a:lstStyle/>
                    <a:p>
                      <a:pPr algn="l"/>
                      <a:r>
                        <a:rPr lang="es-ES" sz="1200" b="1" u="sng" dirty="0" err="1"/>
                        <a:t>Object</a:t>
                      </a:r>
                      <a:endParaRPr lang="es-ES" sz="1200" b="1" u="sng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u="sng" dirty="0" err="1">
                          <a:solidFill>
                            <a:sysClr val="windowText" lastClr="000000"/>
                          </a:solidFill>
                        </a:rPr>
                        <a:t>Object</a:t>
                      </a:r>
                      <a:r>
                        <a:rPr lang="es-ES" sz="1200" b="1" u="sng" dirty="0"/>
                        <a:t> ID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4366132"/>
                  </a:ext>
                </a:extLst>
              </a:tr>
              <a:tr h="230162">
                <a:tc>
                  <a:txBody>
                    <a:bodyPr/>
                    <a:lstStyle/>
                    <a:p>
                      <a:pPr algn="l"/>
                      <a:r>
                        <a:rPr lang="es-ES" sz="1000" dirty="0"/>
                        <a:t>Digital Input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37"/>
                        </a:rPr>
                        <a:t>3200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2188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Digital Output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38"/>
                        </a:rPr>
                        <a:t>3201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6962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Analogue</a:t>
                      </a:r>
                      <a:r>
                        <a:rPr lang="es-ES" sz="1000" dirty="0"/>
                        <a:t> Input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39"/>
                        </a:rPr>
                        <a:t>3202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02818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Analogue Output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40"/>
                        </a:rPr>
                        <a:t>3203</a:t>
                      </a:r>
                      <a:endParaRPr lang="es-ES" sz="100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0123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Generic</a:t>
                      </a:r>
                      <a:r>
                        <a:rPr lang="es-ES" sz="1000" dirty="0"/>
                        <a:t> Sensor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41"/>
                        </a:rPr>
                        <a:t>3300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3241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Illuminance Sensor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42"/>
                        </a:rPr>
                        <a:t>3301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3571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Presence sensor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43"/>
                        </a:rPr>
                        <a:t>3302</a:t>
                      </a:r>
                      <a:endParaRPr lang="es-ES" sz="100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1230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 dirty="0"/>
                        <a:t>Temperature Sensor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44"/>
                        </a:rPr>
                        <a:t>3303</a:t>
                      </a:r>
                      <a:endParaRPr lang="es-ES" sz="100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1561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Humidity Sensor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45"/>
                        </a:rPr>
                        <a:t>3304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0397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Power Measurement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46"/>
                        </a:rPr>
                        <a:t>3305</a:t>
                      </a:r>
                      <a:endParaRPr lang="es-ES" sz="100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36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Actuation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47"/>
                        </a:rPr>
                        <a:t>3306</a:t>
                      </a:r>
                      <a:endParaRPr lang="es-ES" sz="100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342234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Set Point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48"/>
                        </a:rPr>
                        <a:t>3308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2804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Load Control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49"/>
                        </a:rPr>
                        <a:t>3310</a:t>
                      </a:r>
                      <a:endParaRPr lang="es-ES" sz="100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49098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Light Control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50"/>
                        </a:rPr>
                        <a:t>3311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082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Power Control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51"/>
                        </a:rPr>
                        <a:t>3312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3745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Accelerometer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hlinkClick r:id="rId52"/>
                        </a:rPr>
                        <a:t>3313</a:t>
                      </a:r>
                      <a:endParaRPr lang="es-ES" sz="100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400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Magnetometer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53"/>
                        </a:rPr>
                        <a:t>3314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3049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Barometer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54"/>
                        </a:rPr>
                        <a:t>3315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297965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1000"/>
                        <a:t>Voltage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linkClick r:id="rId55"/>
                        </a:rPr>
                        <a:t>3316</a:t>
                      </a:r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45496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9302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4675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3362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B4BD22FF-8201-5941-BBC0-E987B2DAB5CB}"/>
              </a:ext>
            </a:extLst>
          </p:cNvPr>
          <p:cNvSpPr txBox="1">
            <a:spLocks/>
          </p:cNvSpPr>
          <p:nvPr/>
        </p:nvSpPr>
        <p:spPr bwMode="auto">
          <a:xfrm>
            <a:off x="1114316" y="227920"/>
            <a:ext cx="10525557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IPSO Smart Objects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12879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3FC7B-88AA-B542-84AA-C49690F0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E5D1-FC7E-9441-950E-C56EC94DA288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69C2C-20CE-274C-89C4-8B7B4F41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One Data Model Group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B054-F70D-2447-B230-93CB4550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7</a:t>
            </a:fld>
            <a:endParaRPr lang="es-E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1272F7-06C6-B147-A049-CD0194676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58186"/>
              </p:ext>
            </p:extLst>
          </p:nvPr>
        </p:nvGraphicFramePr>
        <p:xfrm>
          <a:off x="739237" y="832843"/>
          <a:ext cx="2488603" cy="5433194"/>
        </p:xfrm>
        <a:graphic>
          <a:graphicData uri="http://schemas.openxmlformats.org/drawingml/2006/table">
            <a:tbl>
              <a:tblPr/>
              <a:tblGrid>
                <a:gridCol w="1082295">
                  <a:extLst>
                    <a:ext uri="{9D8B030D-6E8A-4147-A177-3AD203B41FA5}">
                      <a16:colId xmlns:a16="http://schemas.microsoft.com/office/drawing/2014/main" val="655197135"/>
                    </a:ext>
                  </a:extLst>
                </a:gridCol>
                <a:gridCol w="1406308">
                  <a:extLst>
                    <a:ext uri="{9D8B030D-6E8A-4147-A177-3AD203B41FA5}">
                      <a16:colId xmlns:a16="http://schemas.microsoft.com/office/drawing/2014/main" val="2165809982"/>
                    </a:ext>
                  </a:extLst>
                </a:gridCol>
              </a:tblGrid>
              <a:tr h="168802">
                <a:tc>
                  <a:txBody>
                    <a:bodyPr/>
                    <a:lstStyle/>
                    <a:p>
                      <a:pPr algn="l"/>
                      <a:r>
                        <a:rPr lang="es-ES" sz="1200" b="1" u="sng" dirty="0" err="1"/>
                        <a:t>Resource</a:t>
                      </a:r>
                      <a:endParaRPr lang="es-ES" sz="1200" b="1" u="sng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u="sng" dirty="0" err="1">
                          <a:solidFill>
                            <a:sysClr val="windowText" lastClr="000000"/>
                          </a:solidFill>
                        </a:rPr>
                        <a:t>Resource</a:t>
                      </a:r>
                      <a:r>
                        <a:rPr lang="es-ES" sz="1200" b="1" u="sng" dirty="0"/>
                        <a:t> ID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4366132"/>
                  </a:ext>
                </a:extLst>
              </a:tr>
              <a:tr h="230162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Digital Input </a:t>
                      </a:r>
                      <a:r>
                        <a:rPr lang="es-ES" sz="900" dirty="0" err="1"/>
                        <a:t>State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5500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2188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Digital Input </a:t>
                      </a:r>
                      <a:r>
                        <a:rPr lang="es-ES" sz="900" dirty="0" err="1"/>
                        <a:t>Counter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5501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6962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Digital Input </a:t>
                      </a:r>
                      <a:r>
                        <a:rPr lang="es-ES" sz="900" dirty="0" err="1"/>
                        <a:t>Polarity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5502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02818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Digital Input </a:t>
                      </a:r>
                      <a:r>
                        <a:rPr lang="es-ES" sz="900" dirty="0" err="1"/>
                        <a:t>Debounce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5503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0123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Digital Input </a:t>
                      </a:r>
                      <a:r>
                        <a:rPr lang="es-ES" sz="900" dirty="0" err="1"/>
                        <a:t>Edge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Selection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5504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3241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Digital Input </a:t>
                      </a:r>
                      <a:r>
                        <a:rPr lang="es-ES" sz="900" dirty="0" err="1"/>
                        <a:t>Counter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Reset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5505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3571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Current</a:t>
                      </a:r>
                      <a:r>
                        <a:rPr lang="es-ES" sz="900" dirty="0"/>
                        <a:t> Time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5506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1230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Fractional Time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5507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1561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Min X Value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5508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0397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Max X Value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5509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36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Min Y </a:t>
                      </a:r>
                      <a:r>
                        <a:rPr lang="es-ES" sz="900" dirty="0" err="1"/>
                        <a:t>Value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342234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Max Y </a:t>
                      </a:r>
                      <a:r>
                        <a:rPr lang="es-ES" sz="900" dirty="0" err="1"/>
                        <a:t>Value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2804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Min Z Value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49098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Max Z Value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082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Latitude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5514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3745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Longitude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5515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400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Uncertainty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5516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3049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Velocity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5517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297965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Timestamp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5518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45496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Min Limit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5519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9302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Max Limit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5520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4675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Delay Duration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5521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840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A4FA08-2D8A-464D-A9B9-FCC1D0284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22636"/>
              </p:ext>
            </p:extLst>
          </p:nvPr>
        </p:nvGraphicFramePr>
        <p:xfrm>
          <a:off x="3544410" y="832843"/>
          <a:ext cx="2488603" cy="5433194"/>
        </p:xfrm>
        <a:graphic>
          <a:graphicData uri="http://schemas.openxmlformats.org/drawingml/2006/table">
            <a:tbl>
              <a:tblPr/>
              <a:tblGrid>
                <a:gridCol w="962981">
                  <a:extLst>
                    <a:ext uri="{9D8B030D-6E8A-4147-A177-3AD203B41FA5}">
                      <a16:colId xmlns:a16="http://schemas.microsoft.com/office/drawing/2014/main" val="655197135"/>
                    </a:ext>
                  </a:extLst>
                </a:gridCol>
                <a:gridCol w="1525622">
                  <a:extLst>
                    <a:ext uri="{9D8B030D-6E8A-4147-A177-3AD203B41FA5}">
                      <a16:colId xmlns:a16="http://schemas.microsoft.com/office/drawing/2014/main" val="2165809982"/>
                    </a:ext>
                  </a:extLst>
                </a:gridCol>
              </a:tblGrid>
              <a:tr h="168802">
                <a:tc>
                  <a:txBody>
                    <a:bodyPr/>
                    <a:lstStyle/>
                    <a:p>
                      <a:pPr algn="l"/>
                      <a:r>
                        <a:rPr lang="es-ES" sz="1200" b="1" u="sng" dirty="0" err="1"/>
                        <a:t>Resource</a:t>
                      </a:r>
                      <a:endParaRPr lang="es-ES" sz="1200" b="1" u="sng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u="sng" dirty="0" err="1">
                          <a:solidFill>
                            <a:sysClr val="windowText" lastClr="000000"/>
                          </a:solidFill>
                        </a:rPr>
                        <a:t>Resource</a:t>
                      </a:r>
                      <a:r>
                        <a:rPr lang="es-ES" sz="1200" b="1" u="sng" dirty="0"/>
                        <a:t> ID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4366132"/>
                  </a:ext>
                </a:extLst>
              </a:tr>
              <a:tr h="230162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X </a:t>
                      </a:r>
                      <a:r>
                        <a:rPr lang="es-ES" sz="900" dirty="0" err="1"/>
                        <a:t>Coordinate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5528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2188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Y </a:t>
                      </a:r>
                      <a:r>
                        <a:rPr lang="es-ES" sz="900" dirty="0" err="1"/>
                        <a:t>Coordinate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5529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6962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Clear </a:t>
                      </a:r>
                      <a:r>
                        <a:rPr lang="es-ES" sz="900" dirty="0" err="1"/>
                        <a:t>Display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5530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02818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Contrast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5531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0123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Increase Input State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5532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3241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Decrease</a:t>
                      </a:r>
                      <a:r>
                        <a:rPr lang="es-ES" sz="900" dirty="0"/>
                        <a:t> Input </a:t>
                      </a:r>
                      <a:r>
                        <a:rPr lang="es-ES" sz="900" dirty="0" err="1"/>
                        <a:t>State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5533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3571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Counter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5534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1230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Current</a:t>
                      </a:r>
                      <a:r>
                        <a:rPr lang="es-ES" sz="900" dirty="0"/>
                        <a:t> Position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5536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1561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Transition Time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5537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0397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Remaining Time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5538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36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Up </a:t>
                      </a:r>
                      <a:r>
                        <a:rPr lang="es-ES" sz="900" dirty="0" err="1"/>
                        <a:t>Counter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5541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342234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Down Counter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5542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2804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Digital State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5543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49098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Cumulative Time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5544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082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Max X Coordinate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5545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3745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Max Y Coordinate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5546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400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Multi-state Input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5547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3049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Level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5548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297965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Digital Output State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5550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45496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Digital Output Polarity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5551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9302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Analog Input State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5600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4675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Min Measured Value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5601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840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3B9D6E-DE69-5E44-BE67-3B4A3E70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38108"/>
              </p:ext>
            </p:extLst>
          </p:nvPr>
        </p:nvGraphicFramePr>
        <p:xfrm>
          <a:off x="6220492" y="838084"/>
          <a:ext cx="2488603" cy="5244436"/>
        </p:xfrm>
        <a:graphic>
          <a:graphicData uri="http://schemas.openxmlformats.org/drawingml/2006/table">
            <a:tbl>
              <a:tblPr/>
              <a:tblGrid>
                <a:gridCol w="1266917">
                  <a:extLst>
                    <a:ext uri="{9D8B030D-6E8A-4147-A177-3AD203B41FA5}">
                      <a16:colId xmlns:a16="http://schemas.microsoft.com/office/drawing/2014/main" val="655197135"/>
                    </a:ext>
                  </a:extLst>
                </a:gridCol>
                <a:gridCol w="1221686">
                  <a:extLst>
                    <a:ext uri="{9D8B030D-6E8A-4147-A177-3AD203B41FA5}">
                      <a16:colId xmlns:a16="http://schemas.microsoft.com/office/drawing/2014/main" val="2165809982"/>
                    </a:ext>
                  </a:extLst>
                </a:gridCol>
              </a:tblGrid>
              <a:tr h="168802">
                <a:tc>
                  <a:txBody>
                    <a:bodyPr/>
                    <a:lstStyle/>
                    <a:p>
                      <a:pPr algn="l"/>
                      <a:r>
                        <a:rPr lang="es-ES" sz="1200" b="1" u="sng" dirty="0" err="1"/>
                        <a:t>Resource</a:t>
                      </a:r>
                      <a:endParaRPr lang="es-ES" sz="1200" b="1" u="sng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u="sng" dirty="0" err="1">
                          <a:solidFill>
                            <a:sysClr val="windowText" lastClr="000000"/>
                          </a:solidFill>
                        </a:rPr>
                        <a:t>Resource</a:t>
                      </a:r>
                      <a:r>
                        <a:rPr lang="es-ES" sz="1200" b="1" u="sng" dirty="0"/>
                        <a:t> ID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4366132"/>
                  </a:ext>
                </a:extLst>
              </a:tr>
              <a:tr h="230162">
                <a:tc>
                  <a:txBody>
                    <a:bodyPr/>
                    <a:lstStyle/>
                    <a:p>
                      <a:pPr algn="l"/>
                      <a:r>
                        <a:rPr lang="en" sz="900" dirty="0"/>
                        <a:t>Reset Min and Max Measured Values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5605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2188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Analog</a:t>
                      </a:r>
                      <a:r>
                        <a:rPr lang="es-ES" sz="900" dirty="0"/>
                        <a:t> Output </a:t>
                      </a:r>
                      <a:r>
                        <a:rPr lang="es-ES" sz="900" dirty="0" err="1"/>
                        <a:t>Current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Value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5650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6962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Sensor </a:t>
                      </a:r>
                      <a:r>
                        <a:rPr lang="es-ES" sz="900" dirty="0" err="1"/>
                        <a:t>Value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5700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02818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Sensor Units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5701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0123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X Value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5702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3241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Y </a:t>
                      </a:r>
                      <a:r>
                        <a:rPr lang="es-ES" sz="900" dirty="0" err="1"/>
                        <a:t>Value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5703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3571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Z Value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5704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1230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Compass Direction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5705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1561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Colour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5706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0397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Application Type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5750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36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Sensor Type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5751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342234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Instantaneous</a:t>
                      </a:r>
                      <a:r>
                        <a:rPr lang="es-ES" sz="900" dirty="0"/>
                        <a:t> active </a:t>
                      </a:r>
                      <a:r>
                        <a:rPr lang="es-ES" sz="900" dirty="0" err="1"/>
                        <a:t>power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5800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2804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Min Measured active power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5801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49098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Max </a:t>
                      </a:r>
                      <a:r>
                        <a:rPr lang="es-ES" sz="900" dirty="0" err="1"/>
                        <a:t>Measured</a:t>
                      </a:r>
                      <a:r>
                        <a:rPr lang="es-ES" sz="900" dirty="0"/>
                        <a:t> active </a:t>
                      </a:r>
                      <a:r>
                        <a:rPr lang="es-ES" sz="900" dirty="0" err="1"/>
                        <a:t>power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5802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082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Cumulative active power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5805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3049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Active Power Calibration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5806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297965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Instantaneous reactive power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5810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45496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Min Measured reactive power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5811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9302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Max Measured reactive power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5812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4675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Min Range reactive power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5813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840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A0A6FD-8E50-6F41-9170-CFF5C28B8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91494"/>
              </p:ext>
            </p:extLst>
          </p:nvPr>
        </p:nvGraphicFramePr>
        <p:xfrm>
          <a:off x="8832032" y="832843"/>
          <a:ext cx="2488604" cy="5324492"/>
        </p:xfrm>
        <a:graphic>
          <a:graphicData uri="http://schemas.openxmlformats.org/drawingml/2006/table">
            <a:tbl>
              <a:tblPr/>
              <a:tblGrid>
                <a:gridCol w="1244302">
                  <a:extLst>
                    <a:ext uri="{9D8B030D-6E8A-4147-A177-3AD203B41FA5}">
                      <a16:colId xmlns:a16="http://schemas.microsoft.com/office/drawing/2014/main" val="655197135"/>
                    </a:ext>
                  </a:extLst>
                </a:gridCol>
                <a:gridCol w="1244302">
                  <a:extLst>
                    <a:ext uri="{9D8B030D-6E8A-4147-A177-3AD203B41FA5}">
                      <a16:colId xmlns:a16="http://schemas.microsoft.com/office/drawing/2014/main" val="2165809982"/>
                    </a:ext>
                  </a:extLst>
                </a:gridCol>
              </a:tblGrid>
              <a:tr h="168802">
                <a:tc>
                  <a:txBody>
                    <a:bodyPr/>
                    <a:lstStyle/>
                    <a:p>
                      <a:pPr algn="l"/>
                      <a:r>
                        <a:rPr lang="es-ES" sz="1200" b="1" u="sng" dirty="0" err="1"/>
                        <a:t>Resource</a:t>
                      </a:r>
                      <a:endParaRPr lang="es-ES" sz="1200" b="1" u="sng" dirty="0"/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u="sng" dirty="0" err="1">
                          <a:solidFill>
                            <a:sysClr val="windowText" lastClr="000000"/>
                          </a:solidFill>
                        </a:rPr>
                        <a:t>Resource</a:t>
                      </a:r>
                      <a:r>
                        <a:rPr lang="es-ES" sz="1200" b="1" u="sng" dirty="0"/>
                        <a:t> ID</a:t>
                      </a:r>
                    </a:p>
                  </a:txBody>
                  <a:tcPr marL="26533" marR="26533" marT="13266" marB="13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436613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/>
                        <a:t>Reactive </a:t>
                      </a:r>
                      <a:r>
                        <a:rPr lang="es-ES" sz="900" dirty="0" err="1"/>
                        <a:t>Power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Calibration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5816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02818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Power Factor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5820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0123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Current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Calibration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5821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3241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Reset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Cumulative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energy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5822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3571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Event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Identifier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5823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12309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Start Time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5824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1561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Duration</a:t>
                      </a:r>
                      <a:r>
                        <a:rPr lang="es-ES" sz="900" dirty="0"/>
                        <a:t> In Min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5825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0397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Criticality Level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5826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36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Avg Load Adj Pct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/>
                        <a:t>5827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342234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Duty Cycle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5828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2804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On/Off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5850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49098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Dimmer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5851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0827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On Time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5852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3745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Muti-state Output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5853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400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Off Time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5854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3049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Set Point Value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5900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297965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Busy to Clear delay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5903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45496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Clear to Busy delay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5904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93023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Bitmap Input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5910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4675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Bitmap Input Reset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5911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84066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 dirty="0" err="1"/>
                        <a:t>Element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Description</a:t>
                      </a:r>
                      <a:endParaRPr lang="es-ES" sz="900" dirty="0"/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5912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18887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/>
                      <a:r>
                        <a:rPr lang="es-ES" sz="900"/>
                        <a:t>UUID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5913</a:t>
                      </a:r>
                    </a:p>
                  </a:txBody>
                  <a:tcPr marL="10003" marR="10003" marT="5002" marB="5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40067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A78EB570-39B0-074C-B610-B3B35C250AA3}"/>
              </a:ext>
            </a:extLst>
          </p:cNvPr>
          <p:cNvSpPr txBox="1">
            <a:spLocks/>
          </p:cNvSpPr>
          <p:nvPr/>
        </p:nvSpPr>
        <p:spPr bwMode="auto">
          <a:xfrm>
            <a:off x="1114316" y="227920"/>
            <a:ext cx="10525557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IPSO Reusable Resources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160685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4DC9F2-F5A5-004E-B29F-16F7D0D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35C-3F61-E24C-A19D-BF4F78563FC8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1E167F-C37E-0546-964C-642D0C5AC1C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One Data Model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558750-F2EF-DE42-B3F1-F719C0432F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CEB1E9-FBB1-8B40-B94E-09A90DC93406}" type="slidenum">
              <a:rPr lang="es-ES" smtClean="0"/>
              <a:t>8</a:t>
            </a:fld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E3B9B4-B1B2-A04A-B9F9-4464A8092636}"/>
              </a:ext>
            </a:extLst>
          </p:cNvPr>
          <p:cNvSpPr/>
          <p:nvPr/>
        </p:nvSpPr>
        <p:spPr>
          <a:xfrm>
            <a:off x="1114316" y="826444"/>
            <a:ext cx="10239484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latin typeface="Courier" pitchFamily="2" charset="0"/>
              </a:rPr>
              <a:t>&lt;?</a:t>
            </a:r>
            <a:r>
              <a:rPr lang="fr-FR" sz="1050" dirty="0" err="1">
                <a:latin typeface="Courier" pitchFamily="2" charset="0"/>
              </a:rPr>
              <a:t>xml</a:t>
            </a:r>
            <a:r>
              <a:rPr lang="fr-FR" sz="1050" dirty="0">
                <a:latin typeface="Courier" pitchFamily="2" charset="0"/>
              </a:rPr>
              <a:t> version="1.0" </a:t>
            </a:r>
            <a:r>
              <a:rPr lang="fr-FR" sz="1050" dirty="0" err="1">
                <a:latin typeface="Courier" pitchFamily="2" charset="0"/>
              </a:rPr>
              <a:t>encoding</a:t>
            </a:r>
            <a:r>
              <a:rPr lang="fr-FR" sz="1050" dirty="0">
                <a:latin typeface="Courier" pitchFamily="2" charset="0"/>
              </a:rPr>
              <a:t>="UTF-8"?&gt;</a:t>
            </a:r>
          </a:p>
          <a:p>
            <a:r>
              <a:rPr lang="fr-FR" sz="1050" dirty="0">
                <a:latin typeface="Courier" pitchFamily="2" charset="0"/>
              </a:rPr>
              <a:t>&lt;!-- MIT License</a:t>
            </a:r>
          </a:p>
          <a:p>
            <a:r>
              <a:rPr lang="fr-FR" sz="1050" dirty="0">
                <a:latin typeface="Courier" pitchFamily="2" charset="0"/>
              </a:rPr>
              <a:t>...</a:t>
            </a:r>
          </a:p>
          <a:p>
            <a:r>
              <a:rPr lang="fr-FR" sz="1050" dirty="0">
                <a:latin typeface="Courier" pitchFamily="2" charset="0"/>
              </a:rPr>
              <a:t>--&gt;</a:t>
            </a:r>
          </a:p>
          <a:p>
            <a:r>
              <a:rPr lang="fr-FR" sz="1050" dirty="0">
                <a:latin typeface="Courier" pitchFamily="2" charset="0"/>
              </a:rPr>
              <a:t>&lt;LWM2M  </a:t>
            </a:r>
            <a:r>
              <a:rPr lang="fr-FR" sz="1050" dirty="0" err="1">
                <a:latin typeface="Courier" pitchFamily="2" charset="0"/>
              </a:rPr>
              <a:t>xmlns:xsi</a:t>
            </a:r>
            <a:r>
              <a:rPr lang="fr-FR" sz="1050" dirty="0">
                <a:latin typeface="Courier" pitchFamily="2" charset="0"/>
              </a:rPr>
              <a:t>="http://www.w3.org/2001/</a:t>
            </a:r>
            <a:r>
              <a:rPr lang="fr-FR" sz="1050" dirty="0" err="1">
                <a:latin typeface="Courier" pitchFamily="2" charset="0"/>
              </a:rPr>
              <a:t>XMLSchema</a:t>
            </a:r>
            <a:r>
              <a:rPr lang="fr-FR" sz="1050" dirty="0">
                <a:latin typeface="Courier" pitchFamily="2" charset="0"/>
              </a:rPr>
              <a:t>-instance" </a:t>
            </a:r>
            <a:r>
              <a:rPr lang="fr-FR" sz="1050" dirty="0" err="1">
                <a:latin typeface="Courier" pitchFamily="2" charset="0"/>
              </a:rPr>
              <a:t>xsi:noNamespaceSchemaLocation</a:t>
            </a:r>
            <a:r>
              <a:rPr lang="fr-FR" sz="1050" dirty="0">
                <a:latin typeface="Courier" pitchFamily="2" charset="0"/>
              </a:rPr>
              <a:t>="http://</a:t>
            </a:r>
            <a:r>
              <a:rPr lang="fr-FR" sz="1050" dirty="0" err="1">
                <a:latin typeface="Courier" pitchFamily="2" charset="0"/>
              </a:rPr>
              <a:t>openmobilealliance.org</a:t>
            </a:r>
            <a:r>
              <a:rPr lang="fr-FR" sz="1050" dirty="0">
                <a:latin typeface="Courier" pitchFamily="2" charset="0"/>
              </a:rPr>
              <a:t>/</a:t>
            </a:r>
            <a:r>
              <a:rPr lang="fr-FR" sz="1050" dirty="0" err="1">
                <a:latin typeface="Courier" pitchFamily="2" charset="0"/>
              </a:rPr>
              <a:t>tech</a:t>
            </a:r>
            <a:r>
              <a:rPr lang="fr-FR" sz="1050" dirty="0">
                <a:latin typeface="Courier" pitchFamily="2" charset="0"/>
              </a:rPr>
              <a:t>/profiles/LWM2M.xsd"&gt;</a:t>
            </a:r>
          </a:p>
          <a:p>
            <a:r>
              <a:rPr lang="fr-FR" sz="1050" dirty="0">
                <a:latin typeface="Courier" pitchFamily="2" charset="0"/>
              </a:rPr>
              <a:t>	&lt;Object </a:t>
            </a:r>
            <a:r>
              <a:rPr lang="fr-FR" sz="1050" dirty="0" err="1">
                <a:latin typeface="Courier" pitchFamily="2" charset="0"/>
              </a:rPr>
              <a:t>ObjectType</a:t>
            </a:r>
            <a:r>
              <a:rPr lang="fr-FR" sz="1050" dirty="0">
                <a:latin typeface="Courier" pitchFamily="2" charset="0"/>
              </a:rPr>
              <a:t>="</a:t>
            </a:r>
            <a:r>
              <a:rPr lang="fr-FR" sz="1050" dirty="0" err="1">
                <a:latin typeface="Courier" pitchFamily="2" charset="0"/>
              </a:rPr>
              <a:t>MODefinition</a:t>
            </a:r>
            <a:r>
              <a:rPr lang="fr-FR" sz="1050" dirty="0">
                <a:latin typeface="Courier" pitchFamily="2" charset="0"/>
              </a:rPr>
              <a:t>"&gt;</a:t>
            </a:r>
          </a:p>
          <a:p>
            <a:r>
              <a:rPr lang="fr-FR" sz="1050" dirty="0">
                <a:latin typeface="Courier" pitchFamily="2" charset="0"/>
              </a:rPr>
              <a:t>		&lt;Name&gt;</a:t>
            </a:r>
            <a:r>
              <a:rPr lang="fr-FR" sz="1050" dirty="0" err="1">
                <a:latin typeface="Courier" pitchFamily="2" charset="0"/>
              </a:rPr>
              <a:t>Generic</a:t>
            </a:r>
            <a:r>
              <a:rPr lang="fr-FR" sz="1050" dirty="0">
                <a:latin typeface="Courier" pitchFamily="2" charset="0"/>
              </a:rPr>
              <a:t> </a:t>
            </a:r>
            <a:r>
              <a:rPr lang="fr-FR" sz="1050" dirty="0" err="1">
                <a:latin typeface="Courier" pitchFamily="2" charset="0"/>
              </a:rPr>
              <a:t>Sensor</a:t>
            </a:r>
            <a:r>
              <a:rPr lang="fr-FR" sz="1050" dirty="0">
                <a:latin typeface="Courier" pitchFamily="2" charset="0"/>
              </a:rPr>
              <a:t>&lt;/Name&gt;</a:t>
            </a:r>
          </a:p>
          <a:p>
            <a:r>
              <a:rPr lang="fr-FR" sz="1050" dirty="0">
                <a:latin typeface="Courier" pitchFamily="2" charset="0"/>
              </a:rPr>
              <a:t>		&lt;Description1&gt;This IPSO </a:t>
            </a:r>
            <a:r>
              <a:rPr lang="fr-FR" sz="1050" dirty="0" err="1">
                <a:latin typeface="Courier" pitchFamily="2" charset="0"/>
              </a:rPr>
              <a:t>object</a:t>
            </a:r>
            <a:r>
              <a:rPr lang="fr-FR" sz="1050" dirty="0">
                <a:latin typeface="Courier" pitchFamily="2" charset="0"/>
              </a:rPr>
              <a:t> ...&lt;/Description1&gt;</a:t>
            </a:r>
          </a:p>
          <a:p>
            <a:r>
              <a:rPr lang="fr-FR" sz="1050" dirty="0">
                <a:latin typeface="Courier" pitchFamily="2" charset="0"/>
              </a:rPr>
              <a:t>		&lt;</a:t>
            </a:r>
            <a:r>
              <a:rPr lang="fr-FR" sz="1050" dirty="0" err="1">
                <a:latin typeface="Courier" pitchFamily="2" charset="0"/>
              </a:rPr>
              <a:t>ObjectID</a:t>
            </a:r>
            <a:r>
              <a:rPr lang="fr-FR" sz="1050" dirty="0">
                <a:latin typeface="Courier" pitchFamily="2" charset="0"/>
              </a:rPr>
              <a:t>&gt;3300&lt;/</a:t>
            </a:r>
            <a:r>
              <a:rPr lang="fr-FR" sz="1050" dirty="0" err="1">
                <a:latin typeface="Courier" pitchFamily="2" charset="0"/>
              </a:rPr>
              <a:t>ObjectID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&lt;</a:t>
            </a:r>
            <a:r>
              <a:rPr lang="fr-FR" sz="1050" dirty="0" err="1">
                <a:latin typeface="Courier" pitchFamily="2" charset="0"/>
              </a:rPr>
              <a:t>ObjectURN</a:t>
            </a:r>
            <a:r>
              <a:rPr lang="fr-FR" sz="1050" dirty="0">
                <a:latin typeface="Courier" pitchFamily="2" charset="0"/>
              </a:rPr>
              <a:t>&gt;urn:oma:lwm2m:ext:3300&lt;/</a:t>
            </a:r>
            <a:r>
              <a:rPr lang="fr-FR" sz="1050" dirty="0" err="1">
                <a:latin typeface="Courier" pitchFamily="2" charset="0"/>
              </a:rPr>
              <a:t>ObjectURN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&lt;LWM2MVersion&gt;1.0&lt;/LWM2MVersion&gt;</a:t>
            </a:r>
          </a:p>
          <a:p>
            <a:r>
              <a:rPr lang="fr-FR" sz="1050" dirty="0">
                <a:latin typeface="Courier" pitchFamily="2" charset="0"/>
              </a:rPr>
              <a:t>                       &lt;</a:t>
            </a:r>
            <a:r>
              <a:rPr lang="fr-FR" sz="1050" dirty="0" err="1">
                <a:latin typeface="Courier" pitchFamily="2" charset="0"/>
              </a:rPr>
              <a:t>ObjectVersion</a:t>
            </a:r>
            <a:r>
              <a:rPr lang="fr-FR" sz="1050" dirty="0">
                <a:latin typeface="Courier" pitchFamily="2" charset="0"/>
              </a:rPr>
              <a:t>&gt;1.0&lt;/</a:t>
            </a:r>
            <a:r>
              <a:rPr lang="fr-FR" sz="1050" dirty="0" err="1">
                <a:latin typeface="Courier" pitchFamily="2" charset="0"/>
              </a:rPr>
              <a:t>ObjectVersion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&lt;</a:t>
            </a:r>
            <a:r>
              <a:rPr lang="fr-FR" sz="1050" dirty="0" err="1">
                <a:latin typeface="Courier" pitchFamily="2" charset="0"/>
              </a:rPr>
              <a:t>MultipleInstances</a:t>
            </a:r>
            <a:r>
              <a:rPr lang="fr-FR" sz="1050" dirty="0">
                <a:latin typeface="Courier" pitchFamily="2" charset="0"/>
              </a:rPr>
              <a:t>&gt;Multiple&lt;/</a:t>
            </a:r>
            <a:r>
              <a:rPr lang="fr-FR" sz="1050" dirty="0" err="1">
                <a:latin typeface="Courier" pitchFamily="2" charset="0"/>
              </a:rPr>
              <a:t>MultipleInstances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&lt;</a:t>
            </a:r>
            <a:r>
              <a:rPr lang="fr-FR" sz="1050" dirty="0" err="1">
                <a:latin typeface="Courier" pitchFamily="2" charset="0"/>
              </a:rPr>
              <a:t>Mandatory</a:t>
            </a:r>
            <a:r>
              <a:rPr lang="fr-FR" sz="1050" dirty="0">
                <a:latin typeface="Courier" pitchFamily="2" charset="0"/>
              </a:rPr>
              <a:t>&gt;</a:t>
            </a:r>
            <a:r>
              <a:rPr lang="fr-FR" sz="1050" dirty="0" err="1">
                <a:latin typeface="Courier" pitchFamily="2" charset="0"/>
              </a:rPr>
              <a:t>Optional</a:t>
            </a:r>
            <a:r>
              <a:rPr lang="fr-FR" sz="1050" dirty="0">
                <a:latin typeface="Courier" pitchFamily="2" charset="0"/>
              </a:rPr>
              <a:t>&lt;/</a:t>
            </a:r>
            <a:r>
              <a:rPr lang="fr-FR" sz="1050" dirty="0" err="1">
                <a:latin typeface="Courier" pitchFamily="2" charset="0"/>
              </a:rPr>
              <a:t>Mandatory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&lt;</a:t>
            </a:r>
            <a:r>
              <a:rPr lang="fr-FR" sz="1050" dirty="0" err="1">
                <a:latin typeface="Courier" pitchFamily="2" charset="0"/>
              </a:rPr>
              <a:t>Resources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	&lt;Item ID="5700"&gt;</a:t>
            </a:r>
          </a:p>
          <a:p>
            <a:r>
              <a:rPr lang="fr-FR" sz="1050" dirty="0">
                <a:latin typeface="Courier" pitchFamily="2" charset="0"/>
              </a:rPr>
              <a:t>				&lt;Name&gt;</a:t>
            </a:r>
            <a:r>
              <a:rPr lang="fr-FR" sz="1050" dirty="0" err="1">
                <a:latin typeface="Courier" pitchFamily="2" charset="0"/>
              </a:rPr>
              <a:t>Sensor</a:t>
            </a:r>
            <a:r>
              <a:rPr lang="fr-FR" sz="1050" dirty="0">
                <a:latin typeface="Courier" pitchFamily="2" charset="0"/>
              </a:rPr>
              <a:t> Value&lt;/Name&gt;</a:t>
            </a:r>
          </a:p>
          <a:p>
            <a:r>
              <a:rPr lang="fr-FR" sz="1050" dirty="0">
                <a:latin typeface="Courier" pitchFamily="2" charset="0"/>
              </a:rPr>
              <a:t>				&lt;Operations&gt;R&lt;/Operations&gt;</a:t>
            </a:r>
          </a:p>
          <a:p>
            <a:r>
              <a:rPr lang="fr-FR" sz="1050" dirty="0">
                <a:latin typeface="Courier" pitchFamily="2" charset="0"/>
              </a:rPr>
              <a:t>				&lt;</a:t>
            </a:r>
            <a:r>
              <a:rPr lang="fr-FR" sz="1050" dirty="0" err="1">
                <a:latin typeface="Courier" pitchFamily="2" charset="0"/>
              </a:rPr>
              <a:t>MultipleInstances</a:t>
            </a:r>
            <a:r>
              <a:rPr lang="fr-FR" sz="1050" dirty="0">
                <a:latin typeface="Courier" pitchFamily="2" charset="0"/>
              </a:rPr>
              <a:t>&gt;Single&lt;/</a:t>
            </a:r>
            <a:r>
              <a:rPr lang="fr-FR" sz="1050" dirty="0" err="1">
                <a:latin typeface="Courier" pitchFamily="2" charset="0"/>
              </a:rPr>
              <a:t>MultipleInstances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		&lt;</a:t>
            </a:r>
            <a:r>
              <a:rPr lang="fr-FR" sz="1050" dirty="0" err="1">
                <a:latin typeface="Courier" pitchFamily="2" charset="0"/>
              </a:rPr>
              <a:t>Mandatory</a:t>
            </a:r>
            <a:r>
              <a:rPr lang="fr-FR" sz="1050" dirty="0">
                <a:latin typeface="Courier" pitchFamily="2" charset="0"/>
              </a:rPr>
              <a:t>&gt;</a:t>
            </a:r>
            <a:r>
              <a:rPr lang="fr-FR" sz="1050" dirty="0" err="1">
                <a:latin typeface="Courier" pitchFamily="2" charset="0"/>
              </a:rPr>
              <a:t>Mandatory</a:t>
            </a:r>
            <a:r>
              <a:rPr lang="fr-FR" sz="1050" dirty="0">
                <a:latin typeface="Courier" pitchFamily="2" charset="0"/>
              </a:rPr>
              <a:t>&lt;/</a:t>
            </a:r>
            <a:r>
              <a:rPr lang="fr-FR" sz="1050" dirty="0" err="1">
                <a:latin typeface="Courier" pitchFamily="2" charset="0"/>
              </a:rPr>
              <a:t>Mandatory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		&lt;Type&gt;</a:t>
            </a:r>
            <a:r>
              <a:rPr lang="fr-FR" sz="1050" dirty="0" err="1">
                <a:latin typeface="Courier" pitchFamily="2" charset="0"/>
              </a:rPr>
              <a:t>Float</a:t>
            </a:r>
            <a:r>
              <a:rPr lang="fr-FR" sz="1050" dirty="0">
                <a:latin typeface="Courier" pitchFamily="2" charset="0"/>
              </a:rPr>
              <a:t>&lt;/Type&gt;</a:t>
            </a:r>
          </a:p>
          <a:p>
            <a:r>
              <a:rPr lang="fr-FR" sz="1050" dirty="0">
                <a:latin typeface="Courier" pitchFamily="2" charset="0"/>
              </a:rPr>
              <a:t>				&lt;</a:t>
            </a:r>
            <a:r>
              <a:rPr lang="fr-FR" sz="1050" dirty="0" err="1">
                <a:latin typeface="Courier" pitchFamily="2" charset="0"/>
              </a:rPr>
              <a:t>RangeEnumeration</a:t>
            </a:r>
            <a:r>
              <a:rPr lang="fr-FR" sz="1050" dirty="0">
                <a:latin typeface="Courier" pitchFamily="2" charset="0"/>
              </a:rPr>
              <a:t>&gt;&lt;/</a:t>
            </a:r>
            <a:r>
              <a:rPr lang="fr-FR" sz="1050" dirty="0" err="1">
                <a:latin typeface="Courier" pitchFamily="2" charset="0"/>
              </a:rPr>
              <a:t>RangeEnumeration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		&lt;</a:t>
            </a:r>
            <a:r>
              <a:rPr lang="fr-FR" sz="1050" dirty="0" err="1">
                <a:latin typeface="Courier" pitchFamily="2" charset="0"/>
              </a:rPr>
              <a:t>Units</a:t>
            </a:r>
            <a:r>
              <a:rPr lang="fr-FR" sz="1050" dirty="0">
                <a:latin typeface="Courier" pitchFamily="2" charset="0"/>
              </a:rPr>
              <a:t>&gt;&lt;/</a:t>
            </a:r>
            <a:r>
              <a:rPr lang="fr-FR" sz="1050" dirty="0" err="1">
                <a:latin typeface="Courier" pitchFamily="2" charset="0"/>
              </a:rPr>
              <a:t>Units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		&lt;Description&gt;Last or </a:t>
            </a:r>
            <a:r>
              <a:rPr lang="fr-FR" sz="1050" dirty="0" err="1">
                <a:latin typeface="Courier" pitchFamily="2" charset="0"/>
              </a:rPr>
              <a:t>Current</a:t>
            </a:r>
            <a:r>
              <a:rPr lang="fr-FR" sz="1050" dirty="0">
                <a:latin typeface="Courier" pitchFamily="2" charset="0"/>
              </a:rPr>
              <a:t> </a:t>
            </a:r>
            <a:r>
              <a:rPr lang="fr-FR" sz="1050" dirty="0" err="1">
                <a:latin typeface="Courier" pitchFamily="2" charset="0"/>
              </a:rPr>
              <a:t>Measured</a:t>
            </a:r>
            <a:r>
              <a:rPr lang="fr-FR" sz="1050" dirty="0">
                <a:latin typeface="Courier" pitchFamily="2" charset="0"/>
              </a:rPr>
              <a:t> Value </a:t>
            </a:r>
            <a:r>
              <a:rPr lang="fr-FR" sz="1050" dirty="0" err="1">
                <a:latin typeface="Courier" pitchFamily="2" charset="0"/>
              </a:rPr>
              <a:t>from</a:t>
            </a:r>
            <a:r>
              <a:rPr lang="fr-FR" sz="1050" dirty="0">
                <a:latin typeface="Courier" pitchFamily="2" charset="0"/>
              </a:rPr>
              <a:t> the </a:t>
            </a:r>
            <a:r>
              <a:rPr lang="fr-FR" sz="1050" dirty="0" err="1">
                <a:latin typeface="Courier" pitchFamily="2" charset="0"/>
              </a:rPr>
              <a:t>Sensor</a:t>
            </a:r>
            <a:r>
              <a:rPr lang="fr-FR" sz="1050" dirty="0">
                <a:latin typeface="Courier" pitchFamily="2" charset="0"/>
              </a:rPr>
              <a:t>&lt;/Description&gt;</a:t>
            </a:r>
          </a:p>
          <a:p>
            <a:r>
              <a:rPr lang="fr-FR" sz="1050" dirty="0">
                <a:latin typeface="Courier" pitchFamily="2" charset="0"/>
              </a:rPr>
              <a:t>			&lt;/Item&gt; </a:t>
            </a:r>
          </a:p>
          <a:p>
            <a:r>
              <a:rPr lang="fr-FR" sz="1050" dirty="0">
                <a:latin typeface="Courier" pitchFamily="2" charset="0"/>
              </a:rPr>
              <a:t>			. . . . </a:t>
            </a:r>
            <a:r>
              <a:rPr lang="fr-FR" sz="1050" dirty="0" err="1">
                <a:latin typeface="Courier" pitchFamily="2" charset="0"/>
              </a:rPr>
              <a:t>Other</a:t>
            </a:r>
            <a:r>
              <a:rPr lang="fr-FR" sz="1050" dirty="0">
                <a:latin typeface="Courier" pitchFamily="2" charset="0"/>
              </a:rPr>
              <a:t> </a:t>
            </a:r>
            <a:r>
              <a:rPr lang="fr-FR" sz="1050" dirty="0" err="1">
                <a:latin typeface="Courier" pitchFamily="2" charset="0"/>
              </a:rPr>
              <a:t>Resources</a:t>
            </a:r>
            <a:r>
              <a:rPr lang="fr-FR" sz="1050" dirty="0">
                <a:latin typeface="Courier" pitchFamily="2" charset="0"/>
              </a:rPr>
              <a:t> . . . .</a:t>
            </a:r>
          </a:p>
          <a:p>
            <a:r>
              <a:rPr lang="fr-FR" sz="1050" dirty="0">
                <a:latin typeface="Courier" pitchFamily="2" charset="0"/>
              </a:rPr>
              <a:t>							</a:t>
            </a:r>
          </a:p>
          <a:p>
            <a:r>
              <a:rPr lang="fr-FR" sz="1050" dirty="0">
                <a:latin typeface="Courier" pitchFamily="2" charset="0"/>
              </a:rPr>
              <a:t>		&lt;/</a:t>
            </a:r>
            <a:r>
              <a:rPr lang="fr-FR" sz="1050" dirty="0" err="1">
                <a:latin typeface="Courier" pitchFamily="2" charset="0"/>
              </a:rPr>
              <a:t>Resources</a:t>
            </a:r>
            <a:r>
              <a:rPr lang="fr-FR" sz="1050" dirty="0">
                <a:latin typeface="Courier" pitchFamily="2" charset="0"/>
              </a:rPr>
              <a:t>&gt;</a:t>
            </a:r>
          </a:p>
          <a:p>
            <a:r>
              <a:rPr lang="fr-FR" sz="1050" dirty="0">
                <a:latin typeface="Courier" pitchFamily="2" charset="0"/>
              </a:rPr>
              <a:t>		&lt;Description2&gt;&lt;/Description2&gt;</a:t>
            </a:r>
          </a:p>
          <a:p>
            <a:r>
              <a:rPr lang="fr-FR" sz="1050" dirty="0">
                <a:latin typeface="Courier" pitchFamily="2" charset="0"/>
              </a:rPr>
              <a:t>	&lt;/Object&gt;</a:t>
            </a:r>
          </a:p>
          <a:p>
            <a:r>
              <a:rPr lang="fr-FR" sz="1050" dirty="0">
                <a:latin typeface="Courier" pitchFamily="2" charset="0"/>
              </a:rPr>
              <a:t>&lt;/LWM2M&gt;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5877569-129D-654B-8C09-93318E6C00C5}"/>
              </a:ext>
            </a:extLst>
          </p:cNvPr>
          <p:cNvSpPr txBox="1">
            <a:spLocks/>
          </p:cNvSpPr>
          <p:nvPr/>
        </p:nvSpPr>
        <p:spPr bwMode="auto">
          <a:xfrm>
            <a:off x="1114316" y="227920"/>
            <a:ext cx="10525557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IPSO Object example</a:t>
            </a:r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640B47-4744-8B4D-AB8C-640D52B01337}"/>
              </a:ext>
            </a:extLst>
          </p:cNvPr>
          <p:cNvSpPr/>
          <p:nvPr/>
        </p:nvSpPr>
        <p:spPr bwMode="auto">
          <a:xfrm>
            <a:off x="8826853" y="1492847"/>
            <a:ext cx="1480030" cy="365125"/>
          </a:xfrm>
          <a:prstGeom prst="roundRect">
            <a:avLst>
              <a:gd name="adj" fmla="val 1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82E1A-08DB-E342-A691-7A71C10111B5}"/>
              </a:ext>
            </a:extLst>
          </p:cNvPr>
          <p:cNvSpPr/>
          <p:nvPr/>
        </p:nvSpPr>
        <p:spPr>
          <a:xfrm>
            <a:off x="8898293" y="1514905"/>
            <a:ext cx="1230210" cy="31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1400" dirty="0">
                <a:cs typeface="Courier"/>
              </a:rPr>
              <a:t>XML Schema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C17709-4E51-6B45-982B-524D60214C6D}"/>
              </a:ext>
            </a:extLst>
          </p:cNvPr>
          <p:cNvSpPr/>
          <p:nvPr/>
        </p:nvSpPr>
        <p:spPr bwMode="auto">
          <a:xfrm>
            <a:off x="8826853" y="2159250"/>
            <a:ext cx="1480030" cy="365125"/>
          </a:xfrm>
          <a:prstGeom prst="roundRect">
            <a:avLst>
              <a:gd name="adj" fmla="val 1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527B5-D56F-B74A-B5C1-CCA1089A3820}"/>
              </a:ext>
            </a:extLst>
          </p:cNvPr>
          <p:cNvSpPr/>
          <p:nvPr/>
        </p:nvSpPr>
        <p:spPr>
          <a:xfrm>
            <a:off x="8898293" y="2181308"/>
            <a:ext cx="1470274" cy="317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1400" dirty="0">
                <a:cs typeface="Courier"/>
              </a:rPr>
              <a:t>Object Definition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572D2E-A056-CB44-B51E-F3BBEE1E2DAE}"/>
              </a:ext>
            </a:extLst>
          </p:cNvPr>
          <p:cNvSpPr/>
          <p:nvPr/>
        </p:nvSpPr>
        <p:spPr bwMode="auto">
          <a:xfrm>
            <a:off x="8788662" y="3529503"/>
            <a:ext cx="1688229" cy="365125"/>
          </a:xfrm>
          <a:prstGeom prst="roundRect">
            <a:avLst>
              <a:gd name="adj" fmla="val 1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52C50E-2CA2-494D-BF9E-3D441FD95AC1}"/>
              </a:ext>
            </a:extLst>
          </p:cNvPr>
          <p:cNvSpPr/>
          <p:nvPr/>
        </p:nvSpPr>
        <p:spPr>
          <a:xfrm>
            <a:off x="8826853" y="3551561"/>
            <a:ext cx="1616789" cy="317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1400" dirty="0">
                <a:cs typeface="Courier"/>
              </a:rPr>
              <a:t>Resource Definition</a:t>
            </a:r>
          </a:p>
        </p:txBody>
      </p:sp>
    </p:spTree>
    <p:extLst>
      <p:ext uri="{BB962C8B-B14F-4D97-AF65-F5344CB8AC3E}">
        <p14:creationId xmlns:p14="http://schemas.microsoft.com/office/powerpoint/2010/main" val="4458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4DC9F2-F5A5-004E-B29F-16F7D0D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35C-3F61-E24C-A19D-BF4F78563FC8}" type="datetime1">
              <a:rPr lang="es-ES_tradnl" smtClean="0"/>
              <a:t>18/07/2019</a:t>
            </a:fld>
            <a:endParaRPr lang="es-E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1E167F-C37E-0546-964C-642D0C5AC1C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One Data Model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558750-F2EF-DE42-B3F1-F719C0432F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CEB1E9-FBB1-8B40-B94E-09A90DC93406}" type="slidenum">
              <a:rPr lang="es-ES" smtClean="0"/>
              <a:t>9</a:t>
            </a:fld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B2BA70-514C-D74A-B112-EAA43337EBC8}"/>
              </a:ext>
            </a:extLst>
          </p:cNvPr>
          <p:cNvSpPr/>
          <p:nvPr/>
        </p:nvSpPr>
        <p:spPr>
          <a:xfrm>
            <a:off x="6574219" y="1766278"/>
            <a:ext cx="61327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Courier" pitchFamily="2" charset="0"/>
              </a:rPr>
              <a:t>[{"</a:t>
            </a:r>
            <a:r>
              <a:rPr lang="es-ES" sz="1200" dirty="0" err="1">
                <a:latin typeface="Courier" pitchFamily="2" charset="0"/>
              </a:rPr>
              <a:t>bn</a:t>
            </a:r>
            <a:r>
              <a:rPr lang="es-ES" sz="1200" dirty="0">
                <a:latin typeface="Courier" pitchFamily="2" charset="0"/>
              </a:rPr>
              <a:t>":"/3/0/","n":"0","vs":"Open Mobile Alliance"},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{"n":"1","vs":"Lightweight M2M </a:t>
            </a:r>
            <a:r>
              <a:rPr lang="es-ES" sz="1200" dirty="0" err="1">
                <a:latin typeface="Courier" pitchFamily="2" charset="0"/>
              </a:rPr>
              <a:t>Client</a:t>
            </a:r>
            <a:r>
              <a:rPr lang="es-ES" sz="1200" dirty="0">
                <a:latin typeface="Courier" pitchFamily="2" charset="0"/>
              </a:rPr>
              <a:t>"},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{"n":"2","vs":"345000123"},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{"n":"3","vs":"1.0"},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{"n":"6/0","v":1},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{"n":"6/1","v":5},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{"n":"7/0","v":3800},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{"n":"7/1","v":5000},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{"n":"8/0","v":125},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{"n":"8/1","v":900},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{"n":"9","v":100},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{"n":"10","v":15},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{"n":"11/0","v":0},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{"n":"13","v":1367491215},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{"n":"14","vs":"+02:00"},</a:t>
            </a:r>
            <a:br>
              <a:rPr lang="es-ES" sz="1000" dirty="0">
                <a:latin typeface="Courier" pitchFamily="2" charset="0"/>
              </a:rPr>
            </a:br>
            <a:r>
              <a:rPr lang="es-ES" sz="1200" dirty="0">
                <a:latin typeface="Courier" pitchFamily="2" charset="0"/>
              </a:rPr>
              <a:t>{"n":"16","vs":"U"}]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4D5809-1890-2245-B132-106F0A0B9EEB}"/>
              </a:ext>
            </a:extLst>
          </p:cNvPr>
          <p:cNvSpPr/>
          <p:nvPr/>
        </p:nvSpPr>
        <p:spPr>
          <a:xfrm>
            <a:off x="1261462" y="1766278"/>
            <a:ext cx="48345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n-US" sz="1200" dirty="0">
                <a:latin typeface="Courier" pitchFamily="2" charset="0"/>
              </a:rPr>
              <a:t>C8 00 14 4F 70 65 6E 20 4D 6F 62 69 6C 65 20 41 6C 6C 69 61 6E 63 65</a:t>
            </a:r>
          </a:p>
          <a:p>
            <a:r>
              <a:rPr lang="es-ES" altLang="en-US" sz="1200" dirty="0">
                <a:latin typeface="Courier" pitchFamily="2" charset="0"/>
              </a:rPr>
              <a:t>C8 01 16 4C 69 67 68 74 77 65 69 67 74 20 4D 32 4D 20 43 6C 69 65 6E 74</a:t>
            </a:r>
          </a:p>
          <a:p>
            <a:r>
              <a:rPr lang="es-ES" altLang="en-US" sz="1200" dirty="0">
                <a:latin typeface="Courier" pitchFamily="2" charset="0"/>
              </a:rPr>
              <a:t>C8 02 09 33 34 35 30 30 30 31 32 33</a:t>
            </a:r>
          </a:p>
          <a:p>
            <a:r>
              <a:rPr lang="es-ES" altLang="en-US" sz="1200" dirty="0">
                <a:latin typeface="Courier" pitchFamily="2" charset="0"/>
              </a:rPr>
              <a:t>C3 03 31 2E 30</a:t>
            </a:r>
          </a:p>
          <a:p>
            <a:r>
              <a:rPr lang="es-ES" altLang="en-US" sz="1200" dirty="0">
                <a:latin typeface="Courier" pitchFamily="2" charset="0"/>
              </a:rPr>
              <a:t>86 06</a:t>
            </a:r>
          </a:p>
          <a:p>
            <a:r>
              <a:rPr lang="es-ES" altLang="en-US" sz="1200" dirty="0">
                <a:latin typeface="Courier" pitchFamily="2" charset="0"/>
              </a:rPr>
              <a:t>   41 00 01</a:t>
            </a:r>
          </a:p>
          <a:p>
            <a:r>
              <a:rPr lang="es-ES" altLang="en-US" sz="1200" dirty="0">
                <a:latin typeface="Courier" pitchFamily="2" charset="0"/>
              </a:rPr>
              <a:t>   41 01 05</a:t>
            </a:r>
          </a:p>
          <a:p>
            <a:r>
              <a:rPr lang="es-ES" altLang="en-US" sz="1200" dirty="0">
                <a:latin typeface="Courier" pitchFamily="2" charset="0"/>
              </a:rPr>
              <a:t>88 07 08</a:t>
            </a:r>
          </a:p>
          <a:p>
            <a:r>
              <a:rPr lang="es-ES" altLang="en-US" sz="1200" dirty="0">
                <a:latin typeface="Courier" pitchFamily="2" charset="0"/>
              </a:rPr>
              <a:t>   42 00 0E D8</a:t>
            </a:r>
          </a:p>
          <a:p>
            <a:r>
              <a:rPr lang="es-ES" altLang="en-US" sz="1200" dirty="0">
                <a:latin typeface="Courier" pitchFamily="2" charset="0"/>
              </a:rPr>
              <a:t>   42 01 13 88</a:t>
            </a:r>
          </a:p>
          <a:p>
            <a:r>
              <a:rPr lang="es-ES" altLang="en-US" sz="1200" dirty="0">
                <a:latin typeface="Courier" pitchFamily="2" charset="0"/>
              </a:rPr>
              <a:t>87 08</a:t>
            </a:r>
          </a:p>
          <a:p>
            <a:r>
              <a:rPr lang="es-ES" altLang="en-US" sz="1200" dirty="0">
                <a:latin typeface="Courier" pitchFamily="2" charset="0"/>
              </a:rPr>
              <a:t>   41 00 7D</a:t>
            </a:r>
          </a:p>
          <a:p>
            <a:r>
              <a:rPr lang="es-ES" altLang="en-US" sz="1200" dirty="0">
                <a:latin typeface="Courier" pitchFamily="2" charset="0"/>
              </a:rPr>
              <a:t>   42 01 03 84</a:t>
            </a:r>
          </a:p>
          <a:p>
            <a:r>
              <a:rPr lang="es-ES" altLang="en-US" sz="1200" dirty="0">
                <a:latin typeface="Courier" pitchFamily="2" charset="0"/>
              </a:rPr>
              <a:t>C1 09 64</a:t>
            </a:r>
          </a:p>
          <a:p>
            <a:r>
              <a:rPr lang="es-ES" altLang="en-US" sz="1200" dirty="0">
                <a:latin typeface="Courier" pitchFamily="2" charset="0"/>
              </a:rPr>
              <a:t>C1 0A 0F</a:t>
            </a:r>
          </a:p>
          <a:p>
            <a:r>
              <a:rPr lang="es-ES" altLang="en-US" sz="1200" dirty="0">
                <a:latin typeface="Courier" pitchFamily="2" charset="0"/>
              </a:rPr>
              <a:t>83 0B</a:t>
            </a:r>
          </a:p>
          <a:p>
            <a:r>
              <a:rPr lang="es-ES" altLang="en-US" sz="1200" dirty="0">
                <a:latin typeface="Courier" pitchFamily="2" charset="0"/>
              </a:rPr>
              <a:t>   41 00 00</a:t>
            </a:r>
          </a:p>
          <a:p>
            <a:r>
              <a:rPr lang="es-ES" altLang="en-US" sz="1200" dirty="0">
                <a:latin typeface="Courier" pitchFamily="2" charset="0"/>
              </a:rPr>
              <a:t>C4 0D 51 82 42 8F</a:t>
            </a:r>
          </a:p>
          <a:p>
            <a:r>
              <a:rPr lang="es-ES" altLang="en-US" sz="1200" dirty="0">
                <a:latin typeface="Courier" pitchFamily="2" charset="0"/>
              </a:rPr>
              <a:t>C6 0E 2B 30 32 3A 30 30</a:t>
            </a:r>
          </a:p>
          <a:p>
            <a:r>
              <a:rPr lang="es-ES" altLang="en-US" sz="1200" dirty="0">
                <a:latin typeface="Courier" pitchFamily="2" charset="0"/>
              </a:rPr>
              <a:t>C1 10 55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A72FEA-FD4C-BB49-BA9F-7BFB3613360C}"/>
              </a:ext>
            </a:extLst>
          </p:cNvPr>
          <p:cNvSpPr/>
          <p:nvPr/>
        </p:nvSpPr>
        <p:spPr>
          <a:xfrm>
            <a:off x="7837087" y="123900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n-US" dirty="0" err="1"/>
              <a:t>SenML</a:t>
            </a:r>
            <a:r>
              <a:rPr lang="es-ES" altLang="en-US" dirty="0"/>
              <a:t> - JSON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ADD022-8D5E-EA4E-B99B-9BB30099C9F9}"/>
              </a:ext>
            </a:extLst>
          </p:cNvPr>
          <p:cNvSpPr/>
          <p:nvPr/>
        </p:nvSpPr>
        <p:spPr>
          <a:xfrm>
            <a:off x="1261461" y="1239007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n-US" dirty="0"/>
              <a:t>TLV (</a:t>
            </a:r>
            <a:r>
              <a:rPr lang="es-ES" altLang="en-US" dirty="0" err="1"/>
              <a:t>legacy</a:t>
            </a:r>
            <a:r>
              <a:rPr lang="es-ES" altLang="en-US" dirty="0"/>
              <a:t>)</a:t>
            </a:r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4D986DF5-91CF-FD41-9117-82009D90421B}"/>
              </a:ext>
            </a:extLst>
          </p:cNvPr>
          <p:cNvSpPr txBox="1">
            <a:spLocks/>
          </p:cNvSpPr>
          <p:nvPr/>
        </p:nvSpPr>
        <p:spPr bwMode="auto">
          <a:xfrm>
            <a:off x="1114316" y="227920"/>
            <a:ext cx="10525557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IPSO Serialization Formats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05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1487</Words>
  <Application>Microsoft Office PowerPoint</Application>
  <PresentationFormat>Widescreen</PresentationFormat>
  <Paragraphs>545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Courier New</vt:lpstr>
      <vt:lpstr>Helvetica</vt:lpstr>
      <vt:lpstr>Times</vt:lpstr>
      <vt:lpstr>Office Theme</vt:lpstr>
      <vt:lpstr>IPSO Smart Objects and related IoT Standards</vt:lpstr>
      <vt:lpstr>PowerPoint Presentation</vt:lpstr>
      <vt:lpstr>The IP for Smart Objects (IPSO) device stack (recap)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Smart Objects and related IoT Standards</dc:title>
  <dc:creator>Jaime Jiménez</dc:creator>
  <cp:lastModifiedBy>Matt Gillmore</cp:lastModifiedBy>
  <cp:revision>265</cp:revision>
  <cp:lastPrinted>2019-01-30T15:17:40Z</cp:lastPrinted>
  <dcterms:created xsi:type="dcterms:W3CDTF">2019-01-29T09:25:49Z</dcterms:created>
  <dcterms:modified xsi:type="dcterms:W3CDTF">2019-07-19T14:54:25Z</dcterms:modified>
</cp:coreProperties>
</file>