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75" r:id="rId5"/>
    <p:sldId id="260" r:id="rId6"/>
    <p:sldId id="257" r:id="rId7"/>
    <p:sldId id="259" r:id="rId8"/>
    <p:sldId id="263" r:id="rId9"/>
    <p:sldId id="265" r:id="rId10"/>
    <p:sldId id="273" r:id="rId11"/>
    <p:sldId id="274" r:id="rId12"/>
    <p:sldId id="272" r:id="rId13"/>
    <p:sldId id="264" r:id="rId14"/>
    <p:sldId id="269" r:id="rId15"/>
    <p:sldId id="276" r:id="rId16"/>
    <p:sldId id="277" r:id="rId17"/>
    <p:sldId id="268" r:id="rId18"/>
    <p:sldId id="27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6A4DA-209F-4E6A-8559-E1587197799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9CE66-7242-48A8-9948-E82A6761F215}">
      <dgm:prSet phldrT="[Text]" custT="1"/>
      <dgm:spPr/>
      <dgm:t>
        <a:bodyPr/>
        <a:lstStyle/>
        <a:p>
          <a:r>
            <a:rPr lang="de-DE" sz="2200" dirty="0" smtClean="0"/>
            <a:t>.1AS</a:t>
          </a:r>
          <a:br>
            <a:rPr lang="de-DE" sz="2200" dirty="0" smtClean="0"/>
          </a:br>
          <a:r>
            <a:rPr lang="de-DE" sz="2200" dirty="0" smtClean="0"/>
            <a:t>(-rev)</a:t>
          </a:r>
          <a:endParaRPr lang="en-US" sz="2200" dirty="0"/>
        </a:p>
      </dgm:t>
    </dgm:pt>
    <dgm:pt modelId="{7576CE3B-B708-4B0C-95BF-FE360D15CC6F}" type="parTrans" cxnId="{40BB99B0-C740-4927-B135-422712058D5C}">
      <dgm:prSet/>
      <dgm:spPr/>
      <dgm:t>
        <a:bodyPr/>
        <a:lstStyle/>
        <a:p>
          <a:endParaRPr lang="en-US" sz="2200"/>
        </a:p>
      </dgm:t>
    </dgm:pt>
    <dgm:pt modelId="{7265FBA1-C7C6-42F1-BB80-AE22CB936032}" type="sibTrans" cxnId="{40BB99B0-C740-4927-B135-422712058D5C}">
      <dgm:prSet custT="1"/>
      <dgm:spPr/>
      <dgm:t>
        <a:bodyPr/>
        <a:lstStyle/>
        <a:p>
          <a:r>
            <a:rPr lang="de-DE" sz="2200" dirty="0" smtClean="0"/>
            <a:t>1588 PTP</a:t>
          </a:r>
          <a:endParaRPr lang="en-US" sz="2200" dirty="0"/>
        </a:p>
      </dgm:t>
    </dgm:pt>
    <dgm:pt modelId="{467B5218-7DCE-4150-A016-502981EEF7D6}">
      <dgm:prSet phldrT="[Text]" custT="1"/>
      <dgm:spPr/>
      <dgm:t>
        <a:bodyPr/>
        <a:lstStyle/>
        <a:p>
          <a:r>
            <a:rPr lang="de-DE" sz="2200" dirty="0" smtClean="0"/>
            <a:t>.1Qci</a:t>
          </a:r>
          <a:endParaRPr lang="en-US" sz="2200" dirty="0"/>
        </a:p>
      </dgm:t>
    </dgm:pt>
    <dgm:pt modelId="{6AA1628A-D52E-49A7-A936-3E7CF8D73F06}" type="parTrans" cxnId="{6B234320-3C71-4F4E-9E39-EB79851EDC02}">
      <dgm:prSet/>
      <dgm:spPr/>
      <dgm:t>
        <a:bodyPr/>
        <a:lstStyle/>
        <a:p>
          <a:endParaRPr lang="en-US" sz="2200"/>
        </a:p>
      </dgm:t>
    </dgm:pt>
    <dgm:pt modelId="{81AC9041-455F-481A-BB2C-36187C2E5C91}" type="sibTrans" cxnId="{6B234320-3C71-4F4E-9E39-EB79851EDC02}">
      <dgm:prSet/>
      <dgm:spPr/>
      <dgm:t>
        <a:bodyPr/>
        <a:lstStyle/>
        <a:p>
          <a:endParaRPr lang="en-US" sz="2200"/>
        </a:p>
      </dgm:t>
    </dgm:pt>
    <dgm:pt modelId="{DFDB9E43-E6A9-442E-8204-B967D1448249}">
      <dgm:prSet phldrT="[Text]" custT="1"/>
      <dgm:spPr>
        <a:solidFill>
          <a:schemeClr val="accent2"/>
        </a:solidFill>
      </dgm:spPr>
      <dgm:t>
        <a:bodyPr lIns="0" rIns="0"/>
        <a:lstStyle/>
        <a:p>
          <a:r>
            <a:rPr lang="de-DE" sz="2200" b="1" dirty="0" smtClean="0"/>
            <a:t>802.1Q</a:t>
          </a:r>
          <a:endParaRPr lang="en-US" sz="2200" b="1" dirty="0"/>
        </a:p>
      </dgm:t>
    </dgm:pt>
    <dgm:pt modelId="{BF924CFC-B023-4DB1-B893-75AEEBC4AAD6}" type="parTrans" cxnId="{AFCEDE93-6BC1-4454-8F43-5D64D03607CA}">
      <dgm:prSet/>
      <dgm:spPr/>
      <dgm:t>
        <a:bodyPr/>
        <a:lstStyle/>
        <a:p>
          <a:endParaRPr lang="en-US" sz="2200"/>
        </a:p>
      </dgm:t>
    </dgm:pt>
    <dgm:pt modelId="{5FD9B19E-FA5E-4FEA-8B38-38632117864E}" type="sibTrans" cxnId="{AFCEDE93-6BC1-4454-8F43-5D64D03607CA}">
      <dgm:prSet custT="1"/>
      <dgm:spPr/>
      <dgm:t>
        <a:bodyPr/>
        <a:lstStyle/>
        <a:p>
          <a:r>
            <a:rPr lang="de-DE" sz="2200" dirty="0" smtClean="0"/>
            <a:t>.1Qbv</a:t>
          </a:r>
          <a:endParaRPr lang="en-US" sz="2200" dirty="0"/>
        </a:p>
      </dgm:t>
    </dgm:pt>
    <dgm:pt modelId="{D63596B2-7F1A-459D-94BD-B655C750C456}">
      <dgm:prSet phldrT="[Text]" custT="1"/>
      <dgm:spPr/>
      <dgm:t>
        <a:bodyPr/>
        <a:lstStyle/>
        <a:p>
          <a:r>
            <a:rPr lang="de-DE" sz="2200" dirty="0" smtClean="0"/>
            <a:t>.1Qcr</a:t>
          </a:r>
          <a:endParaRPr lang="en-US" sz="2200" dirty="0"/>
        </a:p>
      </dgm:t>
    </dgm:pt>
    <dgm:pt modelId="{521977D6-56EA-4E4E-A226-741DD61172D8}" type="parTrans" cxnId="{7DFA2987-0DE2-4CAB-80E5-740DD3366576}">
      <dgm:prSet/>
      <dgm:spPr/>
      <dgm:t>
        <a:bodyPr/>
        <a:lstStyle/>
        <a:p>
          <a:endParaRPr lang="en-US" sz="2200"/>
        </a:p>
      </dgm:t>
    </dgm:pt>
    <dgm:pt modelId="{867185AD-A297-497B-B440-51FCDF61F42B}" type="sibTrans" cxnId="{7DFA2987-0DE2-4CAB-80E5-740DD3366576}">
      <dgm:prSet/>
      <dgm:spPr/>
      <dgm:t>
        <a:bodyPr/>
        <a:lstStyle/>
        <a:p>
          <a:endParaRPr lang="en-US" sz="2200"/>
        </a:p>
      </dgm:t>
    </dgm:pt>
    <dgm:pt modelId="{20908729-AF82-4B84-832B-EB4BF4056E16}">
      <dgm:prSet phldrT="[Text]" custT="1"/>
      <dgm:spPr/>
      <dgm:t>
        <a:bodyPr/>
        <a:lstStyle/>
        <a:p>
          <a:r>
            <a:rPr lang="de-DE" sz="2200" dirty="0" smtClean="0"/>
            <a:t>.1Qcc</a:t>
          </a:r>
          <a:endParaRPr lang="en-US" sz="2200" dirty="0"/>
        </a:p>
      </dgm:t>
    </dgm:pt>
    <dgm:pt modelId="{E9420812-969D-4F5B-A16E-F8A557BA5474}" type="parTrans" cxnId="{DAF6BBCE-A88B-40F8-920A-B87E263EAF30}">
      <dgm:prSet/>
      <dgm:spPr/>
      <dgm:t>
        <a:bodyPr/>
        <a:lstStyle/>
        <a:p>
          <a:endParaRPr lang="en-US" sz="2200"/>
        </a:p>
      </dgm:t>
    </dgm:pt>
    <dgm:pt modelId="{AA80C9A5-AA4B-4CC9-BC1F-E36E3C61A768}" type="sibTrans" cxnId="{DAF6BBCE-A88B-40F8-920A-B87E263EAF30}">
      <dgm:prSet custT="1"/>
      <dgm:spPr/>
      <dgm:t>
        <a:bodyPr/>
        <a:lstStyle/>
        <a:p>
          <a:r>
            <a:rPr lang="de-DE" sz="2200" dirty="0" smtClean="0"/>
            <a:t>.1Qbu</a:t>
          </a:r>
          <a:endParaRPr lang="en-US" sz="2200" dirty="0"/>
        </a:p>
      </dgm:t>
    </dgm:pt>
    <dgm:pt modelId="{03E8319D-D19D-4C90-A480-527766996150}">
      <dgm:prSet phldrT="[Text]" custT="1"/>
      <dgm:spPr/>
      <dgm:t>
        <a:bodyPr/>
        <a:lstStyle/>
        <a:p>
          <a:r>
            <a:rPr lang="de-DE" sz="2200" dirty="0" smtClean="0"/>
            <a:t>.1Qdd</a:t>
          </a:r>
          <a:endParaRPr lang="en-US" sz="2200" dirty="0"/>
        </a:p>
      </dgm:t>
    </dgm:pt>
    <dgm:pt modelId="{B1469765-4E16-4A04-9461-A089D4AEE9D1}" type="parTrans" cxnId="{771599E3-D001-46E2-99C2-95F3DBCBB656}">
      <dgm:prSet/>
      <dgm:spPr/>
      <dgm:t>
        <a:bodyPr/>
        <a:lstStyle/>
        <a:p>
          <a:endParaRPr lang="en-US" sz="2200"/>
        </a:p>
      </dgm:t>
    </dgm:pt>
    <dgm:pt modelId="{9D20A114-8AFC-4AC6-92B7-5A73352AB28E}" type="sibTrans" cxnId="{771599E3-D001-46E2-99C2-95F3DBCBB656}">
      <dgm:prSet/>
      <dgm:spPr/>
      <dgm:t>
        <a:bodyPr/>
        <a:lstStyle/>
        <a:p>
          <a:endParaRPr lang="en-US" sz="2200"/>
        </a:p>
      </dgm:t>
    </dgm:pt>
    <dgm:pt modelId="{8B61FF8F-312C-4FE7-AE79-889FFED002B0}">
      <dgm:prSet phldrT="[Text]"/>
      <dgm:spPr/>
      <dgm:t>
        <a:bodyPr/>
        <a:lstStyle/>
        <a:p>
          <a:r>
            <a:rPr lang="de-DE" dirty="0" smtClean="0"/>
            <a:t>.</a:t>
          </a:r>
          <a:r>
            <a:rPr lang="de-DE" dirty="0" smtClean="0"/>
            <a:t>1Qca</a:t>
          </a:r>
          <a:endParaRPr lang="en-US" dirty="0"/>
        </a:p>
      </dgm:t>
    </dgm:pt>
    <dgm:pt modelId="{472289D5-9079-41DC-A236-BBD09BC5BFFB}" type="parTrans" cxnId="{D6DED3BF-ABC4-442C-BFAD-00FC76D7C44D}">
      <dgm:prSet/>
      <dgm:spPr/>
      <dgm:t>
        <a:bodyPr/>
        <a:lstStyle/>
        <a:p>
          <a:endParaRPr lang="en-US"/>
        </a:p>
      </dgm:t>
    </dgm:pt>
    <dgm:pt modelId="{231F30A2-0778-418E-BB9A-48C2E03E7E5A}" type="sibTrans" cxnId="{D6DED3BF-ABC4-442C-BFAD-00FC76D7C44D}">
      <dgm:prSet custT="1"/>
      <dgm:spPr>
        <a:noFill/>
      </dgm:spPr>
      <dgm:t>
        <a:bodyPr/>
        <a:lstStyle/>
        <a:p>
          <a:r>
            <a:rPr lang="de-DE" sz="2200" dirty="0" smtClean="0">
              <a:solidFill>
                <a:schemeClr val="tx1"/>
              </a:solidFill>
            </a:rPr>
            <a:t>.1Qdj</a:t>
          </a:r>
          <a:endParaRPr lang="en-US" sz="2200" dirty="0">
            <a:solidFill>
              <a:schemeClr val="tx1"/>
            </a:solidFill>
          </a:endParaRPr>
        </a:p>
      </dgm:t>
    </dgm:pt>
    <dgm:pt modelId="{7403746D-334F-4608-A15D-23EC4298B256}" type="pres">
      <dgm:prSet presAssocID="{2AF6A4DA-209F-4E6A-8559-E1587197799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658B8D3-8CB2-4CE8-8030-952876D7ED3D}" type="pres">
      <dgm:prSet presAssocID="{9089CE66-7242-48A8-9948-E82A6761F215}" presName="composite" presStyleCnt="0"/>
      <dgm:spPr/>
    </dgm:pt>
    <dgm:pt modelId="{386C08A0-E6FA-4EE6-A46D-434F37295FAE}" type="pres">
      <dgm:prSet presAssocID="{9089CE66-7242-48A8-9948-E82A6761F215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CB212-0739-4959-9A63-B6CA8286CC18}" type="pres">
      <dgm:prSet presAssocID="{9089CE66-7242-48A8-9948-E82A6761F215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07628-ABA8-4AB4-8D24-EFA4DDD48F01}" type="pres">
      <dgm:prSet presAssocID="{9089CE66-7242-48A8-9948-E82A6761F215}" presName="BalanceSpacing" presStyleCnt="0"/>
      <dgm:spPr/>
    </dgm:pt>
    <dgm:pt modelId="{435DB95F-BAF6-4AEA-A5DF-3C545E439FD7}" type="pres">
      <dgm:prSet presAssocID="{9089CE66-7242-48A8-9948-E82A6761F215}" presName="BalanceSpacing1" presStyleCnt="0"/>
      <dgm:spPr/>
    </dgm:pt>
    <dgm:pt modelId="{4B89A180-4C25-45B2-8398-277E7B016717}" type="pres">
      <dgm:prSet presAssocID="{7265FBA1-C7C6-42F1-BB80-AE22CB936032}" presName="Accent1Text" presStyleLbl="node1" presStyleIdx="1" presStyleCnt="8"/>
      <dgm:spPr/>
      <dgm:t>
        <a:bodyPr/>
        <a:lstStyle/>
        <a:p>
          <a:endParaRPr lang="en-US"/>
        </a:p>
      </dgm:t>
    </dgm:pt>
    <dgm:pt modelId="{00AE2C2A-A757-4B9E-B9A6-C40265EBE4B7}" type="pres">
      <dgm:prSet presAssocID="{7265FBA1-C7C6-42F1-BB80-AE22CB936032}" presName="spaceBetweenRectangles" presStyleCnt="0"/>
      <dgm:spPr/>
    </dgm:pt>
    <dgm:pt modelId="{C3052031-EC45-42D0-B41A-41A9B7663542}" type="pres">
      <dgm:prSet presAssocID="{DFDB9E43-E6A9-442E-8204-B967D1448249}" presName="composite" presStyleCnt="0"/>
      <dgm:spPr/>
    </dgm:pt>
    <dgm:pt modelId="{3FA1B23E-B752-484F-AAAD-E0F5B2F46296}" type="pres">
      <dgm:prSet presAssocID="{DFDB9E43-E6A9-442E-8204-B967D144824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B2AB7-661B-4272-ABC8-7963BB4094AC}" type="pres">
      <dgm:prSet presAssocID="{DFDB9E43-E6A9-442E-8204-B967D1448249}" presName="Childtext1" presStyleLbl="revTx" presStyleIdx="1" presStyleCnt="4" custScaleX="69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8E822-9FCD-41C3-AD75-8EC8C0591081}" type="pres">
      <dgm:prSet presAssocID="{DFDB9E43-E6A9-442E-8204-B967D1448249}" presName="BalanceSpacing" presStyleCnt="0"/>
      <dgm:spPr/>
    </dgm:pt>
    <dgm:pt modelId="{9B9A0C73-C85E-414A-A9E3-41DB854C7BD4}" type="pres">
      <dgm:prSet presAssocID="{DFDB9E43-E6A9-442E-8204-B967D1448249}" presName="BalanceSpacing1" presStyleCnt="0"/>
      <dgm:spPr/>
    </dgm:pt>
    <dgm:pt modelId="{2E169A30-83DF-4E71-A8D5-8EE83229781F}" type="pres">
      <dgm:prSet presAssocID="{5FD9B19E-FA5E-4FEA-8B38-38632117864E}" presName="Accent1Text" presStyleLbl="node1" presStyleIdx="3" presStyleCnt="8"/>
      <dgm:spPr/>
      <dgm:t>
        <a:bodyPr/>
        <a:lstStyle/>
        <a:p>
          <a:endParaRPr lang="en-US"/>
        </a:p>
      </dgm:t>
    </dgm:pt>
    <dgm:pt modelId="{BA8AD976-D4AA-4B0C-B7E9-2B6A121B83D3}" type="pres">
      <dgm:prSet presAssocID="{5FD9B19E-FA5E-4FEA-8B38-38632117864E}" presName="spaceBetweenRectangles" presStyleCnt="0"/>
      <dgm:spPr/>
    </dgm:pt>
    <dgm:pt modelId="{C871A654-1F61-4BAD-92E3-A1162F6A7D5F}" type="pres">
      <dgm:prSet presAssocID="{20908729-AF82-4B84-832B-EB4BF4056E16}" presName="composite" presStyleCnt="0"/>
      <dgm:spPr/>
    </dgm:pt>
    <dgm:pt modelId="{B15639DF-DBB0-49DF-B222-48BD809768F0}" type="pres">
      <dgm:prSet presAssocID="{20908729-AF82-4B84-832B-EB4BF4056E1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92DC3-92DC-49C8-A308-8C65CD3AADF2}" type="pres">
      <dgm:prSet presAssocID="{20908729-AF82-4B84-832B-EB4BF4056E1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0A5FE-C5E4-41A2-89BD-52C1E9506A8D}" type="pres">
      <dgm:prSet presAssocID="{20908729-AF82-4B84-832B-EB4BF4056E16}" presName="BalanceSpacing" presStyleCnt="0"/>
      <dgm:spPr/>
    </dgm:pt>
    <dgm:pt modelId="{C17A2B0B-1B12-4CF7-8E4F-01F3F71E3F24}" type="pres">
      <dgm:prSet presAssocID="{20908729-AF82-4B84-832B-EB4BF4056E16}" presName="BalanceSpacing1" presStyleCnt="0"/>
      <dgm:spPr/>
    </dgm:pt>
    <dgm:pt modelId="{D941E3B5-77F2-414F-AE02-39661ADF85BC}" type="pres">
      <dgm:prSet presAssocID="{AA80C9A5-AA4B-4CC9-BC1F-E36E3C61A768}" presName="Accent1Text" presStyleLbl="node1" presStyleIdx="5" presStyleCnt="8"/>
      <dgm:spPr/>
      <dgm:t>
        <a:bodyPr/>
        <a:lstStyle/>
        <a:p>
          <a:endParaRPr lang="en-US"/>
        </a:p>
      </dgm:t>
    </dgm:pt>
    <dgm:pt modelId="{82F88474-101F-4659-BC0D-1AAA0BB28A43}" type="pres">
      <dgm:prSet presAssocID="{AA80C9A5-AA4B-4CC9-BC1F-E36E3C61A768}" presName="spaceBetweenRectangles" presStyleCnt="0"/>
      <dgm:spPr/>
    </dgm:pt>
    <dgm:pt modelId="{2492E226-6549-4B98-908C-8FEBA09C7BD3}" type="pres">
      <dgm:prSet presAssocID="{8B61FF8F-312C-4FE7-AE79-889FFED002B0}" presName="composite" presStyleCnt="0"/>
      <dgm:spPr/>
    </dgm:pt>
    <dgm:pt modelId="{6FADFD52-6210-4FFF-A864-9703BA8E7DF2}" type="pres">
      <dgm:prSet presAssocID="{8B61FF8F-312C-4FE7-AE79-889FFED002B0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0B4A1-2027-49A2-ABA0-4C1EBC25A372}" type="pres">
      <dgm:prSet presAssocID="{8B61FF8F-312C-4FE7-AE79-889FFED002B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C7A3B24-A710-4CCB-A8E8-5B54BD2E6C61}" type="pres">
      <dgm:prSet presAssocID="{8B61FF8F-312C-4FE7-AE79-889FFED002B0}" presName="BalanceSpacing" presStyleCnt="0"/>
      <dgm:spPr/>
    </dgm:pt>
    <dgm:pt modelId="{45A27561-6F2B-4736-BF1E-C56E5B749401}" type="pres">
      <dgm:prSet presAssocID="{8B61FF8F-312C-4FE7-AE79-889FFED002B0}" presName="BalanceSpacing1" presStyleCnt="0"/>
      <dgm:spPr/>
    </dgm:pt>
    <dgm:pt modelId="{25076156-C805-440B-A0AD-E6B93735CA42}" type="pres">
      <dgm:prSet presAssocID="{231F30A2-0778-418E-BB9A-48C2E03E7E5A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6A929B1A-F8F0-48EB-B44B-9787BC0A34BD}" type="presOf" srcId="{467B5218-7DCE-4150-A016-502981EEF7D6}" destId="{F9FCB212-0739-4959-9A63-B6CA8286CC18}" srcOrd="0" destOrd="0" presId="urn:microsoft.com/office/officeart/2008/layout/AlternatingHexagons"/>
    <dgm:cxn modelId="{2888913A-F523-4ADF-9F0F-E8D2974390A8}" type="presOf" srcId="{2AF6A4DA-209F-4E6A-8559-E15871977999}" destId="{7403746D-334F-4608-A15D-23EC4298B256}" srcOrd="0" destOrd="0" presId="urn:microsoft.com/office/officeart/2008/layout/AlternatingHexagons"/>
    <dgm:cxn modelId="{D1AF8181-B89B-4F1A-BC39-8E0D6D21820B}" type="presOf" srcId="{DFDB9E43-E6A9-442E-8204-B967D1448249}" destId="{3FA1B23E-B752-484F-AAAD-E0F5B2F46296}" srcOrd="0" destOrd="0" presId="urn:microsoft.com/office/officeart/2008/layout/AlternatingHexagons"/>
    <dgm:cxn modelId="{AFCEDE93-6BC1-4454-8F43-5D64D03607CA}" srcId="{2AF6A4DA-209F-4E6A-8559-E15871977999}" destId="{DFDB9E43-E6A9-442E-8204-B967D1448249}" srcOrd="1" destOrd="0" parTransId="{BF924CFC-B023-4DB1-B893-75AEEBC4AAD6}" sibTransId="{5FD9B19E-FA5E-4FEA-8B38-38632117864E}"/>
    <dgm:cxn modelId="{5BC5873C-F125-48FD-ACE9-A9A07C0248CB}" type="presOf" srcId="{8B61FF8F-312C-4FE7-AE79-889FFED002B0}" destId="{6FADFD52-6210-4FFF-A864-9703BA8E7DF2}" srcOrd="0" destOrd="0" presId="urn:microsoft.com/office/officeart/2008/layout/AlternatingHexagons"/>
    <dgm:cxn modelId="{6969AA95-7087-4B3B-95AC-D72E8A075489}" type="presOf" srcId="{03E8319D-D19D-4C90-A480-527766996150}" destId="{E0592DC3-92DC-49C8-A308-8C65CD3AADF2}" srcOrd="0" destOrd="0" presId="urn:microsoft.com/office/officeart/2008/layout/AlternatingHexagons"/>
    <dgm:cxn modelId="{40BB99B0-C740-4927-B135-422712058D5C}" srcId="{2AF6A4DA-209F-4E6A-8559-E15871977999}" destId="{9089CE66-7242-48A8-9948-E82A6761F215}" srcOrd="0" destOrd="0" parTransId="{7576CE3B-B708-4B0C-95BF-FE360D15CC6F}" sibTransId="{7265FBA1-C7C6-42F1-BB80-AE22CB936032}"/>
    <dgm:cxn modelId="{EC40D305-5E0A-4414-ADDB-498C976F748E}" type="presOf" srcId="{5FD9B19E-FA5E-4FEA-8B38-38632117864E}" destId="{2E169A30-83DF-4E71-A8D5-8EE83229781F}" srcOrd="0" destOrd="0" presId="urn:microsoft.com/office/officeart/2008/layout/AlternatingHexagons"/>
    <dgm:cxn modelId="{2662D4C6-DF24-4C98-A9F7-9110080CC23D}" type="presOf" srcId="{231F30A2-0778-418E-BB9A-48C2E03E7E5A}" destId="{25076156-C805-440B-A0AD-E6B93735CA42}" srcOrd="0" destOrd="0" presId="urn:microsoft.com/office/officeart/2008/layout/AlternatingHexagons"/>
    <dgm:cxn modelId="{7DFA2987-0DE2-4CAB-80E5-740DD3366576}" srcId="{DFDB9E43-E6A9-442E-8204-B967D1448249}" destId="{D63596B2-7F1A-459D-94BD-B655C750C456}" srcOrd="0" destOrd="0" parTransId="{521977D6-56EA-4E4E-A226-741DD61172D8}" sibTransId="{867185AD-A297-497B-B440-51FCDF61F42B}"/>
    <dgm:cxn modelId="{378B05B7-4A02-4D3B-894E-2F7508BA4211}" type="presOf" srcId="{20908729-AF82-4B84-832B-EB4BF4056E16}" destId="{B15639DF-DBB0-49DF-B222-48BD809768F0}" srcOrd="0" destOrd="0" presId="urn:microsoft.com/office/officeart/2008/layout/AlternatingHexagons"/>
    <dgm:cxn modelId="{0A108005-CDD9-4170-9389-654E13487804}" type="presOf" srcId="{7265FBA1-C7C6-42F1-BB80-AE22CB936032}" destId="{4B89A180-4C25-45B2-8398-277E7B016717}" srcOrd="0" destOrd="0" presId="urn:microsoft.com/office/officeart/2008/layout/AlternatingHexagons"/>
    <dgm:cxn modelId="{DAF6BBCE-A88B-40F8-920A-B87E263EAF30}" srcId="{2AF6A4DA-209F-4E6A-8559-E15871977999}" destId="{20908729-AF82-4B84-832B-EB4BF4056E16}" srcOrd="2" destOrd="0" parTransId="{E9420812-969D-4F5B-A16E-F8A557BA5474}" sibTransId="{AA80C9A5-AA4B-4CC9-BC1F-E36E3C61A768}"/>
    <dgm:cxn modelId="{D6DED3BF-ABC4-442C-BFAD-00FC76D7C44D}" srcId="{2AF6A4DA-209F-4E6A-8559-E15871977999}" destId="{8B61FF8F-312C-4FE7-AE79-889FFED002B0}" srcOrd="3" destOrd="0" parTransId="{472289D5-9079-41DC-A236-BBD09BC5BFFB}" sibTransId="{231F30A2-0778-418E-BB9A-48C2E03E7E5A}"/>
    <dgm:cxn modelId="{90DC9834-6F22-40AE-97FB-86CCE8126554}" type="presOf" srcId="{9089CE66-7242-48A8-9948-E82A6761F215}" destId="{386C08A0-E6FA-4EE6-A46D-434F37295FAE}" srcOrd="0" destOrd="0" presId="urn:microsoft.com/office/officeart/2008/layout/AlternatingHexagons"/>
    <dgm:cxn modelId="{6A71E4A3-B645-4411-977D-64F348F17870}" type="presOf" srcId="{D63596B2-7F1A-459D-94BD-B655C750C456}" destId="{046B2AB7-661B-4272-ABC8-7963BB4094AC}" srcOrd="0" destOrd="0" presId="urn:microsoft.com/office/officeart/2008/layout/AlternatingHexagons"/>
    <dgm:cxn modelId="{6B234320-3C71-4F4E-9E39-EB79851EDC02}" srcId="{9089CE66-7242-48A8-9948-E82A6761F215}" destId="{467B5218-7DCE-4150-A016-502981EEF7D6}" srcOrd="0" destOrd="0" parTransId="{6AA1628A-D52E-49A7-A936-3E7CF8D73F06}" sibTransId="{81AC9041-455F-481A-BB2C-36187C2E5C91}"/>
    <dgm:cxn modelId="{43F3773F-4A04-43AA-8715-2F53939C2F25}" type="presOf" srcId="{AA80C9A5-AA4B-4CC9-BC1F-E36E3C61A768}" destId="{D941E3B5-77F2-414F-AE02-39661ADF85BC}" srcOrd="0" destOrd="0" presId="urn:microsoft.com/office/officeart/2008/layout/AlternatingHexagons"/>
    <dgm:cxn modelId="{771599E3-D001-46E2-99C2-95F3DBCBB656}" srcId="{20908729-AF82-4B84-832B-EB4BF4056E16}" destId="{03E8319D-D19D-4C90-A480-527766996150}" srcOrd="0" destOrd="0" parTransId="{B1469765-4E16-4A04-9461-A089D4AEE9D1}" sibTransId="{9D20A114-8AFC-4AC6-92B7-5A73352AB28E}"/>
    <dgm:cxn modelId="{CAF89F92-9DFC-4BCB-B11E-4E938DBCC1CF}" type="presParOf" srcId="{7403746D-334F-4608-A15D-23EC4298B256}" destId="{B658B8D3-8CB2-4CE8-8030-952876D7ED3D}" srcOrd="0" destOrd="0" presId="urn:microsoft.com/office/officeart/2008/layout/AlternatingHexagons"/>
    <dgm:cxn modelId="{5A9EC309-0897-400F-89A8-445BF0B6819C}" type="presParOf" srcId="{B658B8D3-8CB2-4CE8-8030-952876D7ED3D}" destId="{386C08A0-E6FA-4EE6-A46D-434F37295FAE}" srcOrd="0" destOrd="0" presId="urn:microsoft.com/office/officeart/2008/layout/AlternatingHexagons"/>
    <dgm:cxn modelId="{66B005DA-A088-433D-A8C5-70DAA3F055EF}" type="presParOf" srcId="{B658B8D3-8CB2-4CE8-8030-952876D7ED3D}" destId="{F9FCB212-0739-4959-9A63-B6CA8286CC18}" srcOrd="1" destOrd="0" presId="urn:microsoft.com/office/officeart/2008/layout/AlternatingHexagons"/>
    <dgm:cxn modelId="{85901C6B-D8FC-4130-8B6C-D1484876033E}" type="presParOf" srcId="{B658B8D3-8CB2-4CE8-8030-952876D7ED3D}" destId="{0A207628-ABA8-4AB4-8D24-EFA4DDD48F01}" srcOrd="2" destOrd="0" presId="urn:microsoft.com/office/officeart/2008/layout/AlternatingHexagons"/>
    <dgm:cxn modelId="{55F625D4-19B2-47C7-A5A4-EE182191DE43}" type="presParOf" srcId="{B658B8D3-8CB2-4CE8-8030-952876D7ED3D}" destId="{435DB95F-BAF6-4AEA-A5DF-3C545E439FD7}" srcOrd="3" destOrd="0" presId="urn:microsoft.com/office/officeart/2008/layout/AlternatingHexagons"/>
    <dgm:cxn modelId="{F6CCB565-DF27-4074-BD9D-623BC47142A1}" type="presParOf" srcId="{B658B8D3-8CB2-4CE8-8030-952876D7ED3D}" destId="{4B89A180-4C25-45B2-8398-277E7B016717}" srcOrd="4" destOrd="0" presId="urn:microsoft.com/office/officeart/2008/layout/AlternatingHexagons"/>
    <dgm:cxn modelId="{0B758C9D-5CBF-473B-B121-E2E2076EB4F2}" type="presParOf" srcId="{7403746D-334F-4608-A15D-23EC4298B256}" destId="{00AE2C2A-A757-4B9E-B9A6-C40265EBE4B7}" srcOrd="1" destOrd="0" presId="urn:microsoft.com/office/officeart/2008/layout/AlternatingHexagons"/>
    <dgm:cxn modelId="{9BCF2897-FA38-46D4-81EC-065556D1977F}" type="presParOf" srcId="{7403746D-334F-4608-A15D-23EC4298B256}" destId="{C3052031-EC45-42D0-B41A-41A9B7663542}" srcOrd="2" destOrd="0" presId="urn:microsoft.com/office/officeart/2008/layout/AlternatingHexagons"/>
    <dgm:cxn modelId="{F83ACDD4-8CF3-43F3-8CEC-B2E7D6E60506}" type="presParOf" srcId="{C3052031-EC45-42D0-B41A-41A9B7663542}" destId="{3FA1B23E-B752-484F-AAAD-E0F5B2F46296}" srcOrd="0" destOrd="0" presId="urn:microsoft.com/office/officeart/2008/layout/AlternatingHexagons"/>
    <dgm:cxn modelId="{91B69158-A675-407A-9260-CCF197954C9A}" type="presParOf" srcId="{C3052031-EC45-42D0-B41A-41A9B7663542}" destId="{046B2AB7-661B-4272-ABC8-7963BB4094AC}" srcOrd="1" destOrd="0" presId="urn:microsoft.com/office/officeart/2008/layout/AlternatingHexagons"/>
    <dgm:cxn modelId="{DA0854FF-5BBB-4EB5-97C9-73940CCD9667}" type="presParOf" srcId="{C3052031-EC45-42D0-B41A-41A9B7663542}" destId="{C428E822-9FCD-41C3-AD75-8EC8C0591081}" srcOrd="2" destOrd="0" presId="urn:microsoft.com/office/officeart/2008/layout/AlternatingHexagons"/>
    <dgm:cxn modelId="{D2DC30DF-932C-4835-91F7-1C7050A65C46}" type="presParOf" srcId="{C3052031-EC45-42D0-B41A-41A9B7663542}" destId="{9B9A0C73-C85E-414A-A9E3-41DB854C7BD4}" srcOrd="3" destOrd="0" presId="urn:microsoft.com/office/officeart/2008/layout/AlternatingHexagons"/>
    <dgm:cxn modelId="{C6303B6D-8D49-4A4D-9474-5C96E0F16328}" type="presParOf" srcId="{C3052031-EC45-42D0-B41A-41A9B7663542}" destId="{2E169A30-83DF-4E71-A8D5-8EE83229781F}" srcOrd="4" destOrd="0" presId="urn:microsoft.com/office/officeart/2008/layout/AlternatingHexagons"/>
    <dgm:cxn modelId="{2B2C30C2-3A97-4C5E-B59E-6D92425754A1}" type="presParOf" srcId="{7403746D-334F-4608-A15D-23EC4298B256}" destId="{BA8AD976-D4AA-4B0C-B7E9-2B6A121B83D3}" srcOrd="3" destOrd="0" presId="urn:microsoft.com/office/officeart/2008/layout/AlternatingHexagons"/>
    <dgm:cxn modelId="{ECB398BC-0126-47A7-B9F6-7B4B53DABDBB}" type="presParOf" srcId="{7403746D-334F-4608-A15D-23EC4298B256}" destId="{C871A654-1F61-4BAD-92E3-A1162F6A7D5F}" srcOrd="4" destOrd="0" presId="urn:microsoft.com/office/officeart/2008/layout/AlternatingHexagons"/>
    <dgm:cxn modelId="{3D6FFAF1-FBA1-4136-9112-6C7E888C9661}" type="presParOf" srcId="{C871A654-1F61-4BAD-92E3-A1162F6A7D5F}" destId="{B15639DF-DBB0-49DF-B222-48BD809768F0}" srcOrd="0" destOrd="0" presId="urn:microsoft.com/office/officeart/2008/layout/AlternatingHexagons"/>
    <dgm:cxn modelId="{2DD19E0F-480B-4F05-AD41-2107AE9B5683}" type="presParOf" srcId="{C871A654-1F61-4BAD-92E3-A1162F6A7D5F}" destId="{E0592DC3-92DC-49C8-A308-8C65CD3AADF2}" srcOrd="1" destOrd="0" presId="urn:microsoft.com/office/officeart/2008/layout/AlternatingHexagons"/>
    <dgm:cxn modelId="{833E6070-7AB1-477A-943E-140B3BCB49D1}" type="presParOf" srcId="{C871A654-1F61-4BAD-92E3-A1162F6A7D5F}" destId="{7B30A5FE-C5E4-41A2-89BD-52C1E9506A8D}" srcOrd="2" destOrd="0" presId="urn:microsoft.com/office/officeart/2008/layout/AlternatingHexagons"/>
    <dgm:cxn modelId="{069E2B1A-00F2-4510-9AC5-B2A151ABACD0}" type="presParOf" srcId="{C871A654-1F61-4BAD-92E3-A1162F6A7D5F}" destId="{C17A2B0B-1B12-4CF7-8E4F-01F3F71E3F24}" srcOrd="3" destOrd="0" presId="urn:microsoft.com/office/officeart/2008/layout/AlternatingHexagons"/>
    <dgm:cxn modelId="{904E70AB-37A2-4E3C-A77C-6069A8CEE013}" type="presParOf" srcId="{C871A654-1F61-4BAD-92E3-A1162F6A7D5F}" destId="{D941E3B5-77F2-414F-AE02-39661ADF85BC}" srcOrd="4" destOrd="0" presId="urn:microsoft.com/office/officeart/2008/layout/AlternatingHexagons"/>
    <dgm:cxn modelId="{ADF46079-8A79-42E2-B286-E93C4EA76414}" type="presParOf" srcId="{7403746D-334F-4608-A15D-23EC4298B256}" destId="{82F88474-101F-4659-BC0D-1AAA0BB28A43}" srcOrd="5" destOrd="0" presId="urn:microsoft.com/office/officeart/2008/layout/AlternatingHexagons"/>
    <dgm:cxn modelId="{87885A40-097A-4BB7-824F-3BD70B58B0E4}" type="presParOf" srcId="{7403746D-334F-4608-A15D-23EC4298B256}" destId="{2492E226-6549-4B98-908C-8FEBA09C7BD3}" srcOrd="6" destOrd="0" presId="urn:microsoft.com/office/officeart/2008/layout/AlternatingHexagons"/>
    <dgm:cxn modelId="{A6AC6D38-0255-44A0-BBC5-40789AAEAEC5}" type="presParOf" srcId="{2492E226-6549-4B98-908C-8FEBA09C7BD3}" destId="{6FADFD52-6210-4FFF-A864-9703BA8E7DF2}" srcOrd="0" destOrd="0" presId="urn:microsoft.com/office/officeart/2008/layout/AlternatingHexagons"/>
    <dgm:cxn modelId="{EC5222DF-08C7-43E4-8EA1-B2E690499751}" type="presParOf" srcId="{2492E226-6549-4B98-908C-8FEBA09C7BD3}" destId="{65A0B4A1-2027-49A2-ABA0-4C1EBC25A372}" srcOrd="1" destOrd="0" presId="urn:microsoft.com/office/officeart/2008/layout/AlternatingHexagons"/>
    <dgm:cxn modelId="{8E4A4BD0-3F78-4828-972B-58EECA28AD13}" type="presParOf" srcId="{2492E226-6549-4B98-908C-8FEBA09C7BD3}" destId="{BC7A3B24-A710-4CCB-A8E8-5B54BD2E6C61}" srcOrd="2" destOrd="0" presId="urn:microsoft.com/office/officeart/2008/layout/AlternatingHexagons"/>
    <dgm:cxn modelId="{2E18D788-453A-400A-B0D8-F3E2505949D8}" type="presParOf" srcId="{2492E226-6549-4B98-908C-8FEBA09C7BD3}" destId="{45A27561-6F2B-4736-BF1E-C56E5B749401}" srcOrd="3" destOrd="0" presId="urn:microsoft.com/office/officeart/2008/layout/AlternatingHexagons"/>
    <dgm:cxn modelId="{7EA681AE-A5DC-4C89-A050-1FDA40B8685D}" type="presParOf" srcId="{2492E226-6549-4B98-908C-8FEBA09C7BD3}" destId="{25076156-C805-440B-A0AD-E6B93735CA4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C08A0-E6FA-4EE6-A46D-434F37295FAE}">
      <dsp:nvSpPr>
        <dsp:cNvPr id="0" name=""/>
        <dsp:cNvSpPr/>
      </dsp:nvSpPr>
      <dsp:spPr>
        <a:xfrm rot="5400000">
          <a:off x="2207905" y="90364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.1AS</a:t>
          </a:r>
          <a:br>
            <a:rPr lang="de-DE" sz="2200" kern="1200" dirty="0" smtClean="0"/>
          </a:br>
          <a:r>
            <a:rPr lang="de-DE" sz="2200" kern="1200" dirty="0" smtClean="0"/>
            <a:t>(-rev)</a:t>
          </a:r>
          <a:endParaRPr lang="en-US" sz="2200" kern="1200" dirty="0"/>
        </a:p>
      </dsp:txBody>
      <dsp:txXfrm rot="-5400000">
        <a:off x="2484758" y="215741"/>
        <a:ext cx="826591" cy="950106"/>
      </dsp:txXfrm>
    </dsp:sp>
    <dsp:sp modelId="{F9FCB212-0739-4959-9A63-B6CA8286CC18}">
      <dsp:nvSpPr>
        <dsp:cNvPr id="0" name=""/>
        <dsp:cNvSpPr/>
      </dsp:nvSpPr>
      <dsp:spPr>
        <a:xfrm>
          <a:off x="3534923" y="276704"/>
          <a:ext cx="1540412" cy="8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.1Qci</a:t>
          </a:r>
          <a:endParaRPr lang="en-US" sz="2200" kern="1200" dirty="0"/>
        </a:p>
      </dsp:txBody>
      <dsp:txXfrm>
        <a:off x="3534923" y="276704"/>
        <a:ext cx="1540412" cy="828178"/>
      </dsp:txXfrm>
    </dsp:sp>
    <dsp:sp modelId="{4B89A180-4C25-45B2-8398-277E7B016717}">
      <dsp:nvSpPr>
        <dsp:cNvPr id="0" name=""/>
        <dsp:cNvSpPr/>
      </dsp:nvSpPr>
      <dsp:spPr>
        <a:xfrm rot="5400000">
          <a:off x="910977" y="90364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1588 PTP</a:t>
          </a:r>
          <a:endParaRPr lang="en-US" sz="2200" kern="1200" dirty="0"/>
        </a:p>
      </dsp:txBody>
      <dsp:txXfrm rot="-5400000">
        <a:off x="1187830" y="215741"/>
        <a:ext cx="826591" cy="950106"/>
      </dsp:txXfrm>
    </dsp:sp>
    <dsp:sp modelId="{3FA1B23E-B752-484F-AAAD-E0F5B2F46296}">
      <dsp:nvSpPr>
        <dsp:cNvPr id="0" name=""/>
        <dsp:cNvSpPr/>
      </dsp:nvSpPr>
      <dsp:spPr>
        <a:xfrm rot="5400000">
          <a:off x="1556956" y="1261961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3820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802.1Q</a:t>
          </a:r>
          <a:endParaRPr lang="en-US" sz="2200" b="1" kern="1200" dirty="0"/>
        </a:p>
      </dsp:txBody>
      <dsp:txXfrm rot="-5400000">
        <a:off x="1833809" y="1387338"/>
        <a:ext cx="826591" cy="950106"/>
      </dsp:txXfrm>
    </dsp:sp>
    <dsp:sp modelId="{046B2AB7-661B-4272-ABC8-7963BB4094AC}">
      <dsp:nvSpPr>
        <dsp:cNvPr id="0" name=""/>
        <dsp:cNvSpPr/>
      </dsp:nvSpPr>
      <dsp:spPr>
        <a:xfrm>
          <a:off x="332234" y="1448301"/>
          <a:ext cx="1038779" cy="8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.1Qcr</a:t>
          </a:r>
          <a:endParaRPr lang="en-US" sz="2200" kern="1200" dirty="0"/>
        </a:p>
      </dsp:txBody>
      <dsp:txXfrm>
        <a:off x="332234" y="1448301"/>
        <a:ext cx="1038779" cy="828178"/>
      </dsp:txXfrm>
    </dsp:sp>
    <dsp:sp modelId="{2E169A30-83DF-4E71-A8D5-8EE83229781F}">
      <dsp:nvSpPr>
        <dsp:cNvPr id="0" name=""/>
        <dsp:cNvSpPr/>
      </dsp:nvSpPr>
      <dsp:spPr>
        <a:xfrm rot="5400000">
          <a:off x="2853884" y="1261961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.1Qbv</a:t>
          </a:r>
          <a:endParaRPr lang="en-US" sz="2200" kern="1200" dirty="0"/>
        </a:p>
      </dsp:txBody>
      <dsp:txXfrm rot="-5400000">
        <a:off x="3130737" y="1387338"/>
        <a:ext cx="826591" cy="950106"/>
      </dsp:txXfrm>
    </dsp:sp>
    <dsp:sp modelId="{B15639DF-DBB0-49DF-B222-48BD809768F0}">
      <dsp:nvSpPr>
        <dsp:cNvPr id="0" name=""/>
        <dsp:cNvSpPr/>
      </dsp:nvSpPr>
      <dsp:spPr>
        <a:xfrm rot="5400000">
          <a:off x="2207905" y="2433558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.1Qcc</a:t>
          </a:r>
          <a:endParaRPr lang="en-US" sz="2200" kern="1200" dirty="0"/>
        </a:p>
      </dsp:txBody>
      <dsp:txXfrm rot="-5400000">
        <a:off x="2484758" y="2558935"/>
        <a:ext cx="826591" cy="950106"/>
      </dsp:txXfrm>
    </dsp:sp>
    <dsp:sp modelId="{E0592DC3-92DC-49C8-A308-8C65CD3AADF2}">
      <dsp:nvSpPr>
        <dsp:cNvPr id="0" name=""/>
        <dsp:cNvSpPr/>
      </dsp:nvSpPr>
      <dsp:spPr>
        <a:xfrm>
          <a:off x="3534923" y="2619898"/>
          <a:ext cx="1540412" cy="8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.1Qdd</a:t>
          </a:r>
          <a:endParaRPr lang="en-US" sz="2200" kern="1200" dirty="0"/>
        </a:p>
      </dsp:txBody>
      <dsp:txXfrm>
        <a:off x="3534923" y="2619898"/>
        <a:ext cx="1540412" cy="828178"/>
      </dsp:txXfrm>
    </dsp:sp>
    <dsp:sp modelId="{D941E3B5-77F2-414F-AE02-39661ADF85BC}">
      <dsp:nvSpPr>
        <dsp:cNvPr id="0" name=""/>
        <dsp:cNvSpPr/>
      </dsp:nvSpPr>
      <dsp:spPr>
        <a:xfrm rot="5400000">
          <a:off x="910977" y="2433558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.1Qbu</a:t>
          </a:r>
          <a:endParaRPr lang="en-US" sz="2200" kern="1200" dirty="0"/>
        </a:p>
      </dsp:txBody>
      <dsp:txXfrm rot="-5400000">
        <a:off x="1187830" y="2558935"/>
        <a:ext cx="826591" cy="950106"/>
      </dsp:txXfrm>
    </dsp:sp>
    <dsp:sp modelId="{6FADFD52-6210-4FFF-A864-9703BA8E7DF2}">
      <dsp:nvSpPr>
        <dsp:cNvPr id="0" name=""/>
        <dsp:cNvSpPr/>
      </dsp:nvSpPr>
      <dsp:spPr>
        <a:xfrm rot="5400000">
          <a:off x="1556956" y="3605155"/>
          <a:ext cx="1380298" cy="12008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</a:t>
          </a:r>
          <a:r>
            <a:rPr lang="de-DE" sz="2200" kern="1200" dirty="0" smtClean="0"/>
            <a:t>1Qca</a:t>
          </a:r>
          <a:endParaRPr lang="en-US" sz="2200" kern="1200" dirty="0"/>
        </a:p>
      </dsp:txBody>
      <dsp:txXfrm rot="-5400000">
        <a:off x="1833809" y="3730532"/>
        <a:ext cx="826591" cy="950106"/>
      </dsp:txXfrm>
    </dsp:sp>
    <dsp:sp modelId="{65A0B4A1-2027-49A2-ABA0-4C1EBC25A372}">
      <dsp:nvSpPr>
        <dsp:cNvPr id="0" name=""/>
        <dsp:cNvSpPr/>
      </dsp:nvSpPr>
      <dsp:spPr>
        <a:xfrm>
          <a:off x="106263" y="3791495"/>
          <a:ext cx="1490722" cy="8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76156-C805-440B-A0AD-E6B93735CA42}">
      <dsp:nvSpPr>
        <dsp:cNvPr id="0" name=""/>
        <dsp:cNvSpPr/>
      </dsp:nvSpPr>
      <dsp:spPr>
        <a:xfrm rot="5400000">
          <a:off x="2853884" y="3605155"/>
          <a:ext cx="1380298" cy="1200859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>
              <a:solidFill>
                <a:schemeClr val="tx1"/>
              </a:solidFill>
            </a:rPr>
            <a:t>.1Qdj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3130737" y="3730532"/>
        <a:ext cx="826591" cy="95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FD77-FFCA-48D9-8F86-77101CB3A04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EF1E2-637D-4AD1-9267-F5F4F461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F1E2-637D-4AD1-9267-F5F4F4615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DEF8-F14B-472E-95E4-8E3A7CA4DFF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FAD5-24C6-4882-B00C-13D041C43670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E13-A045-42FD-8B18-AB5FA50CD673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3F9B-7ECF-42AB-99CE-01A562FB86B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CD11-CB02-493C-A915-707EF06776FC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95-884B-4C6C-9368-09AC2083F13B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ACDB-0F35-44D2-90E3-CB59E044E2E1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2C21-7C17-4D13-89D9-9DD5E5707EA9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E729-D824-4EAA-9FBF-43A587927037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B46-FFE5-4364-BDEA-20735A986979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F39-5292-467C-AA35-0DF605FC5FCA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A3CF-9170-4DE5-9A2F-6ED1D54AC0B2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huawei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226" y="1122363"/>
            <a:ext cx="10959548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Semantics-enabled Connectivity:</a:t>
            </a:r>
            <a:br>
              <a:rPr lang="en-US" sz="4400" dirty="0" smtClean="0"/>
            </a:br>
            <a:r>
              <a:rPr lang="en-US" sz="4400" b="1" dirty="0"/>
              <a:t>Configuring Time Sensitive Networking (TSN) from W3C WoT Thing Description (TD)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 Sciullo </a:t>
            </a:r>
            <a:r>
              <a:rPr lang="de-DE" dirty="0" smtClean="0"/>
              <a:t>and </a:t>
            </a:r>
            <a:r>
              <a:rPr lang="de-DE" u="sng" dirty="0" smtClean="0"/>
              <a:t>Matthias </a:t>
            </a:r>
            <a:r>
              <a:rPr lang="de-DE" u="sng" dirty="0"/>
              <a:t>Kovatsch</a:t>
            </a:r>
            <a:endParaRPr lang="de-DE" u="sng" dirty="0" smtClean="0"/>
          </a:p>
          <a:p>
            <a:r>
              <a:rPr lang="de-DE" dirty="0" smtClean="0"/>
              <a:t>T2TRG / W3C WoT Meeting, Singapore, 15 Nov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NETCONF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Read Property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 err="1" smtClean="0">
                <a:latin typeface="Consolas" panose="020B0609020204030204" pitchFamily="49" charset="0"/>
              </a:rPr>
              <a:t>rpc</a:t>
            </a:r>
            <a:r>
              <a:rPr lang="en-US" sz="1500" dirty="0" smtClean="0">
                <a:latin typeface="Consolas" panose="020B0609020204030204" pitchFamily="49" charset="0"/>
              </a:rPr>
              <a:t> ...attributes...&gt;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&lt;get&gt;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&lt;filter type="subtree"&gt;</a:t>
            </a:r>
          </a:p>
          <a:p>
            <a:pPr marL="0" indent="0">
              <a:buNone/>
            </a:pPr>
            <a:r>
              <a:rPr lang="de-DE" sz="1500" dirty="0" smtClean="0">
                <a:latin typeface="Consolas" panose="020B0609020204030204" pitchFamily="49" charset="0"/>
              </a:rPr>
              <a:t>      </a:t>
            </a:r>
            <a:r>
              <a:rPr lang="de-DE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&lt;...path to leaf...&gt;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&lt;/...path to leaf...&gt;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&lt;/filter&gt;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&lt;/get&gt;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 err="1" smtClean="0">
                <a:latin typeface="Consolas" panose="020B0609020204030204" pitchFamily="49" charset="0"/>
              </a:rPr>
              <a:t>rpc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Write Property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rpc</a:t>
            </a:r>
            <a:r>
              <a:rPr lang="en-US" dirty="0" smtClean="0">
                <a:latin typeface="Consolas" panose="020B0609020204030204" pitchFamily="49" charset="0"/>
              </a:rPr>
              <a:t> ...attributes...&gt;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&lt;edit-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&lt;target&gt;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&lt;running/&gt;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&lt;/target&gt;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</a:rPr>
              <a:t>     </a:t>
            </a: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&lt;...path to leaf...&gt;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... Configuration data ...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&lt;/...path to leaf...&gt;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&lt;/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&lt;/edit-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rpc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Design Decisions: NETCONF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datastores</a:t>
            </a:r>
            <a:r>
              <a:rPr lang="en-US" dirty="0" smtClean="0"/>
              <a:t> (Startup, Running, Candidate)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Multiple Things (one per store)? No, need address info in form anyway</a:t>
            </a:r>
          </a:p>
          <a:p>
            <a:pPr lvl="1"/>
            <a:r>
              <a:rPr lang="en-US" dirty="0" smtClean="0"/>
              <a:t>Multiple Properties per leaf?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URI-Template? (No, info not part of path)</a:t>
            </a:r>
          </a:p>
          <a:p>
            <a:pPr lvl="2"/>
            <a:r>
              <a:rPr lang="en-US" dirty="0" smtClean="0"/>
              <a:t>Form term to select (</a:t>
            </a:r>
            <a:r>
              <a:rPr lang="en-US" dirty="0" err="1" smtClean="0"/>
              <a:t>nc:target</a:t>
            </a:r>
            <a:r>
              <a:rPr lang="en-US" dirty="0" smtClean="0"/>
              <a:t>)?</a:t>
            </a:r>
          </a:p>
          <a:p>
            <a:pPr lvl="3"/>
            <a:r>
              <a:rPr lang="en-US" dirty="0" smtClean="0"/>
              <a:t>Also needs target as application metadata (at Property level)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Multiple forms per store? (No, all forms must be equivalent)</a:t>
            </a:r>
          </a:p>
          <a:p>
            <a:r>
              <a:rPr lang="en-US" dirty="0" smtClean="0"/>
              <a:t>Batch changes and commit RPCs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writemultipleproperties</a:t>
            </a:r>
            <a:r>
              <a:rPr lang="en-US" dirty="0" smtClean="0">
                <a:solidFill>
                  <a:srgbClr val="C00000"/>
                </a:solidFill>
              </a:rPr>
              <a:t> Interaction? (No, would make commit implicit)</a:t>
            </a:r>
          </a:p>
          <a:p>
            <a:pPr lvl="1"/>
            <a:r>
              <a:rPr lang="en-US" dirty="0" smtClean="0"/>
              <a:t>Application metadata and commit Action?</a:t>
            </a:r>
          </a:p>
          <a:p>
            <a:r>
              <a:rPr lang="en-US" dirty="0" smtClean="0"/>
              <a:t>Custom RPCs</a:t>
            </a:r>
          </a:p>
          <a:p>
            <a:pPr lvl="1"/>
            <a:r>
              <a:rPr lang="en-US" dirty="0" smtClean="0"/>
              <a:t>Form method field is open set (parameter passed to Binding)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Design Decisions: OPC UA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OPC UA Binding requires detailed type information (e.g., word size)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Have info in Content-Type parameter? No, does not work for complex types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DataSchema</a:t>
            </a:r>
            <a:r>
              <a:rPr lang="en-US" dirty="0" smtClean="0"/>
              <a:t> with new term (</a:t>
            </a:r>
            <a:r>
              <a:rPr lang="en-US" dirty="0" err="1" smtClean="0"/>
              <a:t>opc:datatype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DataSchema</a:t>
            </a:r>
            <a:r>
              <a:rPr lang="en-US" dirty="0" smtClean="0"/>
              <a:t> needs to be passed to Binding (not only form metadata)</a:t>
            </a:r>
          </a:p>
          <a:p>
            <a:r>
              <a:rPr lang="en-US" dirty="0" smtClean="0"/>
              <a:t>Custom data types in OPC UA are used often and blow up TD</a:t>
            </a:r>
          </a:p>
          <a:p>
            <a:pPr lvl="1"/>
            <a:r>
              <a:rPr lang="en-US" dirty="0" smtClean="0"/>
              <a:t>Just inline and live with it?</a:t>
            </a:r>
          </a:p>
          <a:p>
            <a:pPr lvl="1"/>
            <a:r>
              <a:rPr lang="en-US" dirty="0" smtClean="0"/>
              <a:t>Mechanism to declare once and reference? (cf. </a:t>
            </a:r>
            <a:r>
              <a:rPr lang="en-US" dirty="0" smtClean="0">
                <a:latin typeface="Consolas" panose="020B0609020204030204" pitchFamily="49" charset="0"/>
              </a:rPr>
              <a:t>$ref</a:t>
            </a:r>
            <a:r>
              <a:rPr lang="en-US" dirty="0" smtClean="0"/>
              <a:t> feature of JSON Schema)</a:t>
            </a:r>
          </a:p>
          <a:p>
            <a:r>
              <a:rPr lang="en-US" dirty="0" smtClean="0"/>
              <a:t>URI definition</a:t>
            </a:r>
          </a:p>
          <a:p>
            <a:pPr lvl="1"/>
            <a:r>
              <a:rPr lang="en-US" dirty="0" smtClean="0"/>
              <a:t>HTTP style with query?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opc.tcp</a:t>
            </a:r>
            <a:r>
              <a:rPr lang="en-US" dirty="0" smtClean="0">
                <a:latin typeface="Consolas" panose="020B0609020204030204" pitchFamily="49" charset="0"/>
              </a:rPr>
              <a:t>://host.local:4841/?ns=3&amp;i=4711</a:t>
            </a:r>
          </a:p>
          <a:p>
            <a:pPr lvl="1"/>
            <a:r>
              <a:rPr lang="en-US" dirty="0" smtClean="0"/>
              <a:t>OPC style from existing tools?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opc.tcp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://host.local:4841/ns=3;i=41711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Historic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Properties with URI-Template? No, getting too complex...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6140" r="23101"/>
          <a:stretch/>
        </p:blipFill>
        <p:spPr>
          <a:xfrm>
            <a:off x="779798" y="2795890"/>
            <a:ext cx="1790372" cy="201741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1" y="1351719"/>
            <a:ext cx="1444171" cy="1444171"/>
          </a:xfrm>
          <a:prstGeom prst="rect">
            <a:avLst/>
          </a:prstGeom>
        </p:spPr>
      </p:pic>
      <p:cxnSp>
        <p:nvCxnSpPr>
          <p:cNvPr id="304" name="Straight Connector 303"/>
          <p:cNvCxnSpPr/>
          <p:nvPr/>
        </p:nvCxnSpPr>
        <p:spPr>
          <a:xfrm>
            <a:off x="2171700" y="2159000"/>
            <a:ext cx="2158488" cy="1573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2355175" y="3814979"/>
            <a:ext cx="1857307" cy="77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25" idx="1"/>
          </p:cNvCxnSpPr>
          <p:nvPr/>
        </p:nvCxnSpPr>
        <p:spPr>
          <a:xfrm flipV="1">
            <a:off x="2744158" y="4071183"/>
            <a:ext cx="1409331" cy="656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3962072" y="3476454"/>
            <a:ext cx="1977887" cy="874644"/>
            <a:chOff x="2928178" y="3464584"/>
            <a:chExt cx="1977887" cy="874644"/>
          </a:xfrm>
        </p:grpSpPr>
        <p:sp>
          <p:nvSpPr>
            <p:cNvPr id="4" name="Cube 3"/>
            <p:cNvSpPr/>
            <p:nvPr/>
          </p:nvSpPr>
          <p:spPr>
            <a:xfrm>
              <a:off x="2928178" y="3464584"/>
              <a:ext cx="1977887" cy="874644"/>
            </a:xfrm>
            <a:prstGeom prst="cube">
              <a:avLst>
                <a:gd name="adj" fmla="val 553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072998" y="4046055"/>
              <a:ext cx="171926" cy="115511"/>
              <a:chOff x="9992106" y="3035807"/>
              <a:chExt cx="561594" cy="37731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33133" y="4046055"/>
              <a:ext cx="171926" cy="115511"/>
              <a:chOff x="9992106" y="3035807"/>
              <a:chExt cx="561594" cy="37731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3268" y="4046055"/>
              <a:ext cx="171926" cy="115511"/>
              <a:chOff x="9992106" y="3035807"/>
              <a:chExt cx="561594" cy="37731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553403" y="4046055"/>
              <a:ext cx="171926" cy="115511"/>
              <a:chOff x="9992106" y="3035807"/>
              <a:chExt cx="561594" cy="37731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0800000">
              <a:off x="3072998" y="4142781"/>
              <a:ext cx="171926" cy="115511"/>
              <a:chOff x="9992106" y="3035807"/>
              <a:chExt cx="561594" cy="377317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0800000">
              <a:off x="3233133" y="4142781"/>
              <a:ext cx="171926" cy="115511"/>
              <a:chOff x="9992106" y="3035807"/>
              <a:chExt cx="561594" cy="37731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10800000">
              <a:off x="3393268" y="4142781"/>
              <a:ext cx="171926" cy="115511"/>
              <a:chOff x="9992106" y="3035807"/>
              <a:chExt cx="561594" cy="37731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3553403" y="4142781"/>
              <a:ext cx="171926" cy="115511"/>
              <a:chOff x="9992106" y="3035807"/>
              <a:chExt cx="561594" cy="37731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816420" y="4042099"/>
              <a:ext cx="171926" cy="115511"/>
              <a:chOff x="9992106" y="3035807"/>
              <a:chExt cx="561594" cy="37731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5400000">
              <a:off x="4166935" y="3960898"/>
              <a:ext cx="45719" cy="285824"/>
              <a:chOff x="4284941" y="3836263"/>
              <a:chExt cx="74298" cy="46449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284944" y="3836263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284943" y="3966329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284942" y="4096395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284941" y="4226461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2" name="Straight Connector 301"/>
          <p:cNvCxnSpPr/>
          <p:nvPr/>
        </p:nvCxnSpPr>
        <p:spPr>
          <a:xfrm>
            <a:off x="5705897" y="3886461"/>
            <a:ext cx="11904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6714524" y="3476454"/>
            <a:ext cx="1977887" cy="874644"/>
            <a:chOff x="2928178" y="3464584"/>
            <a:chExt cx="1977887" cy="874644"/>
          </a:xfrm>
        </p:grpSpPr>
        <p:sp>
          <p:nvSpPr>
            <p:cNvPr id="146" name="Cube 145"/>
            <p:cNvSpPr/>
            <p:nvPr/>
          </p:nvSpPr>
          <p:spPr>
            <a:xfrm>
              <a:off x="2928178" y="3464584"/>
              <a:ext cx="1977887" cy="874644"/>
            </a:xfrm>
            <a:prstGeom prst="cube">
              <a:avLst>
                <a:gd name="adj" fmla="val 553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3072998" y="4046055"/>
              <a:ext cx="171926" cy="115511"/>
              <a:chOff x="9992106" y="3035807"/>
              <a:chExt cx="561594" cy="377317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233133" y="4046055"/>
              <a:ext cx="171926" cy="115511"/>
              <a:chOff x="9992106" y="3035807"/>
              <a:chExt cx="561594" cy="377317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393268" y="4046055"/>
              <a:ext cx="171926" cy="115511"/>
              <a:chOff x="9992106" y="3035807"/>
              <a:chExt cx="561594" cy="377317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553403" y="4046055"/>
              <a:ext cx="171926" cy="115511"/>
              <a:chOff x="9992106" y="3035807"/>
              <a:chExt cx="561594" cy="37731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0800000">
              <a:off x="3072998" y="4142781"/>
              <a:ext cx="171926" cy="115511"/>
              <a:chOff x="9992106" y="3035807"/>
              <a:chExt cx="561594" cy="37731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0800000">
              <a:off x="3233133" y="4142781"/>
              <a:ext cx="171926" cy="115511"/>
              <a:chOff x="9992106" y="3035807"/>
              <a:chExt cx="561594" cy="377317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0800000">
              <a:off x="3393268" y="4142781"/>
              <a:ext cx="171926" cy="115511"/>
              <a:chOff x="9992106" y="3035807"/>
              <a:chExt cx="561594" cy="377317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0800000">
              <a:off x="3553403" y="4142781"/>
              <a:ext cx="171926" cy="115511"/>
              <a:chOff x="9992106" y="3035807"/>
              <a:chExt cx="561594" cy="377317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816420" y="4042099"/>
              <a:ext cx="171926" cy="115511"/>
              <a:chOff x="9992106" y="3035807"/>
              <a:chExt cx="561594" cy="37731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5400000">
              <a:off x="4166935" y="3960898"/>
              <a:ext cx="45719" cy="285824"/>
              <a:chOff x="4284941" y="3836263"/>
              <a:chExt cx="74298" cy="464493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84944" y="3836263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4284943" y="3966329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4284942" y="4096395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284941" y="4226461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16" name="Straight Connector 315"/>
          <p:cNvCxnSpPr/>
          <p:nvPr/>
        </p:nvCxnSpPr>
        <p:spPr>
          <a:xfrm>
            <a:off x="8452781" y="3886461"/>
            <a:ext cx="8496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Semantics-enabled Connectivity through TDs</a:t>
            </a:r>
            <a:endParaRPr lang="en-US" dirty="0"/>
          </a:p>
        </p:txBody>
      </p:sp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166" y="4968162"/>
            <a:ext cx="4447133" cy="183283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671743" y="2251306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Sensor</a:t>
            </a:r>
          </a:p>
          <a:p>
            <a:r>
              <a:rPr lang="de-DE" sz="1200" dirty="0" smtClean="0"/>
              <a:t>(I/O Module)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81750" y="4102466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Actuator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1" y="5952198"/>
            <a:ext cx="21629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Transport System</a:t>
            </a:r>
          </a:p>
          <a:p>
            <a:pPr algn="ctr"/>
            <a:r>
              <a:rPr lang="de-DE" dirty="0" smtClean="0"/>
              <a:t>Position</a:t>
            </a:r>
            <a:endParaRPr lang="en-US" dirty="0"/>
          </a:p>
        </p:txBody>
      </p:sp>
      <p:pic>
        <p:nvPicPr>
          <p:cNvPr id="279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3944" y="4813300"/>
            <a:ext cx="550807" cy="550807"/>
          </a:xfrm>
          <a:prstGeom prst="rect">
            <a:avLst/>
          </a:prstGeom>
          <a:noFill/>
        </p:spPr>
      </p:pic>
      <p:pic>
        <p:nvPicPr>
          <p:cNvPr id="28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592" y="1800650"/>
            <a:ext cx="550807" cy="550807"/>
          </a:xfrm>
          <a:prstGeom prst="rect">
            <a:avLst/>
          </a:prstGeom>
          <a:noFill/>
        </p:spPr>
      </p:pic>
      <p:pic>
        <p:nvPicPr>
          <p:cNvPr id="28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9505" y="3661179"/>
            <a:ext cx="550807" cy="550807"/>
          </a:xfrm>
          <a:prstGeom prst="rect">
            <a:avLst/>
          </a:prstGeom>
          <a:noFill/>
        </p:spPr>
      </p:pic>
      <p:sp>
        <p:nvSpPr>
          <p:cNvPr id="285" name="角丸四角形 6"/>
          <p:cNvSpPr/>
          <p:nvPr/>
        </p:nvSpPr>
        <p:spPr bwMode="auto">
          <a:xfrm>
            <a:off x="8962110" y="1959475"/>
            <a:ext cx="2592000" cy="3449354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86" name="角丸四角形 21"/>
          <p:cNvSpPr/>
          <p:nvPr/>
        </p:nvSpPr>
        <p:spPr bwMode="auto">
          <a:xfrm>
            <a:off x="9088110" y="4848456"/>
            <a:ext cx="1130276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OPC UA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7" name="角丸四角形 21"/>
          <p:cNvSpPr/>
          <p:nvPr/>
        </p:nvSpPr>
        <p:spPr bwMode="auto">
          <a:xfrm>
            <a:off x="9083884" y="4300180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289" name="角丸四角形 21"/>
          <p:cNvSpPr/>
          <p:nvPr/>
        </p:nvSpPr>
        <p:spPr bwMode="auto">
          <a:xfrm>
            <a:off x="9088110" y="4297372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ja-JP" altLang="en-US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0" name="角丸四角形 21"/>
          <p:cNvSpPr/>
          <p:nvPr/>
        </p:nvSpPr>
        <p:spPr bwMode="auto">
          <a:xfrm>
            <a:off x="9088110" y="2391524"/>
            <a:ext cx="2340000" cy="1790930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1" name="角丸四角形 21"/>
          <p:cNvSpPr/>
          <p:nvPr/>
        </p:nvSpPr>
        <p:spPr bwMode="auto">
          <a:xfrm>
            <a:off x="9088110" y="3751904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9" name="角丸四角形 21"/>
          <p:cNvSpPr/>
          <p:nvPr/>
        </p:nvSpPr>
        <p:spPr bwMode="auto">
          <a:xfrm>
            <a:off x="10297834" y="4848455"/>
            <a:ext cx="1130276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NETCONF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0" name="Vertical Scroll 299"/>
          <p:cNvSpPr/>
          <p:nvPr/>
        </p:nvSpPr>
        <p:spPr>
          <a:xfrm>
            <a:off x="9197937" y="2516557"/>
            <a:ext cx="2120346" cy="51899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PLC Mashup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Vertical Scroll 300"/>
          <p:cNvSpPr/>
          <p:nvPr/>
        </p:nvSpPr>
        <p:spPr>
          <a:xfrm>
            <a:off x="9197937" y="3127880"/>
            <a:ext cx="2120346" cy="51899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TSN Controller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024155" y="6488668"/>
            <a:ext cx="480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Currently no TSN-enabled end devices available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11713683" y="271238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③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619347" y="2147225"/>
            <a:ext cx="346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① Fetch TDs with </a:t>
            </a:r>
            <a:r>
              <a:rPr lang="en-US" dirty="0" err="1" smtClean="0"/>
              <a:t>QoS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326" name="Rectangle 325"/>
          <p:cNvSpPr/>
          <p:nvPr/>
        </p:nvSpPr>
        <p:spPr>
          <a:xfrm>
            <a:off x="2548626" y="345483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2655482" y="421661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①</a:t>
            </a:r>
          </a:p>
        </p:txBody>
      </p:sp>
      <p:cxnSp>
        <p:nvCxnSpPr>
          <p:cNvPr id="349" name="Curved Connector 348"/>
          <p:cNvCxnSpPr>
            <a:stCxn id="301" idx="3"/>
            <a:endCxn id="300" idx="3"/>
          </p:cNvCxnSpPr>
          <p:nvPr/>
        </p:nvCxnSpPr>
        <p:spPr>
          <a:xfrm rot="10800000">
            <a:off x="11253408" y="2776057"/>
            <a:ext cx="12700" cy="611323"/>
          </a:xfrm>
          <a:prstGeom prst="curvedConnector3">
            <a:avLst>
              <a:gd name="adj1" fmla="val -3915189"/>
            </a:avLst>
          </a:prstGeom>
          <a:ln w="381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/>
          <p:cNvCxnSpPr/>
          <p:nvPr/>
        </p:nvCxnSpPr>
        <p:spPr>
          <a:xfrm rot="10800000">
            <a:off x="11240708" y="2776056"/>
            <a:ext cx="12700" cy="611323"/>
          </a:xfrm>
          <a:prstGeom prst="curvedConnector3">
            <a:avLst>
              <a:gd name="adj1" fmla="val -3915189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/>
          <p:cNvGrpSpPr/>
          <p:nvPr/>
        </p:nvGrpSpPr>
        <p:grpSpPr>
          <a:xfrm>
            <a:off x="5492446" y="2653580"/>
            <a:ext cx="3767437" cy="407432"/>
            <a:chOff x="3091906" y="2210895"/>
            <a:chExt cx="3767437" cy="814863"/>
          </a:xfrm>
        </p:grpSpPr>
        <p:sp>
          <p:nvSpPr>
            <p:cNvPr id="328" name="Rectangle 327"/>
            <p:cNvSpPr/>
            <p:nvPr/>
          </p:nvSpPr>
          <p:spPr>
            <a:xfrm>
              <a:off x="3091906" y="2287095"/>
              <a:ext cx="3369577" cy="738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Match with </a:t>
              </a:r>
              <a:r>
                <a:rPr lang="en-US" dirty="0" err="1" smtClean="0"/>
                <a:t>QoS</a:t>
              </a:r>
              <a:r>
                <a:rPr lang="en-US" dirty="0" smtClean="0"/>
                <a:t> requirements ②</a:t>
              </a:r>
              <a:endParaRPr lang="en-US" dirty="0"/>
            </a:p>
          </p:txBody>
        </p:sp>
        <p:cxnSp>
          <p:nvCxnSpPr>
            <p:cNvPr id="352" name="Curved Connector 351"/>
            <p:cNvCxnSpPr/>
            <p:nvPr/>
          </p:nvCxnSpPr>
          <p:spPr>
            <a:xfrm rot="10800000">
              <a:off x="6846643" y="2210895"/>
              <a:ext cx="12700" cy="611323"/>
            </a:xfrm>
            <a:prstGeom prst="curvedConnector3">
              <a:avLst>
                <a:gd name="adj1" fmla="val 3284811"/>
              </a:avLst>
            </a:prstGeom>
            <a:ln w="381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Rectangle 356"/>
          <p:cNvSpPr/>
          <p:nvPr/>
        </p:nvSpPr>
        <p:spPr>
          <a:xfrm>
            <a:off x="11653555" y="32682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⑤</a:t>
            </a:r>
            <a:endParaRPr lang="en-US" dirty="0"/>
          </a:p>
        </p:txBody>
      </p:sp>
      <p:sp>
        <p:nvSpPr>
          <p:cNvPr id="358" name="TextBox 357"/>
          <p:cNvSpPr txBox="1"/>
          <p:nvPr/>
        </p:nvSpPr>
        <p:spPr>
          <a:xfrm rot="16200000">
            <a:off x="10797149" y="1426432"/>
            <a:ext cx="22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 configuration</a:t>
            </a:r>
            <a:endParaRPr lang="en-US" dirty="0"/>
          </a:p>
        </p:txBody>
      </p:sp>
      <p:sp>
        <p:nvSpPr>
          <p:cNvPr id="359" name="TextBox 358"/>
          <p:cNvSpPr txBox="1"/>
          <p:nvPr/>
        </p:nvSpPr>
        <p:spPr>
          <a:xfrm rot="16200000">
            <a:off x="11039143" y="4264373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Confirm / Reject</a:t>
            </a:r>
            <a:endParaRPr lang="en-US" dirty="0"/>
          </a:p>
        </p:txBody>
      </p:sp>
      <p:cxnSp>
        <p:nvCxnSpPr>
          <p:cNvPr id="360" name="Curved Connector 359"/>
          <p:cNvCxnSpPr>
            <a:stCxn id="299" idx="2"/>
            <a:endCxn id="146" idx="3"/>
          </p:cNvCxnSpPr>
          <p:nvPr/>
        </p:nvCxnSpPr>
        <p:spPr>
          <a:xfrm rot="5400000" flipH="1">
            <a:off x="8698173" y="3114205"/>
            <a:ext cx="927906" cy="3401693"/>
          </a:xfrm>
          <a:prstGeom prst="curvedConnector3">
            <a:avLst>
              <a:gd name="adj1" fmla="val -36954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/>
          <p:cNvCxnSpPr>
            <a:stCxn id="299" idx="2"/>
            <a:endCxn id="4" idx="3"/>
          </p:cNvCxnSpPr>
          <p:nvPr/>
        </p:nvCxnSpPr>
        <p:spPr>
          <a:xfrm rot="5400000" flipH="1">
            <a:off x="7321947" y="1737979"/>
            <a:ext cx="927906" cy="6154145"/>
          </a:xfrm>
          <a:prstGeom prst="curvedConnector3">
            <a:avLst>
              <a:gd name="adj1" fmla="val -47904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146612" y="5828994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④ </a:t>
            </a:r>
            <a:r>
              <a:rPr lang="en-US" dirty="0" smtClean="0"/>
              <a:t>Try to push out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25" grpId="0"/>
      <p:bldP spid="326" grpId="0"/>
      <p:bldP spid="327" grpId="0"/>
      <p:bldP spid="357" grpId="0"/>
      <p:bldP spid="358" grpId="0"/>
      <p:bldP spid="359" grpId="0"/>
      <p:bldP spid="3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Capabilities and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Capabilities of Things (sometimes req.)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98925"/>
          </a:xfrm>
        </p:spPr>
        <p:txBody>
          <a:bodyPr>
            <a:normAutofit/>
          </a:bodyPr>
          <a:lstStyle/>
          <a:p>
            <a:r>
              <a:rPr lang="en-US" dirty="0" smtClean="0"/>
              <a:t>Minimum interval</a:t>
            </a:r>
          </a:p>
          <a:p>
            <a:r>
              <a:rPr lang="en-US" dirty="0" smtClean="0"/>
              <a:t>Message sizes</a:t>
            </a:r>
          </a:p>
          <a:p>
            <a:r>
              <a:rPr lang="en-US" dirty="0" smtClean="0"/>
              <a:t>Send offset</a:t>
            </a:r>
            <a:br>
              <a:rPr lang="en-US" dirty="0" smtClean="0"/>
            </a:br>
            <a:r>
              <a:rPr lang="en-US" dirty="0" smtClean="0"/>
              <a:t>(e.g., sensor reading ... sending)</a:t>
            </a:r>
          </a:p>
          <a:p>
            <a:r>
              <a:rPr lang="en-US" dirty="0" smtClean="0"/>
              <a:t>Receive offset</a:t>
            </a:r>
            <a:br>
              <a:rPr lang="en-US" dirty="0" smtClean="0"/>
            </a:br>
            <a:r>
              <a:rPr lang="en-US" dirty="0" smtClean="0"/>
              <a:t>(e.g., Action invocation)</a:t>
            </a:r>
          </a:p>
          <a:p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Requirements of Apps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Maximum interval</a:t>
            </a:r>
          </a:p>
          <a:p>
            <a:r>
              <a:rPr lang="en-US" dirty="0" smtClean="0"/>
              <a:t>Overall delay</a:t>
            </a:r>
          </a:p>
          <a:p>
            <a:r>
              <a:rPr lang="en-US" dirty="0" smtClean="0"/>
              <a:t>Receive offset (jitter)</a:t>
            </a:r>
          </a:p>
        </p:txBody>
      </p:sp>
      <p:sp>
        <p:nvSpPr>
          <p:cNvPr id="10" name="Cloud 9"/>
          <p:cNvSpPr/>
          <p:nvPr/>
        </p:nvSpPr>
        <p:spPr>
          <a:xfrm>
            <a:off x="6954044" y="4475164"/>
            <a:ext cx="4285456" cy="17144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Currently being collected</a:t>
            </a:r>
            <a:br>
              <a:rPr lang="en-US" sz="2000" dirty="0" smtClean="0"/>
            </a:br>
            <a:r>
              <a:rPr lang="en-US" sz="2000" dirty="0" smtClean="0"/>
              <a:t>and mapped to</a:t>
            </a:r>
            <a:br>
              <a:rPr lang="en-US" sz="2000" dirty="0" smtClean="0"/>
            </a:br>
            <a:r>
              <a:rPr lang="en-US" sz="2000" dirty="0" smtClean="0"/>
              <a:t>new TD vocabulary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TD Vocabulary for </a:t>
            </a:r>
            <a:r>
              <a:rPr lang="en-US" dirty="0" err="1" smtClean="0"/>
              <a:t>QoS</a:t>
            </a:r>
            <a:r>
              <a:rPr lang="en-US" dirty="0" smtClean="0"/>
              <a:t>, but there is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for Things (illustration TD)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6"/>
          </a:xfrm>
        </p:spPr>
        <p:txBody>
          <a:bodyPr>
            <a:normAutofit fontScale="550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ea typeface="ＭＳ Ｐゴシック" charset="-128"/>
              </a:rPr>
              <a:t>"@context"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"https://www.w3c.org/2019/wot/td/v1"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{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qos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": "https://example.org/qos-vocab-v1"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],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ea typeface="ＭＳ Ｐゴシック" charset="-128"/>
              </a:rPr>
              <a:t>"@type"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"Thing"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],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MyRobot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securityDefinitions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"default"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"scheme"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"bearer"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},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qos:clockSyncrhonization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"as-rev"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qos:minInterval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31.25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      // microseconds enough?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nano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? How many .zeros</a:t>
            </a: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"actions"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goto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qos:receiveOffset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2.3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"input"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{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        "type": "object",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    ...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      }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"form"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qos:maxFrameSize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127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  ...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]  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  <a:endParaRPr lang="en-US" sz="1600" dirty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to better describe apps?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Only Scripting API potential standard</a:t>
            </a:r>
          </a:p>
          <a:p>
            <a:r>
              <a:rPr lang="en-US" sz="2400" dirty="0" smtClean="0"/>
              <a:t>Currently no container format</a:t>
            </a:r>
          </a:p>
          <a:p>
            <a:r>
              <a:rPr lang="en-US" sz="2400" dirty="0" smtClean="0"/>
              <a:t>Apps may also have requirements</a:t>
            </a:r>
          </a:p>
          <a:p>
            <a:endParaRPr lang="en-US" sz="2400" dirty="0" smtClean="0"/>
          </a:p>
          <a:p>
            <a:r>
              <a:rPr lang="en-US" sz="2400" dirty="0" smtClean="0"/>
              <a:t>Related work</a:t>
            </a:r>
          </a:p>
          <a:p>
            <a:pPr lvl="1"/>
            <a:r>
              <a:rPr lang="en-US" sz="2000" dirty="0" err="1" smtClean="0"/>
              <a:t>OSGi</a:t>
            </a:r>
            <a:r>
              <a:rPr lang="en-US" sz="2000" dirty="0" smtClean="0"/>
              <a:t> Requirements and Capabilities</a:t>
            </a:r>
          </a:p>
          <a:p>
            <a:pPr lvl="1"/>
            <a:r>
              <a:rPr lang="en-US" sz="2000" dirty="0" smtClean="0"/>
              <a:t>Network Function Virtualization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QoS information in TDs</a:t>
            </a:r>
            <a:br>
              <a:rPr lang="de-DE" dirty="0" smtClean="0"/>
            </a:br>
            <a:r>
              <a:rPr lang="de-DE" dirty="0" smtClean="0"/>
              <a:t>just one way to do it</a:t>
            </a:r>
          </a:p>
          <a:p>
            <a:pPr lvl="1"/>
            <a:r>
              <a:rPr lang="de-DE" dirty="0" smtClean="0"/>
              <a:t>Builds on cross-application capabilties of W3C WoT</a:t>
            </a:r>
          </a:p>
          <a:p>
            <a:pPr lvl="1"/>
            <a:r>
              <a:rPr lang="de-DE" dirty="0" smtClean="0"/>
              <a:t>TSN configuration not only</a:t>
            </a:r>
            <a:br>
              <a:rPr lang="de-DE" dirty="0" smtClean="0"/>
            </a:br>
            <a:r>
              <a:rPr lang="de-DE" dirty="0" smtClean="0"/>
              <a:t>for OPC UA FLC</a:t>
            </a:r>
          </a:p>
          <a:p>
            <a:pPr lvl="1"/>
            <a:r>
              <a:rPr lang="de-DE" dirty="0" smtClean="0"/>
              <a:t>TSN is for a converged network</a:t>
            </a:r>
          </a:p>
          <a:p>
            <a:pPr lvl="1"/>
            <a:r>
              <a:rPr lang="de-DE" dirty="0" smtClean="0"/>
              <a:t>Other applications are also expected to provide QoS requests</a:t>
            </a:r>
          </a:p>
          <a:p>
            <a:r>
              <a:rPr lang="de-DE" dirty="0" smtClean="0"/>
              <a:t>CUC became part of mashup app</a:t>
            </a:r>
          </a:p>
          <a:p>
            <a:r>
              <a:rPr lang="de-DE" dirty="0" smtClean="0"/>
              <a:t>CNC implemented as app + Binding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IEEE </a:t>
            </a:r>
            <a:r>
              <a:rPr lang="de-DE" dirty="0" smtClean="0"/>
              <a:t>802.1Qcc has abstract concept of CUC and CNC</a:t>
            </a:r>
          </a:p>
          <a:p>
            <a:pPr lvl="1"/>
            <a:r>
              <a:rPr lang="de-DE" dirty="0" smtClean="0"/>
              <a:t>Application protocol to communicate QoS request to CUC</a:t>
            </a:r>
          </a:p>
          <a:p>
            <a:pPr lvl="1"/>
            <a:r>
              <a:rPr lang="de-DE" dirty="0" smtClean="0"/>
              <a:t>CUC informs CNC through standard interface (t.b.d. in .1Qdj)</a:t>
            </a:r>
          </a:p>
          <a:p>
            <a:pPr lvl="1"/>
            <a:r>
              <a:rPr lang="de-DE" dirty="0" smtClean="0"/>
              <a:t>CNC rolls out TSN configuration using NETCONF / YANG</a:t>
            </a:r>
            <a:endParaRPr lang="en-US" dirty="0"/>
          </a:p>
          <a:p>
            <a:r>
              <a:rPr lang="de-DE" dirty="0" smtClean="0"/>
              <a:t>OPC UA TSN Sub-group proposes </a:t>
            </a:r>
            <a:r>
              <a:rPr lang="en-US" dirty="0" err="1" smtClean="0"/>
              <a:t>PubSub</a:t>
            </a:r>
            <a:r>
              <a:rPr lang="en-US" dirty="0" smtClean="0"/>
              <a:t> </a:t>
            </a:r>
            <a:r>
              <a:rPr lang="en-US" dirty="0"/>
              <a:t>TSN Centralized </a:t>
            </a:r>
            <a:r>
              <a:rPr lang="en-US" dirty="0" smtClean="0"/>
              <a:t>Configuration (PTCC)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5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TSN converges </a:t>
            </a:r>
            <a:r>
              <a:rPr lang="en-US" dirty="0" err="1" smtClean="0"/>
              <a:t>IIoT</a:t>
            </a:r>
            <a:r>
              <a:rPr lang="en-US" dirty="0" smtClean="0"/>
              <a:t> connectivity (wired, which are 94% of fieldbuses)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err="1" smtClean="0"/>
              <a:t>QoS</a:t>
            </a:r>
            <a:r>
              <a:rPr lang="en-US" dirty="0" smtClean="0"/>
              <a:t> requests have to be converted into TSN configuration</a:t>
            </a:r>
          </a:p>
          <a:p>
            <a:pPr lvl="1"/>
            <a:r>
              <a:rPr lang="en-US" dirty="0" smtClean="0"/>
              <a:t>TSN for WLAN and TSN abstractions for 5G under development</a:t>
            </a:r>
          </a:p>
          <a:p>
            <a:endParaRPr lang="en-US" dirty="0" smtClean="0"/>
          </a:p>
          <a:p>
            <a:r>
              <a:rPr lang="en-US" dirty="0" smtClean="0"/>
              <a:t>TDs can semantically model </a:t>
            </a:r>
            <a:r>
              <a:rPr lang="en-US" dirty="0" err="1" smtClean="0"/>
              <a:t>QoS</a:t>
            </a:r>
            <a:r>
              <a:rPr lang="en-US" dirty="0" smtClean="0"/>
              <a:t> requirements and capabilities</a:t>
            </a:r>
          </a:p>
          <a:p>
            <a:pPr lvl="1"/>
            <a:r>
              <a:rPr lang="en-US" dirty="0" smtClean="0"/>
              <a:t>Initial proposal and proof of concept in upcoming paper</a:t>
            </a:r>
          </a:p>
          <a:p>
            <a:pPr lvl="1"/>
            <a:r>
              <a:rPr lang="en-US" dirty="0" smtClean="0"/>
              <a:t>Need also a description mechanism for apps</a:t>
            </a:r>
          </a:p>
          <a:p>
            <a:endParaRPr lang="en-US" dirty="0" smtClean="0"/>
          </a:p>
          <a:p>
            <a:r>
              <a:rPr lang="en-US" dirty="0" smtClean="0"/>
              <a:t>Many design choices for W3C WoT Bindings</a:t>
            </a:r>
          </a:p>
          <a:p>
            <a:pPr lvl="1"/>
            <a:r>
              <a:rPr lang="en-US" dirty="0" smtClean="0"/>
              <a:t>Many trade-offs for complex/traditional ecosystem standards</a:t>
            </a:r>
          </a:p>
          <a:p>
            <a:pPr lvl="1"/>
            <a:r>
              <a:rPr lang="en-US" dirty="0" smtClean="0"/>
              <a:t>Upcoming paper will give guidance based on OPC UA and NETCONF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en-US" dirty="0" smtClean="0"/>
              <a:t>Why mainly RESTCONF support on devices?</a:t>
            </a:r>
          </a:p>
          <a:p>
            <a:pPr lvl="1"/>
            <a:r>
              <a:rPr lang="en-US" dirty="0" smtClean="0"/>
              <a:t>Myth of RESTCONF only being a subset missing features for device?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CoRECONF</a:t>
            </a:r>
            <a:r>
              <a:rPr lang="en-US" dirty="0" smtClean="0"/>
              <a:t> timeline?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TSN + </a:t>
            </a:r>
            <a:r>
              <a:rPr lang="en-US" dirty="0" err="1" smtClean="0"/>
              <a:t>CoRECONF</a:t>
            </a:r>
            <a:r>
              <a:rPr lang="en-US" dirty="0" smtClean="0"/>
              <a:t> + </a:t>
            </a:r>
            <a:r>
              <a:rPr lang="en-US" dirty="0" err="1" smtClean="0"/>
              <a:t>CoRE</a:t>
            </a:r>
            <a:r>
              <a:rPr lang="en-US" dirty="0" smtClean="0"/>
              <a:t> applications a candidate for </a:t>
            </a:r>
            <a:r>
              <a:rPr lang="en-US" dirty="0" err="1" smtClean="0"/>
              <a:t>IIoT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Feature set very close to modern industrial fieldbuses</a:t>
            </a:r>
          </a:p>
          <a:p>
            <a:pPr lvl="1"/>
            <a:r>
              <a:rPr lang="en-US" dirty="0" smtClean="0"/>
              <a:t>Could there be an actual industrial </a:t>
            </a:r>
            <a:r>
              <a:rPr lang="en-US" i="1" dirty="0" smtClean="0"/>
              <a:t>revolution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 err="1" smtClean="0"/>
              <a:t>NodeJS</a:t>
            </a:r>
            <a:r>
              <a:rPr lang="en-US" dirty="0" smtClean="0"/>
              <a:t>? Anyone working on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Luca Sciullo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PhD Student / Visiting Researcher</a:t>
            </a:r>
          </a:p>
          <a:p>
            <a:pPr marL="0" indent="0">
              <a:buNone/>
            </a:pPr>
            <a:r>
              <a:rPr lang="de-DE" dirty="0"/>
              <a:t>University of Bologna / Huawei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Dr</a:t>
            </a:r>
            <a:r>
              <a:rPr lang="de-DE" b="1" dirty="0"/>
              <a:t>. Matthias Kovatsch</a:t>
            </a:r>
          </a:p>
          <a:p>
            <a:pPr marL="0" indent="0">
              <a:buNone/>
            </a:pPr>
            <a:r>
              <a:rPr lang="de-DE" dirty="0"/>
              <a:t>Principal Researcher</a:t>
            </a:r>
          </a:p>
          <a:p>
            <a:pPr marL="0" indent="0">
              <a:buNone/>
            </a:pPr>
            <a:r>
              <a:rPr lang="de-DE" dirty="0" smtClean="0"/>
              <a:t>Huawei, Munich Research Center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matthias.kovatsch@huawei.com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(Note that this is a research view)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TSN and OPC UA for </a:t>
            </a:r>
            <a:r>
              <a:rPr lang="en-US" dirty="0" err="1" smtClean="0"/>
              <a:t>IIoT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/>
              <a:t>Industrial IoT </a:t>
            </a:r>
            <a:r>
              <a:rPr lang="de-DE" dirty="0" smtClean="0"/>
              <a:t>often requires determenistic networking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Plethora of field buses and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complex wireless standards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(cf. 6TiSCH…)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Connectivity between applications</a:t>
            </a:r>
            <a:br>
              <a:rPr lang="de-DE" dirty="0" smtClean="0"/>
            </a:br>
            <a:r>
              <a:rPr lang="de-DE" dirty="0" smtClean="0"/>
              <a:t>requires </a:t>
            </a:r>
            <a:r>
              <a:rPr lang="de-DE" b="1" dirty="0" smtClean="0"/>
              <a:t>network configuration</a:t>
            </a:r>
            <a:r>
              <a:rPr lang="de-DE" dirty="0" smtClean="0"/>
              <a:t>!</a:t>
            </a:r>
          </a:p>
        </p:txBody>
      </p:sp>
      <p:pic>
        <p:nvPicPr>
          <p:cNvPr id="4" name="Picture 2" descr="https://www.anybus.com/images/librariesprovider7/default-album/network-shares-according-to-hms-2018.jpg?sfvrsn=aedb9dd6_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70" y="2705403"/>
            <a:ext cx="5147579" cy="3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Field Level Communications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E8D400DF-6658-49BD-94E2-E2DD6F0DC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4"/>
          <a:stretch/>
        </p:blipFill>
        <p:spPr bwMode="auto">
          <a:xfrm>
            <a:off x="2547731" y="1289100"/>
            <a:ext cx="10515600" cy="56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3040141" y="4389118"/>
            <a:ext cx="1639962" cy="2289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New</a:t>
            </a:r>
            <a:endParaRPr lang="en-US" sz="20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3040137" y="2017639"/>
            <a:ext cx="1639964" cy="237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Available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017638"/>
            <a:ext cx="2193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OPC UA: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 far, mainly a management interface for configuration and diagnostics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199" y="4164494"/>
            <a:ext cx="2193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FLC activity: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OPC UA to become also a field-level standard for</a:t>
            </a:r>
            <a:br>
              <a:rPr lang="en-US" sz="2000" dirty="0" smtClean="0"/>
            </a:br>
            <a:r>
              <a:rPr lang="en-US" sz="2000" dirty="0" smtClean="0"/>
              <a:t>cross-vendor interoperability</a:t>
            </a:r>
            <a:endParaRPr lang="en-US" sz="2000" dirty="0"/>
          </a:p>
        </p:txBody>
      </p:sp>
      <p:sp>
        <p:nvSpPr>
          <p:cNvPr id="18" name="Left Arrow 17"/>
          <p:cNvSpPr/>
          <p:nvPr/>
        </p:nvSpPr>
        <p:spPr>
          <a:xfrm>
            <a:off x="8796131" y="5431735"/>
            <a:ext cx="3154569" cy="107839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FLC Focus: Controller-to-Controller (and later -Device)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OPC UA Example (UAExpert Browse View)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" b="17427"/>
          <a:stretch/>
        </p:blipFill>
        <p:spPr>
          <a:xfrm>
            <a:off x="838200" y="1825624"/>
            <a:ext cx="4013200" cy="435090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59400" y="1825625"/>
            <a:ext cx="6121400" cy="45159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Information Model roughly similar to the Web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Browsing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Nodes (~resources)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Namespace (URI mapped to integer)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Identifier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Integer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String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Binary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GUID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Class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Variable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Method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Reference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Various type 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FF0000"/>
                </a:solidFill>
              </a:rPr>
              <a:t>Bidirectional references, bitmaps, word sizes, ...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FLC as W3C WoT 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OPC UA FLC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OPC UA Server plus </a:t>
            </a:r>
            <a:r>
              <a:rPr lang="en-US" dirty="0" err="1" smtClean="0"/>
              <a:t>PubSub</a:t>
            </a:r>
            <a:endParaRPr lang="en-US" dirty="0" smtClean="0"/>
          </a:p>
          <a:p>
            <a:r>
              <a:rPr lang="en-US" dirty="0" smtClean="0"/>
              <a:t>Functional Entity (FLC)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Published </a:t>
            </a:r>
            <a:r>
              <a:rPr lang="en-US" dirty="0" err="1" smtClean="0"/>
              <a:t>DataSets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addr</a:t>
            </a:r>
            <a:r>
              <a:rPr lang="en-US" dirty="0" smtClean="0"/>
              <a:t>, namespace, </a:t>
            </a:r>
            <a:r>
              <a:rPr lang="en-US" dirty="0" err="1" smtClean="0"/>
              <a:t>NodeID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W3C WoT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Servient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Thing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Properties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Actions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Events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Form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Time-Sensitive Networking (TSN)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9334262"/>
              </p:ext>
            </p:extLst>
          </p:nvPr>
        </p:nvGraphicFramePr>
        <p:xfrm>
          <a:off x="838200" y="1690688"/>
          <a:ext cx="5181600" cy="489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IEEE family of specification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deterministic networking</a:t>
            </a:r>
          </a:p>
          <a:p>
            <a:r>
              <a:rPr lang="en-US" dirty="0" smtClean="0"/>
              <a:t>Extends 802.1Q VLAN standard</a:t>
            </a:r>
            <a:br>
              <a:rPr lang="en-US" dirty="0" smtClean="0"/>
            </a:br>
            <a:r>
              <a:rPr lang="en-US" dirty="0" smtClean="0"/>
              <a:t>(makes use of VLAN tagging)</a:t>
            </a:r>
          </a:p>
          <a:p>
            <a:r>
              <a:rPr lang="en-US" dirty="0" smtClean="0"/>
              <a:t>Enables scheduled traffic, i.e., deterministic time slots, latency, and jitter for selected traffic</a:t>
            </a:r>
          </a:p>
          <a:p>
            <a:r>
              <a:rPr lang="en-US" dirty="0" smtClean="0"/>
              <a:t>Allows for the </a:t>
            </a:r>
            <a:r>
              <a:rPr lang="en-US" b="1" dirty="0" smtClean="0"/>
              <a:t>convergence </a:t>
            </a:r>
            <a:r>
              <a:rPr lang="en-US" dirty="0" smtClean="0"/>
              <a:t>of many </a:t>
            </a:r>
            <a:r>
              <a:rPr lang="en-US" b="1" dirty="0" smtClean="0"/>
              <a:t>fieldbus technologies </a:t>
            </a:r>
            <a:r>
              <a:rPr lang="en-US" dirty="0" smtClean="0"/>
              <a:t>into a </a:t>
            </a:r>
            <a:r>
              <a:rPr lang="en-US" b="1" dirty="0" smtClean="0"/>
              <a:t>standard Ethernet network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826589" y="2938310"/>
            <a:ext cx="1595473" cy="581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Time-Aware Scheduler and Gate Control Lists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948056" y="3285680"/>
            <a:ext cx="1977887" cy="874644"/>
          </a:xfrm>
          <a:prstGeom prst="cube">
            <a:avLst>
              <a:gd name="adj" fmla="val 5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258878" y="3285680"/>
            <a:ext cx="1977887" cy="874644"/>
          </a:xfrm>
          <a:prstGeom prst="cube">
            <a:avLst>
              <a:gd name="adj" fmla="val 5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700" y="2416506"/>
            <a:ext cx="1043609" cy="1043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non-TSN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74700" y="3971876"/>
            <a:ext cx="1043609" cy="10436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386391" y="2416506"/>
            <a:ext cx="1043609" cy="1043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non-TSN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386392" y="3971876"/>
            <a:ext cx="1043609" cy="10436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09622" y="1685855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5320" y="1547331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514847" y="4904923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3"/>
            <a:endCxn id="14" idx="1"/>
          </p:cNvCxnSpPr>
          <p:nvPr/>
        </p:nvCxnSpPr>
        <p:spPr>
          <a:xfrm>
            <a:off x="8005633" y="4160324"/>
            <a:ext cx="1662047" cy="897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5" idx="2"/>
          </p:cNvCxnSpPr>
          <p:nvPr/>
        </p:nvCxnSpPr>
        <p:spPr>
          <a:xfrm flipV="1">
            <a:off x="1818309" y="3965191"/>
            <a:ext cx="1129747" cy="528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5" idx="0"/>
          </p:cNvCxnSpPr>
          <p:nvPr/>
        </p:nvCxnSpPr>
        <p:spPr>
          <a:xfrm>
            <a:off x="3100398" y="2576631"/>
            <a:ext cx="1078790" cy="709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3"/>
            <a:endCxn id="6" idx="0"/>
          </p:cNvCxnSpPr>
          <p:nvPr/>
        </p:nvCxnSpPr>
        <p:spPr>
          <a:xfrm flipH="1">
            <a:off x="8490010" y="2438107"/>
            <a:ext cx="808143" cy="847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5"/>
          </p:cNvCxnSpPr>
          <p:nvPr/>
        </p:nvCxnSpPr>
        <p:spPr>
          <a:xfrm flipH="1">
            <a:off x="9236765" y="2938311"/>
            <a:ext cx="1149626" cy="542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2"/>
          </p:cNvCxnSpPr>
          <p:nvPr/>
        </p:nvCxnSpPr>
        <p:spPr>
          <a:xfrm flipH="1" flipV="1">
            <a:off x="8697566" y="3951178"/>
            <a:ext cx="1688826" cy="542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 flipV="1">
            <a:off x="1814991" y="3884250"/>
            <a:ext cx="8584100" cy="677813"/>
          </a:xfrm>
          <a:custGeom>
            <a:avLst/>
            <a:gdLst>
              <a:gd name="connsiteX0" fmla="*/ 0 w 8428382"/>
              <a:gd name="connsiteY0" fmla="*/ 0 h 546652"/>
              <a:gd name="connsiteX1" fmla="*/ 1520686 w 8428382"/>
              <a:gd name="connsiteY1" fmla="*/ 477079 h 546652"/>
              <a:gd name="connsiteX2" fmla="*/ 7305260 w 8428382"/>
              <a:gd name="connsiteY2" fmla="*/ 546652 h 546652"/>
              <a:gd name="connsiteX3" fmla="*/ 8428382 w 8428382"/>
              <a:gd name="connsiteY3" fmla="*/ 0 h 546652"/>
              <a:gd name="connsiteX0" fmla="*/ 0 w 8428382"/>
              <a:gd name="connsiteY0" fmla="*/ 0 h 696087"/>
              <a:gd name="connsiteX1" fmla="*/ 1520686 w 8428382"/>
              <a:gd name="connsiteY1" fmla="*/ 477079 h 696087"/>
              <a:gd name="connsiteX2" fmla="*/ 7305260 w 8428382"/>
              <a:gd name="connsiteY2" fmla="*/ 546652 h 696087"/>
              <a:gd name="connsiteX3" fmla="*/ 8428382 w 8428382"/>
              <a:gd name="connsiteY3" fmla="*/ 0 h 696087"/>
              <a:gd name="connsiteX0" fmla="*/ 0 w 8428382"/>
              <a:gd name="connsiteY0" fmla="*/ 0 h 696087"/>
              <a:gd name="connsiteX1" fmla="*/ 1520686 w 8428382"/>
              <a:gd name="connsiteY1" fmla="*/ 477079 h 696087"/>
              <a:gd name="connsiteX2" fmla="*/ 7305260 w 8428382"/>
              <a:gd name="connsiteY2" fmla="*/ 546652 h 696087"/>
              <a:gd name="connsiteX3" fmla="*/ 8428382 w 8428382"/>
              <a:gd name="connsiteY3" fmla="*/ 0 h 696087"/>
              <a:gd name="connsiteX0" fmla="*/ 0 w 8428382"/>
              <a:gd name="connsiteY0" fmla="*/ 0 h 736070"/>
              <a:gd name="connsiteX1" fmla="*/ 1520686 w 8428382"/>
              <a:gd name="connsiteY1" fmla="*/ 477079 h 736070"/>
              <a:gd name="connsiteX2" fmla="*/ 7305260 w 8428382"/>
              <a:gd name="connsiteY2" fmla="*/ 546652 h 736070"/>
              <a:gd name="connsiteX3" fmla="*/ 8428382 w 8428382"/>
              <a:gd name="connsiteY3" fmla="*/ 0 h 736070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11299"/>
              <a:gd name="connsiteX1" fmla="*/ 1689652 w 8428382"/>
              <a:gd name="connsiteY1" fmla="*/ 609899 h 711299"/>
              <a:gd name="connsiteX2" fmla="*/ 7305260 w 8428382"/>
              <a:gd name="connsiteY2" fmla="*/ 546652 h 711299"/>
              <a:gd name="connsiteX3" fmla="*/ 8428382 w 8428382"/>
              <a:gd name="connsiteY3" fmla="*/ 0 h 711299"/>
              <a:gd name="connsiteX0" fmla="*/ 0 w 8428382"/>
              <a:gd name="connsiteY0" fmla="*/ 0 h 715309"/>
              <a:gd name="connsiteX1" fmla="*/ 1689652 w 8428382"/>
              <a:gd name="connsiteY1" fmla="*/ 609899 h 715309"/>
              <a:gd name="connsiteX2" fmla="*/ 7305260 w 8428382"/>
              <a:gd name="connsiteY2" fmla="*/ 546652 h 715309"/>
              <a:gd name="connsiteX3" fmla="*/ 8428382 w 8428382"/>
              <a:gd name="connsiteY3" fmla="*/ 0 h 715309"/>
              <a:gd name="connsiteX0" fmla="*/ 0 w 8448260"/>
              <a:gd name="connsiteY0" fmla="*/ 0 h 701729"/>
              <a:gd name="connsiteX1" fmla="*/ 1689652 w 8448260"/>
              <a:gd name="connsiteY1" fmla="*/ 609899 h 701729"/>
              <a:gd name="connsiteX2" fmla="*/ 7305260 w 8448260"/>
              <a:gd name="connsiteY2" fmla="*/ 546652 h 701729"/>
              <a:gd name="connsiteX3" fmla="*/ 8448260 w 8448260"/>
              <a:gd name="connsiteY3" fmla="*/ 51084 h 701729"/>
              <a:gd name="connsiteX0" fmla="*/ 0 w 8448260"/>
              <a:gd name="connsiteY0" fmla="*/ 0 h 701729"/>
              <a:gd name="connsiteX1" fmla="*/ 1689652 w 8448260"/>
              <a:gd name="connsiteY1" fmla="*/ 609899 h 701729"/>
              <a:gd name="connsiteX2" fmla="*/ 7305260 w 8448260"/>
              <a:gd name="connsiteY2" fmla="*/ 546652 h 701729"/>
              <a:gd name="connsiteX3" fmla="*/ 8448260 w 8448260"/>
              <a:gd name="connsiteY3" fmla="*/ 51084 h 701729"/>
              <a:gd name="connsiteX0" fmla="*/ 0 w 8448260"/>
              <a:gd name="connsiteY0" fmla="*/ 0 h 787935"/>
              <a:gd name="connsiteX1" fmla="*/ 1689652 w 8448260"/>
              <a:gd name="connsiteY1" fmla="*/ 609899 h 787935"/>
              <a:gd name="connsiteX2" fmla="*/ 7305260 w 8448260"/>
              <a:gd name="connsiteY2" fmla="*/ 546652 h 787935"/>
              <a:gd name="connsiteX3" fmla="*/ 8448260 w 8448260"/>
              <a:gd name="connsiteY3" fmla="*/ 51084 h 787935"/>
              <a:gd name="connsiteX0" fmla="*/ 0 w 8448260"/>
              <a:gd name="connsiteY0" fmla="*/ 10217 h 736851"/>
              <a:gd name="connsiteX1" fmla="*/ 1689652 w 8448260"/>
              <a:gd name="connsiteY1" fmla="*/ 558815 h 736851"/>
              <a:gd name="connsiteX2" fmla="*/ 7305260 w 8448260"/>
              <a:gd name="connsiteY2" fmla="*/ 495568 h 736851"/>
              <a:gd name="connsiteX3" fmla="*/ 8448260 w 8448260"/>
              <a:gd name="connsiteY3" fmla="*/ 0 h 736851"/>
              <a:gd name="connsiteX0" fmla="*/ 0 w 8448260"/>
              <a:gd name="connsiteY0" fmla="*/ 10217 h 620170"/>
              <a:gd name="connsiteX1" fmla="*/ 1689652 w 8448260"/>
              <a:gd name="connsiteY1" fmla="*/ 517947 h 620170"/>
              <a:gd name="connsiteX2" fmla="*/ 7305260 w 8448260"/>
              <a:gd name="connsiteY2" fmla="*/ 495568 h 620170"/>
              <a:gd name="connsiteX3" fmla="*/ 8448260 w 8448260"/>
              <a:gd name="connsiteY3" fmla="*/ 0 h 620170"/>
              <a:gd name="connsiteX0" fmla="*/ 0 w 8448260"/>
              <a:gd name="connsiteY0" fmla="*/ 10217 h 653848"/>
              <a:gd name="connsiteX1" fmla="*/ 1689652 w 8448260"/>
              <a:gd name="connsiteY1" fmla="*/ 517947 h 653848"/>
              <a:gd name="connsiteX2" fmla="*/ 7166113 w 8448260"/>
              <a:gd name="connsiteY2" fmla="*/ 577303 h 653848"/>
              <a:gd name="connsiteX3" fmla="*/ 8448260 w 8448260"/>
              <a:gd name="connsiteY3" fmla="*/ 0 h 653848"/>
              <a:gd name="connsiteX0" fmla="*/ 0 w 8448260"/>
              <a:gd name="connsiteY0" fmla="*/ 10217 h 696758"/>
              <a:gd name="connsiteX1" fmla="*/ 1689652 w 8448260"/>
              <a:gd name="connsiteY1" fmla="*/ 517947 h 696758"/>
              <a:gd name="connsiteX2" fmla="*/ 7166113 w 8448260"/>
              <a:gd name="connsiteY2" fmla="*/ 577303 h 696758"/>
              <a:gd name="connsiteX3" fmla="*/ 8448260 w 8448260"/>
              <a:gd name="connsiteY3" fmla="*/ 0 h 6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260" h="696758">
                <a:moveTo>
                  <a:pt x="0" y="10217"/>
                </a:moveTo>
                <a:cubicBezTo>
                  <a:pt x="506895" y="169243"/>
                  <a:pt x="894522" y="358920"/>
                  <a:pt x="1689652" y="517947"/>
                </a:cubicBezTo>
                <a:cubicBezTo>
                  <a:pt x="3369364" y="714825"/>
                  <a:pt x="6052900" y="769827"/>
                  <a:pt x="7166113" y="577303"/>
                </a:cubicBezTo>
                <a:cubicBezTo>
                  <a:pt x="7547113" y="511411"/>
                  <a:pt x="8024191" y="192434"/>
                  <a:pt x="844826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257997" y="3480813"/>
            <a:ext cx="5966068" cy="21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36551" y="3708932"/>
            <a:ext cx="2591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893402" y="1471131"/>
            <a:ext cx="1946222" cy="1680213"/>
            <a:chOff x="3882729" y="4837166"/>
            <a:chExt cx="1946222" cy="1680213"/>
          </a:xfrm>
        </p:grpSpPr>
        <p:sp>
          <p:nvSpPr>
            <p:cNvPr id="68" name="Rectangle 67"/>
            <p:cNvSpPr/>
            <p:nvPr/>
          </p:nvSpPr>
          <p:spPr>
            <a:xfrm>
              <a:off x="3882730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82730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82730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2730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82730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/>
                <a:t>Gate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48706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348706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48706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48706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48706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14682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14682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14682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14682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14682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68993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68993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68993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68993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68993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89" name="Trapezoid 88"/>
            <p:cNvSpPr/>
            <p:nvPr/>
          </p:nvSpPr>
          <p:spPr>
            <a:xfrm flipV="1">
              <a:off x="3882729" y="6218903"/>
              <a:ext cx="1946221" cy="150521"/>
            </a:xfrm>
            <a:prstGeom prst="trapezoid">
              <a:avLst>
                <a:gd name="adj" fmla="val 122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54914" y="6155663"/>
              <a:ext cx="1601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/>
                  </a:solidFill>
                </a:rPr>
                <a:t>Transmission Selection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1" idx="2"/>
              <a:endCxn id="73" idx="0"/>
            </p:cNvCxnSpPr>
            <p:nvPr/>
          </p:nvCxnSpPr>
          <p:spPr>
            <a:xfrm>
              <a:off x="406270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53374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00477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66046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270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3374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00477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6046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855838" y="636942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3882730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Prio 7</a:t>
              </a:r>
            </a:p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Queue 7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48706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6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6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1468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6899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</a:t>
              </a:r>
              <a:r>
                <a:rPr lang="de-DE" sz="1200" dirty="0">
                  <a:solidFill>
                    <a:schemeClr val="tx1"/>
                  </a:solidFill>
                </a:rPr>
                <a:t>0</a:t>
              </a:r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09464" y="4837166"/>
              <a:ext cx="1019486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Best Effort</a:t>
              </a: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74640" y="5331626"/>
              <a:ext cx="294352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192342" y="4880672"/>
            <a:ext cx="1946222" cy="1680213"/>
            <a:chOff x="3882729" y="4837166"/>
            <a:chExt cx="1946222" cy="1680213"/>
          </a:xfrm>
        </p:grpSpPr>
        <p:sp>
          <p:nvSpPr>
            <p:cNvPr id="109" name="Rectangle 108"/>
            <p:cNvSpPr/>
            <p:nvPr/>
          </p:nvSpPr>
          <p:spPr>
            <a:xfrm>
              <a:off x="3882730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82730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82730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82730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82730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/>
                <a:t>Gate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348706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348706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348706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348706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348706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814682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814682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14682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14682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14682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468993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68993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68993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68993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68993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29" name="Trapezoid 128"/>
            <p:cNvSpPr/>
            <p:nvPr/>
          </p:nvSpPr>
          <p:spPr>
            <a:xfrm flipV="1">
              <a:off x="3882729" y="6218903"/>
              <a:ext cx="1946221" cy="150521"/>
            </a:xfrm>
            <a:prstGeom prst="trapezoid">
              <a:avLst>
                <a:gd name="adj" fmla="val 122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54914" y="6155663"/>
              <a:ext cx="1601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/>
                  </a:solidFill>
                </a:rPr>
                <a:t>Transmission Selection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2" idx="2"/>
              <a:endCxn id="113" idx="0"/>
            </p:cNvCxnSpPr>
            <p:nvPr/>
          </p:nvCxnSpPr>
          <p:spPr>
            <a:xfrm>
              <a:off x="406270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53374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0477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66046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06270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453374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500477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566046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4855838" y="636942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3882730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7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7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48706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6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6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1468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46899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</a:t>
              </a:r>
              <a:r>
                <a:rPr lang="de-DE" sz="1200" dirty="0">
                  <a:solidFill>
                    <a:schemeClr val="tx1"/>
                  </a:solidFill>
                </a:rPr>
                <a:t>0</a:t>
              </a:r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809464" y="4837166"/>
              <a:ext cx="1019486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Best Effort</a:t>
              </a: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74640" y="5331626"/>
              <a:ext cx="294352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898762" y="2213436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T0: </a:t>
            </a:r>
            <a:r>
              <a:rPr lang="de-DE" sz="1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</a:t>
            </a:r>
            <a:r>
              <a:rPr lang="de-DE" sz="1200" dirty="0" smtClean="0">
                <a:latin typeface="Consolas" panose="020B0609020204030204" pitchFamily="49" charset="0"/>
              </a:rPr>
              <a:t>ccccccc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T1: ccOOOOOO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T2: c</a:t>
            </a:r>
            <a:r>
              <a:rPr lang="de-DE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de-DE" sz="1200" dirty="0" smtClean="0">
                <a:latin typeface="Consolas" panose="020B0609020204030204" pitchFamily="49" charset="0"/>
              </a:rPr>
              <a:t>cccccc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T3: ccOOOOOO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7" y="4695157"/>
            <a:ext cx="5130742" cy="206046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5121290" y="3133232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Bandwidth guarantee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516518" y="3957958"/>
            <a:ext cx="281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Latency/deadline guarantee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47" grpId="0"/>
      <p:bldP spid="160" grpId="0"/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Configuration (Centralized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configuration usually done via YANG modules</a:t>
            </a:r>
            <a:br>
              <a:rPr lang="en-US" dirty="0" smtClean="0"/>
            </a:br>
            <a:r>
              <a:rPr lang="en-US" dirty="0" smtClean="0"/>
              <a:t>(cf. </a:t>
            </a:r>
            <a:r>
              <a:rPr lang="en-US" dirty="0" err="1" smtClean="0"/>
              <a:t>CoRECONF</a:t>
            </a:r>
            <a:r>
              <a:rPr lang="en-US" dirty="0" smtClean="0"/>
              <a:t> for LP-WAN work)</a:t>
            </a:r>
          </a:p>
          <a:p>
            <a:r>
              <a:rPr lang="en-US" dirty="0" smtClean="0"/>
              <a:t>Multiple protocol choices</a:t>
            </a:r>
            <a:br>
              <a:rPr lang="en-US" dirty="0" smtClean="0"/>
            </a:br>
            <a:r>
              <a:rPr lang="en-US" dirty="0" smtClean="0"/>
              <a:t>for industry</a:t>
            </a:r>
          </a:p>
          <a:p>
            <a:pPr lvl="1"/>
            <a:r>
              <a:rPr lang="en-US" dirty="0" smtClean="0"/>
              <a:t>NETCONF</a:t>
            </a:r>
          </a:p>
          <a:p>
            <a:pPr lvl="1"/>
            <a:r>
              <a:rPr lang="en-US" dirty="0" smtClean="0"/>
              <a:t>RESTCONF</a:t>
            </a:r>
          </a:p>
          <a:p>
            <a:pPr lvl="1"/>
            <a:r>
              <a:rPr lang="en-US" dirty="0" err="1" smtClean="0"/>
              <a:t>CoRECONF</a:t>
            </a:r>
            <a:endParaRPr lang="en-US" dirty="0" smtClean="0"/>
          </a:p>
          <a:p>
            <a:r>
              <a:rPr lang="en-US" dirty="0" smtClean="0"/>
              <a:t>Network equipment mainly has NETCONF interfaces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792"/>
            <a:ext cx="5181600" cy="3167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NETCONF as W3C WoT 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Embedded stack on device</a:t>
            </a:r>
          </a:p>
          <a:p>
            <a:r>
              <a:rPr lang="en-US" dirty="0" smtClean="0"/>
              <a:t>NETCONF </a:t>
            </a:r>
            <a:r>
              <a:rPr lang="en-US" dirty="0" err="1" smtClean="0"/>
              <a:t>datastores</a:t>
            </a:r>
            <a:endParaRPr lang="en-US" dirty="0" smtClean="0"/>
          </a:p>
          <a:p>
            <a:r>
              <a:rPr lang="en-US" dirty="0" smtClean="0"/>
              <a:t>Leaf nodes</a:t>
            </a:r>
          </a:p>
          <a:p>
            <a:r>
              <a:rPr lang="en-US" dirty="0" smtClean="0"/>
              <a:t>RPCs </a:t>
            </a:r>
            <a:r>
              <a:rPr lang="en-US" sz="2400" dirty="0" smtClean="0"/>
              <a:t>(other than get/edit-</a:t>
            </a:r>
            <a:r>
              <a:rPr lang="en-US" sz="2400" dirty="0" err="1" smtClean="0"/>
              <a:t>config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X-Path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W3C WoT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Servient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Thing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Properties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Actions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Events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Form </a:t>
            </a:r>
            <a:r>
              <a:rPr lang="en-US" dirty="0" err="1" smtClean="0"/>
              <a:t>href</a:t>
            </a:r>
            <a:r>
              <a:rPr lang="en-US" dirty="0" smtClean="0"/>
              <a:t> (part)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1143</Words>
  <Application>Microsoft Office PowerPoint</Application>
  <PresentationFormat>Widescreen</PresentationFormat>
  <Paragraphs>314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Consolas</vt:lpstr>
      <vt:lpstr>HG明朝E</vt:lpstr>
      <vt:lpstr>Times New Roman</vt:lpstr>
      <vt:lpstr>Wingdings</vt:lpstr>
      <vt:lpstr>Office Theme</vt:lpstr>
      <vt:lpstr>Semantics-enabled Connectivity: Configuring Time Sensitive Networking (TSN) from W3C WoT Thing Description (TD)</vt:lpstr>
      <vt:lpstr>Background: TSN and OPC UA for IIoT</vt:lpstr>
      <vt:lpstr>OPC UA Field Level Communications</vt:lpstr>
      <vt:lpstr>OPC UA Example (UAExpert Browse View)</vt:lpstr>
      <vt:lpstr>OPC UA FLC as W3C WoT Binding</vt:lpstr>
      <vt:lpstr>IEEE Time-Sensitive Networking (TSN)</vt:lpstr>
      <vt:lpstr>Time-Aware Scheduler and Gate Control Lists</vt:lpstr>
      <vt:lpstr>Network Configuration (Centralized Model)</vt:lpstr>
      <vt:lpstr>NETCONF as W3C WoT Binding</vt:lpstr>
      <vt:lpstr>NETCONF Examples</vt:lpstr>
      <vt:lpstr>Discussion of Design Decisions: NETCONF</vt:lpstr>
      <vt:lpstr>Discussion of Design Decisions: OPC UA</vt:lpstr>
      <vt:lpstr>Semantics-enabled Connectivity through TDs</vt:lpstr>
      <vt:lpstr>QoS Capabilities and Requirements</vt:lpstr>
      <vt:lpstr>New TD Vocabulary for QoS, but there is more</vt:lpstr>
      <vt:lpstr>Related Work</vt:lpstr>
      <vt:lpstr>Conclusions</vt:lpstr>
      <vt:lpstr>Other Points</vt:lpstr>
      <vt:lpstr>Contact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Semantics-enabled Connectivity: Configuring Time Sensitive Networking (TSN) from W3C WoT Thing Description (TD)</dc:title>
  <dc:creator>Matthias Kovatsch</dc:creator>
  <cp:lastModifiedBy>Matthias Kovatsch</cp:lastModifiedBy>
  <cp:revision>116</cp:revision>
  <dcterms:created xsi:type="dcterms:W3CDTF">2019-11-07T14:56:14Z</dcterms:created>
  <dcterms:modified xsi:type="dcterms:W3CDTF">2019-11-15T09:02:25Z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1573788679</vt:lpwstr>
  </property>
</Properties>
</file>