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2" r:id="rId3"/>
    <p:sldId id="261" r:id="rId4"/>
    <p:sldId id="275" r:id="rId5"/>
    <p:sldId id="260" r:id="rId6"/>
    <p:sldId id="257" r:id="rId7"/>
    <p:sldId id="259" r:id="rId8"/>
    <p:sldId id="263" r:id="rId9"/>
    <p:sldId id="265" r:id="rId10"/>
    <p:sldId id="273" r:id="rId11"/>
    <p:sldId id="274" r:id="rId12"/>
    <p:sldId id="272" r:id="rId13"/>
    <p:sldId id="264" r:id="rId14"/>
    <p:sldId id="269" r:id="rId15"/>
    <p:sldId id="276" r:id="rId16"/>
    <p:sldId id="268" r:id="rId17"/>
    <p:sldId id="270" r:id="rId18"/>
    <p:sldId id="26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F6A4DA-209F-4E6A-8559-E15871977999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89CE66-7242-48A8-9948-E82A6761F215}">
      <dgm:prSet phldrT="[Text]" custT="1"/>
      <dgm:spPr/>
      <dgm:t>
        <a:bodyPr/>
        <a:lstStyle/>
        <a:p>
          <a:r>
            <a:rPr lang="de-DE" sz="2200" dirty="0" smtClean="0"/>
            <a:t>.1AS</a:t>
          </a:r>
          <a:br>
            <a:rPr lang="de-DE" sz="2200" dirty="0" smtClean="0"/>
          </a:br>
          <a:r>
            <a:rPr lang="de-DE" sz="2200" dirty="0" smtClean="0"/>
            <a:t>(-rev)</a:t>
          </a:r>
          <a:endParaRPr lang="en-US" sz="2200" dirty="0"/>
        </a:p>
      </dgm:t>
    </dgm:pt>
    <dgm:pt modelId="{7576CE3B-B708-4B0C-95BF-FE360D15CC6F}" type="parTrans" cxnId="{40BB99B0-C740-4927-B135-422712058D5C}">
      <dgm:prSet/>
      <dgm:spPr/>
      <dgm:t>
        <a:bodyPr/>
        <a:lstStyle/>
        <a:p>
          <a:endParaRPr lang="en-US" sz="2200"/>
        </a:p>
      </dgm:t>
    </dgm:pt>
    <dgm:pt modelId="{7265FBA1-C7C6-42F1-BB80-AE22CB936032}" type="sibTrans" cxnId="{40BB99B0-C740-4927-B135-422712058D5C}">
      <dgm:prSet custT="1"/>
      <dgm:spPr/>
      <dgm:t>
        <a:bodyPr/>
        <a:lstStyle/>
        <a:p>
          <a:r>
            <a:rPr lang="de-DE" sz="2200" dirty="0" smtClean="0"/>
            <a:t>1588 PTP</a:t>
          </a:r>
          <a:endParaRPr lang="en-US" sz="2200" dirty="0"/>
        </a:p>
      </dgm:t>
    </dgm:pt>
    <dgm:pt modelId="{467B5218-7DCE-4150-A016-502981EEF7D6}">
      <dgm:prSet phldrT="[Text]" custT="1"/>
      <dgm:spPr/>
      <dgm:t>
        <a:bodyPr/>
        <a:lstStyle/>
        <a:p>
          <a:r>
            <a:rPr lang="de-DE" sz="2200" dirty="0" smtClean="0"/>
            <a:t>.1Qci</a:t>
          </a:r>
          <a:endParaRPr lang="en-US" sz="2200" dirty="0"/>
        </a:p>
      </dgm:t>
    </dgm:pt>
    <dgm:pt modelId="{6AA1628A-D52E-49A7-A936-3E7CF8D73F06}" type="parTrans" cxnId="{6B234320-3C71-4F4E-9E39-EB79851EDC02}">
      <dgm:prSet/>
      <dgm:spPr/>
      <dgm:t>
        <a:bodyPr/>
        <a:lstStyle/>
        <a:p>
          <a:endParaRPr lang="en-US" sz="2200"/>
        </a:p>
      </dgm:t>
    </dgm:pt>
    <dgm:pt modelId="{81AC9041-455F-481A-BB2C-36187C2E5C91}" type="sibTrans" cxnId="{6B234320-3C71-4F4E-9E39-EB79851EDC02}">
      <dgm:prSet/>
      <dgm:spPr/>
      <dgm:t>
        <a:bodyPr/>
        <a:lstStyle/>
        <a:p>
          <a:endParaRPr lang="en-US" sz="2200"/>
        </a:p>
      </dgm:t>
    </dgm:pt>
    <dgm:pt modelId="{DFDB9E43-E6A9-442E-8204-B967D1448249}">
      <dgm:prSet phldrT="[Text]" custT="1"/>
      <dgm:spPr>
        <a:solidFill>
          <a:schemeClr val="accent2"/>
        </a:solidFill>
      </dgm:spPr>
      <dgm:t>
        <a:bodyPr lIns="0" rIns="0"/>
        <a:lstStyle/>
        <a:p>
          <a:r>
            <a:rPr lang="de-DE" sz="2200" b="1" dirty="0" smtClean="0"/>
            <a:t>802.1Q</a:t>
          </a:r>
          <a:endParaRPr lang="en-US" sz="2200" b="1" dirty="0"/>
        </a:p>
      </dgm:t>
    </dgm:pt>
    <dgm:pt modelId="{BF924CFC-B023-4DB1-B893-75AEEBC4AAD6}" type="parTrans" cxnId="{AFCEDE93-6BC1-4454-8F43-5D64D03607CA}">
      <dgm:prSet/>
      <dgm:spPr/>
      <dgm:t>
        <a:bodyPr/>
        <a:lstStyle/>
        <a:p>
          <a:endParaRPr lang="en-US" sz="2200"/>
        </a:p>
      </dgm:t>
    </dgm:pt>
    <dgm:pt modelId="{5FD9B19E-FA5E-4FEA-8B38-38632117864E}" type="sibTrans" cxnId="{AFCEDE93-6BC1-4454-8F43-5D64D03607CA}">
      <dgm:prSet custT="1"/>
      <dgm:spPr/>
      <dgm:t>
        <a:bodyPr/>
        <a:lstStyle/>
        <a:p>
          <a:r>
            <a:rPr lang="de-DE" sz="2200" dirty="0" smtClean="0"/>
            <a:t>.1Qbv</a:t>
          </a:r>
          <a:endParaRPr lang="en-US" sz="2200" dirty="0"/>
        </a:p>
      </dgm:t>
    </dgm:pt>
    <dgm:pt modelId="{D63596B2-7F1A-459D-94BD-B655C750C456}">
      <dgm:prSet phldrT="[Text]" custT="1"/>
      <dgm:spPr/>
      <dgm:t>
        <a:bodyPr/>
        <a:lstStyle/>
        <a:p>
          <a:r>
            <a:rPr lang="de-DE" sz="2200" dirty="0" smtClean="0"/>
            <a:t>.1Qcr</a:t>
          </a:r>
          <a:endParaRPr lang="en-US" sz="2200" dirty="0"/>
        </a:p>
      </dgm:t>
    </dgm:pt>
    <dgm:pt modelId="{521977D6-56EA-4E4E-A226-741DD61172D8}" type="parTrans" cxnId="{7DFA2987-0DE2-4CAB-80E5-740DD3366576}">
      <dgm:prSet/>
      <dgm:spPr/>
      <dgm:t>
        <a:bodyPr/>
        <a:lstStyle/>
        <a:p>
          <a:endParaRPr lang="en-US" sz="2200"/>
        </a:p>
      </dgm:t>
    </dgm:pt>
    <dgm:pt modelId="{867185AD-A297-497B-B440-51FCDF61F42B}" type="sibTrans" cxnId="{7DFA2987-0DE2-4CAB-80E5-740DD3366576}">
      <dgm:prSet/>
      <dgm:spPr/>
      <dgm:t>
        <a:bodyPr/>
        <a:lstStyle/>
        <a:p>
          <a:endParaRPr lang="en-US" sz="2200"/>
        </a:p>
      </dgm:t>
    </dgm:pt>
    <dgm:pt modelId="{20908729-AF82-4B84-832B-EB4BF4056E16}">
      <dgm:prSet phldrT="[Text]" custT="1"/>
      <dgm:spPr/>
      <dgm:t>
        <a:bodyPr/>
        <a:lstStyle/>
        <a:p>
          <a:r>
            <a:rPr lang="de-DE" sz="2200" dirty="0" smtClean="0"/>
            <a:t>.1Qcc</a:t>
          </a:r>
          <a:endParaRPr lang="en-US" sz="2200" dirty="0"/>
        </a:p>
      </dgm:t>
    </dgm:pt>
    <dgm:pt modelId="{E9420812-969D-4F5B-A16E-F8A557BA5474}" type="parTrans" cxnId="{DAF6BBCE-A88B-40F8-920A-B87E263EAF30}">
      <dgm:prSet/>
      <dgm:spPr/>
      <dgm:t>
        <a:bodyPr/>
        <a:lstStyle/>
        <a:p>
          <a:endParaRPr lang="en-US" sz="2200"/>
        </a:p>
      </dgm:t>
    </dgm:pt>
    <dgm:pt modelId="{AA80C9A5-AA4B-4CC9-BC1F-E36E3C61A768}" type="sibTrans" cxnId="{DAF6BBCE-A88B-40F8-920A-B87E263EAF30}">
      <dgm:prSet custT="1"/>
      <dgm:spPr/>
      <dgm:t>
        <a:bodyPr/>
        <a:lstStyle/>
        <a:p>
          <a:r>
            <a:rPr lang="de-DE" sz="2200" dirty="0" smtClean="0"/>
            <a:t>.1Qbu</a:t>
          </a:r>
          <a:endParaRPr lang="en-US" sz="2200" dirty="0"/>
        </a:p>
      </dgm:t>
    </dgm:pt>
    <dgm:pt modelId="{03E8319D-D19D-4C90-A480-527766996150}">
      <dgm:prSet phldrT="[Text]" custT="1"/>
      <dgm:spPr/>
      <dgm:t>
        <a:bodyPr/>
        <a:lstStyle/>
        <a:p>
          <a:r>
            <a:rPr lang="de-DE" sz="2200" dirty="0" smtClean="0"/>
            <a:t>.1Qdd</a:t>
          </a:r>
          <a:endParaRPr lang="en-US" sz="2200" dirty="0"/>
        </a:p>
      </dgm:t>
    </dgm:pt>
    <dgm:pt modelId="{B1469765-4E16-4A04-9461-A089D4AEE9D1}" type="parTrans" cxnId="{771599E3-D001-46E2-99C2-95F3DBCBB656}">
      <dgm:prSet/>
      <dgm:spPr/>
      <dgm:t>
        <a:bodyPr/>
        <a:lstStyle/>
        <a:p>
          <a:endParaRPr lang="en-US" sz="2200"/>
        </a:p>
      </dgm:t>
    </dgm:pt>
    <dgm:pt modelId="{9D20A114-8AFC-4AC6-92B7-5A73352AB28E}" type="sibTrans" cxnId="{771599E3-D001-46E2-99C2-95F3DBCBB656}">
      <dgm:prSet/>
      <dgm:spPr/>
      <dgm:t>
        <a:bodyPr/>
        <a:lstStyle/>
        <a:p>
          <a:endParaRPr lang="en-US" sz="2200"/>
        </a:p>
      </dgm:t>
    </dgm:pt>
    <dgm:pt modelId="{7403746D-334F-4608-A15D-23EC4298B256}" type="pres">
      <dgm:prSet presAssocID="{2AF6A4DA-209F-4E6A-8559-E15871977999}" presName="Name0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B658B8D3-8CB2-4CE8-8030-952876D7ED3D}" type="pres">
      <dgm:prSet presAssocID="{9089CE66-7242-48A8-9948-E82A6761F215}" presName="composite" presStyleCnt="0"/>
      <dgm:spPr/>
    </dgm:pt>
    <dgm:pt modelId="{386C08A0-E6FA-4EE6-A46D-434F37295FAE}" type="pres">
      <dgm:prSet presAssocID="{9089CE66-7242-48A8-9948-E82A6761F215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FCB212-0739-4959-9A63-B6CA8286CC18}" type="pres">
      <dgm:prSet presAssocID="{9089CE66-7242-48A8-9948-E82A6761F215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207628-ABA8-4AB4-8D24-EFA4DDD48F01}" type="pres">
      <dgm:prSet presAssocID="{9089CE66-7242-48A8-9948-E82A6761F215}" presName="BalanceSpacing" presStyleCnt="0"/>
      <dgm:spPr/>
    </dgm:pt>
    <dgm:pt modelId="{435DB95F-BAF6-4AEA-A5DF-3C545E439FD7}" type="pres">
      <dgm:prSet presAssocID="{9089CE66-7242-48A8-9948-E82A6761F215}" presName="BalanceSpacing1" presStyleCnt="0"/>
      <dgm:spPr/>
    </dgm:pt>
    <dgm:pt modelId="{4B89A180-4C25-45B2-8398-277E7B016717}" type="pres">
      <dgm:prSet presAssocID="{7265FBA1-C7C6-42F1-BB80-AE22CB936032}" presName="Accent1Text" presStyleLbl="node1" presStyleIdx="1" presStyleCnt="6"/>
      <dgm:spPr/>
      <dgm:t>
        <a:bodyPr/>
        <a:lstStyle/>
        <a:p>
          <a:endParaRPr lang="en-US"/>
        </a:p>
      </dgm:t>
    </dgm:pt>
    <dgm:pt modelId="{00AE2C2A-A757-4B9E-B9A6-C40265EBE4B7}" type="pres">
      <dgm:prSet presAssocID="{7265FBA1-C7C6-42F1-BB80-AE22CB936032}" presName="spaceBetweenRectangles" presStyleCnt="0"/>
      <dgm:spPr/>
    </dgm:pt>
    <dgm:pt modelId="{C3052031-EC45-42D0-B41A-41A9B7663542}" type="pres">
      <dgm:prSet presAssocID="{DFDB9E43-E6A9-442E-8204-B967D1448249}" presName="composite" presStyleCnt="0"/>
      <dgm:spPr/>
    </dgm:pt>
    <dgm:pt modelId="{3FA1B23E-B752-484F-AAAD-E0F5B2F46296}" type="pres">
      <dgm:prSet presAssocID="{DFDB9E43-E6A9-442E-8204-B967D1448249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6B2AB7-661B-4272-ABC8-7963BB4094AC}" type="pres">
      <dgm:prSet presAssocID="{DFDB9E43-E6A9-442E-8204-B967D1448249}" presName="Childtext1" presStyleLbl="revTx" presStyleIdx="1" presStyleCnt="3" custScaleX="6968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428E822-9FCD-41C3-AD75-8EC8C0591081}" type="pres">
      <dgm:prSet presAssocID="{DFDB9E43-E6A9-442E-8204-B967D1448249}" presName="BalanceSpacing" presStyleCnt="0"/>
      <dgm:spPr/>
    </dgm:pt>
    <dgm:pt modelId="{9B9A0C73-C85E-414A-A9E3-41DB854C7BD4}" type="pres">
      <dgm:prSet presAssocID="{DFDB9E43-E6A9-442E-8204-B967D1448249}" presName="BalanceSpacing1" presStyleCnt="0"/>
      <dgm:spPr/>
    </dgm:pt>
    <dgm:pt modelId="{2E169A30-83DF-4E71-A8D5-8EE83229781F}" type="pres">
      <dgm:prSet presAssocID="{5FD9B19E-FA5E-4FEA-8B38-38632117864E}" presName="Accent1Text" presStyleLbl="node1" presStyleIdx="3" presStyleCnt="6"/>
      <dgm:spPr/>
      <dgm:t>
        <a:bodyPr/>
        <a:lstStyle/>
        <a:p>
          <a:endParaRPr lang="en-US"/>
        </a:p>
      </dgm:t>
    </dgm:pt>
    <dgm:pt modelId="{BA8AD976-D4AA-4B0C-B7E9-2B6A121B83D3}" type="pres">
      <dgm:prSet presAssocID="{5FD9B19E-FA5E-4FEA-8B38-38632117864E}" presName="spaceBetweenRectangles" presStyleCnt="0"/>
      <dgm:spPr/>
    </dgm:pt>
    <dgm:pt modelId="{C871A654-1F61-4BAD-92E3-A1162F6A7D5F}" type="pres">
      <dgm:prSet presAssocID="{20908729-AF82-4B84-832B-EB4BF4056E16}" presName="composite" presStyleCnt="0"/>
      <dgm:spPr/>
    </dgm:pt>
    <dgm:pt modelId="{B15639DF-DBB0-49DF-B222-48BD809768F0}" type="pres">
      <dgm:prSet presAssocID="{20908729-AF82-4B84-832B-EB4BF4056E16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0592DC3-92DC-49C8-A308-8C65CD3AADF2}" type="pres">
      <dgm:prSet presAssocID="{20908729-AF82-4B84-832B-EB4BF4056E16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30A5FE-C5E4-41A2-89BD-52C1E9506A8D}" type="pres">
      <dgm:prSet presAssocID="{20908729-AF82-4B84-832B-EB4BF4056E16}" presName="BalanceSpacing" presStyleCnt="0"/>
      <dgm:spPr/>
    </dgm:pt>
    <dgm:pt modelId="{C17A2B0B-1B12-4CF7-8E4F-01F3F71E3F24}" type="pres">
      <dgm:prSet presAssocID="{20908729-AF82-4B84-832B-EB4BF4056E16}" presName="BalanceSpacing1" presStyleCnt="0"/>
      <dgm:spPr/>
    </dgm:pt>
    <dgm:pt modelId="{D941E3B5-77F2-414F-AE02-39661ADF85BC}" type="pres">
      <dgm:prSet presAssocID="{AA80C9A5-AA4B-4CC9-BC1F-E36E3C61A768}" presName="Accent1Text" presStyleLbl="node1" presStyleIdx="5" presStyleCnt="6"/>
      <dgm:spPr/>
      <dgm:t>
        <a:bodyPr/>
        <a:lstStyle/>
        <a:p>
          <a:endParaRPr lang="en-US"/>
        </a:p>
      </dgm:t>
    </dgm:pt>
  </dgm:ptLst>
  <dgm:cxnLst>
    <dgm:cxn modelId="{43F3773F-4A04-43AA-8715-2F53939C2F25}" type="presOf" srcId="{AA80C9A5-AA4B-4CC9-BC1F-E36E3C61A768}" destId="{D941E3B5-77F2-414F-AE02-39661ADF85BC}" srcOrd="0" destOrd="0" presId="urn:microsoft.com/office/officeart/2008/layout/AlternatingHexagons"/>
    <dgm:cxn modelId="{7DFA2987-0DE2-4CAB-80E5-740DD3366576}" srcId="{DFDB9E43-E6A9-442E-8204-B967D1448249}" destId="{D63596B2-7F1A-459D-94BD-B655C750C456}" srcOrd="0" destOrd="0" parTransId="{521977D6-56EA-4E4E-A226-741DD61172D8}" sibTransId="{867185AD-A297-497B-B440-51FCDF61F42B}"/>
    <dgm:cxn modelId="{6A929B1A-F8F0-48EB-B44B-9787BC0A34BD}" type="presOf" srcId="{467B5218-7DCE-4150-A016-502981EEF7D6}" destId="{F9FCB212-0739-4959-9A63-B6CA8286CC18}" srcOrd="0" destOrd="0" presId="urn:microsoft.com/office/officeart/2008/layout/AlternatingHexagons"/>
    <dgm:cxn modelId="{EC40D305-5E0A-4414-ADDB-498C976F748E}" type="presOf" srcId="{5FD9B19E-FA5E-4FEA-8B38-38632117864E}" destId="{2E169A30-83DF-4E71-A8D5-8EE83229781F}" srcOrd="0" destOrd="0" presId="urn:microsoft.com/office/officeart/2008/layout/AlternatingHexagons"/>
    <dgm:cxn modelId="{D1AF8181-B89B-4F1A-BC39-8E0D6D21820B}" type="presOf" srcId="{DFDB9E43-E6A9-442E-8204-B967D1448249}" destId="{3FA1B23E-B752-484F-AAAD-E0F5B2F46296}" srcOrd="0" destOrd="0" presId="urn:microsoft.com/office/officeart/2008/layout/AlternatingHexagons"/>
    <dgm:cxn modelId="{DAF6BBCE-A88B-40F8-920A-B87E263EAF30}" srcId="{2AF6A4DA-209F-4E6A-8559-E15871977999}" destId="{20908729-AF82-4B84-832B-EB4BF4056E16}" srcOrd="2" destOrd="0" parTransId="{E9420812-969D-4F5B-A16E-F8A557BA5474}" sibTransId="{AA80C9A5-AA4B-4CC9-BC1F-E36E3C61A768}"/>
    <dgm:cxn modelId="{40BB99B0-C740-4927-B135-422712058D5C}" srcId="{2AF6A4DA-209F-4E6A-8559-E15871977999}" destId="{9089CE66-7242-48A8-9948-E82A6761F215}" srcOrd="0" destOrd="0" parTransId="{7576CE3B-B708-4B0C-95BF-FE360D15CC6F}" sibTransId="{7265FBA1-C7C6-42F1-BB80-AE22CB936032}"/>
    <dgm:cxn modelId="{AFCEDE93-6BC1-4454-8F43-5D64D03607CA}" srcId="{2AF6A4DA-209F-4E6A-8559-E15871977999}" destId="{DFDB9E43-E6A9-442E-8204-B967D1448249}" srcOrd="1" destOrd="0" parTransId="{BF924CFC-B023-4DB1-B893-75AEEBC4AAD6}" sibTransId="{5FD9B19E-FA5E-4FEA-8B38-38632117864E}"/>
    <dgm:cxn modelId="{378B05B7-4A02-4D3B-894E-2F7508BA4211}" type="presOf" srcId="{20908729-AF82-4B84-832B-EB4BF4056E16}" destId="{B15639DF-DBB0-49DF-B222-48BD809768F0}" srcOrd="0" destOrd="0" presId="urn:microsoft.com/office/officeart/2008/layout/AlternatingHexagons"/>
    <dgm:cxn modelId="{6969AA95-7087-4B3B-95AC-D72E8A075489}" type="presOf" srcId="{03E8319D-D19D-4C90-A480-527766996150}" destId="{E0592DC3-92DC-49C8-A308-8C65CD3AADF2}" srcOrd="0" destOrd="0" presId="urn:microsoft.com/office/officeart/2008/layout/AlternatingHexagons"/>
    <dgm:cxn modelId="{0A108005-CDD9-4170-9389-654E13487804}" type="presOf" srcId="{7265FBA1-C7C6-42F1-BB80-AE22CB936032}" destId="{4B89A180-4C25-45B2-8398-277E7B016717}" srcOrd="0" destOrd="0" presId="urn:microsoft.com/office/officeart/2008/layout/AlternatingHexagons"/>
    <dgm:cxn modelId="{90DC9834-6F22-40AE-97FB-86CCE8126554}" type="presOf" srcId="{9089CE66-7242-48A8-9948-E82A6761F215}" destId="{386C08A0-E6FA-4EE6-A46D-434F37295FAE}" srcOrd="0" destOrd="0" presId="urn:microsoft.com/office/officeart/2008/layout/AlternatingHexagons"/>
    <dgm:cxn modelId="{2888913A-F523-4ADF-9F0F-E8D2974390A8}" type="presOf" srcId="{2AF6A4DA-209F-4E6A-8559-E15871977999}" destId="{7403746D-334F-4608-A15D-23EC4298B256}" srcOrd="0" destOrd="0" presId="urn:microsoft.com/office/officeart/2008/layout/AlternatingHexagons"/>
    <dgm:cxn modelId="{6B234320-3C71-4F4E-9E39-EB79851EDC02}" srcId="{9089CE66-7242-48A8-9948-E82A6761F215}" destId="{467B5218-7DCE-4150-A016-502981EEF7D6}" srcOrd="0" destOrd="0" parTransId="{6AA1628A-D52E-49A7-A936-3E7CF8D73F06}" sibTransId="{81AC9041-455F-481A-BB2C-36187C2E5C91}"/>
    <dgm:cxn modelId="{6A71E4A3-B645-4411-977D-64F348F17870}" type="presOf" srcId="{D63596B2-7F1A-459D-94BD-B655C750C456}" destId="{046B2AB7-661B-4272-ABC8-7963BB4094AC}" srcOrd="0" destOrd="0" presId="urn:microsoft.com/office/officeart/2008/layout/AlternatingHexagons"/>
    <dgm:cxn modelId="{771599E3-D001-46E2-99C2-95F3DBCBB656}" srcId="{20908729-AF82-4B84-832B-EB4BF4056E16}" destId="{03E8319D-D19D-4C90-A480-527766996150}" srcOrd="0" destOrd="0" parTransId="{B1469765-4E16-4A04-9461-A089D4AEE9D1}" sibTransId="{9D20A114-8AFC-4AC6-92B7-5A73352AB28E}"/>
    <dgm:cxn modelId="{CAF89F92-9DFC-4BCB-B11E-4E938DBCC1CF}" type="presParOf" srcId="{7403746D-334F-4608-A15D-23EC4298B256}" destId="{B658B8D3-8CB2-4CE8-8030-952876D7ED3D}" srcOrd="0" destOrd="0" presId="urn:microsoft.com/office/officeart/2008/layout/AlternatingHexagons"/>
    <dgm:cxn modelId="{5A9EC309-0897-400F-89A8-445BF0B6819C}" type="presParOf" srcId="{B658B8D3-8CB2-4CE8-8030-952876D7ED3D}" destId="{386C08A0-E6FA-4EE6-A46D-434F37295FAE}" srcOrd="0" destOrd="0" presId="urn:microsoft.com/office/officeart/2008/layout/AlternatingHexagons"/>
    <dgm:cxn modelId="{66B005DA-A088-433D-A8C5-70DAA3F055EF}" type="presParOf" srcId="{B658B8D3-8CB2-4CE8-8030-952876D7ED3D}" destId="{F9FCB212-0739-4959-9A63-B6CA8286CC18}" srcOrd="1" destOrd="0" presId="urn:microsoft.com/office/officeart/2008/layout/AlternatingHexagons"/>
    <dgm:cxn modelId="{85901C6B-D8FC-4130-8B6C-D1484876033E}" type="presParOf" srcId="{B658B8D3-8CB2-4CE8-8030-952876D7ED3D}" destId="{0A207628-ABA8-4AB4-8D24-EFA4DDD48F01}" srcOrd="2" destOrd="0" presId="urn:microsoft.com/office/officeart/2008/layout/AlternatingHexagons"/>
    <dgm:cxn modelId="{55F625D4-19B2-47C7-A5A4-EE182191DE43}" type="presParOf" srcId="{B658B8D3-8CB2-4CE8-8030-952876D7ED3D}" destId="{435DB95F-BAF6-4AEA-A5DF-3C545E439FD7}" srcOrd="3" destOrd="0" presId="urn:microsoft.com/office/officeart/2008/layout/AlternatingHexagons"/>
    <dgm:cxn modelId="{F6CCB565-DF27-4074-BD9D-623BC47142A1}" type="presParOf" srcId="{B658B8D3-8CB2-4CE8-8030-952876D7ED3D}" destId="{4B89A180-4C25-45B2-8398-277E7B016717}" srcOrd="4" destOrd="0" presId="urn:microsoft.com/office/officeart/2008/layout/AlternatingHexagons"/>
    <dgm:cxn modelId="{0B758C9D-5CBF-473B-B121-E2E2076EB4F2}" type="presParOf" srcId="{7403746D-334F-4608-A15D-23EC4298B256}" destId="{00AE2C2A-A757-4B9E-B9A6-C40265EBE4B7}" srcOrd="1" destOrd="0" presId="urn:microsoft.com/office/officeart/2008/layout/AlternatingHexagons"/>
    <dgm:cxn modelId="{9BCF2897-FA38-46D4-81EC-065556D1977F}" type="presParOf" srcId="{7403746D-334F-4608-A15D-23EC4298B256}" destId="{C3052031-EC45-42D0-B41A-41A9B7663542}" srcOrd="2" destOrd="0" presId="urn:microsoft.com/office/officeart/2008/layout/AlternatingHexagons"/>
    <dgm:cxn modelId="{F83ACDD4-8CF3-43F3-8CEC-B2E7D6E60506}" type="presParOf" srcId="{C3052031-EC45-42D0-B41A-41A9B7663542}" destId="{3FA1B23E-B752-484F-AAAD-E0F5B2F46296}" srcOrd="0" destOrd="0" presId="urn:microsoft.com/office/officeart/2008/layout/AlternatingHexagons"/>
    <dgm:cxn modelId="{91B69158-A675-407A-9260-CCF197954C9A}" type="presParOf" srcId="{C3052031-EC45-42D0-B41A-41A9B7663542}" destId="{046B2AB7-661B-4272-ABC8-7963BB4094AC}" srcOrd="1" destOrd="0" presId="urn:microsoft.com/office/officeart/2008/layout/AlternatingHexagons"/>
    <dgm:cxn modelId="{DA0854FF-5BBB-4EB5-97C9-73940CCD9667}" type="presParOf" srcId="{C3052031-EC45-42D0-B41A-41A9B7663542}" destId="{C428E822-9FCD-41C3-AD75-8EC8C0591081}" srcOrd="2" destOrd="0" presId="urn:microsoft.com/office/officeart/2008/layout/AlternatingHexagons"/>
    <dgm:cxn modelId="{D2DC30DF-932C-4835-91F7-1C7050A65C46}" type="presParOf" srcId="{C3052031-EC45-42D0-B41A-41A9B7663542}" destId="{9B9A0C73-C85E-414A-A9E3-41DB854C7BD4}" srcOrd="3" destOrd="0" presId="urn:microsoft.com/office/officeart/2008/layout/AlternatingHexagons"/>
    <dgm:cxn modelId="{C6303B6D-8D49-4A4D-9474-5C96E0F16328}" type="presParOf" srcId="{C3052031-EC45-42D0-B41A-41A9B7663542}" destId="{2E169A30-83DF-4E71-A8D5-8EE83229781F}" srcOrd="4" destOrd="0" presId="urn:microsoft.com/office/officeart/2008/layout/AlternatingHexagons"/>
    <dgm:cxn modelId="{2B2C30C2-3A97-4C5E-B59E-6D92425754A1}" type="presParOf" srcId="{7403746D-334F-4608-A15D-23EC4298B256}" destId="{BA8AD976-D4AA-4B0C-B7E9-2B6A121B83D3}" srcOrd="3" destOrd="0" presId="urn:microsoft.com/office/officeart/2008/layout/AlternatingHexagons"/>
    <dgm:cxn modelId="{ECB398BC-0126-47A7-B9F6-7B4B53DABDBB}" type="presParOf" srcId="{7403746D-334F-4608-A15D-23EC4298B256}" destId="{C871A654-1F61-4BAD-92E3-A1162F6A7D5F}" srcOrd="4" destOrd="0" presId="urn:microsoft.com/office/officeart/2008/layout/AlternatingHexagons"/>
    <dgm:cxn modelId="{3D6FFAF1-FBA1-4136-9112-6C7E888C9661}" type="presParOf" srcId="{C871A654-1F61-4BAD-92E3-A1162F6A7D5F}" destId="{B15639DF-DBB0-49DF-B222-48BD809768F0}" srcOrd="0" destOrd="0" presId="urn:microsoft.com/office/officeart/2008/layout/AlternatingHexagons"/>
    <dgm:cxn modelId="{2DD19E0F-480B-4F05-AD41-2107AE9B5683}" type="presParOf" srcId="{C871A654-1F61-4BAD-92E3-A1162F6A7D5F}" destId="{E0592DC3-92DC-49C8-A308-8C65CD3AADF2}" srcOrd="1" destOrd="0" presId="urn:microsoft.com/office/officeart/2008/layout/AlternatingHexagons"/>
    <dgm:cxn modelId="{833E6070-7AB1-477A-943E-140B3BCB49D1}" type="presParOf" srcId="{C871A654-1F61-4BAD-92E3-A1162F6A7D5F}" destId="{7B30A5FE-C5E4-41A2-89BD-52C1E9506A8D}" srcOrd="2" destOrd="0" presId="urn:microsoft.com/office/officeart/2008/layout/AlternatingHexagons"/>
    <dgm:cxn modelId="{069E2B1A-00F2-4510-9AC5-B2A151ABACD0}" type="presParOf" srcId="{C871A654-1F61-4BAD-92E3-A1162F6A7D5F}" destId="{C17A2B0B-1B12-4CF7-8E4F-01F3F71E3F24}" srcOrd="3" destOrd="0" presId="urn:microsoft.com/office/officeart/2008/layout/AlternatingHexagons"/>
    <dgm:cxn modelId="{904E70AB-37A2-4E3C-A77C-6069A8CEE013}" type="presParOf" srcId="{C871A654-1F61-4BAD-92E3-A1162F6A7D5F}" destId="{D941E3B5-77F2-414F-AE02-39661ADF85BC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6C08A0-E6FA-4EE6-A46D-434F37295FAE}">
      <dsp:nvSpPr>
        <dsp:cNvPr id="0" name=""/>
        <dsp:cNvSpPr/>
      </dsp:nvSpPr>
      <dsp:spPr>
        <a:xfrm rot="5400000">
          <a:off x="2191528" y="327852"/>
          <a:ext cx="1439333" cy="125222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smtClean="0"/>
            <a:t>.1AS</a:t>
          </a:r>
          <a:br>
            <a:rPr lang="de-DE" sz="2200" kern="1200" dirty="0" smtClean="0"/>
          </a:br>
          <a:r>
            <a:rPr lang="de-DE" sz="2200" kern="1200" dirty="0" smtClean="0"/>
            <a:t>(-rev)</a:t>
          </a:r>
          <a:endParaRPr lang="en-US" sz="2200" kern="1200" dirty="0"/>
        </a:p>
      </dsp:txBody>
      <dsp:txXfrm rot="-5400000">
        <a:off x="2480222" y="458592"/>
        <a:ext cx="861944" cy="990741"/>
      </dsp:txXfrm>
    </dsp:sp>
    <dsp:sp modelId="{F9FCB212-0739-4959-9A63-B6CA8286CC18}">
      <dsp:nvSpPr>
        <dsp:cNvPr id="0" name=""/>
        <dsp:cNvSpPr/>
      </dsp:nvSpPr>
      <dsp:spPr>
        <a:xfrm>
          <a:off x="3575304" y="522162"/>
          <a:ext cx="1606296" cy="86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smtClean="0"/>
            <a:t>.1Qci</a:t>
          </a:r>
          <a:endParaRPr lang="en-US" sz="2200" kern="1200" dirty="0"/>
        </a:p>
      </dsp:txBody>
      <dsp:txXfrm>
        <a:off x="3575304" y="522162"/>
        <a:ext cx="1606296" cy="863600"/>
      </dsp:txXfrm>
    </dsp:sp>
    <dsp:sp modelId="{4B89A180-4C25-45B2-8398-277E7B016717}">
      <dsp:nvSpPr>
        <dsp:cNvPr id="0" name=""/>
        <dsp:cNvSpPr/>
      </dsp:nvSpPr>
      <dsp:spPr>
        <a:xfrm rot="5400000">
          <a:off x="839131" y="327852"/>
          <a:ext cx="1439333" cy="125222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smtClean="0"/>
            <a:t>1588 PTP</a:t>
          </a:r>
          <a:endParaRPr lang="en-US" sz="2200" kern="1200" dirty="0"/>
        </a:p>
      </dsp:txBody>
      <dsp:txXfrm rot="-5400000">
        <a:off x="1127825" y="458592"/>
        <a:ext cx="861944" cy="990741"/>
      </dsp:txXfrm>
    </dsp:sp>
    <dsp:sp modelId="{3FA1B23E-B752-484F-AAAD-E0F5B2F46296}">
      <dsp:nvSpPr>
        <dsp:cNvPr id="0" name=""/>
        <dsp:cNvSpPr/>
      </dsp:nvSpPr>
      <dsp:spPr>
        <a:xfrm rot="5400000">
          <a:off x="1512739" y="1549558"/>
          <a:ext cx="1439333" cy="1252220"/>
        </a:xfrm>
        <a:prstGeom prst="hexagon">
          <a:avLst>
            <a:gd name="adj" fmla="val 25000"/>
            <a:gd name="vf" fmla="val 115470"/>
          </a:avLst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83820" rIns="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b="1" kern="1200" dirty="0" smtClean="0"/>
            <a:t>802.1Q</a:t>
          </a:r>
          <a:endParaRPr lang="en-US" sz="2200" b="1" kern="1200" dirty="0"/>
        </a:p>
      </dsp:txBody>
      <dsp:txXfrm rot="-5400000">
        <a:off x="1801433" y="1680298"/>
        <a:ext cx="861944" cy="990741"/>
      </dsp:txXfrm>
    </dsp:sp>
    <dsp:sp modelId="{046B2AB7-661B-4272-ABC8-7963BB4094AC}">
      <dsp:nvSpPr>
        <dsp:cNvPr id="0" name=""/>
        <dsp:cNvSpPr/>
      </dsp:nvSpPr>
      <dsp:spPr>
        <a:xfrm>
          <a:off x="235635" y="1743868"/>
          <a:ext cx="1083208" cy="86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smtClean="0"/>
            <a:t>.1Qcr</a:t>
          </a:r>
          <a:endParaRPr lang="en-US" sz="2200" kern="1200" dirty="0"/>
        </a:p>
      </dsp:txBody>
      <dsp:txXfrm>
        <a:off x="235635" y="1743868"/>
        <a:ext cx="1083208" cy="863600"/>
      </dsp:txXfrm>
    </dsp:sp>
    <dsp:sp modelId="{2E169A30-83DF-4E71-A8D5-8EE83229781F}">
      <dsp:nvSpPr>
        <dsp:cNvPr id="0" name=""/>
        <dsp:cNvSpPr/>
      </dsp:nvSpPr>
      <dsp:spPr>
        <a:xfrm rot="5400000">
          <a:off x="2865136" y="1549558"/>
          <a:ext cx="1439333" cy="125222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smtClean="0"/>
            <a:t>.1Qbv</a:t>
          </a:r>
          <a:endParaRPr lang="en-US" sz="2200" kern="1200" dirty="0"/>
        </a:p>
      </dsp:txBody>
      <dsp:txXfrm rot="-5400000">
        <a:off x="3153830" y="1680298"/>
        <a:ext cx="861944" cy="990741"/>
      </dsp:txXfrm>
    </dsp:sp>
    <dsp:sp modelId="{B15639DF-DBB0-49DF-B222-48BD809768F0}">
      <dsp:nvSpPr>
        <dsp:cNvPr id="0" name=""/>
        <dsp:cNvSpPr/>
      </dsp:nvSpPr>
      <dsp:spPr>
        <a:xfrm rot="5400000">
          <a:off x="2191528" y="2771265"/>
          <a:ext cx="1439333" cy="125222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smtClean="0"/>
            <a:t>.1Qcc</a:t>
          </a:r>
          <a:endParaRPr lang="en-US" sz="2200" kern="1200" dirty="0"/>
        </a:p>
      </dsp:txBody>
      <dsp:txXfrm rot="-5400000">
        <a:off x="2480222" y="2902005"/>
        <a:ext cx="861944" cy="990741"/>
      </dsp:txXfrm>
    </dsp:sp>
    <dsp:sp modelId="{E0592DC3-92DC-49C8-A308-8C65CD3AADF2}">
      <dsp:nvSpPr>
        <dsp:cNvPr id="0" name=""/>
        <dsp:cNvSpPr/>
      </dsp:nvSpPr>
      <dsp:spPr>
        <a:xfrm>
          <a:off x="3575304" y="2965575"/>
          <a:ext cx="1606296" cy="863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smtClean="0"/>
            <a:t>.1Qdd</a:t>
          </a:r>
          <a:endParaRPr lang="en-US" sz="2200" kern="1200" dirty="0"/>
        </a:p>
      </dsp:txBody>
      <dsp:txXfrm>
        <a:off x="3575304" y="2965575"/>
        <a:ext cx="1606296" cy="863600"/>
      </dsp:txXfrm>
    </dsp:sp>
    <dsp:sp modelId="{D941E3B5-77F2-414F-AE02-39661ADF85BC}">
      <dsp:nvSpPr>
        <dsp:cNvPr id="0" name=""/>
        <dsp:cNvSpPr/>
      </dsp:nvSpPr>
      <dsp:spPr>
        <a:xfrm rot="5400000">
          <a:off x="839131" y="2771265"/>
          <a:ext cx="1439333" cy="125222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2200" kern="1200" dirty="0" smtClean="0"/>
            <a:t>.1Qbu</a:t>
          </a:r>
          <a:endParaRPr lang="en-US" sz="2200" kern="1200" dirty="0"/>
        </a:p>
      </dsp:txBody>
      <dsp:txXfrm rot="-5400000">
        <a:off x="1127825" y="2902005"/>
        <a:ext cx="861944" cy="9907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3FD77-FFCA-48D9-8F86-77101CB3A045}" type="datetimeFigureOut">
              <a:rPr lang="en-US" smtClean="0"/>
              <a:t>11/15/2019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CEF1E2-637D-4AD1-9267-F5F4F4615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69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CEF1E2-637D-4AD1-9267-F5F4F46156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758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DEF8-F14B-472E-95E4-8E3A7CA4DFF7}" type="datetime1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9B78-D008-49A9-9EEE-FD5646976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46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9FAD5-24C6-4882-B00C-13D041C43670}" type="datetime1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9B78-D008-49A9-9EEE-FD5646976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11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26E13-A045-42FD-8B18-AB5FA50CD673}" type="datetime1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9B78-D008-49A9-9EEE-FD5646976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2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A3F9B-7ECF-42AB-99CE-01A562FB86BB}" type="datetime1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9B78-D008-49A9-9EEE-FD5646976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67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CCD11-CB02-493C-A915-707EF06776FC}" type="datetime1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9B78-D008-49A9-9EEE-FD5646976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84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D7995-884B-4C6C-9368-09AC2083F13B}" type="datetime1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9B78-D008-49A9-9EEE-FD5646976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157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EACDB-0F35-44D2-90E3-CB59E044E2E1}" type="datetime1">
              <a:rPr lang="en-US" smtClean="0"/>
              <a:t>11/15/2019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9B78-D008-49A9-9EEE-FD5646976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72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B2C21-7C17-4D13-89D9-9DD5E5707EA9}" type="datetime1">
              <a:rPr lang="en-US" smtClean="0"/>
              <a:t>11/15/2019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9B78-D008-49A9-9EEE-FD5646976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02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6E729-D824-4EAA-9FBF-43A587927037}" type="datetime1">
              <a:rPr lang="en-US" smtClean="0"/>
              <a:t>11/15/2019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9B78-D008-49A9-9EEE-FD5646976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045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3B46-FFE5-4364-BDEA-20735A986979}" type="datetime1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9B78-D008-49A9-9EEE-FD5646976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20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47F39-5292-467C-AA35-0DF605FC5FCA}" type="datetime1">
              <a:rPr lang="en-US" smtClean="0"/>
              <a:t>11/15/2019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9B78-D008-49A9-9EEE-FD5646976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04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3CA3CF-9170-4DE5-9A2F-6ED1D54AC0B2}" type="datetime1">
              <a:rPr lang="en-US" smtClean="0"/>
              <a:t>11/15/2019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39B78-D008-49A9-9EEE-FD56469769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9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matthias.kovatsch@huawei.com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6226" y="1122363"/>
            <a:ext cx="10959548" cy="2387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Semantics-enabled Connectivity:</a:t>
            </a:r>
            <a:br>
              <a:rPr lang="en-US" sz="4400" dirty="0" smtClean="0"/>
            </a:br>
            <a:r>
              <a:rPr lang="en-US" sz="4400" b="1" dirty="0"/>
              <a:t>Configuring Time Sensitive Networking (TSN) from W3C WoT Thing Description (TD)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Luca Sciullo </a:t>
            </a:r>
            <a:r>
              <a:rPr lang="de-DE" dirty="0" smtClean="0"/>
              <a:t>and </a:t>
            </a:r>
            <a:r>
              <a:rPr lang="de-DE" u="sng" dirty="0" smtClean="0"/>
              <a:t>Matthias </a:t>
            </a:r>
            <a:r>
              <a:rPr lang="de-DE" u="sng" dirty="0"/>
              <a:t>Kovatsch</a:t>
            </a:r>
            <a:endParaRPr lang="de-DE" u="sng" dirty="0" smtClean="0"/>
          </a:p>
          <a:p>
            <a:r>
              <a:rPr lang="de-DE" dirty="0" smtClean="0"/>
              <a:t>T2TRG / W3C WoT Meeting, Singapore, 15 Nov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72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NETCONF Examples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Read Property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</a:rPr>
              <a:t>&lt;</a:t>
            </a:r>
            <a:r>
              <a:rPr lang="en-US" sz="1500" dirty="0" err="1" smtClean="0">
                <a:latin typeface="Consolas" panose="020B0609020204030204" pitchFamily="49" charset="0"/>
              </a:rPr>
              <a:t>rpc</a:t>
            </a:r>
            <a:r>
              <a:rPr lang="en-US" sz="1500" dirty="0" smtClean="0">
                <a:latin typeface="Consolas" panose="020B0609020204030204" pitchFamily="49" charset="0"/>
              </a:rPr>
              <a:t> ...attributes...&gt;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</a:rPr>
              <a:t>  </a:t>
            </a:r>
            <a:r>
              <a:rPr lang="en-US" sz="15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&lt;get&gt;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</a:rPr>
              <a:t>    &lt;filter type="subtree"&gt;</a:t>
            </a:r>
          </a:p>
          <a:p>
            <a:pPr marL="0" indent="0">
              <a:buNone/>
            </a:pPr>
            <a:r>
              <a:rPr lang="de-DE" sz="1500" dirty="0" smtClean="0">
                <a:latin typeface="Consolas" panose="020B0609020204030204" pitchFamily="49" charset="0"/>
              </a:rPr>
              <a:t>      </a:t>
            </a:r>
            <a:r>
              <a:rPr lang="de-DE" sz="15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&lt;...path to leaf...&gt;</a:t>
            </a:r>
            <a:endParaRPr lang="en-US" sz="15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e-DE" sz="15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  &lt;/...path to leaf...&gt;</a:t>
            </a:r>
            <a:endParaRPr lang="en-US" sz="15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</a:rPr>
              <a:t>    &lt;/filter&gt;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</a:rPr>
              <a:t>  &lt;/get&gt;</a:t>
            </a:r>
          </a:p>
          <a:p>
            <a:pPr marL="0" indent="0">
              <a:buNone/>
            </a:pPr>
            <a:r>
              <a:rPr lang="en-US" sz="1500" dirty="0" smtClean="0">
                <a:latin typeface="Consolas" panose="020B0609020204030204" pitchFamily="49" charset="0"/>
              </a:rPr>
              <a:t>&lt;/</a:t>
            </a:r>
            <a:r>
              <a:rPr lang="en-US" sz="1500" dirty="0" err="1" smtClean="0">
                <a:latin typeface="Consolas" panose="020B0609020204030204" pitchFamily="49" charset="0"/>
              </a:rPr>
              <a:t>rpc</a:t>
            </a:r>
            <a:r>
              <a:rPr lang="en-US" sz="1500" dirty="0" smtClean="0">
                <a:latin typeface="Consolas" panose="020B0609020204030204" pitchFamily="49" charset="0"/>
              </a:rPr>
              <a:t>&gt;</a:t>
            </a:r>
            <a:endParaRPr lang="en-US" sz="1500" dirty="0">
              <a:latin typeface="Consolas" panose="020B0609020204030204" pitchFamily="49" charset="0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Write Property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&lt;</a:t>
            </a:r>
            <a:r>
              <a:rPr lang="en-US" dirty="0" err="1" smtClean="0">
                <a:latin typeface="Consolas" panose="020B0609020204030204" pitchFamily="49" charset="0"/>
              </a:rPr>
              <a:t>rpc</a:t>
            </a:r>
            <a:r>
              <a:rPr lang="en-US" dirty="0" smtClean="0">
                <a:latin typeface="Consolas" panose="020B0609020204030204" pitchFamily="49" charset="0"/>
              </a:rPr>
              <a:t> ...attributes...&gt;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&lt;edit-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config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  &lt;target&gt;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   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&lt;running/&gt;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  &lt;/target&gt;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  &lt;</a:t>
            </a:r>
            <a:r>
              <a:rPr lang="en-US" dirty="0" err="1" smtClean="0">
                <a:latin typeface="Consolas" panose="020B0609020204030204" pitchFamily="49" charset="0"/>
              </a:rPr>
              <a:t>config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smtClean="0">
                <a:latin typeface="Consolas" panose="020B0609020204030204" pitchFamily="49" charset="0"/>
              </a:rPr>
              <a:t>     </a:t>
            </a:r>
            <a:r>
              <a:rPr lang="de-D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&lt;...path to leaf...&gt;</a:t>
            </a:r>
            <a:endParaRPr lang="en-US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    ... Configuration data ...</a:t>
            </a:r>
          </a:p>
          <a:p>
            <a:pPr marL="0" indent="0">
              <a:buNone/>
            </a:pPr>
            <a:r>
              <a:rPr lang="de-DE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     &lt;/...path to leaf...&gt;</a:t>
            </a:r>
            <a:endParaRPr lang="en-US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  &lt;/</a:t>
            </a:r>
            <a:r>
              <a:rPr lang="en-US" dirty="0" err="1" smtClean="0">
                <a:latin typeface="Consolas" panose="020B0609020204030204" pitchFamily="49" charset="0"/>
              </a:rPr>
              <a:t>config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&lt;/edit-</a:t>
            </a:r>
            <a:r>
              <a:rPr lang="en-US" dirty="0" err="1" smtClean="0">
                <a:latin typeface="Consolas" panose="020B0609020204030204" pitchFamily="49" charset="0"/>
              </a:rPr>
              <a:t>config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&lt;/</a:t>
            </a:r>
            <a:r>
              <a:rPr lang="en-US" dirty="0" err="1" smtClean="0">
                <a:latin typeface="Consolas" panose="020B0609020204030204" pitchFamily="49" charset="0"/>
              </a:rPr>
              <a:t>rpc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9B78-D008-49A9-9EEE-FD564697693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0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of Design Decisions: NETCONF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4575"/>
          </a:xfrm>
        </p:spPr>
        <p:txBody>
          <a:bodyPr>
            <a:normAutofit/>
          </a:bodyPr>
          <a:lstStyle/>
          <a:p>
            <a:r>
              <a:rPr lang="en-US" dirty="0" smtClean="0"/>
              <a:t>Multiple </a:t>
            </a:r>
            <a:r>
              <a:rPr lang="en-US" dirty="0" err="1" smtClean="0"/>
              <a:t>datastores</a:t>
            </a:r>
            <a:r>
              <a:rPr lang="en-US" dirty="0" smtClean="0"/>
              <a:t> (Startup, Running, Candidate)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Multiple Things (one per store)? No, need address info in form anyway</a:t>
            </a:r>
          </a:p>
          <a:p>
            <a:pPr lvl="1"/>
            <a:r>
              <a:rPr lang="en-US" dirty="0" smtClean="0"/>
              <a:t>Multiple Properties per leaf?</a:t>
            </a:r>
          </a:p>
          <a:p>
            <a:pPr lvl="2"/>
            <a:r>
              <a:rPr lang="en-US" dirty="0" smtClean="0">
                <a:solidFill>
                  <a:srgbClr val="C00000"/>
                </a:solidFill>
              </a:rPr>
              <a:t>URI-Template? (No, info not part of path)</a:t>
            </a:r>
          </a:p>
          <a:p>
            <a:pPr lvl="2"/>
            <a:r>
              <a:rPr lang="en-US" dirty="0" smtClean="0"/>
              <a:t>Form term to select (</a:t>
            </a:r>
            <a:r>
              <a:rPr lang="en-US" dirty="0" err="1" smtClean="0"/>
              <a:t>nc:target</a:t>
            </a:r>
            <a:r>
              <a:rPr lang="en-US" dirty="0" smtClean="0"/>
              <a:t>)?</a:t>
            </a:r>
          </a:p>
          <a:p>
            <a:pPr lvl="3"/>
            <a:r>
              <a:rPr lang="en-US" dirty="0" smtClean="0"/>
              <a:t>Also needs target as application metadata (at Property level)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Multiple forms per store? (No, all forms must be equivalent)</a:t>
            </a:r>
          </a:p>
          <a:p>
            <a:r>
              <a:rPr lang="en-US" dirty="0" smtClean="0"/>
              <a:t>Batch changes and commit RPCs</a:t>
            </a:r>
          </a:p>
          <a:p>
            <a:pPr lvl="1"/>
            <a:r>
              <a:rPr lang="en-US" dirty="0" err="1" smtClean="0">
                <a:solidFill>
                  <a:srgbClr val="C00000"/>
                </a:solidFill>
              </a:rPr>
              <a:t>writemultipleproperties</a:t>
            </a:r>
            <a:r>
              <a:rPr lang="en-US" dirty="0" smtClean="0">
                <a:solidFill>
                  <a:srgbClr val="C00000"/>
                </a:solidFill>
              </a:rPr>
              <a:t> Interaction? (No, would make commit implicit)</a:t>
            </a:r>
          </a:p>
          <a:p>
            <a:pPr lvl="1"/>
            <a:r>
              <a:rPr lang="en-US" dirty="0" smtClean="0"/>
              <a:t>Application metadata and commit Action?</a:t>
            </a:r>
          </a:p>
          <a:p>
            <a:r>
              <a:rPr lang="en-US" dirty="0" smtClean="0"/>
              <a:t>Custom RPCs</a:t>
            </a:r>
          </a:p>
          <a:p>
            <a:pPr lvl="1"/>
            <a:r>
              <a:rPr lang="en-US" dirty="0" smtClean="0"/>
              <a:t>Form method field is open set (parameter passed to Binding)</a:t>
            </a:r>
            <a:endParaRPr 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9B78-D008-49A9-9EEE-FD564697693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1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of Design Decisions: OPC UA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OPC UA Binding requires detailed type information (e.g., word size)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Have info in Content-Type parameter? No, does not work for complex types</a:t>
            </a:r>
          </a:p>
          <a:p>
            <a:pPr lvl="1"/>
            <a:r>
              <a:rPr lang="en-US" dirty="0" smtClean="0"/>
              <a:t>Extend </a:t>
            </a:r>
            <a:r>
              <a:rPr lang="en-US" dirty="0" err="1" smtClean="0"/>
              <a:t>DataSchema</a:t>
            </a:r>
            <a:r>
              <a:rPr lang="en-US" dirty="0" smtClean="0"/>
              <a:t> with new term (</a:t>
            </a:r>
            <a:r>
              <a:rPr lang="en-US" dirty="0" err="1" smtClean="0"/>
              <a:t>opc:datatype</a:t>
            </a:r>
            <a:r>
              <a:rPr lang="en-US" dirty="0" smtClean="0"/>
              <a:t>)</a:t>
            </a:r>
          </a:p>
          <a:p>
            <a:pPr lvl="2"/>
            <a:r>
              <a:rPr lang="en-US" dirty="0" err="1" smtClean="0"/>
              <a:t>DataSchema</a:t>
            </a:r>
            <a:r>
              <a:rPr lang="en-US" dirty="0" smtClean="0"/>
              <a:t> needs to be passed to Binding (not only form metadata)</a:t>
            </a:r>
          </a:p>
          <a:p>
            <a:r>
              <a:rPr lang="en-US" dirty="0" smtClean="0"/>
              <a:t>Custom data types in OPC UA are used often and blow up TD</a:t>
            </a:r>
          </a:p>
          <a:p>
            <a:pPr lvl="1"/>
            <a:r>
              <a:rPr lang="en-US" dirty="0" smtClean="0"/>
              <a:t>Just inline and live with it?</a:t>
            </a:r>
          </a:p>
          <a:p>
            <a:pPr lvl="1"/>
            <a:r>
              <a:rPr lang="en-US" dirty="0" smtClean="0"/>
              <a:t>Mechanism to declare once and reference? (cf. </a:t>
            </a:r>
            <a:r>
              <a:rPr lang="en-US" dirty="0" smtClean="0">
                <a:latin typeface="Consolas" panose="020B0609020204030204" pitchFamily="49" charset="0"/>
              </a:rPr>
              <a:t>$ref</a:t>
            </a:r>
            <a:r>
              <a:rPr lang="en-US" dirty="0" smtClean="0"/>
              <a:t> feature of JSON Schema)</a:t>
            </a:r>
          </a:p>
          <a:p>
            <a:r>
              <a:rPr lang="en-US" dirty="0" smtClean="0"/>
              <a:t>URI definition</a:t>
            </a:r>
          </a:p>
          <a:p>
            <a:pPr lvl="1"/>
            <a:r>
              <a:rPr lang="en-US" dirty="0" smtClean="0"/>
              <a:t>HTTP style with query?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opc.tcp</a:t>
            </a:r>
            <a:r>
              <a:rPr lang="en-US" dirty="0" smtClean="0">
                <a:latin typeface="Consolas" panose="020B0609020204030204" pitchFamily="49" charset="0"/>
              </a:rPr>
              <a:t>://host.local:4841/?ns=3&amp;i=4711</a:t>
            </a:r>
          </a:p>
          <a:p>
            <a:pPr lvl="1"/>
            <a:r>
              <a:rPr lang="en-US" dirty="0" smtClean="0"/>
              <a:t>OPC style from existing tools?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latin typeface="Consolas" panose="020B0609020204030204" pitchFamily="49" charset="0"/>
                <a:sym typeface="Wingdings" panose="05000000000000000000" pitchFamily="2" charset="2"/>
              </a:rPr>
              <a:t>opc.tcp</a:t>
            </a:r>
            <a:r>
              <a:rPr lang="en-US" dirty="0" smtClean="0">
                <a:latin typeface="Consolas" panose="020B0609020204030204" pitchFamily="49" charset="0"/>
                <a:sym typeface="Wingdings" panose="05000000000000000000" pitchFamily="2" charset="2"/>
              </a:rPr>
              <a:t>://host.local:4841/ns=3;i=41711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Historic access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  <a:sym typeface="Wingdings" panose="05000000000000000000" pitchFamily="2" charset="2"/>
              </a:rPr>
              <a:t>Properties with URI-Template? No, getting too complex...</a:t>
            </a:r>
            <a:endParaRPr lang="en-US" dirty="0" smtClean="0">
              <a:solidFill>
                <a:srgbClr val="C00000"/>
              </a:solidFill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Action?</a:t>
            </a:r>
            <a:endParaRPr lang="en-US" dirty="0" smtClean="0">
              <a:sym typeface="Wingdings" panose="05000000000000000000" pitchFamily="2" charset="2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9B78-D008-49A9-9EEE-FD564697693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08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Picture 26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26" t="36140" r="23101"/>
          <a:stretch/>
        </p:blipFill>
        <p:spPr>
          <a:xfrm>
            <a:off x="779798" y="2795890"/>
            <a:ext cx="1790372" cy="2017410"/>
          </a:xfrm>
          <a:prstGeom prst="rect">
            <a:avLst/>
          </a:prstGeom>
        </p:spPr>
      </p:pic>
      <p:pic>
        <p:nvPicPr>
          <p:cNvPr id="272" name="Picture 27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01" y="1351719"/>
            <a:ext cx="1444171" cy="1444171"/>
          </a:xfrm>
          <a:prstGeom prst="rect">
            <a:avLst/>
          </a:prstGeom>
        </p:spPr>
      </p:pic>
      <p:cxnSp>
        <p:nvCxnSpPr>
          <p:cNvPr id="304" name="Straight Connector 303"/>
          <p:cNvCxnSpPr/>
          <p:nvPr/>
        </p:nvCxnSpPr>
        <p:spPr>
          <a:xfrm>
            <a:off x="2171700" y="2159000"/>
            <a:ext cx="2158488" cy="15733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/>
          <p:cNvCxnSpPr/>
          <p:nvPr/>
        </p:nvCxnSpPr>
        <p:spPr>
          <a:xfrm flipV="1">
            <a:off x="2355175" y="3814979"/>
            <a:ext cx="1857307" cy="775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/>
          <p:cNvCxnSpPr>
            <a:endCxn id="25" idx="1"/>
          </p:cNvCxnSpPr>
          <p:nvPr/>
        </p:nvCxnSpPr>
        <p:spPr>
          <a:xfrm flipV="1">
            <a:off x="2744158" y="4071183"/>
            <a:ext cx="1409331" cy="65674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/>
          <p:cNvGrpSpPr/>
          <p:nvPr/>
        </p:nvGrpSpPr>
        <p:grpSpPr>
          <a:xfrm>
            <a:off x="3962072" y="3476454"/>
            <a:ext cx="1977887" cy="874644"/>
            <a:chOff x="2928178" y="3464584"/>
            <a:chExt cx="1977887" cy="874644"/>
          </a:xfrm>
        </p:grpSpPr>
        <p:sp>
          <p:nvSpPr>
            <p:cNvPr id="4" name="Cube 3"/>
            <p:cNvSpPr/>
            <p:nvPr/>
          </p:nvSpPr>
          <p:spPr>
            <a:xfrm>
              <a:off x="2928178" y="3464584"/>
              <a:ext cx="1977887" cy="874644"/>
            </a:xfrm>
            <a:prstGeom prst="cube">
              <a:avLst>
                <a:gd name="adj" fmla="val 5538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3072998" y="4046055"/>
              <a:ext cx="171926" cy="115511"/>
              <a:chOff x="9992106" y="3035807"/>
              <a:chExt cx="561594" cy="377317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9992106" y="3035807"/>
                <a:ext cx="561594" cy="377317"/>
              </a:xfrm>
              <a:prstGeom prst="rect">
                <a:avLst/>
              </a:prstGeom>
              <a:solidFill>
                <a:srgbClr val="666666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10057003" y="3101975"/>
                <a:ext cx="431800" cy="219141"/>
              </a:xfrm>
              <a:prstGeom prst="rect">
                <a:avLst/>
              </a:prstGeom>
              <a:solidFill>
                <a:srgbClr val="666666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0144316" y="3056256"/>
                <a:ext cx="257175" cy="45719"/>
              </a:xfrm>
              <a:prstGeom prst="rect">
                <a:avLst/>
              </a:prstGeom>
              <a:solidFill>
                <a:srgbClr val="666666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0207420" y="3036660"/>
                <a:ext cx="130967" cy="117594"/>
              </a:xfrm>
              <a:prstGeom prst="rect">
                <a:avLst/>
              </a:prstGeom>
              <a:solidFill>
                <a:srgbClr val="666666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0170700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10198419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10226138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0253857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10281576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10309295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10337014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0364733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3233133" y="4046055"/>
              <a:ext cx="171926" cy="115511"/>
              <a:chOff x="9992106" y="3035807"/>
              <a:chExt cx="561594" cy="377317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9992106" y="3035807"/>
                <a:ext cx="561594" cy="377317"/>
              </a:xfrm>
              <a:prstGeom prst="rect">
                <a:avLst/>
              </a:prstGeom>
              <a:solidFill>
                <a:srgbClr val="666666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10057003" y="3101975"/>
                <a:ext cx="431800" cy="219141"/>
              </a:xfrm>
              <a:prstGeom prst="rect">
                <a:avLst/>
              </a:prstGeom>
              <a:solidFill>
                <a:srgbClr val="666666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10144316" y="3056256"/>
                <a:ext cx="257175" cy="45719"/>
              </a:xfrm>
              <a:prstGeom prst="rect">
                <a:avLst/>
              </a:prstGeom>
              <a:solidFill>
                <a:srgbClr val="666666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10207420" y="3036660"/>
                <a:ext cx="130967" cy="117594"/>
              </a:xfrm>
              <a:prstGeom prst="rect">
                <a:avLst/>
              </a:prstGeom>
              <a:solidFill>
                <a:srgbClr val="666666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10170700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10198419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0226138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10253857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10281576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10309295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0337014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10364733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48" name="Group 47"/>
            <p:cNvGrpSpPr/>
            <p:nvPr/>
          </p:nvGrpSpPr>
          <p:grpSpPr>
            <a:xfrm>
              <a:off x="3393268" y="4046055"/>
              <a:ext cx="171926" cy="115511"/>
              <a:chOff x="9992106" y="3035807"/>
              <a:chExt cx="561594" cy="377317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9992106" y="3035807"/>
                <a:ext cx="561594" cy="377317"/>
              </a:xfrm>
              <a:prstGeom prst="rect">
                <a:avLst/>
              </a:prstGeom>
              <a:solidFill>
                <a:srgbClr val="666666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10057003" y="3101975"/>
                <a:ext cx="431800" cy="219141"/>
              </a:xfrm>
              <a:prstGeom prst="rect">
                <a:avLst/>
              </a:prstGeom>
              <a:solidFill>
                <a:srgbClr val="666666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10144316" y="3056256"/>
                <a:ext cx="257175" cy="45719"/>
              </a:xfrm>
              <a:prstGeom prst="rect">
                <a:avLst/>
              </a:prstGeom>
              <a:solidFill>
                <a:srgbClr val="666666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10207420" y="3036660"/>
                <a:ext cx="130967" cy="117594"/>
              </a:xfrm>
              <a:prstGeom prst="rect">
                <a:avLst/>
              </a:prstGeom>
              <a:solidFill>
                <a:srgbClr val="666666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10170700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10198419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10226138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10253857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10281576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10309295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10337014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10364733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3553403" y="4046055"/>
              <a:ext cx="171926" cy="115511"/>
              <a:chOff x="9992106" y="3035807"/>
              <a:chExt cx="561594" cy="377317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9992106" y="3035807"/>
                <a:ext cx="561594" cy="377317"/>
              </a:xfrm>
              <a:prstGeom prst="rect">
                <a:avLst/>
              </a:prstGeom>
              <a:solidFill>
                <a:srgbClr val="666666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10057003" y="3101975"/>
                <a:ext cx="431800" cy="219141"/>
              </a:xfrm>
              <a:prstGeom prst="rect">
                <a:avLst/>
              </a:prstGeom>
              <a:solidFill>
                <a:srgbClr val="666666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10144316" y="3056256"/>
                <a:ext cx="257175" cy="45719"/>
              </a:xfrm>
              <a:prstGeom prst="rect">
                <a:avLst/>
              </a:prstGeom>
              <a:solidFill>
                <a:srgbClr val="666666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10207420" y="3036660"/>
                <a:ext cx="130967" cy="117594"/>
              </a:xfrm>
              <a:prstGeom prst="rect">
                <a:avLst/>
              </a:prstGeom>
              <a:solidFill>
                <a:srgbClr val="666666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10170700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10198419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10226138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0253857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10281576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10309295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0337014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0364733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 rot="10800000">
              <a:off x="3072998" y="4142781"/>
              <a:ext cx="171926" cy="115511"/>
              <a:chOff x="9992106" y="3035807"/>
              <a:chExt cx="561594" cy="377317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9992106" y="3035807"/>
                <a:ext cx="561594" cy="377317"/>
              </a:xfrm>
              <a:prstGeom prst="rect">
                <a:avLst/>
              </a:prstGeom>
              <a:solidFill>
                <a:srgbClr val="666666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0057003" y="3101975"/>
                <a:ext cx="431800" cy="219141"/>
              </a:xfrm>
              <a:prstGeom prst="rect">
                <a:avLst/>
              </a:prstGeom>
              <a:solidFill>
                <a:srgbClr val="666666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0144316" y="3056256"/>
                <a:ext cx="257175" cy="45719"/>
              </a:xfrm>
              <a:prstGeom prst="rect">
                <a:avLst/>
              </a:prstGeom>
              <a:solidFill>
                <a:srgbClr val="666666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10207420" y="3036660"/>
                <a:ext cx="130967" cy="117594"/>
              </a:xfrm>
              <a:prstGeom prst="rect">
                <a:avLst/>
              </a:prstGeom>
              <a:solidFill>
                <a:srgbClr val="666666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10170700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10198419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10226138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10253857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10281576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10309295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10337014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10364733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87" name="Group 86"/>
            <p:cNvGrpSpPr/>
            <p:nvPr/>
          </p:nvGrpSpPr>
          <p:grpSpPr>
            <a:xfrm rot="10800000">
              <a:off x="3233133" y="4142781"/>
              <a:ext cx="171926" cy="115511"/>
              <a:chOff x="9992106" y="3035807"/>
              <a:chExt cx="561594" cy="377317"/>
            </a:xfrm>
          </p:grpSpPr>
          <p:sp>
            <p:nvSpPr>
              <p:cNvPr id="88" name="Rectangle 87"/>
              <p:cNvSpPr/>
              <p:nvPr/>
            </p:nvSpPr>
            <p:spPr>
              <a:xfrm>
                <a:off x="9992106" y="3035807"/>
                <a:ext cx="561594" cy="377317"/>
              </a:xfrm>
              <a:prstGeom prst="rect">
                <a:avLst/>
              </a:prstGeom>
              <a:solidFill>
                <a:srgbClr val="666666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9" name="Rectangle 88"/>
              <p:cNvSpPr/>
              <p:nvPr/>
            </p:nvSpPr>
            <p:spPr>
              <a:xfrm>
                <a:off x="10057003" y="3101975"/>
                <a:ext cx="431800" cy="219141"/>
              </a:xfrm>
              <a:prstGeom prst="rect">
                <a:avLst/>
              </a:prstGeom>
              <a:solidFill>
                <a:srgbClr val="666666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0" name="Rectangle 89"/>
              <p:cNvSpPr/>
              <p:nvPr/>
            </p:nvSpPr>
            <p:spPr>
              <a:xfrm>
                <a:off x="10144316" y="3056256"/>
                <a:ext cx="257175" cy="45719"/>
              </a:xfrm>
              <a:prstGeom prst="rect">
                <a:avLst/>
              </a:prstGeom>
              <a:solidFill>
                <a:srgbClr val="666666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1" name="Rectangle 90"/>
              <p:cNvSpPr/>
              <p:nvPr/>
            </p:nvSpPr>
            <p:spPr>
              <a:xfrm>
                <a:off x="10207420" y="3036660"/>
                <a:ext cx="130967" cy="117594"/>
              </a:xfrm>
              <a:prstGeom prst="rect">
                <a:avLst/>
              </a:prstGeom>
              <a:solidFill>
                <a:srgbClr val="666666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2" name="Rectangle 91"/>
              <p:cNvSpPr/>
              <p:nvPr/>
            </p:nvSpPr>
            <p:spPr>
              <a:xfrm>
                <a:off x="10170700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10198419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10226138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5" name="Rectangle 94"/>
              <p:cNvSpPr/>
              <p:nvPr/>
            </p:nvSpPr>
            <p:spPr>
              <a:xfrm>
                <a:off x="10253857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10281576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10309295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10337014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10364733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00" name="Group 99"/>
            <p:cNvGrpSpPr/>
            <p:nvPr/>
          </p:nvGrpSpPr>
          <p:grpSpPr>
            <a:xfrm rot="10800000">
              <a:off x="3393268" y="4142781"/>
              <a:ext cx="171926" cy="115511"/>
              <a:chOff x="9992106" y="3035807"/>
              <a:chExt cx="561594" cy="377317"/>
            </a:xfrm>
          </p:grpSpPr>
          <p:sp>
            <p:nvSpPr>
              <p:cNvPr id="101" name="Rectangle 100"/>
              <p:cNvSpPr/>
              <p:nvPr/>
            </p:nvSpPr>
            <p:spPr>
              <a:xfrm>
                <a:off x="9992106" y="3035807"/>
                <a:ext cx="561594" cy="377317"/>
              </a:xfrm>
              <a:prstGeom prst="rect">
                <a:avLst/>
              </a:prstGeom>
              <a:solidFill>
                <a:srgbClr val="666666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10057003" y="3101975"/>
                <a:ext cx="431800" cy="219141"/>
              </a:xfrm>
              <a:prstGeom prst="rect">
                <a:avLst/>
              </a:prstGeom>
              <a:solidFill>
                <a:srgbClr val="666666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10144316" y="3056256"/>
                <a:ext cx="257175" cy="45719"/>
              </a:xfrm>
              <a:prstGeom prst="rect">
                <a:avLst/>
              </a:prstGeom>
              <a:solidFill>
                <a:srgbClr val="666666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10207420" y="3036660"/>
                <a:ext cx="130967" cy="117594"/>
              </a:xfrm>
              <a:prstGeom prst="rect">
                <a:avLst/>
              </a:prstGeom>
              <a:solidFill>
                <a:srgbClr val="666666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10170700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10198419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10226138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10253857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10281576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10309295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10337014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2" name="Rectangle 111"/>
              <p:cNvSpPr/>
              <p:nvPr/>
            </p:nvSpPr>
            <p:spPr>
              <a:xfrm>
                <a:off x="10364733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13" name="Group 112"/>
            <p:cNvGrpSpPr/>
            <p:nvPr/>
          </p:nvGrpSpPr>
          <p:grpSpPr>
            <a:xfrm rot="10800000">
              <a:off x="3553403" y="4142781"/>
              <a:ext cx="171926" cy="115511"/>
              <a:chOff x="9992106" y="3035807"/>
              <a:chExt cx="561594" cy="377317"/>
            </a:xfrm>
          </p:grpSpPr>
          <p:sp>
            <p:nvSpPr>
              <p:cNvPr id="114" name="Rectangle 113"/>
              <p:cNvSpPr/>
              <p:nvPr/>
            </p:nvSpPr>
            <p:spPr>
              <a:xfrm>
                <a:off x="9992106" y="3035807"/>
                <a:ext cx="561594" cy="377317"/>
              </a:xfrm>
              <a:prstGeom prst="rect">
                <a:avLst/>
              </a:prstGeom>
              <a:solidFill>
                <a:srgbClr val="666666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10057003" y="3101975"/>
                <a:ext cx="431800" cy="219141"/>
              </a:xfrm>
              <a:prstGeom prst="rect">
                <a:avLst/>
              </a:prstGeom>
              <a:solidFill>
                <a:srgbClr val="666666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6" name="Rectangle 115"/>
              <p:cNvSpPr/>
              <p:nvPr/>
            </p:nvSpPr>
            <p:spPr>
              <a:xfrm>
                <a:off x="10144316" y="3056256"/>
                <a:ext cx="257175" cy="45719"/>
              </a:xfrm>
              <a:prstGeom prst="rect">
                <a:avLst/>
              </a:prstGeom>
              <a:solidFill>
                <a:srgbClr val="666666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7" name="Rectangle 116"/>
              <p:cNvSpPr/>
              <p:nvPr/>
            </p:nvSpPr>
            <p:spPr>
              <a:xfrm>
                <a:off x="10207420" y="3036660"/>
                <a:ext cx="130967" cy="117594"/>
              </a:xfrm>
              <a:prstGeom prst="rect">
                <a:avLst/>
              </a:prstGeom>
              <a:solidFill>
                <a:srgbClr val="666666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8" name="Rectangle 117"/>
              <p:cNvSpPr/>
              <p:nvPr/>
            </p:nvSpPr>
            <p:spPr>
              <a:xfrm>
                <a:off x="10170700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9" name="Rectangle 118"/>
              <p:cNvSpPr/>
              <p:nvPr/>
            </p:nvSpPr>
            <p:spPr>
              <a:xfrm>
                <a:off x="10198419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0" name="Rectangle 119"/>
              <p:cNvSpPr/>
              <p:nvPr/>
            </p:nvSpPr>
            <p:spPr>
              <a:xfrm>
                <a:off x="10226138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1" name="Rectangle 120"/>
              <p:cNvSpPr/>
              <p:nvPr/>
            </p:nvSpPr>
            <p:spPr>
              <a:xfrm>
                <a:off x="10253857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10281576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10309295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4" name="Rectangle 123"/>
              <p:cNvSpPr/>
              <p:nvPr/>
            </p:nvSpPr>
            <p:spPr>
              <a:xfrm>
                <a:off x="10337014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5" name="Rectangle 124"/>
              <p:cNvSpPr/>
              <p:nvPr/>
            </p:nvSpPr>
            <p:spPr>
              <a:xfrm>
                <a:off x="10364733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26" name="Group 125"/>
            <p:cNvGrpSpPr/>
            <p:nvPr/>
          </p:nvGrpSpPr>
          <p:grpSpPr>
            <a:xfrm>
              <a:off x="3816420" y="4042099"/>
              <a:ext cx="171926" cy="115511"/>
              <a:chOff x="9992106" y="3035807"/>
              <a:chExt cx="561594" cy="377317"/>
            </a:xfrm>
          </p:grpSpPr>
          <p:sp>
            <p:nvSpPr>
              <p:cNvPr id="127" name="Rectangle 126"/>
              <p:cNvSpPr/>
              <p:nvPr/>
            </p:nvSpPr>
            <p:spPr>
              <a:xfrm>
                <a:off x="9992106" y="3035807"/>
                <a:ext cx="561594" cy="377317"/>
              </a:xfrm>
              <a:prstGeom prst="rect">
                <a:avLst/>
              </a:prstGeom>
              <a:solidFill>
                <a:srgbClr val="666666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8" name="Rectangle 127"/>
              <p:cNvSpPr/>
              <p:nvPr/>
            </p:nvSpPr>
            <p:spPr>
              <a:xfrm>
                <a:off x="10057003" y="3101975"/>
                <a:ext cx="431800" cy="219141"/>
              </a:xfrm>
              <a:prstGeom prst="rect">
                <a:avLst/>
              </a:prstGeom>
              <a:solidFill>
                <a:srgbClr val="666666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9" name="Rectangle 128"/>
              <p:cNvSpPr/>
              <p:nvPr/>
            </p:nvSpPr>
            <p:spPr>
              <a:xfrm>
                <a:off x="10144316" y="3056256"/>
                <a:ext cx="257175" cy="45719"/>
              </a:xfrm>
              <a:prstGeom prst="rect">
                <a:avLst/>
              </a:prstGeom>
              <a:solidFill>
                <a:srgbClr val="666666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0" name="Rectangle 129"/>
              <p:cNvSpPr/>
              <p:nvPr/>
            </p:nvSpPr>
            <p:spPr>
              <a:xfrm>
                <a:off x="10207420" y="3036660"/>
                <a:ext cx="130967" cy="117594"/>
              </a:xfrm>
              <a:prstGeom prst="rect">
                <a:avLst/>
              </a:prstGeom>
              <a:solidFill>
                <a:srgbClr val="666666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1" name="Rectangle 130"/>
              <p:cNvSpPr/>
              <p:nvPr/>
            </p:nvSpPr>
            <p:spPr>
              <a:xfrm>
                <a:off x="10170700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2" name="Rectangle 131"/>
              <p:cNvSpPr/>
              <p:nvPr/>
            </p:nvSpPr>
            <p:spPr>
              <a:xfrm>
                <a:off x="10198419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3" name="Rectangle 132"/>
              <p:cNvSpPr/>
              <p:nvPr/>
            </p:nvSpPr>
            <p:spPr>
              <a:xfrm>
                <a:off x="10226138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4" name="Rectangle 133"/>
              <p:cNvSpPr/>
              <p:nvPr/>
            </p:nvSpPr>
            <p:spPr>
              <a:xfrm>
                <a:off x="10253857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5" name="Rectangle 134"/>
              <p:cNvSpPr/>
              <p:nvPr/>
            </p:nvSpPr>
            <p:spPr>
              <a:xfrm>
                <a:off x="10281576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6" name="Rectangle 135"/>
              <p:cNvSpPr/>
              <p:nvPr/>
            </p:nvSpPr>
            <p:spPr>
              <a:xfrm>
                <a:off x="10309295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7" name="Rectangle 136"/>
              <p:cNvSpPr/>
              <p:nvPr/>
            </p:nvSpPr>
            <p:spPr>
              <a:xfrm>
                <a:off x="10337014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8" name="Rectangle 137"/>
              <p:cNvSpPr/>
              <p:nvPr/>
            </p:nvSpPr>
            <p:spPr>
              <a:xfrm>
                <a:off x="10364733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43" name="Group 142"/>
            <p:cNvGrpSpPr/>
            <p:nvPr/>
          </p:nvGrpSpPr>
          <p:grpSpPr>
            <a:xfrm rot="5400000">
              <a:off x="4166935" y="3960898"/>
              <a:ext cx="45719" cy="285824"/>
              <a:chOff x="4284941" y="3836263"/>
              <a:chExt cx="74298" cy="464493"/>
            </a:xfrm>
          </p:grpSpPr>
          <p:sp>
            <p:nvSpPr>
              <p:cNvPr id="139" name="Oval 138"/>
              <p:cNvSpPr/>
              <p:nvPr/>
            </p:nvSpPr>
            <p:spPr>
              <a:xfrm>
                <a:off x="4284944" y="3836263"/>
                <a:ext cx="74295" cy="74295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Oval 139"/>
              <p:cNvSpPr/>
              <p:nvPr/>
            </p:nvSpPr>
            <p:spPr>
              <a:xfrm>
                <a:off x="4284943" y="3966329"/>
                <a:ext cx="74295" cy="74295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Oval 140"/>
              <p:cNvSpPr/>
              <p:nvPr/>
            </p:nvSpPr>
            <p:spPr>
              <a:xfrm>
                <a:off x="4284942" y="4096395"/>
                <a:ext cx="74295" cy="74295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Oval 141"/>
              <p:cNvSpPr/>
              <p:nvPr/>
            </p:nvSpPr>
            <p:spPr>
              <a:xfrm>
                <a:off x="4284941" y="4226461"/>
                <a:ext cx="74295" cy="74295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302" name="Straight Connector 301"/>
          <p:cNvCxnSpPr/>
          <p:nvPr/>
        </p:nvCxnSpPr>
        <p:spPr>
          <a:xfrm>
            <a:off x="5705897" y="3886461"/>
            <a:ext cx="1190457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Group 144"/>
          <p:cNvGrpSpPr/>
          <p:nvPr/>
        </p:nvGrpSpPr>
        <p:grpSpPr>
          <a:xfrm>
            <a:off x="6714524" y="3476454"/>
            <a:ext cx="1977887" cy="874644"/>
            <a:chOff x="2928178" y="3464584"/>
            <a:chExt cx="1977887" cy="874644"/>
          </a:xfrm>
        </p:grpSpPr>
        <p:sp>
          <p:nvSpPr>
            <p:cNvPr id="146" name="Cube 145"/>
            <p:cNvSpPr/>
            <p:nvPr/>
          </p:nvSpPr>
          <p:spPr>
            <a:xfrm>
              <a:off x="2928178" y="3464584"/>
              <a:ext cx="1977887" cy="874644"/>
            </a:xfrm>
            <a:prstGeom prst="cube">
              <a:avLst>
                <a:gd name="adj" fmla="val 5538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7" name="Group 146"/>
            <p:cNvGrpSpPr/>
            <p:nvPr/>
          </p:nvGrpSpPr>
          <p:grpSpPr>
            <a:xfrm>
              <a:off x="3072998" y="4046055"/>
              <a:ext cx="171926" cy="115511"/>
              <a:chOff x="9992106" y="3035807"/>
              <a:chExt cx="561594" cy="377317"/>
            </a:xfrm>
          </p:grpSpPr>
          <p:sp>
            <p:nvSpPr>
              <p:cNvPr id="257" name="Rectangle 256"/>
              <p:cNvSpPr/>
              <p:nvPr/>
            </p:nvSpPr>
            <p:spPr>
              <a:xfrm>
                <a:off x="9992106" y="3035807"/>
                <a:ext cx="561594" cy="377317"/>
              </a:xfrm>
              <a:prstGeom prst="rect">
                <a:avLst/>
              </a:prstGeom>
              <a:solidFill>
                <a:srgbClr val="666666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8" name="Rectangle 257"/>
              <p:cNvSpPr/>
              <p:nvPr/>
            </p:nvSpPr>
            <p:spPr>
              <a:xfrm>
                <a:off x="10057003" y="3101975"/>
                <a:ext cx="431800" cy="219141"/>
              </a:xfrm>
              <a:prstGeom prst="rect">
                <a:avLst/>
              </a:prstGeom>
              <a:solidFill>
                <a:srgbClr val="666666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9" name="Rectangle 258"/>
              <p:cNvSpPr/>
              <p:nvPr/>
            </p:nvSpPr>
            <p:spPr>
              <a:xfrm>
                <a:off x="10144316" y="3056256"/>
                <a:ext cx="257175" cy="45719"/>
              </a:xfrm>
              <a:prstGeom prst="rect">
                <a:avLst/>
              </a:prstGeom>
              <a:solidFill>
                <a:srgbClr val="666666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0" name="Rectangle 259"/>
              <p:cNvSpPr/>
              <p:nvPr/>
            </p:nvSpPr>
            <p:spPr>
              <a:xfrm>
                <a:off x="10207420" y="3036660"/>
                <a:ext cx="130967" cy="117594"/>
              </a:xfrm>
              <a:prstGeom prst="rect">
                <a:avLst/>
              </a:prstGeom>
              <a:solidFill>
                <a:srgbClr val="666666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1" name="Rectangle 260"/>
              <p:cNvSpPr/>
              <p:nvPr/>
            </p:nvSpPr>
            <p:spPr>
              <a:xfrm>
                <a:off x="10170700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2" name="Rectangle 261"/>
              <p:cNvSpPr/>
              <p:nvPr/>
            </p:nvSpPr>
            <p:spPr>
              <a:xfrm>
                <a:off x="10198419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3" name="Rectangle 262"/>
              <p:cNvSpPr/>
              <p:nvPr/>
            </p:nvSpPr>
            <p:spPr>
              <a:xfrm>
                <a:off x="10226138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4" name="Rectangle 263"/>
              <p:cNvSpPr/>
              <p:nvPr/>
            </p:nvSpPr>
            <p:spPr>
              <a:xfrm>
                <a:off x="10253857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5" name="Rectangle 264"/>
              <p:cNvSpPr/>
              <p:nvPr/>
            </p:nvSpPr>
            <p:spPr>
              <a:xfrm>
                <a:off x="10281576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6" name="Rectangle 265"/>
              <p:cNvSpPr/>
              <p:nvPr/>
            </p:nvSpPr>
            <p:spPr>
              <a:xfrm>
                <a:off x="10309295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7" name="Rectangle 266"/>
              <p:cNvSpPr/>
              <p:nvPr/>
            </p:nvSpPr>
            <p:spPr>
              <a:xfrm>
                <a:off x="10337014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68" name="Rectangle 267"/>
              <p:cNvSpPr/>
              <p:nvPr/>
            </p:nvSpPr>
            <p:spPr>
              <a:xfrm>
                <a:off x="10364733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48" name="Group 147"/>
            <p:cNvGrpSpPr/>
            <p:nvPr/>
          </p:nvGrpSpPr>
          <p:grpSpPr>
            <a:xfrm>
              <a:off x="3233133" y="4046055"/>
              <a:ext cx="171926" cy="115511"/>
              <a:chOff x="9992106" y="3035807"/>
              <a:chExt cx="561594" cy="377317"/>
            </a:xfrm>
          </p:grpSpPr>
          <p:sp>
            <p:nvSpPr>
              <p:cNvPr id="245" name="Rectangle 244"/>
              <p:cNvSpPr/>
              <p:nvPr/>
            </p:nvSpPr>
            <p:spPr>
              <a:xfrm>
                <a:off x="9992106" y="3035807"/>
                <a:ext cx="561594" cy="377317"/>
              </a:xfrm>
              <a:prstGeom prst="rect">
                <a:avLst/>
              </a:prstGeom>
              <a:solidFill>
                <a:srgbClr val="666666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6" name="Rectangle 245"/>
              <p:cNvSpPr/>
              <p:nvPr/>
            </p:nvSpPr>
            <p:spPr>
              <a:xfrm>
                <a:off x="10057003" y="3101975"/>
                <a:ext cx="431800" cy="219141"/>
              </a:xfrm>
              <a:prstGeom prst="rect">
                <a:avLst/>
              </a:prstGeom>
              <a:solidFill>
                <a:srgbClr val="666666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7" name="Rectangle 246"/>
              <p:cNvSpPr/>
              <p:nvPr/>
            </p:nvSpPr>
            <p:spPr>
              <a:xfrm>
                <a:off x="10144316" y="3056256"/>
                <a:ext cx="257175" cy="45719"/>
              </a:xfrm>
              <a:prstGeom prst="rect">
                <a:avLst/>
              </a:prstGeom>
              <a:solidFill>
                <a:srgbClr val="666666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8" name="Rectangle 247"/>
              <p:cNvSpPr/>
              <p:nvPr/>
            </p:nvSpPr>
            <p:spPr>
              <a:xfrm>
                <a:off x="10207420" y="3036660"/>
                <a:ext cx="130967" cy="117594"/>
              </a:xfrm>
              <a:prstGeom prst="rect">
                <a:avLst/>
              </a:prstGeom>
              <a:solidFill>
                <a:srgbClr val="666666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9" name="Rectangle 248"/>
              <p:cNvSpPr/>
              <p:nvPr/>
            </p:nvSpPr>
            <p:spPr>
              <a:xfrm>
                <a:off x="10170700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0" name="Rectangle 249"/>
              <p:cNvSpPr/>
              <p:nvPr/>
            </p:nvSpPr>
            <p:spPr>
              <a:xfrm>
                <a:off x="10198419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1" name="Rectangle 250"/>
              <p:cNvSpPr/>
              <p:nvPr/>
            </p:nvSpPr>
            <p:spPr>
              <a:xfrm>
                <a:off x="10226138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2" name="Rectangle 251"/>
              <p:cNvSpPr/>
              <p:nvPr/>
            </p:nvSpPr>
            <p:spPr>
              <a:xfrm>
                <a:off x="10253857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3" name="Rectangle 252"/>
              <p:cNvSpPr/>
              <p:nvPr/>
            </p:nvSpPr>
            <p:spPr>
              <a:xfrm>
                <a:off x="10281576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4" name="Rectangle 253"/>
              <p:cNvSpPr/>
              <p:nvPr/>
            </p:nvSpPr>
            <p:spPr>
              <a:xfrm>
                <a:off x="10309295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5" name="Rectangle 254"/>
              <p:cNvSpPr/>
              <p:nvPr/>
            </p:nvSpPr>
            <p:spPr>
              <a:xfrm>
                <a:off x="10337014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56" name="Rectangle 255"/>
              <p:cNvSpPr/>
              <p:nvPr/>
            </p:nvSpPr>
            <p:spPr>
              <a:xfrm>
                <a:off x="10364733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49" name="Group 148"/>
            <p:cNvGrpSpPr/>
            <p:nvPr/>
          </p:nvGrpSpPr>
          <p:grpSpPr>
            <a:xfrm>
              <a:off x="3393268" y="4046055"/>
              <a:ext cx="171926" cy="115511"/>
              <a:chOff x="9992106" y="3035807"/>
              <a:chExt cx="561594" cy="377317"/>
            </a:xfrm>
          </p:grpSpPr>
          <p:sp>
            <p:nvSpPr>
              <p:cNvPr id="233" name="Rectangle 232"/>
              <p:cNvSpPr/>
              <p:nvPr/>
            </p:nvSpPr>
            <p:spPr>
              <a:xfrm>
                <a:off x="9992106" y="3035807"/>
                <a:ext cx="561594" cy="377317"/>
              </a:xfrm>
              <a:prstGeom prst="rect">
                <a:avLst/>
              </a:prstGeom>
              <a:solidFill>
                <a:srgbClr val="666666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4" name="Rectangle 233"/>
              <p:cNvSpPr/>
              <p:nvPr/>
            </p:nvSpPr>
            <p:spPr>
              <a:xfrm>
                <a:off x="10057003" y="3101975"/>
                <a:ext cx="431800" cy="219141"/>
              </a:xfrm>
              <a:prstGeom prst="rect">
                <a:avLst/>
              </a:prstGeom>
              <a:solidFill>
                <a:srgbClr val="666666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5" name="Rectangle 234"/>
              <p:cNvSpPr/>
              <p:nvPr/>
            </p:nvSpPr>
            <p:spPr>
              <a:xfrm>
                <a:off x="10144316" y="3056256"/>
                <a:ext cx="257175" cy="45719"/>
              </a:xfrm>
              <a:prstGeom prst="rect">
                <a:avLst/>
              </a:prstGeom>
              <a:solidFill>
                <a:srgbClr val="666666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6" name="Rectangle 235"/>
              <p:cNvSpPr/>
              <p:nvPr/>
            </p:nvSpPr>
            <p:spPr>
              <a:xfrm>
                <a:off x="10207420" y="3036660"/>
                <a:ext cx="130967" cy="117594"/>
              </a:xfrm>
              <a:prstGeom prst="rect">
                <a:avLst/>
              </a:prstGeom>
              <a:solidFill>
                <a:srgbClr val="666666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7" name="Rectangle 236"/>
              <p:cNvSpPr/>
              <p:nvPr/>
            </p:nvSpPr>
            <p:spPr>
              <a:xfrm>
                <a:off x="10170700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8" name="Rectangle 237"/>
              <p:cNvSpPr/>
              <p:nvPr/>
            </p:nvSpPr>
            <p:spPr>
              <a:xfrm>
                <a:off x="10198419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9" name="Rectangle 238"/>
              <p:cNvSpPr/>
              <p:nvPr/>
            </p:nvSpPr>
            <p:spPr>
              <a:xfrm>
                <a:off x="10226138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0" name="Rectangle 239"/>
              <p:cNvSpPr/>
              <p:nvPr/>
            </p:nvSpPr>
            <p:spPr>
              <a:xfrm>
                <a:off x="10253857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1" name="Rectangle 240"/>
              <p:cNvSpPr/>
              <p:nvPr/>
            </p:nvSpPr>
            <p:spPr>
              <a:xfrm>
                <a:off x="10281576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2" name="Rectangle 241"/>
              <p:cNvSpPr/>
              <p:nvPr/>
            </p:nvSpPr>
            <p:spPr>
              <a:xfrm>
                <a:off x="10309295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3" name="Rectangle 242"/>
              <p:cNvSpPr/>
              <p:nvPr/>
            </p:nvSpPr>
            <p:spPr>
              <a:xfrm>
                <a:off x="10337014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44" name="Rectangle 243"/>
              <p:cNvSpPr/>
              <p:nvPr/>
            </p:nvSpPr>
            <p:spPr>
              <a:xfrm>
                <a:off x="10364733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50" name="Group 149"/>
            <p:cNvGrpSpPr/>
            <p:nvPr/>
          </p:nvGrpSpPr>
          <p:grpSpPr>
            <a:xfrm>
              <a:off x="3553403" y="4046055"/>
              <a:ext cx="171926" cy="115511"/>
              <a:chOff x="9992106" y="3035807"/>
              <a:chExt cx="561594" cy="377317"/>
            </a:xfrm>
          </p:grpSpPr>
          <p:sp>
            <p:nvSpPr>
              <p:cNvPr id="221" name="Rectangle 220"/>
              <p:cNvSpPr/>
              <p:nvPr/>
            </p:nvSpPr>
            <p:spPr>
              <a:xfrm>
                <a:off x="9992106" y="3035807"/>
                <a:ext cx="561594" cy="377317"/>
              </a:xfrm>
              <a:prstGeom prst="rect">
                <a:avLst/>
              </a:prstGeom>
              <a:solidFill>
                <a:srgbClr val="666666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2" name="Rectangle 221"/>
              <p:cNvSpPr/>
              <p:nvPr/>
            </p:nvSpPr>
            <p:spPr>
              <a:xfrm>
                <a:off x="10057003" y="3101975"/>
                <a:ext cx="431800" cy="219141"/>
              </a:xfrm>
              <a:prstGeom prst="rect">
                <a:avLst/>
              </a:prstGeom>
              <a:solidFill>
                <a:srgbClr val="666666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3" name="Rectangle 222"/>
              <p:cNvSpPr/>
              <p:nvPr/>
            </p:nvSpPr>
            <p:spPr>
              <a:xfrm>
                <a:off x="10144316" y="3056256"/>
                <a:ext cx="257175" cy="45719"/>
              </a:xfrm>
              <a:prstGeom prst="rect">
                <a:avLst/>
              </a:prstGeom>
              <a:solidFill>
                <a:srgbClr val="666666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4" name="Rectangle 223"/>
              <p:cNvSpPr/>
              <p:nvPr/>
            </p:nvSpPr>
            <p:spPr>
              <a:xfrm>
                <a:off x="10207420" y="3036660"/>
                <a:ext cx="130967" cy="117594"/>
              </a:xfrm>
              <a:prstGeom prst="rect">
                <a:avLst/>
              </a:prstGeom>
              <a:solidFill>
                <a:srgbClr val="666666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5" name="Rectangle 224"/>
              <p:cNvSpPr/>
              <p:nvPr/>
            </p:nvSpPr>
            <p:spPr>
              <a:xfrm>
                <a:off x="10170700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6" name="Rectangle 225"/>
              <p:cNvSpPr/>
              <p:nvPr/>
            </p:nvSpPr>
            <p:spPr>
              <a:xfrm>
                <a:off x="10198419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7" name="Rectangle 226"/>
              <p:cNvSpPr/>
              <p:nvPr/>
            </p:nvSpPr>
            <p:spPr>
              <a:xfrm>
                <a:off x="10226138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8" name="Rectangle 227"/>
              <p:cNvSpPr/>
              <p:nvPr/>
            </p:nvSpPr>
            <p:spPr>
              <a:xfrm>
                <a:off x="10253857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10281576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0" name="Rectangle 229"/>
              <p:cNvSpPr/>
              <p:nvPr/>
            </p:nvSpPr>
            <p:spPr>
              <a:xfrm>
                <a:off x="10309295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1" name="Rectangle 230"/>
              <p:cNvSpPr/>
              <p:nvPr/>
            </p:nvSpPr>
            <p:spPr>
              <a:xfrm>
                <a:off x="10337014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32" name="Rectangle 231"/>
              <p:cNvSpPr/>
              <p:nvPr/>
            </p:nvSpPr>
            <p:spPr>
              <a:xfrm>
                <a:off x="10364733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 rot="10800000">
              <a:off x="3072998" y="4142781"/>
              <a:ext cx="171926" cy="115511"/>
              <a:chOff x="9992106" y="3035807"/>
              <a:chExt cx="561594" cy="377317"/>
            </a:xfrm>
          </p:grpSpPr>
          <p:sp>
            <p:nvSpPr>
              <p:cNvPr id="209" name="Rectangle 208"/>
              <p:cNvSpPr/>
              <p:nvPr/>
            </p:nvSpPr>
            <p:spPr>
              <a:xfrm>
                <a:off x="9992106" y="3035807"/>
                <a:ext cx="561594" cy="377317"/>
              </a:xfrm>
              <a:prstGeom prst="rect">
                <a:avLst/>
              </a:prstGeom>
              <a:solidFill>
                <a:srgbClr val="666666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0" name="Rectangle 209"/>
              <p:cNvSpPr/>
              <p:nvPr/>
            </p:nvSpPr>
            <p:spPr>
              <a:xfrm>
                <a:off x="10057003" y="3101975"/>
                <a:ext cx="431800" cy="219141"/>
              </a:xfrm>
              <a:prstGeom prst="rect">
                <a:avLst/>
              </a:prstGeom>
              <a:solidFill>
                <a:srgbClr val="666666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1" name="Rectangle 210"/>
              <p:cNvSpPr/>
              <p:nvPr/>
            </p:nvSpPr>
            <p:spPr>
              <a:xfrm>
                <a:off x="10144316" y="3056256"/>
                <a:ext cx="257175" cy="45719"/>
              </a:xfrm>
              <a:prstGeom prst="rect">
                <a:avLst/>
              </a:prstGeom>
              <a:solidFill>
                <a:srgbClr val="666666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2" name="Rectangle 211"/>
              <p:cNvSpPr/>
              <p:nvPr/>
            </p:nvSpPr>
            <p:spPr>
              <a:xfrm>
                <a:off x="10207420" y="3036660"/>
                <a:ext cx="130967" cy="117594"/>
              </a:xfrm>
              <a:prstGeom prst="rect">
                <a:avLst/>
              </a:prstGeom>
              <a:solidFill>
                <a:srgbClr val="666666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3" name="Rectangle 212"/>
              <p:cNvSpPr/>
              <p:nvPr/>
            </p:nvSpPr>
            <p:spPr>
              <a:xfrm>
                <a:off x="10170700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4" name="Rectangle 213"/>
              <p:cNvSpPr/>
              <p:nvPr/>
            </p:nvSpPr>
            <p:spPr>
              <a:xfrm>
                <a:off x="10198419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5" name="Rectangle 214"/>
              <p:cNvSpPr/>
              <p:nvPr/>
            </p:nvSpPr>
            <p:spPr>
              <a:xfrm>
                <a:off x="10226138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6" name="Rectangle 215"/>
              <p:cNvSpPr/>
              <p:nvPr/>
            </p:nvSpPr>
            <p:spPr>
              <a:xfrm>
                <a:off x="10253857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7" name="Rectangle 216"/>
              <p:cNvSpPr/>
              <p:nvPr/>
            </p:nvSpPr>
            <p:spPr>
              <a:xfrm>
                <a:off x="10281576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8" name="Rectangle 217"/>
              <p:cNvSpPr/>
              <p:nvPr/>
            </p:nvSpPr>
            <p:spPr>
              <a:xfrm>
                <a:off x="10309295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9" name="Rectangle 218"/>
              <p:cNvSpPr/>
              <p:nvPr/>
            </p:nvSpPr>
            <p:spPr>
              <a:xfrm>
                <a:off x="10337014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20" name="Rectangle 219"/>
              <p:cNvSpPr/>
              <p:nvPr/>
            </p:nvSpPr>
            <p:spPr>
              <a:xfrm>
                <a:off x="10364733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52" name="Group 151"/>
            <p:cNvGrpSpPr/>
            <p:nvPr/>
          </p:nvGrpSpPr>
          <p:grpSpPr>
            <a:xfrm rot="10800000">
              <a:off x="3233133" y="4142781"/>
              <a:ext cx="171926" cy="115511"/>
              <a:chOff x="9992106" y="3035807"/>
              <a:chExt cx="561594" cy="377317"/>
            </a:xfrm>
          </p:grpSpPr>
          <p:sp>
            <p:nvSpPr>
              <p:cNvPr id="197" name="Rectangle 196"/>
              <p:cNvSpPr/>
              <p:nvPr/>
            </p:nvSpPr>
            <p:spPr>
              <a:xfrm>
                <a:off x="9992106" y="3035807"/>
                <a:ext cx="561594" cy="377317"/>
              </a:xfrm>
              <a:prstGeom prst="rect">
                <a:avLst/>
              </a:prstGeom>
              <a:solidFill>
                <a:srgbClr val="666666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8" name="Rectangle 197"/>
              <p:cNvSpPr/>
              <p:nvPr/>
            </p:nvSpPr>
            <p:spPr>
              <a:xfrm>
                <a:off x="10057003" y="3101975"/>
                <a:ext cx="431800" cy="219141"/>
              </a:xfrm>
              <a:prstGeom prst="rect">
                <a:avLst/>
              </a:prstGeom>
              <a:solidFill>
                <a:srgbClr val="666666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9" name="Rectangle 198"/>
              <p:cNvSpPr/>
              <p:nvPr/>
            </p:nvSpPr>
            <p:spPr>
              <a:xfrm>
                <a:off x="10144316" y="3056256"/>
                <a:ext cx="257175" cy="45719"/>
              </a:xfrm>
              <a:prstGeom prst="rect">
                <a:avLst/>
              </a:prstGeom>
              <a:solidFill>
                <a:srgbClr val="666666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0" name="Rectangle 199"/>
              <p:cNvSpPr/>
              <p:nvPr/>
            </p:nvSpPr>
            <p:spPr>
              <a:xfrm>
                <a:off x="10207420" y="3036660"/>
                <a:ext cx="130967" cy="117594"/>
              </a:xfrm>
              <a:prstGeom prst="rect">
                <a:avLst/>
              </a:prstGeom>
              <a:solidFill>
                <a:srgbClr val="666666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1" name="Rectangle 200"/>
              <p:cNvSpPr/>
              <p:nvPr/>
            </p:nvSpPr>
            <p:spPr>
              <a:xfrm>
                <a:off x="10170700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2" name="Rectangle 201"/>
              <p:cNvSpPr/>
              <p:nvPr/>
            </p:nvSpPr>
            <p:spPr>
              <a:xfrm>
                <a:off x="10198419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3" name="Rectangle 202"/>
              <p:cNvSpPr/>
              <p:nvPr/>
            </p:nvSpPr>
            <p:spPr>
              <a:xfrm>
                <a:off x="10226138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4" name="Rectangle 203"/>
              <p:cNvSpPr/>
              <p:nvPr/>
            </p:nvSpPr>
            <p:spPr>
              <a:xfrm>
                <a:off x="10253857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5" name="Rectangle 204"/>
              <p:cNvSpPr/>
              <p:nvPr/>
            </p:nvSpPr>
            <p:spPr>
              <a:xfrm>
                <a:off x="10281576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6" name="Rectangle 205"/>
              <p:cNvSpPr/>
              <p:nvPr/>
            </p:nvSpPr>
            <p:spPr>
              <a:xfrm>
                <a:off x="10309295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7" name="Rectangle 206"/>
              <p:cNvSpPr/>
              <p:nvPr/>
            </p:nvSpPr>
            <p:spPr>
              <a:xfrm>
                <a:off x="10337014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8" name="Rectangle 207"/>
              <p:cNvSpPr/>
              <p:nvPr/>
            </p:nvSpPr>
            <p:spPr>
              <a:xfrm>
                <a:off x="10364733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53" name="Group 152"/>
            <p:cNvGrpSpPr/>
            <p:nvPr/>
          </p:nvGrpSpPr>
          <p:grpSpPr>
            <a:xfrm rot="10800000">
              <a:off x="3393268" y="4142781"/>
              <a:ext cx="171926" cy="115511"/>
              <a:chOff x="9992106" y="3035807"/>
              <a:chExt cx="561594" cy="377317"/>
            </a:xfrm>
          </p:grpSpPr>
          <p:sp>
            <p:nvSpPr>
              <p:cNvPr id="185" name="Rectangle 184"/>
              <p:cNvSpPr/>
              <p:nvPr/>
            </p:nvSpPr>
            <p:spPr>
              <a:xfrm>
                <a:off x="9992106" y="3035807"/>
                <a:ext cx="561594" cy="377317"/>
              </a:xfrm>
              <a:prstGeom prst="rect">
                <a:avLst/>
              </a:prstGeom>
              <a:solidFill>
                <a:srgbClr val="666666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6" name="Rectangle 185"/>
              <p:cNvSpPr/>
              <p:nvPr/>
            </p:nvSpPr>
            <p:spPr>
              <a:xfrm>
                <a:off x="10057003" y="3101975"/>
                <a:ext cx="431800" cy="219141"/>
              </a:xfrm>
              <a:prstGeom prst="rect">
                <a:avLst/>
              </a:prstGeom>
              <a:solidFill>
                <a:srgbClr val="666666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7" name="Rectangle 186"/>
              <p:cNvSpPr/>
              <p:nvPr/>
            </p:nvSpPr>
            <p:spPr>
              <a:xfrm>
                <a:off x="10144316" y="3056256"/>
                <a:ext cx="257175" cy="45719"/>
              </a:xfrm>
              <a:prstGeom prst="rect">
                <a:avLst/>
              </a:prstGeom>
              <a:solidFill>
                <a:srgbClr val="666666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8" name="Rectangle 187"/>
              <p:cNvSpPr/>
              <p:nvPr/>
            </p:nvSpPr>
            <p:spPr>
              <a:xfrm>
                <a:off x="10207420" y="3036660"/>
                <a:ext cx="130967" cy="117594"/>
              </a:xfrm>
              <a:prstGeom prst="rect">
                <a:avLst/>
              </a:prstGeom>
              <a:solidFill>
                <a:srgbClr val="666666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9" name="Rectangle 188"/>
              <p:cNvSpPr/>
              <p:nvPr/>
            </p:nvSpPr>
            <p:spPr>
              <a:xfrm>
                <a:off x="10170700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0" name="Rectangle 189"/>
              <p:cNvSpPr/>
              <p:nvPr/>
            </p:nvSpPr>
            <p:spPr>
              <a:xfrm>
                <a:off x="10198419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1" name="Rectangle 190"/>
              <p:cNvSpPr/>
              <p:nvPr/>
            </p:nvSpPr>
            <p:spPr>
              <a:xfrm>
                <a:off x="10226138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2" name="Rectangle 191"/>
              <p:cNvSpPr/>
              <p:nvPr/>
            </p:nvSpPr>
            <p:spPr>
              <a:xfrm>
                <a:off x="10253857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3" name="Rectangle 192"/>
              <p:cNvSpPr/>
              <p:nvPr/>
            </p:nvSpPr>
            <p:spPr>
              <a:xfrm>
                <a:off x="10281576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4" name="Rectangle 193"/>
              <p:cNvSpPr/>
              <p:nvPr/>
            </p:nvSpPr>
            <p:spPr>
              <a:xfrm>
                <a:off x="10309295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5" name="Rectangle 194"/>
              <p:cNvSpPr/>
              <p:nvPr/>
            </p:nvSpPr>
            <p:spPr>
              <a:xfrm>
                <a:off x="10337014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6" name="Rectangle 195"/>
              <p:cNvSpPr/>
              <p:nvPr/>
            </p:nvSpPr>
            <p:spPr>
              <a:xfrm>
                <a:off x="10364733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54" name="Group 153"/>
            <p:cNvGrpSpPr/>
            <p:nvPr/>
          </p:nvGrpSpPr>
          <p:grpSpPr>
            <a:xfrm rot="10800000">
              <a:off x="3553403" y="4142781"/>
              <a:ext cx="171926" cy="115511"/>
              <a:chOff x="9992106" y="3035807"/>
              <a:chExt cx="561594" cy="377317"/>
            </a:xfrm>
          </p:grpSpPr>
          <p:sp>
            <p:nvSpPr>
              <p:cNvPr id="173" name="Rectangle 172"/>
              <p:cNvSpPr/>
              <p:nvPr/>
            </p:nvSpPr>
            <p:spPr>
              <a:xfrm>
                <a:off x="9992106" y="3035807"/>
                <a:ext cx="561594" cy="377317"/>
              </a:xfrm>
              <a:prstGeom prst="rect">
                <a:avLst/>
              </a:prstGeom>
              <a:solidFill>
                <a:srgbClr val="666666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4" name="Rectangle 173"/>
              <p:cNvSpPr/>
              <p:nvPr/>
            </p:nvSpPr>
            <p:spPr>
              <a:xfrm>
                <a:off x="10057003" y="3101975"/>
                <a:ext cx="431800" cy="219141"/>
              </a:xfrm>
              <a:prstGeom prst="rect">
                <a:avLst/>
              </a:prstGeom>
              <a:solidFill>
                <a:srgbClr val="666666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5" name="Rectangle 174"/>
              <p:cNvSpPr/>
              <p:nvPr/>
            </p:nvSpPr>
            <p:spPr>
              <a:xfrm>
                <a:off x="10144316" y="3056256"/>
                <a:ext cx="257175" cy="45719"/>
              </a:xfrm>
              <a:prstGeom prst="rect">
                <a:avLst/>
              </a:prstGeom>
              <a:solidFill>
                <a:srgbClr val="666666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6" name="Rectangle 175"/>
              <p:cNvSpPr/>
              <p:nvPr/>
            </p:nvSpPr>
            <p:spPr>
              <a:xfrm>
                <a:off x="10207420" y="3036660"/>
                <a:ext cx="130967" cy="117594"/>
              </a:xfrm>
              <a:prstGeom prst="rect">
                <a:avLst/>
              </a:prstGeom>
              <a:solidFill>
                <a:srgbClr val="666666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7" name="Rectangle 176"/>
              <p:cNvSpPr/>
              <p:nvPr/>
            </p:nvSpPr>
            <p:spPr>
              <a:xfrm>
                <a:off x="10170700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8" name="Rectangle 177"/>
              <p:cNvSpPr/>
              <p:nvPr/>
            </p:nvSpPr>
            <p:spPr>
              <a:xfrm>
                <a:off x="10198419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9" name="Rectangle 178"/>
              <p:cNvSpPr/>
              <p:nvPr/>
            </p:nvSpPr>
            <p:spPr>
              <a:xfrm>
                <a:off x="10226138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0" name="Rectangle 179"/>
              <p:cNvSpPr/>
              <p:nvPr/>
            </p:nvSpPr>
            <p:spPr>
              <a:xfrm>
                <a:off x="10253857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1" name="Rectangle 180"/>
              <p:cNvSpPr/>
              <p:nvPr/>
            </p:nvSpPr>
            <p:spPr>
              <a:xfrm>
                <a:off x="10281576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2" name="Rectangle 181"/>
              <p:cNvSpPr/>
              <p:nvPr/>
            </p:nvSpPr>
            <p:spPr>
              <a:xfrm>
                <a:off x="10309295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3" name="Rectangle 182"/>
              <p:cNvSpPr/>
              <p:nvPr/>
            </p:nvSpPr>
            <p:spPr>
              <a:xfrm>
                <a:off x="10337014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4" name="Rectangle 183"/>
              <p:cNvSpPr/>
              <p:nvPr/>
            </p:nvSpPr>
            <p:spPr>
              <a:xfrm>
                <a:off x="10364733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55" name="Group 154"/>
            <p:cNvGrpSpPr/>
            <p:nvPr/>
          </p:nvGrpSpPr>
          <p:grpSpPr>
            <a:xfrm>
              <a:off x="3816420" y="4042099"/>
              <a:ext cx="171926" cy="115511"/>
              <a:chOff x="9992106" y="3035807"/>
              <a:chExt cx="561594" cy="377317"/>
            </a:xfrm>
          </p:grpSpPr>
          <p:sp>
            <p:nvSpPr>
              <p:cNvPr id="161" name="Rectangle 160"/>
              <p:cNvSpPr/>
              <p:nvPr/>
            </p:nvSpPr>
            <p:spPr>
              <a:xfrm>
                <a:off x="9992106" y="3035807"/>
                <a:ext cx="561594" cy="377317"/>
              </a:xfrm>
              <a:prstGeom prst="rect">
                <a:avLst/>
              </a:prstGeom>
              <a:solidFill>
                <a:srgbClr val="666666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2" name="Rectangle 161"/>
              <p:cNvSpPr/>
              <p:nvPr/>
            </p:nvSpPr>
            <p:spPr>
              <a:xfrm>
                <a:off x="10057003" y="3101975"/>
                <a:ext cx="431800" cy="219141"/>
              </a:xfrm>
              <a:prstGeom prst="rect">
                <a:avLst/>
              </a:prstGeom>
              <a:solidFill>
                <a:srgbClr val="666666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3" name="Rectangle 162"/>
              <p:cNvSpPr/>
              <p:nvPr/>
            </p:nvSpPr>
            <p:spPr>
              <a:xfrm>
                <a:off x="10144316" y="3056256"/>
                <a:ext cx="257175" cy="45719"/>
              </a:xfrm>
              <a:prstGeom prst="rect">
                <a:avLst/>
              </a:prstGeom>
              <a:solidFill>
                <a:srgbClr val="666666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4" name="Rectangle 163"/>
              <p:cNvSpPr/>
              <p:nvPr/>
            </p:nvSpPr>
            <p:spPr>
              <a:xfrm>
                <a:off x="10207420" y="3036660"/>
                <a:ext cx="130967" cy="117594"/>
              </a:xfrm>
              <a:prstGeom prst="rect">
                <a:avLst/>
              </a:prstGeom>
              <a:solidFill>
                <a:srgbClr val="666666">
                  <a:lumMod val="75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5" name="Rectangle 164"/>
              <p:cNvSpPr/>
              <p:nvPr/>
            </p:nvSpPr>
            <p:spPr>
              <a:xfrm>
                <a:off x="10170700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6" name="Rectangle 165"/>
              <p:cNvSpPr/>
              <p:nvPr/>
            </p:nvSpPr>
            <p:spPr>
              <a:xfrm>
                <a:off x="10198419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7" name="Rectangle 166"/>
              <p:cNvSpPr/>
              <p:nvPr/>
            </p:nvSpPr>
            <p:spPr>
              <a:xfrm>
                <a:off x="10226138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8" name="Rectangle 167"/>
              <p:cNvSpPr/>
              <p:nvPr/>
            </p:nvSpPr>
            <p:spPr>
              <a:xfrm>
                <a:off x="10253857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10281576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10309295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1" name="Rectangle 170"/>
              <p:cNvSpPr/>
              <p:nvPr/>
            </p:nvSpPr>
            <p:spPr>
              <a:xfrm>
                <a:off x="10337014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72" name="Rectangle 171"/>
              <p:cNvSpPr/>
              <p:nvPr/>
            </p:nvSpPr>
            <p:spPr>
              <a:xfrm>
                <a:off x="10364733" y="3225838"/>
                <a:ext cx="18000" cy="95278"/>
              </a:xfrm>
              <a:prstGeom prst="rect">
                <a:avLst/>
              </a:prstGeom>
              <a:solidFill>
                <a:srgbClr val="666666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78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srgbClr val="666666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56" name="Group 155"/>
            <p:cNvGrpSpPr/>
            <p:nvPr/>
          </p:nvGrpSpPr>
          <p:grpSpPr>
            <a:xfrm rot="5400000">
              <a:off x="4166935" y="3960898"/>
              <a:ext cx="45719" cy="285824"/>
              <a:chOff x="4284941" y="3836263"/>
              <a:chExt cx="74298" cy="464493"/>
            </a:xfrm>
          </p:grpSpPr>
          <p:sp>
            <p:nvSpPr>
              <p:cNvPr id="157" name="Oval 156"/>
              <p:cNvSpPr/>
              <p:nvPr/>
            </p:nvSpPr>
            <p:spPr>
              <a:xfrm>
                <a:off x="4284944" y="3836263"/>
                <a:ext cx="74295" cy="74295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Oval 157"/>
              <p:cNvSpPr/>
              <p:nvPr/>
            </p:nvSpPr>
            <p:spPr>
              <a:xfrm>
                <a:off x="4284943" y="3966329"/>
                <a:ext cx="74295" cy="74295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Oval 158"/>
              <p:cNvSpPr/>
              <p:nvPr/>
            </p:nvSpPr>
            <p:spPr>
              <a:xfrm>
                <a:off x="4284942" y="4096395"/>
                <a:ext cx="74295" cy="74295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Oval 159"/>
              <p:cNvSpPr/>
              <p:nvPr/>
            </p:nvSpPr>
            <p:spPr>
              <a:xfrm>
                <a:off x="4284941" y="4226461"/>
                <a:ext cx="74295" cy="74295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316" name="Straight Connector 315"/>
          <p:cNvCxnSpPr/>
          <p:nvPr/>
        </p:nvCxnSpPr>
        <p:spPr>
          <a:xfrm>
            <a:off x="8452781" y="3886461"/>
            <a:ext cx="84964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Semantics-enabled Connectivity through TDs</a:t>
            </a:r>
            <a:endParaRPr lang="en-US" dirty="0"/>
          </a:p>
        </p:txBody>
      </p:sp>
      <p:pic>
        <p:nvPicPr>
          <p:cNvPr id="275" name="Picture 27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8166" y="4968162"/>
            <a:ext cx="4447133" cy="1832837"/>
          </a:xfrm>
          <a:prstGeom prst="rect">
            <a:avLst/>
          </a:prstGeom>
        </p:spPr>
      </p:pic>
      <p:sp>
        <p:nvSpPr>
          <p:cNvPr id="276" name="TextBox 275"/>
          <p:cNvSpPr txBox="1"/>
          <p:nvPr/>
        </p:nvSpPr>
        <p:spPr>
          <a:xfrm>
            <a:off x="671743" y="2251306"/>
            <a:ext cx="99899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Sensor</a:t>
            </a:r>
          </a:p>
          <a:p>
            <a:r>
              <a:rPr lang="de-DE" sz="1200" dirty="0" smtClean="0"/>
              <a:t>(I/O Module)</a:t>
            </a:r>
            <a:endParaRPr lang="en-US" sz="1200" dirty="0"/>
          </a:p>
        </p:txBody>
      </p:sp>
      <p:sp>
        <p:nvSpPr>
          <p:cNvPr id="277" name="TextBox 276"/>
          <p:cNvSpPr txBox="1"/>
          <p:nvPr/>
        </p:nvSpPr>
        <p:spPr>
          <a:xfrm>
            <a:off x="581750" y="4102466"/>
            <a:ext cx="999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Actuator</a:t>
            </a:r>
            <a:endParaRPr lang="en-US" dirty="0"/>
          </a:p>
        </p:txBody>
      </p:sp>
      <p:sp>
        <p:nvSpPr>
          <p:cNvPr id="278" name="TextBox 277"/>
          <p:cNvSpPr txBox="1"/>
          <p:nvPr/>
        </p:nvSpPr>
        <p:spPr>
          <a:xfrm>
            <a:off x="1" y="5952198"/>
            <a:ext cx="216293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Transport System</a:t>
            </a:r>
          </a:p>
          <a:p>
            <a:pPr algn="ctr"/>
            <a:r>
              <a:rPr lang="de-DE" dirty="0" smtClean="0"/>
              <a:t>Position</a:t>
            </a:r>
            <a:endParaRPr lang="en-US" dirty="0"/>
          </a:p>
        </p:txBody>
      </p:sp>
      <p:pic>
        <p:nvPicPr>
          <p:cNvPr id="279" name="Picture 3" descr="D:\Projekte\Standardesierung\W3C\WoT\TD\Nizza\t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343944" y="4813300"/>
            <a:ext cx="550807" cy="550807"/>
          </a:xfrm>
          <a:prstGeom prst="rect">
            <a:avLst/>
          </a:prstGeom>
          <a:noFill/>
        </p:spPr>
      </p:pic>
      <p:pic>
        <p:nvPicPr>
          <p:cNvPr id="280" name="Picture 3" descr="D:\Projekte\Standardesierung\W3C\WoT\TD\Nizza\t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47592" y="1800650"/>
            <a:ext cx="550807" cy="550807"/>
          </a:xfrm>
          <a:prstGeom prst="rect">
            <a:avLst/>
          </a:prstGeom>
          <a:noFill/>
        </p:spPr>
      </p:pic>
      <p:pic>
        <p:nvPicPr>
          <p:cNvPr id="281" name="Picture 3" descr="D:\Projekte\Standardesierung\W3C\WoT\TD\Nizza\t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789505" y="3661179"/>
            <a:ext cx="550807" cy="550807"/>
          </a:xfrm>
          <a:prstGeom prst="rect">
            <a:avLst/>
          </a:prstGeom>
          <a:noFill/>
        </p:spPr>
      </p:pic>
      <p:sp>
        <p:nvSpPr>
          <p:cNvPr id="285" name="角丸四角形 6"/>
          <p:cNvSpPr/>
          <p:nvPr/>
        </p:nvSpPr>
        <p:spPr bwMode="auto">
          <a:xfrm>
            <a:off x="8962110" y="1959475"/>
            <a:ext cx="2592000" cy="3449354"/>
          </a:xfrm>
          <a:prstGeom prst="roundRect">
            <a:avLst>
              <a:gd name="adj" fmla="val 6113"/>
            </a:avLst>
          </a:prstGeom>
          <a:solidFill>
            <a:sysClr val="window" lastClr="FFFFFF">
              <a:lumMod val="50000"/>
            </a:sysClr>
          </a:solidFill>
          <a:ln w="9525" cap="flat" cmpd="sng" algn="ctr">
            <a:noFill/>
            <a:prstDash val="solid"/>
            <a:headEnd type="none" w="med" len="med"/>
            <a:tailEnd type="none" w="med" len="med"/>
          </a:ln>
          <a:effectLst>
            <a:outerShdw blurRad="76200" dist="50800" dir="2700000" rotWithShape="0">
              <a:srgbClr val="000000">
                <a:alpha val="30000"/>
              </a:srgbClr>
            </a:outerShdw>
          </a:effectLst>
          <a:extLst/>
        </p:spPr>
        <p:txBody>
          <a:bodyPr vert="horz" wrap="none" lIns="91440" tIns="36000" rIns="91440" bIns="720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1" i="0" u="none" strike="noStrike" kern="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Servient</a:t>
            </a:r>
          </a:p>
        </p:txBody>
      </p:sp>
      <p:sp>
        <p:nvSpPr>
          <p:cNvPr id="286" name="角丸四角形 21"/>
          <p:cNvSpPr/>
          <p:nvPr/>
        </p:nvSpPr>
        <p:spPr bwMode="auto">
          <a:xfrm>
            <a:off x="9088110" y="4848456"/>
            <a:ext cx="1130276" cy="430549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OPC UA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87" name="角丸四角形 21"/>
          <p:cNvSpPr/>
          <p:nvPr/>
        </p:nvSpPr>
        <p:spPr bwMode="auto">
          <a:xfrm>
            <a:off x="9083884" y="4300180"/>
            <a:ext cx="2348452" cy="430549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Data Model</a:t>
            </a:r>
          </a:p>
        </p:txBody>
      </p:sp>
      <p:sp>
        <p:nvSpPr>
          <p:cNvPr id="289" name="角丸四角形 21"/>
          <p:cNvSpPr/>
          <p:nvPr/>
        </p:nvSpPr>
        <p:spPr bwMode="auto">
          <a:xfrm>
            <a:off x="9088110" y="4297372"/>
            <a:ext cx="2340000" cy="430549"/>
          </a:xfrm>
          <a:prstGeom prst="roundRect">
            <a:avLst/>
          </a:prstGeom>
          <a:solidFill>
            <a:srgbClr val="4A7B7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DE" altLang="ja-JP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WoT Runtime</a:t>
            </a:r>
            <a:endParaRPr lang="ja-JP" altLang="en-US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90" name="角丸四角形 21"/>
          <p:cNvSpPr/>
          <p:nvPr/>
        </p:nvSpPr>
        <p:spPr bwMode="auto">
          <a:xfrm>
            <a:off x="9088110" y="2391524"/>
            <a:ext cx="2340000" cy="1790930"/>
          </a:xfrm>
          <a:prstGeom prst="roundRect">
            <a:avLst>
              <a:gd name="adj" fmla="val 13261"/>
            </a:avLst>
          </a:prstGeom>
          <a:solidFill>
            <a:srgbClr val="8EB4E3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400" kern="0" dirty="0">
              <a:solidFill>
                <a:prstClr val="black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91" name="角丸四角形 21"/>
          <p:cNvSpPr/>
          <p:nvPr/>
        </p:nvSpPr>
        <p:spPr bwMode="auto">
          <a:xfrm>
            <a:off x="9088110" y="3751904"/>
            <a:ext cx="2340000" cy="430549"/>
          </a:xfrm>
          <a:prstGeom prst="roundRect">
            <a:avLst/>
          </a:prstGeom>
          <a:solidFill>
            <a:srgbClr val="005A9C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ctr">
              <a:spcBef>
                <a:spcPts val="0"/>
              </a:spcBef>
              <a:spcAft>
                <a:spcPts val="0"/>
              </a:spcAft>
              <a:defRPr/>
            </a:pPr>
            <a:r>
              <a:rPr lang="de-DE" altLang="ja-JP" kern="0" dirty="0" smtClean="0">
                <a:solidFill>
                  <a:prstClr val="white"/>
                </a:solidFill>
                <a:latin typeface="+mj-lt"/>
                <a:ea typeface="HG明朝E" panose="02020909000000000000" pitchFamily="17" charset="-128"/>
                <a:cs typeface="Arial" pitchFamily="34" charset="0"/>
              </a:rPr>
              <a:t>Scripting API</a:t>
            </a:r>
            <a:endParaRPr lang="ja-JP" altLang="en-US" kern="0" dirty="0">
              <a:solidFill>
                <a:prstClr val="white"/>
              </a:solidFill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299" name="角丸四角形 21"/>
          <p:cNvSpPr/>
          <p:nvPr/>
        </p:nvSpPr>
        <p:spPr bwMode="auto">
          <a:xfrm>
            <a:off x="10297834" y="4848455"/>
            <a:ext cx="1130276" cy="430549"/>
          </a:xfrm>
          <a:prstGeom prst="roundRect">
            <a:avLst/>
          </a:prstGeom>
          <a:solidFill>
            <a:srgbClr val="00B050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b="0" i="0" u="none" strike="noStrike" kern="0" cap="none" spc="0" normalizeH="0" baseline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+mj-lt"/>
                <a:ea typeface="HG明朝E" panose="02020909000000000000" pitchFamily="17" charset="-128"/>
                <a:cs typeface="Arial" pitchFamily="34" charset="0"/>
              </a:rPr>
              <a:t>NETCONF</a:t>
            </a:r>
            <a:endParaRPr kumimoji="0" lang="en-US" altLang="ja-JP" b="0" i="0" u="none" strike="noStrike" kern="0" cap="none" spc="0" normalizeH="0" baseline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+mj-lt"/>
              <a:ea typeface="HG明朝E" panose="02020909000000000000" pitchFamily="17" charset="-128"/>
              <a:cs typeface="Arial" pitchFamily="34" charset="0"/>
            </a:endParaRPr>
          </a:p>
        </p:txBody>
      </p:sp>
      <p:sp>
        <p:nvSpPr>
          <p:cNvPr id="300" name="Vertical Scroll 299"/>
          <p:cNvSpPr/>
          <p:nvPr/>
        </p:nvSpPr>
        <p:spPr>
          <a:xfrm>
            <a:off x="9197937" y="2516557"/>
            <a:ext cx="2120346" cy="51899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PLC Mashup 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1" name="Vertical Scroll 300"/>
          <p:cNvSpPr/>
          <p:nvPr/>
        </p:nvSpPr>
        <p:spPr>
          <a:xfrm>
            <a:off x="9197937" y="3127880"/>
            <a:ext cx="2120346" cy="518997"/>
          </a:xfrm>
          <a:prstGeom prst="verticalScroll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TSN Controller 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3" name="TextBox 322"/>
          <p:cNvSpPr txBox="1"/>
          <p:nvPr/>
        </p:nvSpPr>
        <p:spPr>
          <a:xfrm>
            <a:off x="3024155" y="6488668"/>
            <a:ext cx="480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* Currently no TSN-enabled end devices available</a:t>
            </a:r>
            <a:endParaRPr lang="en-US" dirty="0"/>
          </a:p>
        </p:txBody>
      </p:sp>
      <p:sp>
        <p:nvSpPr>
          <p:cNvPr id="324" name="TextBox 323"/>
          <p:cNvSpPr txBox="1"/>
          <p:nvPr/>
        </p:nvSpPr>
        <p:spPr>
          <a:xfrm>
            <a:off x="11713683" y="271238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③</a:t>
            </a:r>
          </a:p>
        </p:txBody>
      </p:sp>
      <p:sp>
        <p:nvSpPr>
          <p:cNvPr id="325" name="Rectangle 324"/>
          <p:cNvSpPr/>
          <p:nvPr/>
        </p:nvSpPr>
        <p:spPr>
          <a:xfrm>
            <a:off x="2619347" y="2147225"/>
            <a:ext cx="34646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① Fetch TDs with </a:t>
            </a:r>
            <a:r>
              <a:rPr lang="en-US" dirty="0" err="1" smtClean="0"/>
              <a:t>QoS</a:t>
            </a:r>
            <a:r>
              <a:rPr lang="en-US" dirty="0" smtClean="0"/>
              <a:t> capabilities</a:t>
            </a:r>
            <a:endParaRPr lang="en-US" dirty="0"/>
          </a:p>
        </p:txBody>
      </p:sp>
      <p:sp>
        <p:nvSpPr>
          <p:cNvPr id="326" name="Rectangle 325"/>
          <p:cNvSpPr/>
          <p:nvPr/>
        </p:nvSpPr>
        <p:spPr>
          <a:xfrm>
            <a:off x="2548626" y="3454839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①</a:t>
            </a:r>
          </a:p>
        </p:txBody>
      </p:sp>
      <p:sp>
        <p:nvSpPr>
          <p:cNvPr id="327" name="Rectangle 326"/>
          <p:cNvSpPr/>
          <p:nvPr/>
        </p:nvSpPr>
        <p:spPr>
          <a:xfrm>
            <a:off x="2655482" y="4216614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①</a:t>
            </a:r>
          </a:p>
        </p:txBody>
      </p:sp>
      <p:cxnSp>
        <p:nvCxnSpPr>
          <p:cNvPr id="349" name="Curved Connector 348"/>
          <p:cNvCxnSpPr>
            <a:stCxn id="301" idx="3"/>
            <a:endCxn id="300" idx="3"/>
          </p:cNvCxnSpPr>
          <p:nvPr/>
        </p:nvCxnSpPr>
        <p:spPr>
          <a:xfrm rot="10800000">
            <a:off x="11253408" y="2776057"/>
            <a:ext cx="12700" cy="611323"/>
          </a:xfrm>
          <a:prstGeom prst="curvedConnector3">
            <a:avLst>
              <a:gd name="adj1" fmla="val -3915189"/>
            </a:avLst>
          </a:prstGeom>
          <a:ln w="38100">
            <a:solidFill>
              <a:schemeClr val="accent2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Curved Connector 350"/>
          <p:cNvCxnSpPr/>
          <p:nvPr/>
        </p:nvCxnSpPr>
        <p:spPr>
          <a:xfrm rot="10800000">
            <a:off x="11240708" y="2776056"/>
            <a:ext cx="12700" cy="611323"/>
          </a:xfrm>
          <a:prstGeom prst="curvedConnector3">
            <a:avLst>
              <a:gd name="adj1" fmla="val -3915189"/>
            </a:avLst>
          </a:prstGeom>
          <a:ln w="38100">
            <a:solidFill>
              <a:schemeClr val="accent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5" name="Group 354"/>
          <p:cNvGrpSpPr/>
          <p:nvPr/>
        </p:nvGrpSpPr>
        <p:grpSpPr>
          <a:xfrm>
            <a:off x="5492446" y="2653580"/>
            <a:ext cx="3767437" cy="407432"/>
            <a:chOff x="3091906" y="2210895"/>
            <a:chExt cx="3767437" cy="814863"/>
          </a:xfrm>
        </p:grpSpPr>
        <p:sp>
          <p:nvSpPr>
            <p:cNvPr id="328" name="Rectangle 327"/>
            <p:cNvSpPr/>
            <p:nvPr/>
          </p:nvSpPr>
          <p:spPr>
            <a:xfrm>
              <a:off x="3091906" y="2287095"/>
              <a:ext cx="3369577" cy="738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dirty="0" smtClean="0"/>
                <a:t>Match with </a:t>
              </a:r>
              <a:r>
                <a:rPr lang="en-US" dirty="0" err="1" smtClean="0"/>
                <a:t>QoS</a:t>
              </a:r>
              <a:r>
                <a:rPr lang="en-US" dirty="0" smtClean="0"/>
                <a:t> requirements ②</a:t>
              </a:r>
              <a:endParaRPr lang="en-US" dirty="0"/>
            </a:p>
          </p:txBody>
        </p:sp>
        <p:cxnSp>
          <p:nvCxnSpPr>
            <p:cNvPr id="352" name="Curved Connector 351"/>
            <p:cNvCxnSpPr/>
            <p:nvPr/>
          </p:nvCxnSpPr>
          <p:spPr>
            <a:xfrm rot="10800000">
              <a:off x="6846643" y="2210895"/>
              <a:ext cx="12700" cy="611323"/>
            </a:xfrm>
            <a:prstGeom prst="curvedConnector3">
              <a:avLst>
                <a:gd name="adj1" fmla="val 3284811"/>
              </a:avLst>
            </a:prstGeom>
            <a:ln w="38100">
              <a:solidFill>
                <a:schemeClr val="accent2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7" name="Rectangle 356"/>
          <p:cNvSpPr/>
          <p:nvPr/>
        </p:nvSpPr>
        <p:spPr>
          <a:xfrm>
            <a:off x="11653555" y="3268267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⑤</a:t>
            </a:r>
            <a:endParaRPr lang="en-US" dirty="0"/>
          </a:p>
        </p:txBody>
      </p:sp>
      <p:sp>
        <p:nvSpPr>
          <p:cNvPr id="358" name="TextBox 357"/>
          <p:cNvSpPr txBox="1"/>
          <p:nvPr/>
        </p:nvSpPr>
        <p:spPr>
          <a:xfrm rot="16200000">
            <a:off x="10797149" y="1426432"/>
            <a:ext cx="2247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Request configuration</a:t>
            </a:r>
            <a:endParaRPr lang="en-US" dirty="0"/>
          </a:p>
        </p:txBody>
      </p:sp>
      <p:sp>
        <p:nvSpPr>
          <p:cNvPr id="359" name="TextBox 358"/>
          <p:cNvSpPr txBox="1"/>
          <p:nvPr/>
        </p:nvSpPr>
        <p:spPr>
          <a:xfrm rot="16200000">
            <a:off x="11039143" y="4264373"/>
            <a:ext cx="1714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Confirm / Reject</a:t>
            </a:r>
            <a:endParaRPr lang="en-US" dirty="0"/>
          </a:p>
        </p:txBody>
      </p:sp>
      <p:cxnSp>
        <p:nvCxnSpPr>
          <p:cNvPr id="360" name="Curved Connector 359"/>
          <p:cNvCxnSpPr>
            <a:stCxn id="299" idx="2"/>
            <a:endCxn id="146" idx="3"/>
          </p:cNvCxnSpPr>
          <p:nvPr/>
        </p:nvCxnSpPr>
        <p:spPr>
          <a:xfrm rot="5400000" flipH="1">
            <a:off x="8698173" y="3114205"/>
            <a:ext cx="927906" cy="3401693"/>
          </a:xfrm>
          <a:prstGeom prst="curvedConnector3">
            <a:avLst>
              <a:gd name="adj1" fmla="val -36954"/>
            </a:avLst>
          </a:prstGeom>
          <a:ln w="38100">
            <a:solidFill>
              <a:schemeClr val="accent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Curved Connector 363"/>
          <p:cNvCxnSpPr>
            <a:stCxn id="299" idx="2"/>
            <a:endCxn id="4" idx="3"/>
          </p:cNvCxnSpPr>
          <p:nvPr/>
        </p:nvCxnSpPr>
        <p:spPr>
          <a:xfrm rot="5400000" flipH="1">
            <a:off x="7321947" y="1737979"/>
            <a:ext cx="927906" cy="6154145"/>
          </a:xfrm>
          <a:prstGeom prst="curvedConnector3">
            <a:avLst>
              <a:gd name="adj1" fmla="val -47904"/>
            </a:avLst>
          </a:prstGeom>
          <a:ln w="38100">
            <a:solidFill>
              <a:schemeClr val="accent2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Rectangle 367"/>
          <p:cNvSpPr/>
          <p:nvPr/>
        </p:nvSpPr>
        <p:spPr>
          <a:xfrm>
            <a:off x="6146612" y="5828994"/>
            <a:ext cx="28478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④ </a:t>
            </a:r>
            <a:r>
              <a:rPr lang="en-US" dirty="0" smtClean="0"/>
              <a:t>Try to push out schedule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9B78-D008-49A9-9EEE-FD564697693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7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" grpId="0"/>
      <p:bldP spid="325" grpId="0"/>
      <p:bldP spid="326" grpId="0"/>
      <p:bldP spid="327" grpId="0"/>
      <p:bldP spid="357" grpId="0"/>
      <p:bldP spid="358" grpId="0"/>
      <p:bldP spid="359" grpId="0"/>
      <p:bldP spid="36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QoS</a:t>
            </a:r>
            <a:r>
              <a:rPr lang="en-US" dirty="0" smtClean="0"/>
              <a:t> Capabilities and Requirements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Capabilities of Things (sometimes req.)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4098925"/>
          </a:xfrm>
        </p:spPr>
        <p:txBody>
          <a:bodyPr>
            <a:normAutofit/>
          </a:bodyPr>
          <a:lstStyle/>
          <a:p>
            <a:r>
              <a:rPr lang="en-US" dirty="0" smtClean="0"/>
              <a:t>Minimum interval</a:t>
            </a:r>
          </a:p>
          <a:p>
            <a:r>
              <a:rPr lang="en-US" dirty="0" smtClean="0"/>
              <a:t>Message sizes</a:t>
            </a:r>
          </a:p>
          <a:p>
            <a:r>
              <a:rPr lang="en-US" dirty="0" smtClean="0"/>
              <a:t>Send offset</a:t>
            </a:r>
            <a:br>
              <a:rPr lang="en-US" dirty="0" smtClean="0"/>
            </a:br>
            <a:r>
              <a:rPr lang="en-US" dirty="0" smtClean="0"/>
              <a:t>(e.g., sensor reading ... sending)</a:t>
            </a:r>
          </a:p>
          <a:p>
            <a:r>
              <a:rPr lang="en-US" dirty="0" smtClean="0"/>
              <a:t>Receive offset</a:t>
            </a:r>
            <a:br>
              <a:rPr lang="en-US" dirty="0" smtClean="0"/>
            </a:br>
            <a:r>
              <a:rPr lang="en-US" dirty="0" smtClean="0"/>
              <a:t>(e.g., Action invocation)</a:t>
            </a:r>
          </a:p>
          <a:p>
            <a:r>
              <a:rPr lang="en-US" dirty="0" smtClean="0"/>
              <a:t>Clock synchronization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Requirements of Apps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Maximum interval</a:t>
            </a:r>
          </a:p>
          <a:p>
            <a:r>
              <a:rPr lang="en-US" dirty="0" smtClean="0"/>
              <a:t>Overall delay</a:t>
            </a:r>
          </a:p>
          <a:p>
            <a:r>
              <a:rPr lang="en-US" dirty="0" smtClean="0"/>
              <a:t>Receive offset (jitter)</a:t>
            </a:r>
            <a:endParaRPr lang="en-US" dirty="0" smtClean="0"/>
          </a:p>
        </p:txBody>
      </p:sp>
      <p:sp>
        <p:nvSpPr>
          <p:cNvPr id="10" name="Cloud 9"/>
          <p:cNvSpPr/>
          <p:nvPr/>
        </p:nvSpPr>
        <p:spPr>
          <a:xfrm>
            <a:off x="6954044" y="4475164"/>
            <a:ext cx="4285456" cy="171449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Currently being collected</a:t>
            </a:r>
            <a:br>
              <a:rPr lang="en-US" sz="2000" dirty="0" smtClean="0"/>
            </a:br>
            <a:r>
              <a:rPr lang="en-US" sz="2000" dirty="0" smtClean="0"/>
              <a:t>and mapped to</a:t>
            </a:r>
            <a:br>
              <a:rPr lang="en-US" sz="2000" dirty="0" smtClean="0"/>
            </a:br>
            <a:r>
              <a:rPr lang="en-US" sz="2000" dirty="0" smtClean="0"/>
              <a:t>new TD vocabulary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9B78-D008-49A9-9EEE-FD564697693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80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 TD Vocabulary for </a:t>
            </a:r>
            <a:r>
              <a:rPr lang="en-US" dirty="0" err="1" smtClean="0"/>
              <a:t>QoS</a:t>
            </a:r>
            <a:r>
              <a:rPr lang="en-US" dirty="0" smtClean="0"/>
              <a:t>, but there is more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Works for Things (illustration TD)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4352926"/>
          </a:xfrm>
        </p:spPr>
        <p:txBody>
          <a:bodyPr>
            <a:normAutofit fontScale="55000" lnSpcReduction="20000"/>
          </a:bodyPr>
          <a:lstStyle/>
          <a:p>
            <a:pPr marL="0" lv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ＭＳ Ｐゴシック" charset="-128"/>
              </a:rPr>
              <a:t>{</a:t>
            </a:r>
            <a:endParaRPr lang="en-US" sz="1600" dirty="0" smtClean="0">
              <a:solidFill>
                <a:srgbClr val="ADBECB"/>
              </a:solidFill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lv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ＭＳ Ｐゴシック" charset="-128"/>
              </a:rPr>
              <a:t>  </a:t>
            </a:r>
            <a:r>
              <a:rPr lang="en-US" sz="1600" dirty="0" smtClean="0">
                <a:solidFill>
                  <a:srgbClr val="FF9900"/>
                </a:solidFill>
                <a:latin typeface="Consolas" panose="020B0609020204030204" pitchFamily="49" charset="0"/>
                <a:ea typeface="ＭＳ Ｐゴシック" charset="-128"/>
              </a:rPr>
              <a:t>"@context"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ＭＳ Ｐゴシック" charset="-128"/>
              </a:rPr>
              <a:t>: [</a:t>
            </a:r>
            <a:endParaRPr lang="en-US" sz="1600" dirty="0" smtClean="0">
              <a:solidFill>
                <a:srgbClr val="ADBECB"/>
              </a:solidFill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lv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ＭＳ Ｐゴシック" charset="-128"/>
              </a:rPr>
              <a:t>    </a:t>
            </a:r>
            <a:r>
              <a:rPr lang="en-US" sz="1600" dirty="0" smtClean="0">
                <a:solidFill>
                  <a:srgbClr val="4A7B7C"/>
                </a:solidFill>
                <a:latin typeface="Consolas" panose="020B0609020204030204" pitchFamily="49" charset="0"/>
                <a:ea typeface="ＭＳ Ｐゴシック" charset="-128"/>
              </a:rPr>
              <a:t>"https://www.w3c.org/2019/wot/td/v1"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ＭＳ Ｐゴシック" charset="-128"/>
              </a:rPr>
              <a:t>,</a:t>
            </a:r>
            <a:endParaRPr lang="en-US" sz="1600" dirty="0" smtClean="0">
              <a:solidFill>
                <a:srgbClr val="ADBECB"/>
              </a:solidFill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lv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ＭＳ Ｐゴシック" charset="-128"/>
              </a:rPr>
              <a:t>    {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charset="-128"/>
              </a:rPr>
              <a:t>"</a:t>
            </a:r>
            <a:r>
              <a:rPr lang="en-US" sz="1600" dirty="0" err="1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charset="-128"/>
              </a:rPr>
              <a:t>qos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ea typeface="ＭＳ Ｐゴシック" charset="-128"/>
              </a:rPr>
              <a:t>": "https://example.org/qos-vocab-v1"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ＭＳ Ｐゴシック" charset="-128"/>
              </a:rPr>
              <a:t> }</a:t>
            </a:r>
            <a:endParaRPr lang="en-US" sz="1600" dirty="0" smtClean="0">
              <a:solidFill>
                <a:srgbClr val="ADBECB"/>
              </a:solidFill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lv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ＭＳ Ｐゴシック" charset="-128"/>
              </a:rPr>
              <a:t>  ],</a:t>
            </a:r>
            <a:endParaRPr lang="en-US" sz="1600" dirty="0" smtClean="0">
              <a:solidFill>
                <a:srgbClr val="ADBECB"/>
              </a:solidFill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lv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ＭＳ Ｐゴシック" charset="-128"/>
              </a:rPr>
              <a:t>  </a:t>
            </a:r>
            <a:r>
              <a:rPr lang="en-US" sz="1600" dirty="0" smtClean="0">
                <a:solidFill>
                  <a:srgbClr val="FF9900"/>
                </a:solidFill>
                <a:latin typeface="Consolas" panose="020B0609020204030204" pitchFamily="49" charset="0"/>
                <a:ea typeface="ＭＳ Ｐゴシック" charset="-128"/>
              </a:rPr>
              <a:t>"@type"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ＭＳ Ｐゴシック" charset="-128"/>
              </a:rPr>
              <a:t>: [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ＭＳ Ｐゴシック" charset="-128"/>
              </a:rPr>
              <a:t>"Thing"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ＭＳ Ｐゴシック" charset="-128"/>
              </a:rPr>
              <a:t>],</a:t>
            </a:r>
            <a:endParaRPr lang="en-US" sz="1600" dirty="0" smtClean="0">
              <a:solidFill>
                <a:srgbClr val="ADBECB"/>
              </a:solidFill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lv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ＭＳ Ｐゴシック" charset="-128"/>
              </a:rPr>
              <a:t>  </a:t>
            </a:r>
            <a:r>
              <a:rPr lang="en-US" sz="1600" dirty="0" smtClean="0">
                <a:solidFill>
                  <a:srgbClr val="4A7B7C"/>
                </a:solidFill>
                <a:latin typeface="Consolas" panose="020B0609020204030204" pitchFamily="49" charset="0"/>
                <a:ea typeface="ＭＳ Ｐゴシック" charset="-128"/>
              </a:rPr>
              <a:t>"name"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ＭＳ Ｐゴシック" charset="-128"/>
              </a:rPr>
              <a:t>: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ＭＳ Ｐゴシック" charset="-128"/>
              </a:rPr>
              <a:t>"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  <a:ea typeface="ＭＳ Ｐゴシック" charset="-128"/>
              </a:rPr>
              <a:t>MyRobot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ＭＳ Ｐゴシック" charset="-128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ＭＳ Ｐゴシック" charset="-128"/>
              </a:rPr>
              <a:t>,</a:t>
            </a:r>
            <a:endParaRPr lang="en-US" sz="1600" dirty="0" smtClean="0">
              <a:solidFill>
                <a:srgbClr val="ADBECB"/>
              </a:solidFill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lv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ＭＳ Ｐゴシック" charset="-128"/>
              </a:rPr>
              <a:t>  </a:t>
            </a:r>
            <a:r>
              <a:rPr lang="en-US" sz="1600" dirty="0" smtClean="0">
                <a:solidFill>
                  <a:srgbClr val="4A7B7C"/>
                </a:solidFill>
                <a:latin typeface="Consolas" panose="020B0609020204030204" pitchFamily="49" charset="0"/>
                <a:ea typeface="ＭＳ Ｐゴシック" charset="-128"/>
              </a:rPr>
              <a:t>"</a:t>
            </a:r>
            <a:r>
              <a:rPr lang="en-US" sz="1600" dirty="0" err="1" smtClean="0">
                <a:solidFill>
                  <a:srgbClr val="4A7B7C"/>
                </a:solidFill>
                <a:latin typeface="Consolas" panose="020B0609020204030204" pitchFamily="49" charset="0"/>
                <a:ea typeface="ＭＳ Ｐゴシック" charset="-128"/>
              </a:rPr>
              <a:t>securityDefinitions</a:t>
            </a:r>
            <a:r>
              <a:rPr lang="en-US" sz="1600" dirty="0" smtClean="0">
                <a:solidFill>
                  <a:srgbClr val="4A7B7C"/>
                </a:solidFill>
                <a:latin typeface="Consolas" panose="020B0609020204030204" pitchFamily="49" charset="0"/>
                <a:ea typeface="ＭＳ Ｐゴシック" charset="-128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ＭＳ Ｐゴシック" charset="-128"/>
              </a:rPr>
              <a:t>: {</a:t>
            </a:r>
          </a:p>
          <a:p>
            <a:pPr marL="0" lv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ＭＳ Ｐゴシック" charset="-128"/>
                <a:cs typeface="Times New Roman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ＭＳ Ｐゴシック" charset="-128"/>
              </a:rPr>
              <a:t>"default"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ＭＳ Ｐゴシック" charset="-128"/>
              </a:rPr>
              <a:t>: {</a:t>
            </a:r>
            <a:endParaRPr lang="en-US" sz="1600" dirty="0" smtClean="0">
              <a:solidFill>
                <a:srgbClr val="ADBECB"/>
              </a:solidFill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lv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ＭＳ Ｐゴシック" charset="-128"/>
              </a:rPr>
              <a:t>      </a:t>
            </a:r>
            <a:r>
              <a:rPr lang="en-US" sz="1600" dirty="0" smtClean="0">
                <a:solidFill>
                  <a:srgbClr val="4A7B7C"/>
                </a:solidFill>
                <a:latin typeface="Consolas" panose="020B0609020204030204" pitchFamily="49" charset="0"/>
                <a:ea typeface="ＭＳ Ｐゴシック" charset="-128"/>
              </a:rPr>
              <a:t>"scheme"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ＭＳ Ｐゴシック" charset="-128"/>
              </a:rPr>
              <a:t>: </a:t>
            </a:r>
            <a:r>
              <a:rPr lang="en-US" sz="1600" dirty="0" smtClean="0">
                <a:solidFill>
                  <a:srgbClr val="4A7B7C"/>
                </a:solidFill>
                <a:latin typeface="Consolas" panose="020B0609020204030204" pitchFamily="49" charset="0"/>
                <a:ea typeface="ＭＳ Ｐゴシック" charset="-128"/>
              </a:rPr>
              <a:t>"bearer"</a:t>
            </a:r>
          </a:p>
          <a:p>
            <a:pPr marL="0" lv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ＭＳ Ｐゴシック" charset="-128"/>
                <a:cs typeface="Times New Roman"/>
              </a:rPr>
              <a:t>    }</a:t>
            </a:r>
            <a:endParaRPr lang="en-US" sz="1600" dirty="0" smtClean="0">
              <a:solidFill>
                <a:srgbClr val="ADBECB"/>
              </a:solidFill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lv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ＭＳ Ｐゴシック" charset="-128"/>
              </a:rPr>
              <a:t>  },</a:t>
            </a:r>
          </a:p>
          <a:p>
            <a:pPr marL="0" lv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ea typeface="Calibri"/>
                <a:cs typeface="Times New Roman"/>
              </a:rPr>
              <a:t>  "</a:t>
            </a:r>
            <a:r>
              <a:rPr lang="en-US" sz="1600" dirty="0" err="1" smtClean="0">
                <a:solidFill>
                  <a:srgbClr val="FF0000"/>
                </a:solidFill>
                <a:latin typeface="Consolas" panose="020B0609020204030204" pitchFamily="49" charset="0"/>
                <a:ea typeface="Calibri"/>
                <a:cs typeface="Times New Roman"/>
              </a:rPr>
              <a:t>qos:clockSyncrhonization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ea typeface="Calibri"/>
                <a:cs typeface="Times New Roman"/>
              </a:rPr>
              <a:t>": "as-rev"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ＭＳ Ｐゴシック" charset="-128"/>
              </a:rPr>
              <a:t>,</a:t>
            </a:r>
            <a:endParaRPr lang="en-US" sz="1600" dirty="0" smtClean="0">
              <a:solidFill>
                <a:srgbClr val="FF0000"/>
              </a:solidFill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lv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ea typeface="Calibri"/>
                <a:cs typeface="Times New Roman"/>
              </a:rPr>
              <a:t>  "</a:t>
            </a:r>
            <a:r>
              <a:rPr lang="en-US" sz="1600" dirty="0" err="1" smtClean="0">
                <a:solidFill>
                  <a:srgbClr val="FF0000"/>
                </a:solidFill>
                <a:latin typeface="Consolas" panose="020B0609020204030204" pitchFamily="49" charset="0"/>
                <a:ea typeface="Calibri"/>
                <a:cs typeface="Times New Roman"/>
              </a:rPr>
              <a:t>qos:minInterval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ea typeface="Calibri"/>
                <a:cs typeface="Times New Roman"/>
              </a:rPr>
              <a:t>":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ＭＳ Ｐゴシック" charset="-128"/>
              </a:rPr>
              <a:t>31.25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ＭＳ Ｐゴシック" charset="-128"/>
              </a:rPr>
              <a:t>,      // microseconds enough? </a:t>
            </a:r>
            <a:r>
              <a:rPr lang="en-US" sz="1600" dirty="0" err="1" smtClean="0">
                <a:solidFill>
                  <a:srgbClr val="000000"/>
                </a:solidFill>
                <a:latin typeface="Consolas" panose="020B0609020204030204" pitchFamily="49" charset="0"/>
                <a:ea typeface="ＭＳ Ｐゴシック" charset="-128"/>
              </a:rPr>
              <a:t>nano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ＭＳ Ｐゴシック" charset="-128"/>
              </a:rPr>
              <a:t>? How many .zeros</a:t>
            </a:r>
            <a:endParaRPr lang="en-US" sz="1600" dirty="0" smtClean="0">
              <a:solidFill>
                <a:srgbClr val="0000FF"/>
              </a:solidFill>
              <a:latin typeface="Consolas" panose="020B0609020204030204" pitchFamily="49" charset="0"/>
              <a:ea typeface="ＭＳ Ｐゴシック" charset="-128"/>
            </a:endParaRPr>
          </a:p>
          <a:p>
            <a:pPr marL="0" lv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4A7B7C"/>
                </a:solidFill>
                <a:latin typeface="Consolas" panose="020B0609020204030204" pitchFamily="49" charset="0"/>
                <a:ea typeface="ＭＳ Ｐゴシック" charset="-128"/>
              </a:rPr>
              <a:t>  "actions"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ＭＳ Ｐゴシック" charset="-128"/>
              </a:rPr>
              <a:t>: {</a:t>
            </a:r>
            <a:endParaRPr lang="en-US" sz="1600" dirty="0" smtClean="0">
              <a:solidFill>
                <a:srgbClr val="ADBECB"/>
              </a:solidFill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lv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ＭＳ Ｐゴシック" charset="-128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ＭＳ Ｐゴシック" charset="-128"/>
              </a:rPr>
              <a:t>"</a:t>
            </a:r>
            <a:r>
              <a:rPr lang="en-US" sz="1600" dirty="0" err="1" smtClean="0">
                <a:solidFill>
                  <a:srgbClr val="0000FF"/>
                </a:solidFill>
                <a:latin typeface="Consolas" panose="020B0609020204030204" pitchFamily="49" charset="0"/>
                <a:ea typeface="ＭＳ Ｐゴシック" charset="-128"/>
              </a:rPr>
              <a:t>goto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ＭＳ Ｐゴシック" charset="-128"/>
              </a:rPr>
              <a:t>"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ＭＳ Ｐゴシック" charset="-128"/>
              </a:rPr>
              <a:t>: {</a:t>
            </a:r>
          </a:p>
          <a:p>
            <a:pPr marL="0" lv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ea typeface="Calibri"/>
                <a:cs typeface="Times New Roman"/>
              </a:rPr>
              <a:t>      "</a:t>
            </a:r>
            <a:r>
              <a:rPr lang="en-US" sz="1600" dirty="0" err="1" smtClean="0">
                <a:solidFill>
                  <a:srgbClr val="FF0000"/>
                </a:solidFill>
                <a:latin typeface="Consolas" panose="020B0609020204030204" pitchFamily="49" charset="0"/>
                <a:ea typeface="Calibri"/>
                <a:cs typeface="Times New Roman"/>
              </a:rPr>
              <a:t>qos:receiveOffset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ea typeface="Calibri"/>
                <a:cs typeface="Times New Roman"/>
              </a:rPr>
              <a:t>":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ＭＳ Ｐゴシック" charset="-128"/>
              </a:rPr>
              <a:t>2.3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ＭＳ Ｐゴシック" charset="-128"/>
              </a:rPr>
              <a:t>,</a:t>
            </a:r>
            <a:endParaRPr lang="en-US" sz="1600" dirty="0" smtClean="0">
              <a:solidFill>
                <a:srgbClr val="ADBECB"/>
              </a:solidFill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lv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4A7B7C"/>
                </a:solidFill>
                <a:latin typeface="Consolas" panose="020B0609020204030204" pitchFamily="49" charset="0"/>
                <a:ea typeface="ＭＳ Ｐゴシック" charset="-128"/>
              </a:rPr>
              <a:t>      "input"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ＭＳ Ｐゴシック" charset="-128"/>
              </a:rPr>
              <a:t>: </a:t>
            </a:r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ea typeface="ＭＳ Ｐゴシック" charset="-128"/>
              </a:rPr>
              <a:t>{</a:t>
            </a:r>
            <a:endParaRPr lang="en-US" sz="1600" dirty="0" smtClean="0">
              <a:solidFill>
                <a:srgbClr val="7030A0"/>
              </a:solidFill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lv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ea typeface="ＭＳ Ｐゴシック" charset="-128"/>
              </a:rPr>
              <a:t>        "type": "object",</a:t>
            </a:r>
          </a:p>
          <a:p>
            <a:pPr marL="0" lv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ea typeface="ＭＳ Ｐゴシック" charset="-128"/>
                <a:cs typeface="Times New Roman"/>
              </a:rPr>
              <a:t>        ...</a:t>
            </a:r>
            <a:endParaRPr lang="en-US" sz="1600" dirty="0" smtClean="0">
              <a:solidFill>
                <a:srgbClr val="7030A0"/>
              </a:solidFill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lv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7030A0"/>
                </a:solidFill>
                <a:latin typeface="Consolas" panose="020B0609020204030204" pitchFamily="49" charset="0"/>
                <a:ea typeface="ＭＳ Ｐゴシック" charset="-128"/>
              </a:rPr>
              <a:t>      }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ＭＳ Ｐゴシック" charset="-128"/>
              </a:rPr>
              <a:t>,</a:t>
            </a:r>
            <a:b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ＭＳ Ｐゴシック" charset="-128"/>
              </a:rPr>
            </a:b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ＭＳ Ｐゴシック" charset="-128"/>
              </a:rPr>
              <a:t>      </a:t>
            </a:r>
            <a:r>
              <a:rPr lang="en-US" sz="1600" dirty="0" smtClean="0">
                <a:solidFill>
                  <a:srgbClr val="4A7B7C"/>
                </a:solidFill>
                <a:latin typeface="Consolas" panose="020B0609020204030204" pitchFamily="49" charset="0"/>
                <a:ea typeface="ＭＳ Ｐゴシック" charset="-128"/>
              </a:rPr>
              <a:t>"form"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ＭＳ Ｐゴシック" charset="-128"/>
              </a:rPr>
              <a:t>: [</a:t>
            </a:r>
          </a:p>
          <a:p>
            <a:pPr marL="0" lv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ＭＳ Ｐゴシック" charset="-128"/>
              </a:rPr>
              <a:t>        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ea typeface="Calibri"/>
                <a:cs typeface="Times New Roman"/>
              </a:rPr>
              <a:t>"</a:t>
            </a:r>
            <a:r>
              <a:rPr lang="en-US" sz="1600" dirty="0" err="1" smtClean="0">
                <a:solidFill>
                  <a:srgbClr val="FF0000"/>
                </a:solidFill>
                <a:latin typeface="Consolas" panose="020B0609020204030204" pitchFamily="49" charset="0"/>
                <a:ea typeface="Calibri"/>
                <a:cs typeface="Times New Roman"/>
              </a:rPr>
              <a:t>qos:maxFrameSize</a:t>
            </a:r>
            <a:r>
              <a:rPr lang="en-US" sz="1600" dirty="0" smtClean="0">
                <a:solidFill>
                  <a:srgbClr val="FF0000"/>
                </a:solidFill>
                <a:latin typeface="Consolas" panose="020B0609020204030204" pitchFamily="49" charset="0"/>
                <a:ea typeface="Calibri"/>
                <a:cs typeface="Times New Roman"/>
              </a:rPr>
              <a:t>": </a:t>
            </a:r>
            <a:r>
              <a:rPr lang="en-US" sz="1600" dirty="0" smtClean="0">
                <a:solidFill>
                  <a:srgbClr val="0000FF"/>
                </a:solidFill>
                <a:latin typeface="Consolas" panose="020B0609020204030204" pitchFamily="49" charset="0"/>
                <a:ea typeface="ＭＳ Ｐゴシック" charset="-128"/>
              </a:rPr>
              <a:t>127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ＭＳ Ｐゴシック" charset="-128"/>
              </a:rPr>
              <a:t>,</a:t>
            </a:r>
          </a:p>
          <a:p>
            <a:pPr marL="0" lv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ＭＳ Ｐゴシック" charset="-128"/>
              </a:rPr>
              <a:t>        ...</a:t>
            </a:r>
          </a:p>
          <a:p>
            <a:pPr marL="0" lv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ＭＳ Ｐゴシック" charset="-128"/>
              </a:rPr>
              <a:t>      ]  </a:t>
            </a:r>
            <a:endParaRPr lang="en-US" sz="1600" dirty="0" smtClean="0">
              <a:solidFill>
                <a:srgbClr val="ADBECB"/>
              </a:solidFill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lv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ＭＳ Ｐゴシック" charset="-128"/>
              </a:rPr>
              <a:t>    }</a:t>
            </a:r>
            <a:endParaRPr lang="en-US" sz="1600" dirty="0" smtClean="0">
              <a:solidFill>
                <a:srgbClr val="ADBECB"/>
              </a:solidFill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lv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ＭＳ Ｐゴシック" charset="-128"/>
              </a:rPr>
              <a:t>  }</a:t>
            </a:r>
            <a:endParaRPr lang="en-US" sz="1600" dirty="0" smtClean="0">
              <a:solidFill>
                <a:srgbClr val="ADBECB"/>
              </a:solidFill>
              <a:latin typeface="Consolas" panose="020B0609020204030204" pitchFamily="49" charset="0"/>
              <a:ea typeface="Calibri"/>
              <a:cs typeface="Times New Roman"/>
            </a:endParaRPr>
          </a:p>
          <a:p>
            <a:pPr marL="0" lvl="0" indent="0" fontAlgn="base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  <a:ea typeface="ＭＳ Ｐゴシック" charset="-128"/>
              </a:rPr>
              <a:t>}</a:t>
            </a:r>
            <a:endParaRPr lang="en-US" sz="1600" dirty="0">
              <a:solidFill>
                <a:srgbClr val="ADBECB"/>
              </a:solidFill>
              <a:latin typeface="Consolas" panose="020B0609020204030204" pitchFamily="49" charset="0"/>
              <a:ea typeface="Calibri"/>
              <a:cs typeface="Times New Roman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How to better describe apps?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Only Scripting API potential standard</a:t>
            </a:r>
          </a:p>
          <a:p>
            <a:r>
              <a:rPr lang="en-US" sz="2400" dirty="0" smtClean="0"/>
              <a:t>Currently no container format</a:t>
            </a:r>
          </a:p>
          <a:p>
            <a:r>
              <a:rPr lang="en-US" sz="2400" dirty="0" smtClean="0"/>
              <a:t>Apps may also have requirements</a:t>
            </a:r>
          </a:p>
          <a:p>
            <a:endParaRPr lang="en-US" sz="2400" dirty="0" smtClean="0"/>
          </a:p>
          <a:p>
            <a:r>
              <a:rPr lang="en-US" sz="2400" dirty="0" smtClean="0"/>
              <a:t>Related work</a:t>
            </a:r>
          </a:p>
          <a:p>
            <a:pPr lvl="1"/>
            <a:r>
              <a:rPr lang="en-US" sz="2000" dirty="0" err="1" smtClean="0"/>
              <a:t>OSGi</a:t>
            </a:r>
            <a:r>
              <a:rPr lang="en-US" sz="2000" dirty="0" smtClean="0"/>
              <a:t> Requirements and Capabilities</a:t>
            </a:r>
          </a:p>
          <a:p>
            <a:pPr lvl="1"/>
            <a:r>
              <a:rPr lang="en-US" sz="2000" dirty="0" smtClean="0"/>
              <a:t>Network Function Virtualization</a:t>
            </a:r>
          </a:p>
          <a:p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9B78-D008-49A9-9EEE-FD564697693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5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530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TSN converges </a:t>
            </a:r>
            <a:r>
              <a:rPr lang="en-US" dirty="0" err="1" smtClean="0"/>
              <a:t>IIoT</a:t>
            </a:r>
            <a:r>
              <a:rPr lang="en-US" dirty="0" smtClean="0"/>
              <a:t> connectivity (wired, which are 94% of fieldbuses)</a:t>
            </a:r>
          </a:p>
          <a:p>
            <a:pPr lvl="1"/>
            <a:r>
              <a:rPr lang="en-US" dirty="0" smtClean="0"/>
              <a:t>Application </a:t>
            </a:r>
            <a:r>
              <a:rPr lang="en-US" dirty="0" err="1" smtClean="0"/>
              <a:t>QoS</a:t>
            </a:r>
            <a:r>
              <a:rPr lang="en-US" dirty="0" smtClean="0"/>
              <a:t> requests have to be converted into TSN configuration</a:t>
            </a:r>
          </a:p>
          <a:p>
            <a:pPr lvl="1"/>
            <a:r>
              <a:rPr lang="en-US" dirty="0" smtClean="0"/>
              <a:t>TSN for WLAN and TSN abstractions for 5G under development</a:t>
            </a:r>
          </a:p>
          <a:p>
            <a:endParaRPr lang="en-US" dirty="0" smtClean="0"/>
          </a:p>
          <a:p>
            <a:r>
              <a:rPr lang="en-US" dirty="0" smtClean="0"/>
              <a:t>TDs can semantically model </a:t>
            </a:r>
            <a:r>
              <a:rPr lang="en-US" dirty="0" err="1" smtClean="0"/>
              <a:t>QoS</a:t>
            </a:r>
            <a:r>
              <a:rPr lang="en-US" dirty="0" smtClean="0"/>
              <a:t> requirements and capabilities</a:t>
            </a:r>
          </a:p>
          <a:p>
            <a:pPr lvl="1"/>
            <a:r>
              <a:rPr lang="en-US" dirty="0" smtClean="0"/>
              <a:t>Initial proposal and proof of concept in upcoming paper</a:t>
            </a:r>
          </a:p>
          <a:p>
            <a:pPr lvl="1"/>
            <a:r>
              <a:rPr lang="en-US" dirty="0" smtClean="0"/>
              <a:t>Need also a description mechanism for apps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Many design choices for W3C WoT Bindings</a:t>
            </a:r>
          </a:p>
          <a:p>
            <a:pPr lvl="1"/>
            <a:r>
              <a:rPr lang="en-US" dirty="0" smtClean="0"/>
              <a:t>Many trade-offs for complex/traditional ecosystem standards</a:t>
            </a:r>
          </a:p>
          <a:p>
            <a:pPr lvl="1"/>
            <a:r>
              <a:rPr lang="en-US" dirty="0" smtClean="0"/>
              <a:t>Upcoming paper will give guidance based on OPC UA and NETCONF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9B78-D008-49A9-9EEE-FD564697693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8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Other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8375"/>
          </a:xfrm>
        </p:spPr>
        <p:txBody>
          <a:bodyPr/>
          <a:lstStyle/>
          <a:p>
            <a:r>
              <a:rPr lang="en-US" dirty="0" smtClean="0"/>
              <a:t>Why mainly RESTCONF support on devices?</a:t>
            </a:r>
          </a:p>
          <a:p>
            <a:pPr lvl="1"/>
            <a:r>
              <a:rPr lang="en-US" dirty="0" smtClean="0"/>
              <a:t>Myth of RESTCONF only being a subset missing features for device?</a:t>
            </a:r>
          </a:p>
          <a:p>
            <a:pPr lvl="1"/>
            <a:endParaRPr lang="en-US" dirty="0" smtClean="0"/>
          </a:p>
          <a:p>
            <a:r>
              <a:rPr lang="en-US" dirty="0" err="1" smtClean="0"/>
              <a:t>CoRECONF</a:t>
            </a:r>
            <a:r>
              <a:rPr lang="en-US" dirty="0" smtClean="0"/>
              <a:t> timeline?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TSN + </a:t>
            </a:r>
            <a:r>
              <a:rPr lang="en-US" dirty="0" err="1" smtClean="0"/>
              <a:t>CoRECONF</a:t>
            </a:r>
            <a:r>
              <a:rPr lang="en-US" dirty="0" smtClean="0"/>
              <a:t> + </a:t>
            </a:r>
            <a:r>
              <a:rPr lang="en-US" dirty="0" err="1" smtClean="0"/>
              <a:t>CoRE</a:t>
            </a:r>
            <a:r>
              <a:rPr lang="en-US" dirty="0" smtClean="0"/>
              <a:t> applications a candidate for </a:t>
            </a:r>
            <a:r>
              <a:rPr lang="en-US" dirty="0" err="1" smtClean="0"/>
              <a:t>IIoT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Feature set very close to modern industrial fieldbuses</a:t>
            </a:r>
          </a:p>
          <a:p>
            <a:pPr lvl="1"/>
            <a:r>
              <a:rPr lang="en-US" dirty="0" smtClean="0"/>
              <a:t>Could there be an actual industrial </a:t>
            </a:r>
            <a:r>
              <a:rPr lang="en-US" i="1" dirty="0" smtClean="0"/>
              <a:t>revolution</a:t>
            </a:r>
            <a:r>
              <a:rPr lang="en-US" dirty="0" smtClean="0"/>
              <a:t>?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Real-time </a:t>
            </a:r>
            <a:r>
              <a:rPr lang="en-US" dirty="0" err="1" smtClean="0"/>
              <a:t>NodeJS</a:t>
            </a:r>
            <a:r>
              <a:rPr lang="en-US" dirty="0" smtClean="0"/>
              <a:t>? Anyone working on this?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9B78-D008-49A9-9EEE-FD564697693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66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Contact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/>
              <a:t>Luca Sciullo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PhD Student / Visiting Researcher</a:t>
            </a:r>
          </a:p>
          <a:p>
            <a:pPr marL="0" indent="0">
              <a:buNone/>
            </a:pPr>
            <a:r>
              <a:rPr lang="de-DE" dirty="0"/>
              <a:t>University of Bologna / Huawei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smtClean="0"/>
              <a:t>Dr</a:t>
            </a:r>
            <a:r>
              <a:rPr lang="de-DE" b="1" dirty="0"/>
              <a:t>. Matthias Kovatsch</a:t>
            </a:r>
          </a:p>
          <a:p>
            <a:pPr marL="0" indent="0">
              <a:buNone/>
            </a:pPr>
            <a:r>
              <a:rPr lang="de-DE" dirty="0"/>
              <a:t>Principal Researcher</a:t>
            </a:r>
          </a:p>
          <a:p>
            <a:pPr marL="0" indent="0">
              <a:buNone/>
            </a:pPr>
            <a:r>
              <a:rPr lang="de-DE" dirty="0" smtClean="0"/>
              <a:t>Huawei, Munich Research Center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>
                <a:hlinkClick r:id="rId2"/>
              </a:rPr>
              <a:t>matthias.kovatsch@huawei.com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(Note that this is a research view)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87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Background: TSN and OPC UA for </a:t>
            </a:r>
            <a:r>
              <a:rPr lang="en-US" dirty="0" err="1" smtClean="0"/>
              <a:t>IIoT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de-DE" b="1" dirty="0" smtClean="0"/>
              <a:t>Industrial IoT </a:t>
            </a:r>
            <a:r>
              <a:rPr lang="de-DE" dirty="0" smtClean="0"/>
              <a:t>often requires determenistic networking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ym typeface="Wingdings" panose="05000000000000000000" pitchFamily="2" charset="2"/>
              </a:rPr>
              <a:t> Plethora of field buses and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      complex wireless standards</a:t>
            </a:r>
            <a:br>
              <a:rPr lang="en-US" dirty="0" smtClean="0">
                <a:sym typeface="Wingdings" panose="05000000000000000000" pitchFamily="2" charset="2"/>
              </a:rPr>
            </a:br>
            <a:r>
              <a:rPr lang="en-US" dirty="0" smtClean="0">
                <a:sym typeface="Wingdings" panose="05000000000000000000" pitchFamily="2" charset="2"/>
              </a:rPr>
              <a:t>      (cf. 6TiSCH…)</a:t>
            </a:r>
          </a:p>
          <a:p>
            <a:pPr>
              <a:lnSpc>
                <a:spcPct val="150000"/>
              </a:lnSpc>
            </a:pPr>
            <a:r>
              <a:rPr lang="de-DE" dirty="0" smtClean="0"/>
              <a:t>Connectivity between applications</a:t>
            </a:r>
            <a:br>
              <a:rPr lang="de-DE" dirty="0" smtClean="0"/>
            </a:br>
            <a:r>
              <a:rPr lang="de-DE" dirty="0" smtClean="0"/>
              <a:t>requires </a:t>
            </a:r>
            <a:r>
              <a:rPr lang="de-DE" b="1" dirty="0" smtClean="0"/>
              <a:t>network configuration</a:t>
            </a:r>
            <a:r>
              <a:rPr lang="de-DE" dirty="0" smtClean="0"/>
              <a:t>!</a:t>
            </a:r>
          </a:p>
        </p:txBody>
      </p:sp>
      <p:pic>
        <p:nvPicPr>
          <p:cNvPr id="4" name="Picture 2" descr="https://www.anybus.com/images/librariesprovider7/default-album/network-shares-according-to-hms-2018.jpg?sfvrsn=aedb9dd6_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570" y="2705403"/>
            <a:ext cx="5147579" cy="3725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9B78-D008-49A9-9EEE-FD564697693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81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OPC UA Field Level Communications</a:t>
            </a:r>
            <a:endParaRPr lang="en-US" dirty="0"/>
          </a:p>
        </p:txBody>
      </p:sp>
      <p:pic>
        <p:nvPicPr>
          <p:cNvPr id="12" name="Picture 2">
            <a:extLst>
              <a:ext uri="{FF2B5EF4-FFF2-40B4-BE49-F238E27FC236}">
                <a16:creationId xmlns="" xmlns:a16="http://schemas.microsoft.com/office/drawing/2014/main" id="{E8D400DF-6658-49BD-94E2-E2DD6F0DCD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44"/>
          <a:stretch/>
        </p:blipFill>
        <p:spPr bwMode="auto">
          <a:xfrm>
            <a:off x="2547731" y="1289100"/>
            <a:ext cx="10515600" cy="56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Down Arrow 12"/>
          <p:cNvSpPr/>
          <p:nvPr/>
        </p:nvSpPr>
        <p:spPr>
          <a:xfrm>
            <a:off x="3040141" y="4389118"/>
            <a:ext cx="1639962" cy="2289977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 smtClean="0"/>
              <a:t>New</a:t>
            </a:r>
            <a:endParaRPr lang="en-US" sz="2000" dirty="0"/>
          </a:p>
        </p:txBody>
      </p:sp>
      <p:sp>
        <p:nvSpPr>
          <p:cNvPr id="14" name="Down Arrow 13"/>
          <p:cNvSpPr/>
          <p:nvPr/>
        </p:nvSpPr>
        <p:spPr>
          <a:xfrm rot="10800000">
            <a:off x="3040137" y="2017639"/>
            <a:ext cx="1639964" cy="23714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2000" dirty="0" smtClean="0"/>
              <a:t>Available</a:t>
            </a:r>
            <a:endParaRPr lang="en-US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838200" y="2017638"/>
            <a:ext cx="21932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OPC UA: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So far, mainly a management interface for configuration and diagnostics</a:t>
            </a:r>
            <a:endParaRPr lang="en-US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838199" y="4164494"/>
            <a:ext cx="21932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FLC activity: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OPC UA to become also a field-level standard for</a:t>
            </a:r>
            <a:br>
              <a:rPr lang="en-US" sz="2000" dirty="0" smtClean="0"/>
            </a:br>
            <a:r>
              <a:rPr lang="en-US" sz="2000" dirty="0" smtClean="0"/>
              <a:t>cross-vendor interoperability</a:t>
            </a:r>
            <a:endParaRPr lang="en-US" sz="2000" dirty="0"/>
          </a:p>
        </p:txBody>
      </p:sp>
      <p:sp>
        <p:nvSpPr>
          <p:cNvPr id="18" name="Left Arrow 17"/>
          <p:cNvSpPr/>
          <p:nvPr/>
        </p:nvSpPr>
        <p:spPr>
          <a:xfrm>
            <a:off x="8796131" y="5431735"/>
            <a:ext cx="3154569" cy="1078395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FLC Focus: Controller-to-Controller (and later -Device)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9B78-D008-49A9-9EEE-FD564697693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670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smtClean="0"/>
              <a:t>OPC UA Example (UAExpert Browse View)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3" b="17427"/>
          <a:stretch/>
        </p:blipFill>
        <p:spPr>
          <a:xfrm>
            <a:off x="838200" y="1825624"/>
            <a:ext cx="4013200" cy="4350909"/>
          </a:xfrm>
        </p:spPr>
      </p:pic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359400" y="1825625"/>
            <a:ext cx="6121400" cy="451590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sz="2200" dirty="0" smtClean="0">
                <a:solidFill>
                  <a:srgbClr val="00B050"/>
                </a:solidFill>
              </a:rPr>
              <a:t>Information Model roughly similar </a:t>
            </a:r>
            <a:r>
              <a:rPr lang="de-DE" sz="2200" dirty="0" smtClean="0">
                <a:solidFill>
                  <a:srgbClr val="00B050"/>
                </a:solidFill>
              </a:rPr>
              <a:t>to the </a:t>
            </a:r>
            <a:r>
              <a:rPr lang="de-DE" sz="2200" dirty="0" smtClean="0">
                <a:solidFill>
                  <a:srgbClr val="00B050"/>
                </a:solidFill>
              </a:rPr>
              <a:t>Web</a:t>
            </a:r>
            <a:endParaRPr lang="de-DE" sz="2200" dirty="0" smtClean="0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sz="2200" dirty="0" smtClean="0">
                <a:solidFill>
                  <a:srgbClr val="00B050"/>
                </a:solidFill>
              </a:rPr>
              <a:t>Browsing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sz="2200" dirty="0" smtClean="0">
                <a:solidFill>
                  <a:srgbClr val="00B050"/>
                </a:solidFill>
              </a:rPr>
              <a:t>Nodes </a:t>
            </a:r>
            <a:r>
              <a:rPr lang="de-DE" sz="2200" dirty="0" smtClean="0">
                <a:solidFill>
                  <a:srgbClr val="00B050"/>
                </a:solidFill>
              </a:rPr>
              <a:t>(~resources)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de-DE" sz="2000" dirty="0" smtClean="0"/>
              <a:t>Namespace (URI mapped to integer)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de-DE" sz="2000" dirty="0" smtClean="0"/>
              <a:t>Identifier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de-DE" sz="1800" dirty="0" smtClean="0"/>
              <a:t>Integer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de-DE" sz="1800" dirty="0" smtClean="0"/>
              <a:t>String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de-DE" sz="1800" dirty="0" smtClean="0"/>
              <a:t>Binary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de-DE" sz="1800" dirty="0" smtClean="0"/>
              <a:t>GUID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de-DE" sz="2000" dirty="0" smtClean="0"/>
              <a:t>Class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de-DE" sz="1800" dirty="0" smtClean="0"/>
              <a:t>Object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de-DE" sz="1800" dirty="0" smtClean="0"/>
              <a:t>Variable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de-DE" sz="1800" dirty="0" smtClean="0"/>
              <a:t>Method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de-DE" sz="1800" dirty="0" smtClean="0"/>
              <a:t>Reference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de-DE" sz="1800" dirty="0" smtClean="0"/>
              <a:t>Various type </a:t>
            </a:r>
            <a:r>
              <a:rPr lang="de-DE" sz="1800" dirty="0" smtClean="0"/>
              <a:t>classes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de-DE" sz="2200" dirty="0" smtClean="0">
                <a:solidFill>
                  <a:srgbClr val="FF0000"/>
                </a:solidFill>
              </a:rPr>
              <a:t>Bidirectional references, bitmaps, word sizes, ...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9B78-D008-49A9-9EEE-FD564697693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72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OPC UA FLC as W3C WoT Binding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OPC UA FLC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OPC UA Server plus </a:t>
            </a:r>
            <a:r>
              <a:rPr lang="en-US" dirty="0" err="1" smtClean="0"/>
              <a:t>PubSub</a:t>
            </a:r>
            <a:endParaRPr lang="en-US" dirty="0" smtClean="0"/>
          </a:p>
          <a:p>
            <a:r>
              <a:rPr lang="en-US" dirty="0" smtClean="0"/>
              <a:t>Functional Entity (FLC)</a:t>
            </a:r>
          </a:p>
          <a:p>
            <a:r>
              <a:rPr lang="en-US" dirty="0" smtClean="0"/>
              <a:t>Variables</a:t>
            </a:r>
          </a:p>
          <a:p>
            <a:r>
              <a:rPr lang="en-US" dirty="0" smtClean="0"/>
              <a:t>Methods</a:t>
            </a:r>
          </a:p>
          <a:p>
            <a:r>
              <a:rPr lang="en-US" dirty="0" smtClean="0"/>
              <a:t>Published </a:t>
            </a:r>
            <a:r>
              <a:rPr lang="en-US" dirty="0" err="1" smtClean="0"/>
              <a:t>DataSets</a:t>
            </a:r>
            <a:endParaRPr lang="en-US" dirty="0" smtClean="0"/>
          </a:p>
          <a:p>
            <a:r>
              <a:rPr lang="en-US" dirty="0" smtClean="0"/>
              <a:t>Server </a:t>
            </a:r>
            <a:r>
              <a:rPr lang="en-US" dirty="0" err="1" smtClean="0"/>
              <a:t>addr</a:t>
            </a:r>
            <a:r>
              <a:rPr lang="en-US" dirty="0" smtClean="0"/>
              <a:t>, namespace, </a:t>
            </a:r>
            <a:r>
              <a:rPr lang="en-US" dirty="0" err="1" smtClean="0"/>
              <a:t>NodeID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W3C WoT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447675" indent="-447675">
              <a:buFont typeface="Calibri" panose="020F0502020204030204" pitchFamily="34" charset="0"/>
              <a:buChar char="→"/>
            </a:pPr>
            <a:r>
              <a:rPr lang="en-US" dirty="0" smtClean="0"/>
              <a:t>Servient</a:t>
            </a:r>
          </a:p>
          <a:p>
            <a:pPr marL="447675" indent="-447675">
              <a:buFont typeface="Calibri" panose="020F0502020204030204" pitchFamily="34" charset="0"/>
              <a:buChar char="→"/>
            </a:pPr>
            <a:r>
              <a:rPr lang="en-US" dirty="0" smtClean="0"/>
              <a:t>Thing</a:t>
            </a:r>
          </a:p>
          <a:p>
            <a:pPr marL="447675" indent="-447675">
              <a:buFont typeface="Calibri" panose="020F0502020204030204" pitchFamily="34" charset="0"/>
              <a:buChar char="→"/>
            </a:pPr>
            <a:r>
              <a:rPr lang="en-US" dirty="0" smtClean="0"/>
              <a:t>Properties</a:t>
            </a:r>
          </a:p>
          <a:p>
            <a:pPr marL="447675" indent="-447675">
              <a:buFont typeface="Calibri" panose="020F0502020204030204" pitchFamily="34" charset="0"/>
              <a:buChar char="→"/>
            </a:pPr>
            <a:r>
              <a:rPr lang="en-US" dirty="0" smtClean="0"/>
              <a:t>Actions</a:t>
            </a:r>
          </a:p>
          <a:p>
            <a:pPr marL="447675" indent="-447675">
              <a:buFont typeface="Calibri" panose="020F0502020204030204" pitchFamily="34" charset="0"/>
              <a:buChar char="→"/>
            </a:pPr>
            <a:r>
              <a:rPr lang="en-US" dirty="0" smtClean="0"/>
              <a:t>Events</a:t>
            </a:r>
          </a:p>
          <a:p>
            <a:pPr marL="447675" indent="-447675">
              <a:buFont typeface="Calibri" panose="020F0502020204030204" pitchFamily="34" charset="0"/>
              <a:buChar char="→"/>
            </a:pPr>
            <a:r>
              <a:rPr lang="en-US" dirty="0" smtClean="0"/>
              <a:t>Form </a:t>
            </a:r>
            <a:r>
              <a:rPr lang="en-US" dirty="0" err="1" smtClean="0"/>
              <a:t>href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9B78-D008-49A9-9EEE-FD564697693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57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IEEE Time-Sensitive Networking (TSN)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1069824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IEEE family of specification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deterministic networking</a:t>
            </a:r>
          </a:p>
          <a:p>
            <a:r>
              <a:rPr lang="en-US" dirty="0" smtClean="0"/>
              <a:t>Extends 802.1Q VLAN standard</a:t>
            </a:r>
            <a:br>
              <a:rPr lang="en-US" dirty="0" smtClean="0"/>
            </a:br>
            <a:r>
              <a:rPr lang="en-US" dirty="0" smtClean="0"/>
              <a:t>(makes use of VLAN tagging)</a:t>
            </a:r>
          </a:p>
          <a:p>
            <a:r>
              <a:rPr lang="en-US" dirty="0" smtClean="0"/>
              <a:t>Enables scheduled traffic, i.e., deterministic time slots, latency, and jitter for selected traffic</a:t>
            </a:r>
          </a:p>
          <a:p>
            <a:r>
              <a:rPr lang="en-US" dirty="0" smtClean="0"/>
              <a:t>Allows for the </a:t>
            </a:r>
            <a:r>
              <a:rPr lang="en-US" b="1" dirty="0" smtClean="0"/>
              <a:t>convergence </a:t>
            </a:r>
            <a:r>
              <a:rPr lang="en-US" dirty="0" smtClean="0"/>
              <a:t>of many </a:t>
            </a:r>
            <a:r>
              <a:rPr lang="en-US" b="1" dirty="0" smtClean="0"/>
              <a:t>fieldbus technologies </a:t>
            </a:r>
            <a:r>
              <a:rPr lang="en-US" dirty="0" smtClean="0"/>
              <a:t>into a </a:t>
            </a:r>
            <a:r>
              <a:rPr lang="en-US" b="1" dirty="0" smtClean="0"/>
              <a:t>standard Ethernet network</a:t>
            </a:r>
            <a:endParaRPr lang="en-US" b="1" dirty="0"/>
          </a:p>
        </p:txBody>
      </p:sp>
      <p:grpSp>
        <p:nvGrpSpPr>
          <p:cNvPr id="6" name="Group 5"/>
          <p:cNvGrpSpPr/>
          <p:nvPr/>
        </p:nvGrpSpPr>
        <p:grpSpPr>
          <a:xfrm>
            <a:off x="2625852" y="5994400"/>
            <a:ext cx="1606296" cy="863600"/>
            <a:chOff x="3575304" y="2965575"/>
            <a:chExt cx="1606296" cy="863600"/>
          </a:xfrm>
        </p:grpSpPr>
        <p:sp>
          <p:nvSpPr>
            <p:cNvPr id="7" name="Rectangle 6"/>
            <p:cNvSpPr/>
            <p:nvPr/>
          </p:nvSpPr>
          <p:spPr>
            <a:xfrm>
              <a:off x="3575304" y="2965575"/>
              <a:ext cx="1606296" cy="8636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3575304" y="2965575"/>
              <a:ext cx="1606296" cy="8636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200" kern="1200" dirty="0" smtClean="0"/>
                <a:t>.1Qca</a:t>
              </a:r>
              <a:endParaRPr lang="en-US" sz="2200" kern="1200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9B78-D008-49A9-9EEE-FD564697693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04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/>
          <p:cNvCxnSpPr/>
          <p:nvPr/>
        </p:nvCxnSpPr>
        <p:spPr>
          <a:xfrm>
            <a:off x="1826589" y="2938310"/>
            <a:ext cx="1595473" cy="5819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Time-Aware Scheduler and Gate Control Lists</a:t>
            </a:r>
            <a:endParaRPr lang="en-US" dirty="0"/>
          </a:p>
        </p:txBody>
      </p:sp>
      <p:sp>
        <p:nvSpPr>
          <p:cNvPr id="5" name="Cube 4"/>
          <p:cNvSpPr/>
          <p:nvPr/>
        </p:nvSpPr>
        <p:spPr>
          <a:xfrm>
            <a:off x="2948056" y="3285680"/>
            <a:ext cx="1977887" cy="874644"/>
          </a:xfrm>
          <a:prstGeom prst="cube">
            <a:avLst>
              <a:gd name="adj" fmla="val 553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be 5"/>
          <p:cNvSpPr/>
          <p:nvPr/>
        </p:nvSpPr>
        <p:spPr>
          <a:xfrm>
            <a:off x="7258878" y="3285680"/>
            <a:ext cx="1977887" cy="874644"/>
          </a:xfrm>
          <a:prstGeom prst="cube">
            <a:avLst>
              <a:gd name="adj" fmla="val 5538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774700" y="2416506"/>
            <a:ext cx="1043609" cy="1043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non-TSN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74700" y="3971876"/>
            <a:ext cx="1043609" cy="104360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TSN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0386391" y="2416506"/>
            <a:ext cx="1043609" cy="104360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non-TSN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0386392" y="3971876"/>
            <a:ext cx="1043609" cy="104360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TSN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209622" y="1685855"/>
            <a:ext cx="1043609" cy="104360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non-TSN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9145320" y="1547331"/>
            <a:ext cx="1043609" cy="104360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non-TSN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9514847" y="4904923"/>
            <a:ext cx="1043609" cy="104360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non-TSN</a:t>
            </a:r>
            <a:endParaRPr lang="en-US" dirty="0"/>
          </a:p>
        </p:txBody>
      </p:sp>
      <p:cxnSp>
        <p:nvCxnSpPr>
          <p:cNvPr id="19" name="Straight Connector 18"/>
          <p:cNvCxnSpPr>
            <a:stCxn id="6" idx="3"/>
            <a:endCxn id="14" idx="1"/>
          </p:cNvCxnSpPr>
          <p:nvPr/>
        </p:nvCxnSpPr>
        <p:spPr>
          <a:xfrm>
            <a:off x="8005633" y="4160324"/>
            <a:ext cx="1662047" cy="8974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8" idx="6"/>
            <a:endCxn id="5" idx="2"/>
          </p:cNvCxnSpPr>
          <p:nvPr/>
        </p:nvCxnSpPr>
        <p:spPr>
          <a:xfrm flipV="1">
            <a:off x="1818309" y="3965191"/>
            <a:ext cx="1129747" cy="52849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1" idx="5"/>
            <a:endCxn id="5" idx="0"/>
          </p:cNvCxnSpPr>
          <p:nvPr/>
        </p:nvCxnSpPr>
        <p:spPr>
          <a:xfrm>
            <a:off x="3100398" y="2576631"/>
            <a:ext cx="1078790" cy="7090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3" idx="3"/>
            <a:endCxn id="6" idx="0"/>
          </p:cNvCxnSpPr>
          <p:nvPr/>
        </p:nvCxnSpPr>
        <p:spPr>
          <a:xfrm flipH="1">
            <a:off x="8490010" y="2438107"/>
            <a:ext cx="808143" cy="8475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9" idx="2"/>
            <a:endCxn id="6" idx="5"/>
          </p:cNvCxnSpPr>
          <p:nvPr/>
        </p:nvCxnSpPr>
        <p:spPr>
          <a:xfrm flipH="1">
            <a:off x="9236765" y="2938311"/>
            <a:ext cx="1149626" cy="54250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0" idx="2"/>
          </p:cNvCxnSpPr>
          <p:nvPr/>
        </p:nvCxnSpPr>
        <p:spPr>
          <a:xfrm flipH="1" flipV="1">
            <a:off x="8697566" y="3951178"/>
            <a:ext cx="1688826" cy="54250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reeform 45"/>
          <p:cNvSpPr/>
          <p:nvPr/>
        </p:nvSpPr>
        <p:spPr>
          <a:xfrm flipH="1" flipV="1">
            <a:off x="1814991" y="3884250"/>
            <a:ext cx="8584100" cy="677813"/>
          </a:xfrm>
          <a:custGeom>
            <a:avLst/>
            <a:gdLst>
              <a:gd name="connsiteX0" fmla="*/ 0 w 8428382"/>
              <a:gd name="connsiteY0" fmla="*/ 0 h 546652"/>
              <a:gd name="connsiteX1" fmla="*/ 1520686 w 8428382"/>
              <a:gd name="connsiteY1" fmla="*/ 477079 h 546652"/>
              <a:gd name="connsiteX2" fmla="*/ 7305260 w 8428382"/>
              <a:gd name="connsiteY2" fmla="*/ 546652 h 546652"/>
              <a:gd name="connsiteX3" fmla="*/ 8428382 w 8428382"/>
              <a:gd name="connsiteY3" fmla="*/ 0 h 546652"/>
              <a:gd name="connsiteX0" fmla="*/ 0 w 8428382"/>
              <a:gd name="connsiteY0" fmla="*/ 0 h 696087"/>
              <a:gd name="connsiteX1" fmla="*/ 1520686 w 8428382"/>
              <a:gd name="connsiteY1" fmla="*/ 477079 h 696087"/>
              <a:gd name="connsiteX2" fmla="*/ 7305260 w 8428382"/>
              <a:gd name="connsiteY2" fmla="*/ 546652 h 696087"/>
              <a:gd name="connsiteX3" fmla="*/ 8428382 w 8428382"/>
              <a:gd name="connsiteY3" fmla="*/ 0 h 696087"/>
              <a:gd name="connsiteX0" fmla="*/ 0 w 8428382"/>
              <a:gd name="connsiteY0" fmla="*/ 0 h 696087"/>
              <a:gd name="connsiteX1" fmla="*/ 1520686 w 8428382"/>
              <a:gd name="connsiteY1" fmla="*/ 477079 h 696087"/>
              <a:gd name="connsiteX2" fmla="*/ 7305260 w 8428382"/>
              <a:gd name="connsiteY2" fmla="*/ 546652 h 696087"/>
              <a:gd name="connsiteX3" fmla="*/ 8428382 w 8428382"/>
              <a:gd name="connsiteY3" fmla="*/ 0 h 696087"/>
              <a:gd name="connsiteX0" fmla="*/ 0 w 8428382"/>
              <a:gd name="connsiteY0" fmla="*/ 0 h 736070"/>
              <a:gd name="connsiteX1" fmla="*/ 1520686 w 8428382"/>
              <a:gd name="connsiteY1" fmla="*/ 477079 h 736070"/>
              <a:gd name="connsiteX2" fmla="*/ 7305260 w 8428382"/>
              <a:gd name="connsiteY2" fmla="*/ 546652 h 736070"/>
              <a:gd name="connsiteX3" fmla="*/ 8428382 w 8428382"/>
              <a:gd name="connsiteY3" fmla="*/ 0 h 736070"/>
              <a:gd name="connsiteX0" fmla="*/ 0 w 8428382"/>
              <a:gd name="connsiteY0" fmla="*/ 0 h 703707"/>
              <a:gd name="connsiteX1" fmla="*/ 1689652 w 8428382"/>
              <a:gd name="connsiteY1" fmla="*/ 609899 h 703707"/>
              <a:gd name="connsiteX2" fmla="*/ 7305260 w 8428382"/>
              <a:gd name="connsiteY2" fmla="*/ 546652 h 703707"/>
              <a:gd name="connsiteX3" fmla="*/ 8428382 w 8428382"/>
              <a:gd name="connsiteY3" fmla="*/ 0 h 703707"/>
              <a:gd name="connsiteX0" fmla="*/ 0 w 8428382"/>
              <a:gd name="connsiteY0" fmla="*/ 0 h 703707"/>
              <a:gd name="connsiteX1" fmla="*/ 1689652 w 8428382"/>
              <a:gd name="connsiteY1" fmla="*/ 609899 h 703707"/>
              <a:gd name="connsiteX2" fmla="*/ 7305260 w 8428382"/>
              <a:gd name="connsiteY2" fmla="*/ 546652 h 703707"/>
              <a:gd name="connsiteX3" fmla="*/ 8428382 w 8428382"/>
              <a:gd name="connsiteY3" fmla="*/ 0 h 703707"/>
              <a:gd name="connsiteX0" fmla="*/ 0 w 8428382"/>
              <a:gd name="connsiteY0" fmla="*/ 0 h 703707"/>
              <a:gd name="connsiteX1" fmla="*/ 1689652 w 8428382"/>
              <a:gd name="connsiteY1" fmla="*/ 609899 h 703707"/>
              <a:gd name="connsiteX2" fmla="*/ 7305260 w 8428382"/>
              <a:gd name="connsiteY2" fmla="*/ 546652 h 703707"/>
              <a:gd name="connsiteX3" fmla="*/ 8428382 w 8428382"/>
              <a:gd name="connsiteY3" fmla="*/ 0 h 703707"/>
              <a:gd name="connsiteX0" fmla="*/ 0 w 8428382"/>
              <a:gd name="connsiteY0" fmla="*/ 0 h 711299"/>
              <a:gd name="connsiteX1" fmla="*/ 1689652 w 8428382"/>
              <a:gd name="connsiteY1" fmla="*/ 609899 h 711299"/>
              <a:gd name="connsiteX2" fmla="*/ 7305260 w 8428382"/>
              <a:gd name="connsiteY2" fmla="*/ 546652 h 711299"/>
              <a:gd name="connsiteX3" fmla="*/ 8428382 w 8428382"/>
              <a:gd name="connsiteY3" fmla="*/ 0 h 711299"/>
              <a:gd name="connsiteX0" fmla="*/ 0 w 8428382"/>
              <a:gd name="connsiteY0" fmla="*/ 0 h 715309"/>
              <a:gd name="connsiteX1" fmla="*/ 1689652 w 8428382"/>
              <a:gd name="connsiteY1" fmla="*/ 609899 h 715309"/>
              <a:gd name="connsiteX2" fmla="*/ 7305260 w 8428382"/>
              <a:gd name="connsiteY2" fmla="*/ 546652 h 715309"/>
              <a:gd name="connsiteX3" fmla="*/ 8428382 w 8428382"/>
              <a:gd name="connsiteY3" fmla="*/ 0 h 715309"/>
              <a:gd name="connsiteX0" fmla="*/ 0 w 8448260"/>
              <a:gd name="connsiteY0" fmla="*/ 0 h 701729"/>
              <a:gd name="connsiteX1" fmla="*/ 1689652 w 8448260"/>
              <a:gd name="connsiteY1" fmla="*/ 609899 h 701729"/>
              <a:gd name="connsiteX2" fmla="*/ 7305260 w 8448260"/>
              <a:gd name="connsiteY2" fmla="*/ 546652 h 701729"/>
              <a:gd name="connsiteX3" fmla="*/ 8448260 w 8448260"/>
              <a:gd name="connsiteY3" fmla="*/ 51084 h 701729"/>
              <a:gd name="connsiteX0" fmla="*/ 0 w 8448260"/>
              <a:gd name="connsiteY0" fmla="*/ 0 h 701729"/>
              <a:gd name="connsiteX1" fmla="*/ 1689652 w 8448260"/>
              <a:gd name="connsiteY1" fmla="*/ 609899 h 701729"/>
              <a:gd name="connsiteX2" fmla="*/ 7305260 w 8448260"/>
              <a:gd name="connsiteY2" fmla="*/ 546652 h 701729"/>
              <a:gd name="connsiteX3" fmla="*/ 8448260 w 8448260"/>
              <a:gd name="connsiteY3" fmla="*/ 51084 h 701729"/>
              <a:gd name="connsiteX0" fmla="*/ 0 w 8448260"/>
              <a:gd name="connsiteY0" fmla="*/ 0 h 787935"/>
              <a:gd name="connsiteX1" fmla="*/ 1689652 w 8448260"/>
              <a:gd name="connsiteY1" fmla="*/ 609899 h 787935"/>
              <a:gd name="connsiteX2" fmla="*/ 7305260 w 8448260"/>
              <a:gd name="connsiteY2" fmla="*/ 546652 h 787935"/>
              <a:gd name="connsiteX3" fmla="*/ 8448260 w 8448260"/>
              <a:gd name="connsiteY3" fmla="*/ 51084 h 787935"/>
              <a:gd name="connsiteX0" fmla="*/ 0 w 8448260"/>
              <a:gd name="connsiteY0" fmla="*/ 10217 h 736851"/>
              <a:gd name="connsiteX1" fmla="*/ 1689652 w 8448260"/>
              <a:gd name="connsiteY1" fmla="*/ 558815 h 736851"/>
              <a:gd name="connsiteX2" fmla="*/ 7305260 w 8448260"/>
              <a:gd name="connsiteY2" fmla="*/ 495568 h 736851"/>
              <a:gd name="connsiteX3" fmla="*/ 8448260 w 8448260"/>
              <a:gd name="connsiteY3" fmla="*/ 0 h 736851"/>
              <a:gd name="connsiteX0" fmla="*/ 0 w 8448260"/>
              <a:gd name="connsiteY0" fmla="*/ 10217 h 620170"/>
              <a:gd name="connsiteX1" fmla="*/ 1689652 w 8448260"/>
              <a:gd name="connsiteY1" fmla="*/ 517947 h 620170"/>
              <a:gd name="connsiteX2" fmla="*/ 7305260 w 8448260"/>
              <a:gd name="connsiteY2" fmla="*/ 495568 h 620170"/>
              <a:gd name="connsiteX3" fmla="*/ 8448260 w 8448260"/>
              <a:gd name="connsiteY3" fmla="*/ 0 h 620170"/>
              <a:gd name="connsiteX0" fmla="*/ 0 w 8448260"/>
              <a:gd name="connsiteY0" fmla="*/ 10217 h 653848"/>
              <a:gd name="connsiteX1" fmla="*/ 1689652 w 8448260"/>
              <a:gd name="connsiteY1" fmla="*/ 517947 h 653848"/>
              <a:gd name="connsiteX2" fmla="*/ 7166113 w 8448260"/>
              <a:gd name="connsiteY2" fmla="*/ 577303 h 653848"/>
              <a:gd name="connsiteX3" fmla="*/ 8448260 w 8448260"/>
              <a:gd name="connsiteY3" fmla="*/ 0 h 653848"/>
              <a:gd name="connsiteX0" fmla="*/ 0 w 8448260"/>
              <a:gd name="connsiteY0" fmla="*/ 10217 h 696758"/>
              <a:gd name="connsiteX1" fmla="*/ 1689652 w 8448260"/>
              <a:gd name="connsiteY1" fmla="*/ 517947 h 696758"/>
              <a:gd name="connsiteX2" fmla="*/ 7166113 w 8448260"/>
              <a:gd name="connsiteY2" fmla="*/ 577303 h 696758"/>
              <a:gd name="connsiteX3" fmla="*/ 8448260 w 8448260"/>
              <a:gd name="connsiteY3" fmla="*/ 0 h 69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48260" h="696758">
                <a:moveTo>
                  <a:pt x="0" y="10217"/>
                </a:moveTo>
                <a:cubicBezTo>
                  <a:pt x="506895" y="169243"/>
                  <a:pt x="894522" y="358920"/>
                  <a:pt x="1689652" y="517947"/>
                </a:cubicBezTo>
                <a:cubicBezTo>
                  <a:pt x="3369364" y="714825"/>
                  <a:pt x="6052900" y="769827"/>
                  <a:pt x="7166113" y="577303"/>
                </a:cubicBezTo>
                <a:cubicBezTo>
                  <a:pt x="7547113" y="511411"/>
                  <a:pt x="8024191" y="192434"/>
                  <a:pt x="8448260" y="0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/>
          <p:cNvCxnSpPr/>
          <p:nvPr/>
        </p:nvCxnSpPr>
        <p:spPr>
          <a:xfrm flipV="1">
            <a:off x="3257997" y="3480813"/>
            <a:ext cx="5966068" cy="2114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4736551" y="3708932"/>
            <a:ext cx="259156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oup 106"/>
          <p:cNvGrpSpPr/>
          <p:nvPr/>
        </p:nvGrpSpPr>
        <p:grpSpPr>
          <a:xfrm>
            <a:off x="3893402" y="1471131"/>
            <a:ext cx="1946222" cy="1680213"/>
            <a:chOff x="3882729" y="4837166"/>
            <a:chExt cx="1946222" cy="1680213"/>
          </a:xfrm>
        </p:grpSpPr>
        <p:sp>
          <p:nvSpPr>
            <p:cNvPr id="68" name="Rectangle 67"/>
            <p:cNvSpPr/>
            <p:nvPr/>
          </p:nvSpPr>
          <p:spPr>
            <a:xfrm>
              <a:off x="3882730" y="5133356"/>
              <a:ext cx="359958" cy="16042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3882730" y="5293777"/>
              <a:ext cx="359958" cy="16042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3882730" y="5447965"/>
              <a:ext cx="359958" cy="16042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882730" y="5602153"/>
              <a:ext cx="359958" cy="16042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882730" y="5910529"/>
              <a:ext cx="359958" cy="1604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de-DE" sz="1200" dirty="0" smtClean="0"/>
                <a:t>Gate</a:t>
              </a:r>
              <a:endParaRPr lang="en-US" sz="1200" dirty="0"/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348706" y="5133356"/>
              <a:ext cx="359958" cy="16042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348706" y="5293777"/>
              <a:ext cx="359958" cy="16042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4348706" y="5447965"/>
              <a:ext cx="359958" cy="16042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4348706" y="5602153"/>
              <a:ext cx="359958" cy="16042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/>
            <p:cNvSpPr/>
            <p:nvPr/>
          </p:nvSpPr>
          <p:spPr>
            <a:xfrm>
              <a:off x="4348706" y="5910529"/>
              <a:ext cx="359958" cy="1604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/>
                <a:t>Gate</a:t>
              </a:r>
              <a:endParaRPr lang="en-US" sz="1200" dirty="0"/>
            </a:p>
          </p:txBody>
        </p:sp>
        <p:sp>
          <p:nvSpPr>
            <p:cNvPr id="79" name="Rectangle 78"/>
            <p:cNvSpPr/>
            <p:nvPr/>
          </p:nvSpPr>
          <p:spPr>
            <a:xfrm>
              <a:off x="4814682" y="5133356"/>
              <a:ext cx="359958" cy="16042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/>
            <p:cNvSpPr/>
            <p:nvPr/>
          </p:nvSpPr>
          <p:spPr>
            <a:xfrm>
              <a:off x="4814682" y="5293777"/>
              <a:ext cx="359958" cy="16042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4814682" y="5447965"/>
              <a:ext cx="359958" cy="16042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814682" y="5602153"/>
              <a:ext cx="359958" cy="16042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4814682" y="5910529"/>
              <a:ext cx="359958" cy="1604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/>
                <a:t>Gate</a:t>
              </a:r>
              <a:endParaRPr lang="en-US" sz="1200" dirty="0"/>
            </a:p>
          </p:txBody>
        </p:sp>
        <p:sp>
          <p:nvSpPr>
            <p:cNvPr id="84" name="Rectangle 83"/>
            <p:cNvSpPr/>
            <p:nvPr/>
          </p:nvSpPr>
          <p:spPr>
            <a:xfrm>
              <a:off x="5468993" y="5133356"/>
              <a:ext cx="359958" cy="16042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5468993" y="5293777"/>
              <a:ext cx="359958" cy="16042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>
              <a:off x="5468993" y="5447965"/>
              <a:ext cx="359958" cy="16042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>
              <a:off x="5468993" y="5602153"/>
              <a:ext cx="359958" cy="160421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5468993" y="5910529"/>
              <a:ext cx="359958" cy="1604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/>
                <a:t>Gate</a:t>
              </a:r>
              <a:endParaRPr lang="en-US" sz="1200" dirty="0"/>
            </a:p>
          </p:txBody>
        </p:sp>
        <p:sp>
          <p:nvSpPr>
            <p:cNvPr id="89" name="Trapezoid 88"/>
            <p:cNvSpPr/>
            <p:nvPr/>
          </p:nvSpPr>
          <p:spPr>
            <a:xfrm flipV="1">
              <a:off x="3882729" y="6218903"/>
              <a:ext cx="1946221" cy="150521"/>
            </a:xfrm>
            <a:prstGeom prst="trapezoid">
              <a:avLst>
                <a:gd name="adj" fmla="val 12234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4054914" y="6155663"/>
              <a:ext cx="16018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>
                  <a:solidFill>
                    <a:schemeClr val="bg1"/>
                  </a:solidFill>
                </a:rPr>
                <a:t>Transmission Selection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cxnSp>
          <p:nvCxnSpPr>
            <p:cNvPr id="92" name="Straight Arrow Connector 91"/>
            <p:cNvCxnSpPr>
              <a:stCxn id="71" idx="2"/>
              <a:endCxn id="73" idx="0"/>
            </p:cNvCxnSpPr>
            <p:nvPr/>
          </p:nvCxnSpPr>
          <p:spPr>
            <a:xfrm>
              <a:off x="4062709" y="5762574"/>
              <a:ext cx="0" cy="1479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>
              <a:off x="4533744" y="5762574"/>
              <a:ext cx="0" cy="1479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>
              <a:off x="5004779" y="5762574"/>
              <a:ext cx="0" cy="1479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>
              <a:off x="5660464" y="5762574"/>
              <a:ext cx="0" cy="1479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>
              <a:off x="4062709" y="6070950"/>
              <a:ext cx="0" cy="1479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>
              <a:off x="4533744" y="6070950"/>
              <a:ext cx="0" cy="1479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>
              <a:off x="5004779" y="6070950"/>
              <a:ext cx="0" cy="1479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>
              <a:off x="5660464" y="6070950"/>
              <a:ext cx="0" cy="1479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>
              <a:off x="4855838" y="6369424"/>
              <a:ext cx="0" cy="1479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/>
            <p:cNvSpPr/>
            <p:nvPr/>
          </p:nvSpPr>
          <p:spPr>
            <a:xfrm>
              <a:off x="3882730" y="4840356"/>
              <a:ext cx="359958" cy="1604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de-DE" sz="1100" dirty="0" smtClean="0">
                  <a:solidFill>
                    <a:schemeClr val="tx1"/>
                  </a:solidFill>
                </a:rPr>
                <a:t>Prio 7</a:t>
              </a:r>
            </a:p>
            <a:p>
              <a:pPr algn="ctr"/>
              <a:r>
                <a:rPr lang="de-DE" sz="1100" dirty="0" smtClean="0">
                  <a:solidFill>
                    <a:schemeClr val="tx1"/>
                  </a:solidFill>
                </a:rPr>
                <a:t>Queue 7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348706" y="4840356"/>
              <a:ext cx="359958" cy="1604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Prio 6</a:t>
              </a:r>
            </a:p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Q. 6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814682" y="4840356"/>
              <a:ext cx="359958" cy="1604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de-DE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Q. 5</a:t>
              </a: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5468992" y="4840356"/>
              <a:ext cx="359958" cy="1604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de-DE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Q. </a:t>
              </a:r>
              <a:r>
                <a:rPr lang="de-DE" sz="1200" dirty="0">
                  <a:solidFill>
                    <a:schemeClr val="tx1"/>
                  </a:solidFill>
                </a:rPr>
                <a:t>0</a:t>
              </a:r>
              <a:endParaRPr lang="de-DE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4809464" y="4837166"/>
              <a:ext cx="1019486" cy="1604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Best Effort</a:t>
              </a:r>
            </a:p>
            <a:p>
              <a:pPr algn="ctr"/>
              <a:endParaRPr lang="de-DE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5174640" y="5331626"/>
              <a:ext cx="294352" cy="1604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...</a:t>
              </a:r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7192342" y="4880672"/>
            <a:ext cx="1946222" cy="1680213"/>
            <a:chOff x="3882729" y="4837166"/>
            <a:chExt cx="1946222" cy="1680213"/>
          </a:xfrm>
        </p:grpSpPr>
        <p:sp>
          <p:nvSpPr>
            <p:cNvPr id="109" name="Rectangle 108"/>
            <p:cNvSpPr/>
            <p:nvPr/>
          </p:nvSpPr>
          <p:spPr>
            <a:xfrm>
              <a:off x="3882730" y="5133356"/>
              <a:ext cx="359958" cy="16042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3882730" y="5293777"/>
              <a:ext cx="359958" cy="16042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3882730" y="5447965"/>
              <a:ext cx="359958" cy="16042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3882730" y="5602153"/>
              <a:ext cx="359958" cy="160421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3882730" y="5910529"/>
              <a:ext cx="359958" cy="1604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de-DE" sz="1200" dirty="0" smtClean="0"/>
                <a:t>Gate</a:t>
              </a:r>
              <a:endParaRPr lang="en-US" sz="1200" dirty="0"/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4348706" y="5133356"/>
              <a:ext cx="359958" cy="16042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4348706" y="5293777"/>
              <a:ext cx="359958" cy="16042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4348706" y="5447965"/>
              <a:ext cx="359958" cy="16042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4348706" y="5602153"/>
              <a:ext cx="359958" cy="160421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4348706" y="5910529"/>
              <a:ext cx="359958" cy="1604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/>
                <a:t>Gate</a:t>
              </a:r>
              <a:endParaRPr lang="en-US" sz="1200" dirty="0"/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4814682" y="5133356"/>
              <a:ext cx="359958" cy="1604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/>
            <p:cNvSpPr/>
            <p:nvPr/>
          </p:nvSpPr>
          <p:spPr>
            <a:xfrm>
              <a:off x="4814682" y="5293777"/>
              <a:ext cx="359958" cy="1604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/>
            <p:cNvSpPr/>
            <p:nvPr/>
          </p:nvSpPr>
          <p:spPr>
            <a:xfrm>
              <a:off x="4814682" y="5447965"/>
              <a:ext cx="359958" cy="1604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4814682" y="5602153"/>
              <a:ext cx="359958" cy="1604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/>
            <p:cNvSpPr/>
            <p:nvPr/>
          </p:nvSpPr>
          <p:spPr>
            <a:xfrm>
              <a:off x="4814682" y="5910529"/>
              <a:ext cx="359958" cy="1604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/>
                <a:t>Gate</a:t>
              </a:r>
              <a:endParaRPr lang="en-US" sz="1200" dirty="0"/>
            </a:p>
          </p:txBody>
        </p:sp>
        <p:sp>
          <p:nvSpPr>
            <p:cNvPr id="124" name="Rectangle 123"/>
            <p:cNvSpPr/>
            <p:nvPr/>
          </p:nvSpPr>
          <p:spPr>
            <a:xfrm>
              <a:off x="5468993" y="5133356"/>
              <a:ext cx="359958" cy="1604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/>
            <p:cNvSpPr/>
            <p:nvPr/>
          </p:nvSpPr>
          <p:spPr>
            <a:xfrm>
              <a:off x="5468993" y="5293777"/>
              <a:ext cx="359958" cy="1604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5468993" y="5447965"/>
              <a:ext cx="359958" cy="1604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5468993" y="5602153"/>
              <a:ext cx="359958" cy="1604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5468993" y="5910529"/>
              <a:ext cx="359958" cy="1604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200"/>
                <a:t>Gate</a:t>
              </a:r>
              <a:endParaRPr lang="en-US" sz="1200" dirty="0"/>
            </a:p>
          </p:txBody>
        </p:sp>
        <p:sp>
          <p:nvSpPr>
            <p:cNvPr id="129" name="Trapezoid 128"/>
            <p:cNvSpPr/>
            <p:nvPr/>
          </p:nvSpPr>
          <p:spPr>
            <a:xfrm flipV="1">
              <a:off x="3882729" y="6218903"/>
              <a:ext cx="1946221" cy="150521"/>
            </a:xfrm>
            <a:prstGeom prst="trapezoid">
              <a:avLst>
                <a:gd name="adj" fmla="val 122342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4054914" y="6155663"/>
              <a:ext cx="16018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200" dirty="0" smtClean="0">
                  <a:solidFill>
                    <a:schemeClr val="bg1"/>
                  </a:solidFill>
                </a:rPr>
                <a:t>Transmission Selection</a:t>
              </a:r>
              <a:endParaRPr lang="en-US" sz="1200" dirty="0" smtClean="0">
                <a:solidFill>
                  <a:schemeClr val="bg1"/>
                </a:solidFill>
              </a:endParaRPr>
            </a:p>
          </p:txBody>
        </p:sp>
        <p:cxnSp>
          <p:nvCxnSpPr>
            <p:cNvPr id="131" name="Straight Arrow Connector 130"/>
            <p:cNvCxnSpPr>
              <a:stCxn id="112" idx="2"/>
              <a:endCxn id="113" idx="0"/>
            </p:cNvCxnSpPr>
            <p:nvPr/>
          </p:nvCxnSpPr>
          <p:spPr>
            <a:xfrm>
              <a:off x="4062709" y="5762574"/>
              <a:ext cx="0" cy="1479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>
              <a:off x="4533744" y="5762574"/>
              <a:ext cx="0" cy="1479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/>
            <p:cNvCxnSpPr/>
            <p:nvPr/>
          </p:nvCxnSpPr>
          <p:spPr>
            <a:xfrm>
              <a:off x="5004779" y="5762574"/>
              <a:ext cx="0" cy="1479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/>
            <p:cNvCxnSpPr/>
            <p:nvPr/>
          </p:nvCxnSpPr>
          <p:spPr>
            <a:xfrm>
              <a:off x="5660464" y="5762574"/>
              <a:ext cx="0" cy="1479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/>
            <p:cNvCxnSpPr/>
            <p:nvPr/>
          </p:nvCxnSpPr>
          <p:spPr>
            <a:xfrm>
              <a:off x="4062709" y="6070950"/>
              <a:ext cx="0" cy="1479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/>
            <p:cNvCxnSpPr/>
            <p:nvPr/>
          </p:nvCxnSpPr>
          <p:spPr>
            <a:xfrm>
              <a:off x="4533744" y="6070950"/>
              <a:ext cx="0" cy="1479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/>
            <p:cNvCxnSpPr/>
            <p:nvPr/>
          </p:nvCxnSpPr>
          <p:spPr>
            <a:xfrm>
              <a:off x="5004779" y="6070950"/>
              <a:ext cx="0" cy="1479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/>
            <p:cNvCxnSpPr/>
            <p:nvPr/>
          </p:nvCxnSpPr>
          <p:spPr>
            <a:xfrm>
              <a:off x="5660464" y="6070950"/>
              <a:ext cx="0" cy="1479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/>
            <p:cNvCxnSpPr/>
            <p:nvPr/>
          </p:nvCxnSpPr>
          <p:spPr>
            <a:xfrm>
              <a:off x="4855838" y="6369424"/>
              <a:ext cx="0" cy="14795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Rectangle 139"/>
            <p:cNvSpPr/>
            <p:nvPr/>
          </p:nvSpPr>
          <p:spPr>
            <a:xfrm>
              <a:off x="3882730" y="4840356"/>
              <a:ext cx="359958" cy="1604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Prio 7</a:t>
              </a:r>
            </a:p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Gate 7</a:t>
              </a:r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4348706" y="4840356"/>
              <a:ext cx="359958" cy="1604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Prio 6</a:t>
              </a:r>
            </a:p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Gate 6</a:t>
              </a: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4814682" y="4840356"/>
              <a:ext cx="359958" cy="1604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de-DE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Gate 5</a:t>
              </a:r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5468992" y="4840356"/>
              <a:ext cx="359958" cy="1604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de-DE" sz="1200" dirty="0" smtClean="0">
                <a:solidFill>
                  <a:schemeClr val="tx1"/>
                </a:solidFill>
              </a:endParaRPr>
            </a:p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Gate </a:t>
              </a:r>
              <a:r>
                <a:rPr lang="de-DE" sz="1200" dirty="0">
                  <a:solidFill>
                    <a:schemeClr val="tx1"/>
                  </a:solidFill>
                </a:rPr>
                <a:t>0</a:t>
              </a:r>
              <a:endParaRPr lang="de-DE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4809464" y="4837166"/>
              <a:ext cx="1019486" cy="1604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Best Effort</a:t>
              </a:r>
            </a:p>
            <a:p>
              <a:pPr algn="ctr"/>
              <a:endParaRPr lang="de-DE" sz="12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5174640" y="5331626"/>
              <a:ext cx="294352" cy="1604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de-DE" sz="1200" dirty="0" smtClean="0">
                  <a:solidFill>
                    <a:schemeClr val="tx1"/>
                  </a:solidFill>
                </a:rPr>
                <a:t>...</a:t>
              </a:r>
            </a:p>
          </p:txBody>
        </p:sp>
      </p:grpSp>
      <p:sp>
        <p:nvSpPr>
          <p:cNvPr id="147" name="TextBox 146"/>
          <p:cNvSpPr txBox="1"/>
          <p:nvPr/>
        </p:nvSpPr>
        <p:spPr>
          <a:xfrm>
            <a:off x="5898762" y="2213436"/>
            <a:ext cx="12041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latin typeface="Consolas" panose="020B0609020204030204" pitchFamily="49" charset="0"/>
              </a:rPr>
              <a:t>T0: </a:t>
            </a:r>
            <a:r>
              <a:rPr lang="de-DE" sz="12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O</a:t>
            </a:r>
            <a:r>
              <a:rPr lang="de-DE" sz="1200" dirty="0" smtClean="0">
                <a:latin typeface="Consolas" panose="020B0609020204030204" pitchFamily="49" charset="0"/>
              </a:rPr>
              <a:t>ccccccc</a:t>
            </a:r>
          </a:p>
          <a:p>
            <a:r>
              <a:rPr lang="de-DE" sz="1200" dirty="0" smtClean="0">
                <a:latin typeface="Consolas" panose="020B0609020204030204" pitchFamily="49" charset="0"/>
              </a:rPr>
              <a:t>T1: ccOOOOOO</a:t>
            </a:r>
          </a:p>
          <a:p>
            <a:r>
              <a:rPr lang="de-DE" sz="1200" dirty="0" smtClean="0">
                <a:latin typeface="Consolas" panose="020B0609020204030204" pitchFamily="49" charset="0"/>
              </a:rPr>
              <a:t>T2: c</a:t>
            </a:r>
            <a:r>
              <a:rPr lang="de-DE" sz="1200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O</a:t>
            </a:r>
            <a:r>
              <a:rPr lang="de-DE" sz="1200" dirty="0" smtClean="0">
                <a:latin typeface="Consolas" panose="020B0609020204030204" pitchFamily="49" charset="0"/>
              </a:rPr>
              <a:t>cccccc</a:t>
            </a:r>
          </a:p>
          <a:p>
            <a:r>
              <a:rPr lang="de-DE" sz="1200" dirty="0" smtClean="0">
                <a:latin typeface="Consolas" panose="020B0609020204030204" pitchFamily="49" charset="0"/>
              </a:rPr>
              <a:t>T3: ccOOOOOO</a:t>
            </a:r>
          </a:p>
        </p:txBody>
      </p:sp>
      <p:pic>
        <p:nvPicPr>
          <p:cNvPr id="152" name="Picture 1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367" y="4695157"/>
            <a:ext cx="5130742" cy="2060469"/>
          </a:xfrm>
          <a:prstGeom prst="rect">
            <a:avLst/>
          </a:prstGeom>
        </p:spPr>
      </p:pic>
      <p:sp>
        <p:nvSpPr>
          <p:cNvPr id="160" name="TextBox 159"/>
          <p:cNvSpPr txBox="1"/>
          <p:nvPr/>
        </p:nvSpPr>
        <p:spPr>
          <a:xfrm>
            <a:off x="5121290" y="3133232"/>
            <a:ext cx="2207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Bandwidth guarantee</a:t>
            </a:r>
            <a:endParaRPr lang="en-US" dirty="0"/>
          </a:p>
        </p:txBody>
      </p:sp>
      <p:sp>
        <p:nvSpPr>
          <p:cNvPr id="161" name="TextBox 160"/>
          <p:cNvSpPr txBox="1"/>
          <p:nvPr/>
        </p:nvSpPr>
        <p:spPr>
          <a:xfrm>
            <a:off x="4516518" y="3957958"/>
            <a:ext cx="2812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Latency/deadline guarantee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9B78-D008-49A9-9EEE-FD564697693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650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147" grpId="0"/>
      <p:bldP spid="160" grpId="0"/>
      <p:bldP spid="16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 Configuration (Centralized Model)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Network configuration usually done via YANG modules</a:t>
            </a:r>
            <a:br>
              <a:rPr lang="en-US" dirty="0" smtClean="0"/>
            </a:br>
            <a:r>
              <a:rPr lang="en-US" dirty="0" smtClean="0"/>
              <a:t>(cf. </a:t>
            </a:r>
            <a:r>
              <a:rPr lang="en-US" dirty="0" err="1" smtClean="0"/>
              <a:t>CoRECONF</a:t>
            </a:r>
            <a:r>
              <a:rPr lang="en-US" dirty="0" smtClean="0"/>
              <a:t> for LP-WAN work)</a:t>
            </a:r>
          </a:p>
          <a:p>
            <a:r>
              <a:rPr lang="en-US" dirty="0" smtClean="0"/>
              <a:t>Multiple protocol choices</a:t>
            </a:r>
            <a:br>
              <a:rPr lang="en-US" dirty="0" smtClean="0"/>
            </a:br>
            <a:r>
              <a:rPr lang="en-US" dirty="0" smtClean="0"/>
              <a:t>for industry</a:t>
            </a:r>
          </a:p>
          <a:p>
            <a:pPr lvl="1"/>
            <a:r>
              <a:rPr lang="en-US" dirty="0" smtClean="0"/>
              <a:t>NETCONF</a:t>
            </a:r>
          </a:p>
          <a:p>
            <a:pPr lvl="1"/>
            <a:r>
              <a:rPr lang="en-US" dirty="0" smtClean="0"/>
              <a:t>RESTCONF</a:t>
            </a:r>
          </a:p>
          <a:p>
            <a:pPr lvl="1"/>
            <a:r>
              <a:rPr lang="en-US" dirty="0" err="1" smtClean="0"/>
              <a:t>CoRECONF</a:t>
            </a:r>
            <a:endParaRPr lang="en-US" dirty="0" smtClean="0"/>
          </a:p>
          <a:p>
            <a:r>
              <a:rPr lang="en-US" dirty="0" smtClean="0"/>
              <a:t>Network equipment mainly has NETCONF interfaces</a:t>
            </a:r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17792"/>
            <a:ext cx="5181600" cy="3167004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9B78-D008-49A9-9EEE-FD564697693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2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NETCONF as W3C WoT Binding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NETCONF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Embedded stack on device</a:t>
            </a:r>
          </a:p>
          <a:p>
            <a:r>
              <a:rPr lang="en-US" dirty="0" smtClean="0"/>
              <a:t>NETCONF </a:t>
            </a:r>
            <a:r>
              <a:rPr lang="en-US" dirty="0" err="1" smtClean="0"/>
              <a:t>datastores</a:t>
            </a:r>
            <a:endParaRPr lang="en-US" dirty="0" smtClean="0"/>
          </a:p>
          <a:p>
            <a:r>
              <a:rPr lang="en-US" dirty="0" smtClean="0"/>
              <a:t>Leaf nodes</a:t>
            </a:r>
          </a:p>
          <a:p>
            <a:r>
              <a:rPr lang="en-US" dirty="0" smtClean="0"/>
              <a:t>RPCs </a:t>
            </a:r>
            <a:r>
              <a:rPr lang="en-US" sz="2400" dirty="0" smtClean="0"/>
              <a:t>(other than get/edit-</a:t>
            </a:r>
            <a:r>
              <a:rPr lang="en-US" sz="2400" dirty="0" err="1" smtClean="0"/>
              <a:t>config</a:t>
            </a:r>
            <a:r>
              <a:rPr lang="en-US" sz="2400" dirty="0" smtClean="0"/>
              <a:t>)</a:t>
            </a:r>
            <a:endParaRPr lang="en-US" dirty="0" smtClean="0"/>
          </a:p>
          <a:p>
            <a:r>
              <a:rPr lang="en-US" dirty="0" smtClean="0"/>
              <a:t>Notifications</a:t>
            </a:r>
          </a:p>
          <a:p>
            <a:r>
              <a:rPr lang="en-US" dirty="0" smtClean="0"/>
              <a:t>X-Path</a:t>
            </a:r>
          </a:p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W3C WoT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447675" indent="-447675">
              <a:buFont typeface="Calibri" panose="020F0502020204030204" pitchFamily="34" charset="0"/>
              <a:buChar char="→"/>
            </a:pPr>
            <a:r>
              <a:rPr lang="en-US" dirty="0" smtClean="0"/>
              <a:t>Servient</a:t>
            </a:r>
          </a:p>
          <a:p>
            <a:pPr marL="447675" indent="-447675">
              <a:buFont typeface="Calibri" panose="020F0502020204030204" pitchFamily="34" charset="0"/>
              <a:buChar char="→"/>
            </a:pPr>
            <a:r>
              <a:rPr lang="en-US" dirty="0" smtClean="0"/>
              <a:t>Thing</a:t>
            </a:r>
          </a:p>
          <a:p>
            <a:pPr marL="447675" indent="-447675">
              <a:buFont typeface="Calibri" panose="020F0502020204030204" pitchFamily="34" charset="0"/>
              <a:buChar char="→"/>
            </a:pPr>
            <a:r>
              <a:rPr lang="en-US" dirty="0" smtClean="0"/>
              <a:t>Properties</a:t>
            </a:r>
          </a:p>
          <a:p>
            <a:pPr marL="447675" indent="-447675">
              <a:buFont typeface="Calibri" panose="020F0502020204030204" pitchFamily="34" charset="0"/>
              <a:buChar char="→"/>
            </a:pPr>
            <a:r>
              <a:rPr lang="en-US" dirty="0" smtClean="0"/>
              <a:t>Actions</a:t>
            </a:r>
          </a:p>
          <a:p>
            <a:pPr marL="447675" indent="-447675">
              <a:buFont typeface="Calibri" panose="020F0502020204030204" pitchFamily="34" charset="0"/>
              <a:buChar char="→"/>
            </a:pPr>
            <a:r>
              <a:rPr lang="en-US" dirty="0" smtClean="0"/>
              <a:t>Events</a:t>
            </a:r>
          </a:p>
          <a:p>
            <a:pPr marL="447675" indent="-447675">
              <a:buFont typeface="Calibri" panose="020F0502020204030204" pitchFamily="34" charset="0"/>
              <a:buChar char="→"/>
            </a:pPr>
            <a:r>
              <a:rPr lang="en-US" dirty="0" smtClean="0"/>
              <a:t>Form </a:t>
            </a:r>
            <a:r>
              <a:rPr lang="en-US" dirty="0" err="1" smtClean="0"/>
              <a:t>href</a:t>
            </a:r>
            <a:r>
              <a:rPr lang="en-US" dirty="0" smtClean="0"/>
              <a:t> (part)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39B78-D008-49A9-9EEE-FD564697693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54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2340</TotalTime>
  <Words>1083</Words>
  <Application>Microsoft Office PowerPoint</Application>
  <PresentationFormat>Widescreen</PresentationFormat>
  <Paragraphs>299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ＭＳ Ｐゴシック</vt:lpstr>
      <vt:lpstr>Arial</vt:lpstr>
      <vt:lpstr>Calibri</vt:lpstr>
      <vt:lpstr>Calibri Light</vt:lpstr>
      <vt:lpstr>Consolas</vt:lpstr>
      <vt:lpstr>HG明朝E</vt:lpstr>
      <vt:lpstr>Times New Roman</vt:lpstr>
      <vt:lpstr>Wingdings</vt:lpstr>
      <vt:lpstr>Office Theme</vt:lpstr>
      <vt:lpstr>Semantics-enabled Connectivity: Configuring Time Sensitive Networking (TSN) from W3C WoT Thing Description (TD)</vt:lpstr>
      <vt:lpstr>Background: TSN and OPC UA for IIoT</vt:lpstr>
      <vt:lpstr>OPC UA Field Level Communications</vt:lpstr>
      <vt:lpstr>OPC UA Example (UAExpert Browse View)</vt:lpstr>
      <vt:lpstr>OPC UA FLC as W3C WoT Binding</vt:lpstr>
      <vt:lpstr>IEEE Time-Sensitive Networking (TSN)</vt:lpstr>
      <vt:lpstr>Time-Aware Scheduler and Gate Control Lists</vt:lpstr>
      <vt:lpstr>Network Configuration (Centralized Model)</vt:lpstr>
      <vt:lpstr>NETCONF as W3C WoT Binding</vt:lpstr>
      <vt:lpstr>NETCONF Examples</vt:lpstr>
      <vt:lpstr>Discussion of Design Decisions: NETCONF</vt:lpstr>
      <vt:lpstr>Discussion of Design Decisions: OPC UA</vt:lpstr>
      <vt:lpstr>Semantics-enabled Connectivity through TDs</vt:lpstr>
      <vt:lpstr>QoS Capabilities and Requirements</vt:lpstr>
      <vt:lpstr>New TD Vocabulary for QoS, but there is more</vt:lpstr>
      <vt:lpstr>Conclusions</vt:lpstr>
      <vt:lpstr>Other Points</vt:lpstr>
      <vt:lpstr>Contact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Semantics-enabled Connectivity: Configuring Time Sensitive Networking (TSN) from W3C WoT Thing Description (TD)</dc:title>
  <dc:creator>Matthias Kovatsch</dc:creator>
  <cp:lastModifiedBy>Matthias Kovatsch</cp:lastModifiedBy>
  <cp:revision>110</cp:revision>
  <dcterms:created xsi:type="dcterms:W3CDTF">2019-11-07T14:56:14Z</dcterms:created>
  <dcterms:modified xsi:type="dcterms:W3CDTF">2019-11-15T05:57:15Z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readonly">
    <vt:lpwstr/>
  </property>
  <property fmtid="{D5CDD505-2E9C-101B-9397-08002B2CF9AE}" pid="3" name="_change">
    <vt:lpwstr/>
  </property>
  <property fmtid="{D5CDD505-2E9C-101B-9397-08002B2CF9AE}" pid="4" name="_full-control">
    <vt:lpwstr/>
  </property>
  <property fmtid="{D5CDD505-2E9C-101B-9397-08002B2CF9AE}" pid="5" name="sflag">
    <vt:lpwstr>1573788679</vt:lpwstr>
  </property>
</Properties>
</file>