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9" r:id="rId3"/>
    <p:sldId id="260" r:id="rId4"/>
    <p:sldId id="262" r:id="rId5"/>
    <p:sldId id="263" r:id="rId6"/>
    <p:sldId id="264"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314C2-6AFD-432E-BC8C-F9FBDEE8170B}"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30638-941F-4A26-99BD-FB4B559DA0BD}" type="slidenum">
              <a:rPr lang="en-US" smtClean="0"/>
              <a:t>‹#›</a:t>
            </a:fld>
            <a:endParaRPr lang="en-US"/>
          </a:p>
        </p:txBody>
      </p:sp>
    </p:spTree>
    <p:extLst>
      <p:ext uri="{BB962C8B-B14F-4D97-AF65-F5344CB8AC3E}">
        <p14:creationId xmlns:p14="http://schemas.microsoft.com/office/powerpoint/2010/main" val="118635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DB79-60D9-46AA-957E-791319810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900F2-97F0-4728-A626-C2E584A8C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9A1926-6CFA-4F9C-9037-A7618685F4DB}"/>
              </a:ext>
            </a:extLst>
          </p:cNvPr>
          <p:cNvSpPr>
            <a:spLocks noGrp="1"/>
          </p:cNvSpPr>
          <p:nvPr>
            <p:ph type="dt" sz="half" idx="10"/>
          </p:nvPr>
        </p:nvSpPr>
        <p:spPr/>
        <p:txBody>
          <a:bodyPr/>
          <a:lstStyle/>
          <a:p>
            <a:fld id="{DCDF2C24-162E-4E0A-B65F-94301C4FD8CE}" type="datetime1">
              <a:rPr lang="en-US" smtClean="0"/>
              <a:t>3/26/2019</a:t>
            </a:fld>
            <a:endParaRPr lang="en-US"/>
          </a:p>
        </p:txBody>
      </p:sp>
      <p:sp>
        <p:nvSpPr>
          <p:cNvPr id="5" name="Footer Placeholder 4">
            <a:extLst>
              <a:ext uri="{FF2B5EF4-FFF2-40B4-BE49-F238E27FC236}">
                <a16:creationId xmlns:a16="http://schemas.microsoft.com/office/drawing/2014/main" id="{94967EBC-FC1D-49BD-B792-FD263BAD0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DBB31-A386-445E-BE63-25C8721E5A44}"/>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168475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76EF-52DB-4691-9146-87F4949F5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C6BF9-7BD8-438B-B180-7278F58652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F0F24-27B4-443A-82B1-D61663E1F4DD}"/>
              </a:ext>
            </a:extLst>
          </p:cNvPr>
          <p:cNvSpPr>
            <a:spLocks noGrp="1"/>
          </p:cNvSpPr>
          <p:nvPr>
            <p:ph type="dt" sz="half" idx="10"/>
          </p:nvPr>
        </p:nvSpPr>
        <p:spPr/>
        <p:txBody>
          <a:bodyPr/>
          <a:lstStyle/>
          <a:p>
            <a:fld id="{3507DF1E-7525-44DD-A556-EA0A7D682743}" type="datetime1">
              <a:rPr lang="en-US" smtClean="0"/>
              <a:t>3/26/2019</a:t>
            </a:fld>
            <a:endParaRPr lang="en-US"/>
          </a:p>
        </p:txBody>
      </p:sp>
      <p:sp>
        <p:nvSpPr>
          <p:cNvPr id="5" name="Footer Placeholder 4">
            <a:extLst>
              <a:ext uri="{FF2B5EF4-FFF2-40B4-BE49-F238E27FC236}">
                <a16:creationId xmlns:a16="http://schemas.microsoft.com/office/drawing/2014/main" id="{5456E2CA-9235-479B-86AA-587D491AF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4729-B3A2-4F1E-9C2D-CA3F1D37E193}"/>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190352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1F453-128A-4B44-BA78-61A189BE87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10F63-7C34-456E-B035-D65076FF25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FA02D-B523-4977-BB1B-0AB2554A3F5A}"/>
              </a:ext>
            </a:extLst>
          </p:cNvPr>
          <p:cNvSpPr>
            <a:spLocks noGrp="1"/>
          </p:cNvSpPr>
          <p:nvPr>
            <p:ph type="dt" sz="half" idx="10"/>
          </p:nvPr>
        </p:nvSpPr>
        <p:spPr/>
        <p:txBody>
          <a:bodyPr/>
          <a:lstStyle/>
          <a:p>
            <a:fld id="{AC983893-DEE0-4C8A-895E-228C1137A66A}" type="datetime1">
              <a:rPr lang="en-US" smtClean="0"/>
              <a:t>3/26/2019</a:t>
            </a:fld>
            <a:endParaRPr lang="en-US"/>
          </a:p>
        </p:txBody>
      </p:sp>
      <p:sp>
        <p:nvSpPr>
          <p:cNvPr id="5" name="Footer Placeholder 4">
            <a:extLst>
              <a:ext uri="{FF2B5EF4-FFF2-40B4-BE49-F238E27FC236}">
                <a16:creationId xmlns:a16="http://schemas.microsoft.com/office/drawing/2014/main" id="{68FFB8E1-110C-40D9-9FA4-713F846CB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042B9-13AD-49E9-B0AC-7A4CA96CA880}"/>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248025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8061-6443-426E-AE90-3B8A2C699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B948B-0A9D-4DA6-85DF-1EC63333CF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3A0AC-AC8C-4BA6-99C5-EBA5591ACA8D}"/>
              </a:ext>
            </a:extLst>
          </p:cNvPr>
          <p:cNvSpPr>
            <a:spLocks noGrp="1"/>
          </p:cNvSpPr>
          <p:nvPr>
            <p:ph type="dt" sz="half" idx="10"/>
          </p:nvPr>
        </p:nvSpPr>
        <p:spPr/>
        <p:txBody>
          <a:bodyPr/>
          <a:lstStyle/>
          <a:p>
            <a:fld id="{11BB3869-2D67-433E-96B5-CE8A31392D0F}" type="datetime1">
              <a:rPr lang="en-US" smtClean="0"/>
              <a:t>3/26/2019</a:t>
            </a:fld>
            <a:endParaRPr lang="en-US"/>
          </a:p>
        </p:txBody>
      </p:sp>
      <p:sp>
        <p:nvSpPr>
          <p:cNvPr id="5" name="Footer Placeholder 4">
            <a:extLst>
              <a:ext uri="{FF2B5EF4-FFF2-40B4-BE49-F238E27FC236}">
                <a16:creationId xmlns:a16="http://schemas.microsoft.com/office/drawing/2014/main" id="{E00C7CE7-0B18-41F0-B187-1841DB19A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C11AC-BFF2-4880-BA61-D9F117CC37D2}"/>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205830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F28D-E366-4BB3-8A80-CFAA59F29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30289-4C9E-4C3F-88C0-0E1581677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E61E3C-897B-4D75-95BD-1DD8AEF7CE3F}"/>
              </a:ext>
            </a:extLst>
          </p:cNvPr>
          <p:cNvSpPr>
            <a:spLocks noGrp="1"/>
          </p:cNvSpPr>
          <p:nvPr>
            <p:ph type="dt" sz="half" idx="10"/>
          </p:nvPr>
        </p:nvSpPr>
        <p:spPr/>
        <p:txBody>
          <a:bodyPr/>
          <a:lstStyle/>
          <a:p>
            <a:fld id="{83E0056C-0EA7-4113-9625-25B7A2914810}" type="datetime1">
              <a:rPr lang="en-US" smtClean="0"/>
              <a:t>3/26/2019</a:t>
            </a:fld>
            <a:endParaRPr lang="en-US"/>
          </a:p>
        </p:txBody>
      </p:sp>
      <p:sp>
        <p:nvSpPr>
          <p:cNvPr id="5" name="Footer Placeholder 4">
            <a:extLst>
              <a:ext uri="{FF2B5EF4-FFF2-40B4-BE49-F238E27FC236}">
                <a16:creationId xmlns:a16="http://schemas.microsoft.com/office/drawing/2014/main" id="{2A9BF5B0-C1BF-4D76-8855-27033A51E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7233A-4EE5-4C53-97CF-4EE756827FC5}"/>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318368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BC67-E1E4-4DD7-898A-B255A8789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C7423-374B-42CC-ADB0-3BC3A71CA7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0A3D3-8AE1-4BF2-B9D4-93A96F7462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D88E0-B036-4BA4-89FE-965DB45DFF35}"/>
              </a:ext>
            </a:extLst>
          </p:cNvPr>
          <p:cNvSpPr>
            <a:spLocks noGrp="1"/>
          </p:cNvSpPr>
          <p:nvPr>
            <p:ph type="dt" sz="half" idx="10"/>
          </p:nvPr>
        </p:nvSpPr>
        <p:spPr/>
        <p:txBody>
          <a:bodyPr/>
          <a:lstStyle/>
          <a:p>
            <a:fld id="{81E8A9EA-CDE9-47BD-8EA9-97AE6000F1F9}" type="datetime1">
              <a:rPr lang="en-US" smtClean="0"/>
              <a:t>3/26/2019</a:t>
            </a:fld>
            <a:endParaRPr lang="en-US"/>
          </a:p>
        </p:txBody>
      </p:sp>
      <p:sp>
        <p:nvSpPr>
          <p:cNvPr id="6" name="Footer Placeholder 5">
            <a:extLst>
              <a:ext uri="{FF2B5EF4-FFF2-40B4-BE49-F238E27FC236}">
                <a16:creationId xmlns:a16="http://schemas.microsoft.com/office/drawing/2014/main" id="{1C70BE77-77DA-4DAA-815B-CC2B0B7E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5FB0-09A1-463F-A157-F4292F32A0F0}"/>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337342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617B-BCE2-472B-92C5-3CCE29E74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24251-2848-4EE4-B170-C8B6C4111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4380FC-7D6E-402C-8C72-52ECAFB9D8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4496A4-E98D-4B3D-9A74-943F137E5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DDEB6A-D088-474C-8E8E-A58C04B7E4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CB2D4-6B0B-4D68-843C-5DD95FC884C5}"/>
              </a:ext>
            </a:extLst>
          </p:cNvPr>
          <p:cNvSpPr>
            <a:spLocks noGrp="1"/>
          </p:cNvSpPr>
          <p:nvPr>
            <p:ph type="dt" sz="half" idx="10"/>
          </p:nvPr>
        </p:nvSpPr>
        <p:spPr/>
        <p:txBody>
          <a:bodyPr/>
          <a:lstStyle/>
          <a:p>
            <a:fld id="{BC414EF7-2591-48D9-B0EF-68DC5BCA1F1D}" type="datetime1">
              <a:rPr lang="en-US" smtClean="0"/>
              <a:t>3/26/2019</a:t>
            </a:fld>
            <a:endParaRPr lang="en-US"/>
          </a:p>
        </p:txBody>
      </p:sp>
      <p:sp>
        <p:nvSpPr>
          <p:cNvPr id="8" name="Footer Placeholder 7">
            <a:extLst>
              <a:ext uri="{FF2B5EF4-FFF2-40B4-BE49-F238E27FC236}">
                <a16:creationId xmlns:a16="http://schemas.microsoft.com/office/drawing/2014/main" id="{85FC0214-B023-41D1-B057-9E9D7ABA4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892A98-DD42-4F1E-B538-BF30A225F041}"/>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11991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7B02-F8CB-4356-BEED-A194FB382EAB}"/>
              </a:ext>
            </a:extLst>
          </p:cNvPr>
          <p:cNvSpPr>
            <a:spLocks noGrp="1"/>
          </p:cNvSpPr>
          <p:nvPr>
            <p:ph type="title"/>
          </p:nvPr>
        </p:nvSpPr>
        <p:spPr/>
        <p:txBody>
          <a:bodyPr>
            <a:normAutofit/>
          </a:bodyPr>
          <a:lstStyle>
            <a:lvl1pPr algn="r">
              <a:defRPr sz="3200">
                <a:solidFill>
                  <a:schemeClr val="bg1">
                    <a:lumMod val="65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D384A35D-58C5-4404-844F-55FC29374E6F}"/>
              </a:ext>
            </a:extLst>
          </p:cNvPr>
          <p:cNvSpPr>
            <a:spLocks noGrp="1"/>
          </p:cNvSpPr>
          <p:nvPr>
            <p:ph type="dt" sz="half" idx="10"/>
          </p:nvPr>
        </p:nvSpPr>
        <p:spPr/>
        <p:txBody>
          <a:bodyPr/>
          <a:lstStyle/>
          <a:p>
            <a:fld id="{B9A29148-A72D-4BFC-B5AC-A90D559A5BC9}" type="datetime1">
              <a:rPr lang="en-US" smtClean="0"/>
              <a:t>3/26/2019</a:t>
            </a:fld>
            <a:endParaRPr lang="en-US"/>
          </a:p>
        </p:txBody>
      </p:sp>
      <p:sp>
        <p:nvSpPr>
          <p:cNvPr id="4" name="Footer Placeholder 3">
            <a:extLst>
              <a:ext uri="{FF2B5EF4-FFF2-40B4-BE49-F238E27FC236}">
                <a16:creationId xmlns:a16="http://schemas.microsoft.com/office/drawing/2014/main" id="{6A818844-EEB4-4668-8BE6-9F18142876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7BDF2-4453-4341-A679-957116752CFE}"/>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20407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22737-5D2A-4BED-B057-3B6D4C148AA7}"/>
              </a:ext>
            </a:extLst>
          </p:cNvPr>
          <p:cNvSpPr>
            <a:spLocks noGrp="1"/>
          </p:cNvSpPr>
          <p:nvPr>
            <p:ph type="dt" sz="half" idx="10"/>
          </p:nvPr>
        </p:nvSpPr>
        <p:spPr/>
        <p:txBody>
          <a:bodyPr/>
          <a:lstStyle/>
          <a:p>
            <a:fld id="{AE8656D8-207B-4E26-8187-CFD73C89003D}" type="datetime1">
              <a:rPr lang="en-US" smtClean="0"/>
              <a:t>3/26/2019</a:t>
            </a:fld>
            <a:endParaRPr lang="en-US"/>
          </a:p>
        </p:txBody>
      </p:sp>
      <p:sp>
        <p:nvSpPr>
          <p:cNvPr id="3" name="Footer Placeholder 2">
            <a:extLst>
              <a:ext uri="{FF2B5EF4-FFF2-40B4-BE49-F238E27FC236}">
                <a16:creationId xmlns:a16="http://schemas.microsoft.com/office/drawing/2014/main" id="{7828873D-4BF7-4C98-9C2A-EE043F0D8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361BC-E30C-405A-89A5-759E2CAE9A10}"/>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244003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CE7D-EAC0-4080-908B-E57EB44B4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6F6DC-7B2D-4512-A2A7-15356F950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10DFB-1C76-4C06-9638-3B90A91C6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6E105F-F680-4A73-A421-C7D1A6125672}"/>
              </a:ext>
            </a:extLst>
          </p:cNvPr>
          <p:cNvSpPr>
            <a:spLocks noGrp="1"/>
          </p:cNvSpPr>
          <p:nvPr>
            <p:ph type="dt" sz="half" idx="10"/>
          </p:nvPr>
        </p:nvSpPr>
        <p:spPr/>
        <p:txBody>
          <a:bodyPr/>
          <a:lstStyle/>
          <a:p>
            <a:fld id="{B2D64095-2898-48B6-922D-0878339D5AB9}" type="datetime1">
              <a:rPr lang="en-US" smtClean="0"/>
              <a:t>3/26/2019</a:t>
            </a:fld>
            <a:endParaRPr lang="en-US"/>
          </a:p>
        </p:txBody>
      </p:sp>
      <p:sp>
        <p:nvSpPr>
          <p:cNvPr id="6" name="Footer Placeholder 5">
            <a:extLst>
              <a:ext uri="{FF2B5EF4-FFF2-40B4-BE49-F238E27FC236}">
                <a16:creationId xmlns:a16="http://schemas.microsoft.com/office/drawing/2014/main" id="{60360CD5-6378-4D39-9892-6175B889F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00261-E7E6-4E55-A9BC-87D31BF220F6}"/>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378918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499-8279-40E0-BA7A-6294ED584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AAE5C-63CC-433D-95FF-B649E0F3F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687EB-729C-4170-ABBC-A840B75E0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0F54C6-0CF9-4663-A0C2-D4CCD9235E24}"/>
              </a:ext>
            </a:extLst>
          </p:cNvPr>
          <p:cNvSpPr>
            <a:spLocks noGrp="1"/>
          </p:cNvSpPr>
          <p:nvPr>
            <p:ph type="dt" sz="half" idx="10"/>
          </p:nvPr>
        </p:nvSpPr>
        <p:spPr/>
        <p:txBody>
          <a:bodyPr/>
          <a:lstStyle/>
          <a:p>
            <a:fld id="{465AF800-35D6-4138-B0FD-4608D5CF503D}" type="datetime1">
              <a:rPr lang="en-US" smtClean="0"/>
              <a:t>3/26/2019</a:t>
            </a:fld>
            <a:endParaRPr lang="en-US"/>
          </a:p>
        </p:txBody>
      </p:sp>
      <p:sp>
        <p:nvSpPr>
          <p:cNvPr id="6" name="Footer Placeholder 5">
            <a:extLst>
              <a:ext uri="{FF2B5EF4-FFF2-40B4-BE49-F238E27FC236}">
                <a16:creationId xmlns:a16="http://schemas.microsoft.com/office/drawing/2014/main" id="{E2E9450E-616B-46DD-9053-4EED5E3A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3B67-5EA6-43C8-B371-C705A309CBEE}"/>
              </a:ext>
            </a:extLst>
          </p:cNvPr>
          <p:cNvSpPr>
            <a:spLocks noGrp="1"/>
          </p:cNvSpPr>
          <p:nvPr>
            <p:ph type="sldNum" sz="quarter" idx="12"/>
          </p:nvPr>
        </p:nvSpPr>
        <p:spPr/>
        <p:txBody>
          <a:bodyPr/>
          <a:lstStyle/>
          <a:p>
            <a:fld id="{B82DE4A9-36EC-40CC-904E-DCF0054A739D}" type="slidenum">
              <a:rPr lang="en-US" smtClean="0"/>
              <a:t>‹#›</a:t>
            </a:fld>
            <a:endParaRPr lang="en-US"/>
          </a:p>
        </p:txBody>
      </p:sp>
    </p:spTree>
    <p:extLst>
      <p:ext uri="{BB962C8B-B14F-4D97-AF65-F5344CB8AC3E}">
        <p14:creationId xmlns:p14="http://schemas.microsoft.com/office/powerpoint/2010/main" val="159780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A6291-E175-4049-8B75-D3C2D9353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C0CA5-BA8A-434B-9B9C-6ECCE160E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12AE4-BA80-4A42-94D4-544A8F22C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B7529-4476-496F-92B5-C53C881BA7CE}" type="datetime1">
              <a:rPr lang="en-US" smtClean="0"/>
              <a:t>3/26/2019</a:t>
            </a:fld>
            <a:endParaRPr lang="en-US"/>
          </a:p>
        </p:txBody>
      </p:sp>
      <p:sp>
        <p:nvSpPr>
          <p:cNvPr id="5" name="Footer Placeholder 4">
            <a:extLst>
              <a:ext uri="{FF2B5EF4-FFF2-40B4-BE49-F238E27FC236}">
                <a16:creationId xmlns:a16="http://schemas.microsoft.com/office/drawing/2014/main" id="{66673F53-760E-45E7-8AC1-033A450E2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17105-6DDF-42F4-910B-82E9F68B9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DE4A9-36EC-40CC-904E-DCF0054A739D}" type="slidenum">
              <a:rPr lang="en-US" smtClean="0"/>
              <a:t>‹#›</a:t>
            </a:fld>
            <a:endParaRPr lang="en-US"/>
          </a:p>
        </p:txBody>
      </p:sp>
    </p:spTree>
    <p:extLst>
      <p:ext uri="{BB962C8B-B14F-4D97-AF65-F5344CB8AC3E}">
        <p14:creationId xmlns:p14="http://schemas.microsoft.com/office/powerpoint/2010/main" val="248679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4368E0-B278-4A2A-92B1-67AF377A459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1"/>
          <a:stretch/>
        </p:blipFill>
        <p:spPr>
          <a:xfrm>
            <a:off x="4818888" y="1"/>
            <a:ext cx="7373112" cy="6857999"/>
          </a:xfrm>
          <a:prstGeom prst="rect">
            <a:avLst/>
          </a:prstGeom>
        </p:spPr>
      </p:pic>
      <p:sp>
        <p:nvSpPr>
          <p:cNvPr id="1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8DE37-A962-451A-8462-2F1DF81262F4}"/>
              </a:ext>
            </a:extLst>
          </p:cNvPr>
          <p:cNvSpPr>
            <a:spLocks noGrp="1"/>
          </p:cNvSpPr>
          <p:nvPr>
            <p:ph type="ctrTitle"/>
          </p:nvPr>
        </p:nvSpPr>
        <p:spPr>
          <a:xfrm>
            <a:off x="804672" y="2600324"/>
            <a:ext cx="5058370" cy="3320973"/>
          </a:xfrm>
        </p:spPr>
        <p:txBody>
          <a:bodyPr anchor="t">
            <a:normAutofit/>
          </a:bodyPr>
          <a:lstStyle/>
          <a:p>
            <a:pPr algn="l"/>
            <a:r>
              <a:rPr lang="en-US" sz="5400" dirty="0"/>
              <a:t>Constrained</a:t>
            </a:r>
            <a:br>
              <a:rPr lang="en-US" sz="5400" dirty="0"/>
            </a:br>
            <a:r>
              <a:rPr lang="en-US" sz="5400" dirty="0"/>
              <a:t>RESTful</a:t>
            </a:r>
            <a:br>
              <a:rPr lang="en-US" sz="5400" dirty="0"/>
            </a:br>
            <a:r>
              <a:rPr lang="en-US" sz="5400" dirty="0"/>
              <a:t>Application</a:t>
            </a:r>
            <a:br>
              <a:rPr lang="en-US" sz="5400" dirty="0"/>
            </a:br>
            <a:r>
              <a:rPr lang="en-US" sz="5400" dirty="0"/>
              <a:t>Language</a:t>
            </a:r>
          </a:p>
        </p:txBody>
      </p:sp>
      <p:sp>
        <p:nvSpPr>
          <p:cNvPr id="3" name="Subtitle 2">
            <a:extLst>
              <a:ext uri="{FF2B5EF4-FFF2-40B4-BE49-F238E27FC236}">
                <a16:creationId xmlns:a16="http://schemas.microsoft.com/office/drawing/2014/main" id="{21F1A116-BA89-4BD5-BC42-650F63375258}"/>
              </a:ext>
            </a:extLst>
          </p:cNvPr>
          <p:cNvSpPr>
            <a:spLocks noGrp="1"/>
          </p:cNvSpPr>
          <p:nvPr>
            <p:ph type="subTitle" idx="1"/>
          </p:nvPr>
        </p:nvSpPr>
        <p:spPr>
          <a:xfrm>
            <a:off x="804672" y="1300450"/>
            <a:ext cx="4167376" cy="1155525"/>
          </a:xfrm>
        </p:spPr>
        <p:txBody>
          <a:bodyPr anchor="b">
            <a:normAutofit/>
          </a:bodyPr>
          <a:lstStyle/>
          <a:p>
            <a:pPr algn="l"/>
            <a:r>
              <a:rPr lang="en-US" sz="2000" dirty="0"/>
              <a:t>T2TRG | IETF 104</a:t>
            </a:r>
          </a:p>
        </p:txBody>
      </p:sp>
    </p:spTree>
    <p:extLst>
      <p:ext uri="{BB962C8B-B14F-4D97-AF65-F5344CB8AC3E}">
        <p14:creationId xmlns:p14="http://schemas.microsoft.com/office/powerpoint/2010/main" val="42823774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p:txBody>
          <a:bodyPr>
            <a:normAutofit/>
          </a:bodyPr>
          <a:lstStyle/>
          <a:p>
            <a:pPr algn="r"/>
            <a:r>
              <a:rPr lang="en-US" sz="3200" dirty="0">
                <a:solidFill>
                  <a:schemeClr val="bg1">
                    <a:lumMod val="65000"/>
                  </a:schemeClr>
                </a:solidFill>
              </a:rPr>
              <a:t>Hypermedia</a:t>
            </a:r>
            <a:endParaRPr lang="en-US" sz="3600" dirty="0">
              <a:solidFill>
                <a:schemeClr val="bg1">
                  <a:lumMod val="65000"/>
                </a:schemeClr>
              </a:solidFill>
            </a:endParaRPr>
          </a:p>
        </p:txBody>
      </p:sp>
      <p:sp>
        <p:nvSpPr>
          <p:cNvPr id="3" name="Slide Number Placeholder 2">
            <a:extLst>
              <a:ext uri="{FF2B5EF4-FFF2-40B4-BE49-F238E27FC236}">
                <a16:creationId xmlns:a16="http://schemas.microsoft.com/office/drawing/2014/main" id="{B196A578-3114-4D04-9AA5-F53DFEFBA3A6}"/>
              </a:ext>
            </a:extLst>
          </p:cNvPr>
          <p:cNvSpPr>
            <a:spLocks noGrp="1"/>
          </p:cNvSpPr>
          <p:nvPr>
            <p:ph type="sldNum" sz="quarter" idx="12"/>
          </p:nvPr>
        </p:nvSpPr>
        <p:spPr/>
        <p:txBody>
          <a:bodyPr/>
          <a:lstStyle/>
          <a:p>
            <a:fld id="{B82DE4A9-36EC-40CC-904E-DCF0054A739D}" type="slidenum">
              <a:rPr lang="en-US" smtClean="0"/>
              <a:t>2</a:t>
            </a:fld>
            <a:endParaRPr lang="en-US"/>
          </a:p>
        </p:txBody>
      </p:sp>
      <p:sp>
        <p:nvSpPr>
          <p:cNvPr id="8" name="Rectangle 7">
            <a:extLst>
              <a:ext uri="{FF2B5EF4-FFF2-40B4-BE49-F238E27FC236}">
                <a16:creationId xmlns:a16="http://schemas.microsoft.com/office/drawing/2014/main" id="{A0E5AE37-52E4-4282-ADA2-E31A3CC073B5}"/>
              </a:ext>
            </a:extLst>
          </p:cNvPr>
          <p:cNvSpPr/>
          <p:nvPr/>
        </p:nvSpPr>
        <p:spPr>
          <a:xfrm>
            <a:off x="3509394" y="1310687"/>
            <a:ext cx="5173211" cy="5182188"/>
          </a:xfrm>
          <a:prstGeom prst="rect">
            <a:avLst/>
          </a:prstGeom>
        </p:spPr>
        <p:txBody>
          <a:bodyPr wrap="square">
            <a:spAutoFit/>
          </a:bodyPr>
          <a:lstStyle/>
          <a:p>
            <a:pPr marL="285750" indent="-285750">
              <a:lnSpc>
                <a:spcPct val="120000"/>
              </a:lnSpc>
              <a:spcBef>
                <a:spcPts val="0"/>
              </a:spcBef>
              <a:spcAft>
                <a:spcPts val="600"/>
              </a:spcAft>
            </a:pPr>
            <a:r>
              <a:rPr lang="en-US" dirty="0"/>
              <a:t>JSON Hypertext Application Language</a:t>
            </a:r>
            <a:br>
              <a:rPr lang="en-US" dirty="0"/>
            </a:br>
            <a:r>
              <a:rPr lang="en-US" dirty="0">
                <a:solidFill>
                  <a:schemeClr val="bg1">
                    <a:lumMod val="65000"/>
                  </a:schemeClr>
                </a:solidFill>
              </a:rPr>
              <a:t>draft-kelly-json-hal-08</a:t>
            </a:r>
          </a:p>
          <a:p>
            <a:pPr marL="285750" indent="-285750">
              <a:lnSpc>
                <a:spcPct val="120000"/>
              </a:lnSpc>
              <a:spcBef>
                <a:spcPts val="0"/>
              </a:spcBef>
              <a:spcAft>
                <a:spcPts val="600"/>
              </a:spcAft>
            </a:pPr>
            <a:r>
              <a:rPr lang="en-US" dirty="0"/>
              <a:t>JSON Hyper-Schema</a:t>
            </a:r>
            <a:br>
              <a:rPr lang="en-US" dirty="0"/>
            </a:br>
            <a:r>
              <a:rPr lang="en-US" dirty="0">
                <a:solidFill>
                  <a:schemeClr val="bg1">
                    <a:lumMod val="65000"/>
                  </a:schemeClr>
                </a:solidFill>
              </a:rPr>
              <a:t>draft-handrews-json-schema-hyperschema-01</a:t>
            </a:r>
          </a:p>
          <a:p>
            <a:pPr marL="285750" indent="-285750">
              <a:lnSpc>
                <a:spcPct val="120000"/>
              </a:lnSpc>
              <a:spcBef>
                <a:spcPts val="0"/>
              </a:spcBef>
              <a:spcAft>
                <a:spcPts val="600"/>
              </a:spcAft>
            </a:pPr>
            <a:r>
              <a:rPr lang="en-US" dirty="0"/>
              <a:t>Profiled Hypertext Application Language</a:t>
            </a:r>
            <a:br>
              <a:rPr lang="en-US" dirty="0"/>
            </a:br>
            <a:r>
              <a:rPr lang="en-US" dirty="0">
                <a:solidFill>
                  <a:schemeClr val="bg1">
                    <a:lumMod val="65000"/>
                  </a:schemeClr>
                </a:solidFill>
              </a:rPr>
              <a:t>draft-montoya-phtal-00</a:t>
            </a:r>
          </a:p>
          <a:p>
            <a:pPr marL="285750" indent="-285750">
              <a:lnSpc>
                <a:spcPct val="120000"/>
              </a:lnSpc>
              <a:spcBef>
                <a:spcPts val="0"/>
              </a:spcBef>
              <a:spcAft>
                <a:spcPts val="600"/>
              </a:spcAft>
            </a:pPr>
            <a:r>
              <a:rPr lang="en-US" dirty="0"/>
              <a:t>Constrained RESTful Application Language</a:t>
            </a:r>
            <a:br>
              <a:rPr lang="en-US" dirty="0"/>
            </a:br>
            <a:r>
              <a:rPr lang="en-US" dirty="0">
                <a:solidFill>
                  <a:schemeClr val="bg1">
                    <a:lumMod val="65000"/>
                  </a:schemeClr>
                </a:solidFill>
              </a:rPr>
              <a:t>draft-hartke-t2trg-coral-08</a:t>
            </a:r>
          </a:p>
          <a:p>
            <a:pPr marL="285750" indent="-285750">
              <a:lnSpc>
                <a:spcPct val="120000"/>
              </a:lnSpc>
              <a:spcBef>
                <a:spcPts val="0"/>
              </a:spcBef>
              <a:spcAft>
                <a:spcPts val="600"/>
              </a:spcAft>
            </a:pPr>
            <a:r>
              <a:rPr lang="en-US" dirty="0"/>
              <a:t>Web Linking</a:t>
            </a:r>
            <a:br>
              <a:rPr lang="en-US" dirty="0"/>
            </a:br>
            <a:r>
              <a:rPr lang="en-US" dirty="0">
                <a:solidFill>
                  <a:schemeClr val="bg1">
                    <a:lumMod val="65000"/>
                  </a:schemeClr>
                </a:solidFill>
              </a:rPr>
              <a:t>RFC 8288</a:t>
            </a:r>
          </a:p>
          <a:p>
            <a:pPr marL="285750" indent="-285750">
              <a:lnSpc>
                <a:spcPct val="120000"/>
              </a:lnSpc>
              <a:spcBef>
                <a:spcPts val="0"/>
              </a:spcBef>
              <a:spcAft>
                <a:spcPts val="600"/>
              </a:spcAft>
            </a:pPr>
            <a:r>
              <a:rPr lang="en-US" dirty="0" err="1"/>
              <a:t>CoRE</a:t>
            </a:r>
            <a:r>
              <a:rPr lang="en-US" dirty="0"/>
              <a:t> Link Format</a:t>
            </a:r>
            <a:br>
              <a:rPr lang="en-US" dirty="0"/>
            </a:br>
            <a:r>
              <a:rPr lang="en-US" dirty="0">
                <a:solidFill>
                  <a:schemeClr val="bg1">
                    <a:lumMod val="65000"/>
                  </a:schemeClr>
                </a:solidFill>
              </a:rPr>
              <a:t>RFC 6690</a:t>
            </a:r>
          </a:p>
          <a:p>
            <a:pPr marL="285750" indent="-285750">
              <a:lnSpc>
                <a:spcPct val="120000"/>
              </a:lnSpc>
              <a:spcBef>
                <a:spcPts val="0"/>
              </a:spcBef>
              <a:spcAft>
                <a:spcPts val="600"/>
              </a:spcAft>
            </a:pPr>
            <a:r>
              <a:rPr lang="en-US" dirty="0"/>
              <a:t>Home Documents for HTTP APIs</a:t>
            </a:r>
            <a:br>
              <a:rPr lang="en-US" dirty="0"/>
            </a:br>
            <a:r>
              <a:rPr lang="en-US" dirty="0">
                <a:solidFill>
                  <a:schemeClr val="bg1">
                    <a:lumMod val="65000"/>
                  </a:schemeClr>
                </a:solidFill>
              </a:rPr>
              <a:t>draft-nottingham-json-home-06</a:t>
            </a:r>
          </a:p>
        </p:txBody>
      </p:sp>
    </p:spTree>
    <p:extLst>
      <p:ext uri="{BB962C8B-B14F-4D97-AF65-F5344CB8AC3E}">
        <p14:creationId xmlns:p14="http://schemas.microsoft.com/office/powerpoint/2010/main" val="72879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p:txBody>
          <a:bodyPr>
            <a:normAutofit/>
          </a:bodyPr>
          <a:lstStyle/>
          <a:p>
            <a:r>
              <a:rPr lang="en-US" sz="3200" dirty="0" err="1"/>
              <a:t>CoRAL</a:t>
            </a:r>
            <a:endParaRPr lang="en-US" sz="2000" dirty="0">
              <a:solidFill>
                <a:schemeClr val="bg1">
                  <a:lumMod val="65000"/>
                </a:schemeClr>
              </a:solidFill>
            </a:endParaRPr>
          </a:p>
        </p:txBody>
      </p:sp>
      <p:sp>
        <p:nvSpPr>
          <p:cNvPr id="4" name="TextBox 3">
            <a:extLst>
              <a:ext uri="{FF2B5EF4-FFF2-40B4-BE49-F238E27FC236}">
                <a16:creationId xmlns:a16="http://schemas.microsoft.com/office/drawing/2014/main" id="{CAE7BBAD-79CF-4FD9-BD1F-5FE080E747E9}"/>
              </a:ext>
            </a:extLst>
          </p:cNvPr>
          <p:cNvSpPr txBox="1"/>
          <p:nvPr/>
        </p:nvSpPr>
        <p:spPr>
          <a:xfrm>
            <a:off x="838200" y="1723156"/>
            <a:ext cx="10515600" cy="1200329"/>
          </a:xfrm>
          <a:prstGeom prst="rect">
            <a:avLst/>
          </a:prstGeom>
          <a:noFill/>
        </p:spPr>
        <p:txBody>
          <a:bodyPr wrap="square" rtlCol="0">
            <a:spAutoFit/>
          </a:bodyPr>
          <a:lstStyle/>
          <a:p>
            <a:r>
              <a:rPr lang="en-US" dirty="0"/>
              <a:t>The Constrained RESTful Application Language (</a:t>
            </a:r>
            <a:r>
              <a:rPr lang="en-US" dirty="0" err="1"/>
              <a:t>CoRAL</a:t>
            </a:r>
            <a:r>
              <a:rPr lang="en-US" dirty="0"/>
              <a:t>) defines a data model and interaction model as well as two specialized serialization formats for the description of typed connections between resources on the Web (“links”), possible operations on such resources (“forms”), as well as simple resource metadata.</a:t>
            </a:r>
          </a:p>
        </p:txBody>
      </p:sp>
      <p:sp>
        <p:nvSpPr>
          <p:cNvPr id="6" name="TextBox 5">
            <a:extLst>
              <a:ext uri="{FF2B5EF4-FFF2-40B4-BE49-F238E27FC236}">
                <a16:creationId xmlns:a16="http://schemas.microsoft.com/office/drawing/2014/main" id="{BC3AE9E5-69D4-43D9-B044-56153C2F6C8E}"/>
              </a:ext>
            </a:extLst>
          </p:cNvPr>
          <p:cNvSpPr txBox="1"/>
          <p:nvPr/>
        </p:nvSpPr>
        <p:spPr>
          <a:xfrm>
            <a:off x="838200" y="3428999"/>
            <a:ext cx="4908716" cy="2939266"/>
          </a:xfrm>
          <a:prstGeom prst="rect">
            <a:avLst/>
          </a:prstGeom>
          <a:noFill/>
        </p:spPr>
        <p:txBody>
          <a:bodyPr wrap="none" rtlCol="0">
            <a:spAutoFit/>
          </a:bodyPr>
          <a:lstStyle/>
          <a:p>
            <a:pPr marL="285750" indent="-285750">
              <a:spcAft>
                <a:spcPts val="1800"/>
              </a:spcAft>
              <a:buFont typeface="Arial" panose="020B0604020202020204" pitchFamily="34" charset="0"/>
              <a:buChar char="•"/>
            </a:pPr>
            <a:r>
              <a:rPr lang="en-US" sz="2000" dirty="0"/>
              <a:t>Hypermedia Data &amp; Interaction Model</a:t>
            </a:r>
          </a:p>
          <a:p>
            <a:pPr marL="285750" indent="-285750">
              <a:spcAft>
                <a:spcPts val="1200"/>
              </a:spcAft>
              <a:buFont typeface="Arial" panose="020B0604020202020204" pitchFamily="34" charset="0"/>
              <a:buChar char="•"/>
            </a:pPr>
            <a:r>
              <a:rPr lang="en-US" sz="2000" dirty="0"/>
              <a:t>Compact, binary serialization format</a:t>
            </a:r>
            <a:br>
              <a:rPr lang="en-US" sz="2000" dirty="0"/>
            </a:br>
            <a:r>
              <a:rPr lang="en-US" sz="2000" dirty="0">
                <a:solidFill>
                  <a:schemeClr val="bg1">
                    <a:lumMod val="65000"/>
                  </a:schemeClr>
                </a:solidFill>
              </a:rPr>
              <a:t>suitable for constrained environments</a:t>
            </a:r>
          </a:p>
          <a:p>
            <a:pPr marL="285750" indent="-285750">
              <a:spcAft>
                <a:spcPts val="1200"/>
              </a:spcAft>
              <a:buFont typeface="Arial" panose="020B0604020202020204" pitchFamily="34" charset="0"/>
              <a:buChar char="•"/>
            </a:pPr>
            <a:r>
              <a:rPr lang="en-US" sz="2000" dirty="0"/>
              <a:t>Lightweight, textual serialization format</a:t>
            </a:r>
            <a:br>
              <a:rPr lang="en-US" sz="2000" dirty="0"/>
            </a:br>
            <a:r>
              <a:rPr lang="en-US" sz="2000" dirty="0">
                <a:solidFill>
                  <a:schemeClr val="bg1">
                    <a:lumMod val="65000"/>
                  </a:schemeClr>
                </a:solidFill>
              </a:rPr>
              <a:t>easy to read and write for humans</a:t>
            </a:r>
          </a:p>
          <a:p>
            <a:pPr>
              <a:spcAft>
                <a:spcPts val="1200"/>
              </a:spcAft>
            </a:pPr>
            <a:endParaRPr lang="en-US" sz="2000" dirty="0">
              <a:solidFill>
                <a:schemeClr val="bg1">
                  <a:lumMod val="65000"/>
                </a:schemeClr>
              </a:solidFill>
            </a:endParaRPr>
          </a:p>
          <a:p>
            <a:pPr>
              <a:spcAft>
                <a:spcPts val="1200"/>
              </a:spcAft>
            </a:pPr>
            <a:r>
              <a:rPr lang="en-US" sz="2000" dirty="0">
                <a:solidFill>
                  <a:schemeClr val="bg1">
                    <a:lumMod val="65000"/>
                  </a:schemeClr>
                </a:solidFill>
              </a:rPr>
              <a:t>draft-hartke-t2trg-coral-08</a:t>
            </a:r>
            <a:endParaRPr lang="en-US" sz="2000" dirty="0"/>
          </a:p>
        </p:txBody>
      </p:sp>
      <p:sp>
        <p:nvSpPr>
          <p:cNvPr id="7" name="TextBox 6">
            <a:extLst>
              <a:ext uri="{FF2B5EF4-FFF2-40B4-BE49-F238E27FC236}">
                <a16:creationId xmlns:a16="http://schemas.microsoft.com/office/drawing/2014/main" id="{1D2B9E80-A39D-4EEE-A067-1C91C59F46AC}"/>
              </a:ext>
            </a:extLst>
          </p:cNvPr>
          <p:cNvSpPr txBox="1"/>
          <p:nvPr/>
        </p:nvSpPr>
        <p:spPr>
          <a:xfrm>
            <a:off x="7627690" y="3428999"/>
            <a:ext cx="3726110" cy="2246769"/>
          </a:xfrm>
          <a:prstGeom prst="rect">
            <a:avLst/>
          </a:prstGeom>
          <a:solidFill>
            <a:srgbClr val="F8F8F8"/>
          </a:solidFill>
        </p:spPr>
        <p:txBody>
          <a:bodyPr wrap="square" rtlCol="0">
            <a:spAutoFit/>
          </a:bodyPr>
          <a:lstStyle/>
          <a:p>
            <a:pPr>
              <a:spcAft>
                <a:spcPts val="1200"/>
              </a:spcAft>
            </a:pPr>
            <a:r>
              <a:rPr lang="en-US" sz="2400" dirty="0">
                <a:solidFill>
                  <a:schemeClr val="bg1">
                    <a:lumMod val="65000"/>
                  </a:schemeClr>
                </a:solidFill>
              </a:rPr>
              <a:t>“What is the resource?”</a:t>
            </a:r>
          </a:p>
          <a:p>
            <a:pPr>
              <a:spcAft>
                <a:spcPts val="1200"/>
              </a:spcAft>
            </a:pPr>
            <a:r>
              <a:rPr lang="en-US" sz="2400" dirty="0">
                <a:solidFill>
                  <a:schemeClr val="bg1">
                    <a:lumMod val="65000"/>
                  </a:schemeClr>
                </a:solidFill>
              </a:rPr>
              <a:t>“What can you do with</a:t>
            </a:r>
            <a:br>
              <a:rPr lang="en-US" sz="2400" dirty="0">
                <a:solidFill>
                  <a:schemeClr val="bg1">
                    <a:lumMod val="65000"/>
                  </a:schemeClr>
                </a:solidFill>
              </a:rPr>
            </a:br>
            <a:r>
              <a:rPr lang="en-US" sz="2400" dirty="0">
                <a:solidFill>
                  <a:schemeClr val="bg1">
                    <a:lumMod val="65000"/>
                  </a:schemeClr>
                </a:solidFill>
              </a:rPr>
              <a:t>  the resource?”</a:t>
            </a:r>
          </a:p>
          <a:p>
            <a:pPr>
              <a:spcAft>
                <a:spcPts val="1200"/>
              </a:spcAft>
            </a:pPr>
            <a:r>
              <a:rPr lang="en-US" sz="2400" dirty="0">
                <a:solidFill>
                  <a:schemeClr val="bg1">
                    <a:lumMod val="65000"/>
                  </a:schemeClr>
                </a:solidFill>
              </a:rPr>
              <a:t>“How does the resource</a:t>
            </a:r>
            <a:br>
              <a:rPr lang="en-US" sz="2400" dirty="0">
                <a:solidFill>
                  <a:schemeClr val="bg1">
                    <a:lumMod val="65000"/>
                  </a:schemeClr>
                </a:solidFill>
              </a:rPr>
            </a:br>
            <a:r>
              <a:rPr lang="en-US" sz="2400" dirty="0">
                <a:solidFill>
                  <a:schemeClr val="bg1">
                    <a:lumMod val="65000"/>
                  </a:schemeClr>
                </a:solidFill>
              </a:rPr>
              <a:t> relate to other resources?”</a:t>
            </a:r>
          </a:p>
        </p:txBody>
      </p:sp>
      <p:sp>
        <p:nvSpPr>
          <p:cNvPr id="10" name="Slide Number Placeholder 9">
            <a:extLst>
              <a:ext uri="{FF2B5EF4-FFF2-40B4-BE49-F238E27FC236}">
                <a16:creationId xmlns:a16="http://schemas.microsoft.com/office/drawing/2014/main" id="{14087E33-0802-4192-ACFE-227D11F97319}"/>
              </a:ext>
            </a:extLst>
          </p:cNvPr>
          <p:cNvSpPr>
            <a:spLocks noGrp="1"/>
          </p:cNvSpPr>
          <p:nvPr>
            <p:ph type="sldNum" sz="quarter" idx="12"/>
          </p:nvPr>
        </p:nvSpPr>
        <p:spPr/>
        <p:txBody>
          <a:bodyPr/>
          <a:lstStyle/>
          <a:p>
            <a:fld id="{B82DE4A9-36EC-40CC-904E-DCF0054A739D}" type="slidenum">
              <a:rPr lang="en-US" smtClean="0"/>
              <a:t>3</a:t>
            </a:fld>
            <a:endParaRPr lang="en-US"/>
          </a:p>
        </p:txBody>
      </p:sp>
    </p:spTree>
    <p:extLst>
      <p:ext uri="{BB962C8B-B14F-4D97-AF65-F5344CB8AC3E}">
        <p14:creationId xmlns:p14="http://schemas.microsoft.com/office/powerpoint/2010/main" val="205159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a:xfrm>
            <a:off x="838200" y="365125"/>
            <a:ext cx="1913389" cy="2688468"/>
          </a:xfrm>
        </p:spPr>
        <p:txBody>
          <a:bodyPr anchor="t">
            <a:normAutofit/>
          </a:bodyPr>
          <a:lstStyle/>
          <a:p>
            <a:r>
              <a:rPr lang="en-US" sz="2400" dirty="0">
                <a:solidFill>
                  <a:schemeClr val="tx1"/>
                </a:solidFill>
              </a:rPr>
              <a:t>Carsten’s</a:t>
            </a:r>
            <a:br>
              <a:rPr lang="en-US" sz="2400" dirty="0">
                <a:solidFill>
                  <a:schemeClr val="tx1"/>
                </a:solidFill>
              </a:rPr>
            </a:br>
            <a:r>
              <a:rPr lang="en-US" sz="2400" dirty="0">
                <a:solidFill>
                  <a:schemeClr val="tx1"/>
                </a:solidFill>
              </a:rPr>
              <a:t>Coffee</a:t>
            </a:r>
            <a:br>
              <a:rPr lang="en-US" sz="2400" dirty="0">
                <a:solidFill>
                  <a:schemeClr val="tx1"/>
                </a:solidFill>
              </a:rPr>
            </a:br>
            <a:r>
              <a:rPr lang="en-US" sz="2400" dirty="0">
                <a:solidFill>
                  <a:schemeClr val="tx1"/>
                </a:solidFill>
              </a:rPr>
              <a:t>Machine</a:t>
            </a:r>
            <a:br>
              <a:rPr lang="en-US" sz="2400" dirty="0"/>
            </a:br>
            <a:r>
              <a:rPr lang="en-US" sz="2400" dirty="0">
                <a:solidFill>
                  <a:schemeClr val="bg1">
                    <a:lumMod val="65000"/>
                  </a:schemeClr>
                </a:solidFill>
              </a:rPr>
              <a:t>SPLOT Example</a:t>
            </a:r>
          </a:p>
        </p:txBody>
      </p:sp>
      <p:pic>
        <p:nvPicPr>
          <p:cNvPr id="4" name="Picture 3">
            <a:extLst>
              <a:ext uri="{FF2B5EF4-FFF2-40B4-BE49-F238E27FC236}">
                <a16:creationId xmlns:a16="http://schemas.microsoft.com/office/drawing/2014/main" id="{262421DB-5DD1-43C5-8AC8-B94DA0934B5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600000" y="463491"/>
            <a:ext cx="6194571" cy="5931017"/>
          </a:xfrm>
          <a:prstGeom prst="rect">
            <a:avLst/>
          </a:prstGeom>
        </p:spPr>
      </p:pic>
      <p:sp>
        <p:nvSpPr>
          <p:cNvPr id="5" name="Slide Number Placeholder 4">
            <a:extLst>
              <a:ext uri="{FF2B5EF4-FFF2-40B4-BE49-F238E27FC236}">
                <a16:creationId xmlns:a16="http://schemas.microsoft.com/office/drawing/2014/main" id="{C50F97B7-68FD-48A0-A3CB-AFAB43595D5A}"/>
              </a:ext>
            </a:extLst>
          </p:cNvPr>
          <p:cNvSpPr>
            <a:spLocks noGrp="1"/>
          </p:cNvSpPr>
          <p:nvPr>
            <p:ph type="sldNum" sz="quarter" idx="12"/>
          </p:nvPr>
        </p:nvSpPr>
        <p:spPr/>
        <p:txBody>
          <a:bodyPr/>
          <a:lstStyle/>
          <a:p>
            <a:fld id="{B82DE4A9-36EC-40CC-904E-DCF0054A739D}" type="slidenum">
              <a:rPr lang="en-US" smtClean="0"/>
              <a:t>4</a:t>
            </a:fld>
            <a:endParaRPr lang="en-US"/>
          </a:p>
        </p:txBody>
      </p:sp>
    </p:spTree>
    <p:extLst>
      <p:ext uri="{BB962C8B-B14F-4D97-AF65-F5344CB8AC3E}">
        <p14:creationId xmlns:p14="http://schemas.microsoft.com/office/powerpoint/2010/main" val="126772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a:xfrm>
            <a:off x="838200" y="365125"/>
            <a:ext cx="1913389" cy="2076071"/>
          </a:xfrm>
        </p:spPr>
        <p:txBody>
          <a:bodyPr anchor="t">
            <a:normAutofit/>
          </a:bodyPr>
          <a:lstStyle/>
          <a:p>
            <a:r>
              <a:rPr lang="en-US" sz="2400" dirty="0">
                <a:solidFill>
                  <a:schemeClr val="tx1"/>
                </a:solidFill>
              </a:rPr>
              <a:t>Michael’s</a:t>
            </a:r>
            <a:br>
              <a:rPr lang="en-US" sz="2400" dirty="0">
                <a:solidFill>
                  <a:schemeClr val="tx1"/>
                </a:solidFill>
              </a:rPr>
            </a:br>
            <a:r>
              <a:rPr lang="en-US" sz="2400" dirty="0">
                <a:solidFill>
                  <a:schemeClr val="tx1"/>
                </a:solidFill>
              </a:rPr>
              <a:t>Light Switch</a:t>
            </a:r>
            <a:br>
              <a:rPr lang="en-US" sz="2400" dirty="0"/>
            </a:br>
            <a:r>
              <a:rPr lang="en-US" sz="2400" dirty="0"/>
              <a:t>W3C</a:t>
            </a:r>
            <a:r>
              <a:rPr lang="en-US" sz="2400" dirty="0">
                <a:solidFill>
                  <a:schemeClr val="bg1">
                    <a:lumMod val="65000"/>
                  </a:schemeClr>
                </a:solidFill>
              </a:rPr>
              <a:t> Thing</a:t>
            </a:r>
            <a:br>
              <a:rPr lang="en-US" sz="2400" dirty="0">
                <a:solidFill>
                  <a:schemeClr val="bg1">
                    <a:lumMod val="65000"/>
                  </a:schemeClr>
                </a:solidFill>
              </a:rPr>
            </a:br>
            <a:r>
              <a:rPr lang="en-US" sz="2400" dirty="0">
                <a:solidFill>
                  <a:schemeClr val="bg1">
                    <a:lumMod val="65000"/>
                  </a:schemeClr>
                </a:solidFill>
              </a:rPr>
              <a:t>Description</a:t>
            </a:r>
          </a:p>
        </p:txBody>
      </p:sp>
      <p:pic>
        <p:nvPicPr>
          <p:cNvPr id="3" name="Picture 2">
            <a:extLst>
              <a:ext uri="{FF2B5EF4-FFF2-40B4-BE49-F238E27FC236}">
                <a16:creationId xmlns:a16="http://schemas.microsoft.com/office/drawing/2014/main" id="{F35108DC-EB72-4E24-A71C-15053DE2406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600000" y="986005"/>
            <a:ext cx="7214532" cy="4885989"/>
          </a:xfrm>
          <a:prstGeom prst="rect">
            <a:avLst/>
          </a:prstGeom>
        </p:spPr>
      </p:pic>
      <p:sp>
        <p:nvSpPr>
          <p:cNvPr id="5" name="Rectangle 4">
            <a:extLst>
              <a:ext uri="{FF2B5EF4-FFF2-40B4-BE49-F238E27FC236}">
                <a16:creationId xmlns:a16="http://schemas.microsoft.com/office/drawing/2014/main" id="{626CA10B-2A9A-4BCB-8736-F14C605938BA}"/>
              </a:ext>
            </a:extLst>
          </p:cNvPr>
          <p:cNvSpPr/>
          <p:nvPr/>
        </p:nvSpPr>
        <p:spPr>
          <a:xfrm>
            <a:off x="838200" y="2060892"/>
            <a:ext cx="1292604" cy="4431983"/>
          </a:xfrm>
          <a:prstGeom prst="rect">
            <a:avLst/>
          </a:prstGeom>
        </p:spPr>
        <p:txBody>
          <a:bodyPr wrap="square">
            <a:spAutoFit/>
          </a:bodyPr>
          <a:lstStyle/>
          <a:p>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"@context": [</a:t>
            </a:r>
          </a:p>
          <a:p>
            <a:r>
              <a:rPr lang="en-US" sz="200" b="0" i="0" dirty="0">
                <a:solidFill>
                  <a:srgbClr val="000000"/>
                </a:solidFill>
                <a:effectLst/>
                <a:latin typeface="Consolas" panose="020B0609020204030204" pitchFamily="49" charset="0"/>
              </a:rPr>
              <a:t>    "http://www.w3.org/ns/td",</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iot</a:t>
            </a:r>
            <a:r>
              <a:rPr lang="en-US" sz="200" b="0" i="0" dirty="0">
                <a:solidFill>
                  <a:srgbClr val="000000"/>
                </a:solidFill>
                <a:effectLst/>
                <a:latin typeface="Consolas" panose="020B0609020204030204" pitchFamily="49" charset="0"/>
              </a:rPr>
              <a:t>": "http://iotschema.org/",</a:t>
            </a:r>
          </a:p>
          <a:p>
            <a:r>
              <a:rPr lang="en-US" sz="200" b="0" i="0" dirty="0">
                <a:solidFill>
                  <a:srgbClr val="000000"/>
                </a:solidFill>
                <a:effectLst/>
                <a:latin typeface="Consolas" panose="020B0609020204030204" pitchFamily="49" charset="0"/>
              </a:rPr>
              <a:t>     "http": "http://www.w3.org/2011/http#"}</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"base": "http://159.203.213.90:1880",</a:t>
            </a:r>
          </a:p>
          <a:p>
            <a:r>
              <a:rPr lang="en-US" sz="200" b="0" i="0" dirty="0">
                <a:solidFill>
                  <a:srgbClr val="000000"/>
                </a:solidFill>
                <a:effectLst/>
                <a:latin typeface="Consolas" panose="020B0609020204030204" pitchFamily="49" charset="0"/>
              </a:rPr>
              <a:t>  "security": [{ "scheme": "</a:t>
            </a:r>
            <a:r>
              <a:rPr lang="en-US" sz="200" b="0" i="0" dirty="0" err="1">
                <a:solidFill>
                  <a:srgbClr val="000000"/>
                </a:solidFill>
                <a:effectLst/>
                <a:latin typeface="Consolas" panose="020B0609020204030204" pitchFamily="49" charset="0"/>
              </a:rPr>
              <a:t>nosec</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"id": "urn:uuid:2d5e84f6-85c9-4436-b53f-c0669dfd1603",</a:t>
            </a:r>
          </a:p>
          <a:p>
            <a:r>
              <a:rPr lang="en-US" sz="200" b="0" i="0" dirty="0">
                <a:solidFill>
                  <a:srgbClr val="000000"/>
                </a:solidFill>
                <a:effectLst/>
                <a:latin typeface="Consolas" panose="020B0609020204030204" pitchFamily="49" charset="0"/>
              </a:rPr>
              <a:t>  "@type": [ "Thing", "</a:t>
            </a:r>
            <a:r>
              <a:rPr lang="en-US" sz="200" b="0" i="0" dirty="0" err="1">
                <a:solidFill>
                  <a:srgbClr val="000000"/>
                </a:solidFill>
                <a:effectLst/>
                <a:latin typeface="Consolas" panose="020B0609020204030204" pitchFamily="49" charset="0"/>
              </a:rPr>
              <a:t>iot:Light</a:t>
            </a:r>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iot:BinarySwitch</a:t>
            </a:r>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iot:Level</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"name": "Lamp",</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SwitchState</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["Property", "</a:t>
            </a:r>
            <a:r>
              <a:rPr lang="en-US" sz="200" b="0" i="0" dirty="0" err="1">
                <a:solidFill>
                  <a:srgbClr val="000000"/>
                </a:solidFill>
                <a:effectLst/>
                <a:latin typeface="Consolas" panose="020B0609020204030204" pitchFamily="49" charset="0"/>
              </a:rPr>
              <a:t>iot:SwitchState</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"observable": false,</a:t>
            </a:r>
          </a:p>
          <a:p>
            <a:r>
              <a:rPr lang="en-US" sz="200" b="0" i="0" dirty="0">
                <a:solidFill>
                  <a:srgbClr val="000000"/>
                </a:solidFill>
                <a:effectLst/>
                <a:latin typeface="Consolas" panose="020B0609020204030204" pitchFamily="49" charset="0"/>
              </a:rPr>
              <a:t>      "writable": true,</a:t>
            </a:r>
          </a:p>
          <a:p>
            <a:r>
              <a:rPr lang="en-US" sz="200" b="0" i="0" dirty="0">
                <a:solidFill>
                  <a:srgbClr val="000000"/>
                </a:solidFill>
                <a:effectLst/>
                <a:latin typeface="Consolas" panose="020B0609020204030204" pitchFamily="49" charset="0"/>
              </a:rPr>
              <a:t>      "type": "object",</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"on":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iot:StateData</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boolean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"forms":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readproperty</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"GET"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writeproperty</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"POST"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CurrentBrightness</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["Property", "</a:t>
            </a:r>
            <a:r>
              <a:rPr lang="en-US" sz="200" b="0" i="0" dirty="0" err="1">
                <a:solidFill>
                  <a:srgbClr val="000000"/>
                </a:solidFill>
                <a:effectLst/>
                <a:latin typeface="Consolas" panose="020B0609020204030204" pitchFamily="49" charset="0"/>
              </a:rPr>
              <a:t>iot:CurrentLevel</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"observable": false,</a:t>
            </a:r>
          </a:p>
          <a:p>
            <a:r>
              <a:rPr lang="en-US" sz="200" b="0" i="0" dirty="0">
                <a:solidFill>
                  <a:srgbClr val="000000"/>
                </a:solidFill>
                <a:effectLst/>
                <a:latin typeface="Consolas" panose="020B0609020204030204" pitchFamily="49" charset="0"/>
              </a:rPr>
              <a:t>      "writable": true,</a:t>
            </a:r>
          </a:p>
          <a:p>
            <a:r>
              <a:rPr lang="en-US" sz="200" b="0" i="0" dirty="0">
                <a:solidFill>
                  <a:srgbClr val="000000"/>
                </a:solidFill>
                <a:effectLst/>
                <a:latin typeface="Consolas" panose="020B0609020204030204" pitchFamily="49" charset="0"/>
              </a:rPr>
              <a:t>      "type": "object",</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"name": "</a:t>
            </a:r>
            <a:r>
              <a:rPr lang="en-US" sz="200" b="0" i="0" dirty="0" err="1">
                <a:solidFill>
                  <a:srgbClr val="000000"/>
                </a:solidFill>
                <a:effectLst/>
                <a:latin typeface="Consolas" panose="020B0609020204030204" pitchFamily="49" charset="0"/>
              </a:rPr>
              <a:t>bri</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iot:LevelData</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"integer",</a:t>
            </a:r>
          </a:p>
          <a:p>
            <a:r>
              <a:rPr lang="en-US" sz="200" b="0" i="0" dirty="0">
                <a:solidFill>
                  <a:srgbClr val="000000"/>
                </a:solidFill>
                <a:effectLst/>
                <a:latin typeface="Consolas" panose="020B0609020204030204" pitchFamily="49" charset="0"/>
              </a:rPr>
              <a:t>            "min": 0,</a:t>
            </a:r>
          </a:p>
          <a:p>
            <a:r>
              <a:rPr lang="en-US" sz="200" b="0" i="0" dirty="0">
                <a:solidFill>
                  <a:srgbClr val="000000"/>
                </a:solidFill>
                <a:effectLst/>
                <a:latin typeface="Consolas" panose="020B0609020204030204" pitchFamily="49" charset="0"/>
              </a:rPr>
              <a:t>            "max": 254</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"forms":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readproperty</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"GET"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rel</a:t>
            </a:r>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writeproperty</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"POST"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"actions":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SwitchOn</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["Action", "</a:t>
            </a:r>
            <a:r>
              <a:rPr lang="en-US" sz="200" b="0" i="0" dirty="0" err="1">
                <a:solidFill>
                  <a:srgbClr val="000000"/>
                </a:solidFill>
                <a:effectLst/>
                <a:latin typeface="Consolas" panose="020B0609020204030204" pitchFamily="49" charset="0"/>
              </a:rPr>
              <a:t>iot:TurnOn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"input":  {</a:t>
            </a:r>
          </a:p>
          <a:p>
            <a:r>
              <a:rPr lang="en-US" sz="200" b="0" i="0" dirty="0">
                <a:solidFill>
                  <a:srgbClr val="000000"/>
                </a:solidFill>
                <a:effectLst/>
                <a:latin typeface="Consolas" panose="020B0609020204030204" pitchFamily="49" charset="0"/>
              </a:rPr>
              <a:t>        "type": "object",</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"on":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boolean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"const": true</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"forms":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invokeaction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"POST"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SwitchOff</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["Action", "</a:t>
            </a:r>
            <a:r>
              <a:rPr lang="en-US" sz="200" b="0" i="0" dirty="0" err="1">
                <a:solidFill>
                  <a:srgbClr val="000000"/>
                </a:solidFill>
                <a:effectLst/>
                <a:latin typeface="Consolas" panose="020B0609020204030204" pitchFamily="49" charset="0"/>
              </a:rPr>
              <a:t>iot:TurnOff</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"input":  {</a:t>
            </a:r>
          </a:p>
          <a:p>
            <a:r>
              <a:rPr lang="en-US" sz="200" b="0" i="0" dirty="0">
                <a:solidFill>
                  <a:srgbClr val="000000"/>
                </a:solidFill>
                <a:effectLst/>
                <a:latin typeface="Consolas" panose="020B0609020204030204" pitchFamily="49" charset="0"/>
              </a:rPr>
              <a:t>        "type": "object",</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"on":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boolean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"const": false</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"forms":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invokeaction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"POST"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SetBrightnessLevel</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["Action", "</a:t>
            </a:r>
            <a:r>
              <a:rPr lang="en-US" sz="200" b="0" i="0" dirty="0" err="1">
                <a:solidFill>
                  <a:srgbClr val="000000"/>
                </a:solidFill>
                <a:effectLst/>
                <a:latin typeface="Consolas" panose="020B0609020204030204" pitchFamily="49" charset="0"/>
              </a:rPr>
              <a:t>iot:SetLevel</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"input": {</a:t>
            </a:r>
          </a:p>
          <a:p>
            <a:r>
              <a:rPr lang="en-US" sz="200" b="0" i="0" dirty="0">
                <a:solidFill>
                  <a:srgbClr val="000000"/>
                </a:solidFill>
                <a:effectLst/>
                <a:latin typeface="Consolas" panose="020B0609020204030204" pitchFamily="49" charset="0"/>
              </a:rPr>
              <a:t>        "type": "object",</a:t>
            </a:r>
          </a:p>
          <a:p>
            <a:r>
              <a:rPr lang="en-US" sz="200" b="0" i="0" dirty="0">
                <a:solidFill>
                  <a:srgbClr val="000000"/>
                </a:solidFill>
                <a:effectLst/>
                <a:latin typeface="Consolas" panose="020B0609020204030204" pitchFamily="49" charset="0"/>
              </a:rPr>
              <a:t>        "properties":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bri</a:t>
            </a:r>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iot:LevelData</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"type": "integer",</a:t>
            </a:r>
          </a:p>
          <a:p>
            <a:r>
              <a:rPr lang="en-US" sz="200" b="0" i="0" dirty="0">
                <a:solidFill>
                  <a:srgbClr val="000000"/>
                </a:solidFill>
                <a:effectLst/>
                <a:latin typeface="Consolas" panose="020B0609020204030204" pitchFamily="49" charset="0"/>
              </a:rPr>
              <a:t>            "min": 0,</a:t>
            </a:r>
          </a:p>
          <a:p>
            <a:r>
              <a:rPr lang="en-US" sz="200" b="0" i="0" dirty="0">
                <a:solidFill>
                  <a:srgbClr val="000000"/>
                </a:solidFill>
                <a:effectLst/>
                <a:latin typeface="Consolas" panose="020B0609020204030204" pitchFamily="49" charset="0"/>
              </a:rPr>
              <a:t>            "max": 254</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"duration":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iot:TransitionTimeData</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"type": "integer",</a:t>
            </a:r>
          </a:p>
          <a:p>
            <a:r>
              <a:rPr lang="en-US" sz="200" b="0" i="0" dirty="0">
                <a:solidFill>
                  <a:srgbClr val="000000"/>
                </a:solidFill>
                <a:effectLst/>
                <a:latin typeface="Consolas" panose="020B0609020204030204" pitchFamily="49" charset="0"/>
              </a:rPr>
              <a:t>            "min": 0,</a:t>
            </a:r>
          </a:p>
          <a:p>
            <a:r>
              <a:rPr lang="en-US" sz="200" b="0" i="0" dirty="0">
                <a:solidFill>
                  <a:srgbClr val="000000"/>
                </a:solidFill>
                <a:effectLst/>
                <a:latin typeface="Consolas" panose="020B0609020204030204" pitchFamily="49" charset="0"/>
              </a:rPr>
              <a:t>            "max": 65535</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"on": {</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iot:StateData</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"type": "</a:t>
            </a:r>
            <a:r>
              <a:rPr lang="en-US" sz="200" b="0" i="0" dirty="0" err="1">
                <a:solidFill>
                  <a:srgbClr val="000000"/>
                </a:solidFill>
                <a:effectLst/>
                <a:latin typeface="Consolas" panose="020B0609020204030204" pitchFamily="49" charset="0"/>
              </a:rPr>
              <a:t>boolean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"forms":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href</a:t>
            </a:r>
            <a:r>
              <a:rPr lang="en-US" sz="200" b="0" i="0" dirty="0">
                <a:solidFill>
                  <a:srgbClr val="000000"/>
                </a:solidFill>
                <a:effectLst/>
                <a:latin typeface="Consolas" panose="020B0609020204030204" pitchFamily="49" charset="0"/>
              </a:rPr>
              <a:t>": "/light",</a:t>
            </a:r>
          </a:p>
          <a:p>
            <a:r>
              <a:rPr lang="en-US" sz="200" b="0" i="0" dirty="0">
                <a:solidFill>
                  <a:srgbClr val="000000"/>
                </a:solidFill>
                <a:effectLst/>
                <a:latin typeface="Consolas" panose="020B0609020204030204" pitchFamily="49" charset="0"/>
              </a:rPr>
              <a:t>          "</a:t>
            </a:r>
            <a:r>
              <a:rPr lang="en-US" sz="200" b="0" i="0" dirty="0" err="1">
                <a:solidFill>
                  <a:srgbClr val="000000"/>
                </a:solidFill>
                <a:effectLst/>
                <a:latin typeface="Consolas" panose="020B0609020204030204" pitchFamily="49" charset="0"/>
              </a:rPr>
              <a:t>mediaType</a:t>
            </a:r>
            <a:r>
              <a:rPr lang="en-US" sz="200" b="0" i="0" dirty="0">
                <a:solidFill>
                  <a:srgbClr val="000000"/>
                </a:solidFill>
                <a:effectLst/>
                <a:latin typeface="Consolas" panose="020B0609020204030204" pitchFamily="49" charset="0"/>
              </a:rPr>
              <a:t>": "application/json",</a:t>
            </a:r>
          </a:p>
          <a:p>
            <a:r>
              <a:rPr lang="en-US" sz="200" b="0" i="0" dirty="0">
                <a:solidFill>
                  <a:srgbClr val="000000"/>
                </a:solidFill>
                <a:effectLst/>
                <a:latin typeface="Consolas" panose="020B0609020204030204" pitchFamily="49" charset="0"/>
              </a:rPr>
              <a:t>          "op": "</a:t>
            </a:r>
            <a:r>
              <a:rPr lang="en-US" sz="200" b="0" i="0" dirty="0" err="1">
                <a:solidFill>
                  <a:srgbClr val="000000"/>
                </a:solidFill>
                <a:effectLst/>
                <a:latin typeface="Consolas" panose="020B0609020204030204" pitchFamily="49" charset="0"/>
              </a:rPr>
              <a:t>invokeaction</a:t>
            </a:r>
            <a:r>
              <a:rPr lang="en-US" sz="200" b="0" i="0" dirty="0">
                <a:solidFill>
                  <a:srgbClr val="000000"/>
                </a:solidFill>
                <a:effectLst/>
                <a:latin typeface="Consolas" panose="020B0609020204030204" pitchFamily="49" charset="0"/>
              </a:rPr>
              <a:t>",</a:t>
            </a:r>
          </a:p>
          <a:p>
            <a:r>
              <a:rPr lang="en-US" sz="200" b="0" i="0" dirty="0">
                <a:solidFill>
                  <a:srgbClr val="000000"/>
                </a:solidFill>
                <a:effectLst/>
                <a:latin typeface="Consolas" panose="020B0609020204030204" pitchFamily="49" charset="0"/>
              </a:rPr>
              <a:t>          "http:methodName": "POST"</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  }</a:t>
            </a:r>
          </a:p>
          <a:p>
            <a:r>
              <a:rPr lang="en-US" sz="200" b="0" i="0" dirty="0">
                <a:solidFill>
                  <a:srgbClr val="000000"/>
                </a:solidFill>
                <a:effectLst/>
                <a:latin typeface="Consolas" panose="020B0609020204030204" pitchFamily="49" charset="0"/>
              </a:rPr>
              <a:t>}</a:t>
            </a:r>
          </a:p>
        </p:txBody>
      </p:sp>
      <p:sp>
        <p:nvSpPr>
          <p:cNvPr id="6" name="Slide Number Placeholder 5">
            <a:extLst>
              <a:ext uri="{FF2B5EF4-FFF2-40B4-BE49-F238E27FC236}">
                <a16:creationId xmlns:a16="http://schemas.microsoft.com/office/drawing/2014/main" id="{4AB52CBF-9C07-4DD6-93E3-BD54EEB5B381}"/>
              </a:ext>
            </a:extLst>
          </p:cNvPr>
          <p:cNvSpPr>
            <a:spLocks noGrp="1"/>
          </p:cNvSpPr>
          <p:nvPr>
            <p:ph type="sldNum" sz="quarter" idx="12"/>
          </p:nvPr>
        </p:nvSpPr>
        <p:spPr/>
        <p:txBody>
          <a:bodyPr/>
          <a:lstStyle/>
          <a:p>
            <a:fld id="{B82DE4A9-36EC-40CC-904E-DCF0054A739D}" type="slidenum">
              <a:rPr lang="en-US" smtClean="0"/>
              <a:t>5</a:t>
            </a:fld>
            <a:endParaRPr lang="en-US"/>
          </a:p>
        </p:txBody>
      </p:sp>
    </p:spTree>
    <p:extLst>
      <p:ext uri="{BB962C8B-B14F-4D97-AF65-F5344CB8AC3E}">
        <p14:creationId xmlns:p14="http://schemas.microsoft.com/office/powerpoint/2010/main" val="209050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a:xfrm>
            <a:off x="838200" y="365125"/>
            <a:ext cx="1913389" cy="2076071"/>
          </a:xfrm>
        </p:spPr>
        <p:txBody>
          <a:bodyPr anchor="t">
            <a:normAutofit/>
          </a:bodyPr>
          <a:lstStyle/>
          <a:p>
            <a:r>
              <a:rPr lang="en-US" sz="2400" dirty="0">
                <a:solidFill>
                  <a:schemeClr val="tx1"/>
                </a:solidFill>
              </a:rPr>
              <a:t>IPSO</a:t>
            </a:r>
            <a:br>
              <a:rPr lang="en-US" sz="2400" dirty="0">
                <a:solidFill>
                  <a:schemeClr val="tx1"/>
                </a:solidFill>
              </a:rPr>
            </a:br>
            <a:r>
              <a:rPr lang="en-US" sz="2400" dirty="0" err="1">
                <a:solidFill>
                  <a:schemeClr val="tx1"/>
                </a:solidFill>
              </a:rPr>
              <a:t>Reuseable</a:t>
            </a:r>
            <a:br>
              <a:rPr lang="en-US" sz="2400" dirty="0">
                <a:solidFill>
                  <a:schemeClr val="tx1"/>
                </a:solidFill>
              </a:rPr>
            </a:br>
            <a:r>
              <a:rPr lang="en-US" sz="2400" dirty="0">
                <a:solidFill>
                  <a:schemeClr val="tx1"/>
                </a:solidFill>
              </a:rPr>
              <a:t>Resources</a:t>
            </a:r>
          </a:p>
        </p:txBody>
      </p:sp>
      <p:pic>
        <p:nvPicPr>
          <p:cNvPr id="4" name="Picture 3">
            <a:extLst>
              <a:ext uri="{FF2B5EF4-FFF2-40B4-BE49-F238E27FC236}">
                <a16:creationId xmlns:a16="http://schemas.microsoft.com/office/drawing/2014/main" id="{6817D7B4-A712-4AFD-B7ED-8028DBB942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600000" y="427839"/>
            <a:ext cx="6416455" cy="5989740"/>
          </a:xfrm>
          <a:prstGeom prst="rect">
            <a:avLst/>
          </a:prstGeom>
        </p:spPr>
      </p:pic>
      <p:sp>
        <p:nvSpPr>
          <p:cNvPr id="6" name="Slide Number Placeholder 5">
            <a:extLst>
              <a:ext uri="{FF2B5EF4-FFF2-40B4-BE49-F238E27FC236}">
                <a16:creationId xmlns:a16="http://schemas.microsoft.com/office/drawing/2014/main" id="{7BC31CDF-BCC3-443F-8F79-98B3FB536601}"/>
              </a:ext>
            </a:extLst>
          </p:cNvPr>
          <p:cNvSpPr>
            <a:spLocks noGrp="1"/>
          </p:cNvSpPr>
          <p:nvPr>
            <p:ph type="sldNum" sz="quarter" idx="12"/>
          </p:nvPr>
        </p:nvSpPr>
        <p:spPr/>
        <p:txBody>
          <a:bodyPr/>
          <a:lstStyle/>
          <a:p>
            <a:fld id="{B82DE4A9-36EC-40CC-904E-DCF0054A739D}" type="slidenum">
              <a:rPr lang="en-US" smtClean="0"/>
              <a:t>6</a:t>
            </a:fld>
            <a:endParaRPr lang="en-US"/>
          </a:p>
        </p:txBody>
      </p:sp>
    </p:spTree>
    <p:extLst>
      <p:ext uri="{BB962C8B-B14F-4D97-AF65-F5344CB8AC3E}">
        <p14:creationId xmlns:p14="http://schemas.microsoft.com/office/powerpoint/2010/main" val="15652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7D7F-457A-4FDD-8343-B6FE62E44B11}"/>
              </a:ext>
            </a:extLst>
          </p:cNvPr>
          <p:cNvSpPr>
            <a:spLocks noGrp="1"/>
          </p:cNvSpPr>
          <p:nvPr>
            <p:ph type="title"/>
          </p:nvPr>
        </p:nvSpPr>
        <p:spPr>
          <a:xfrm>
            <a:off x="838200" y="365125"/>
            <a:ext cx="1913389" cy="2076071"/>
          </a:xfrm>
        </p:spPr>
        <p:txBody>
          <a:bodyPr anchor="t">
            <a:normAutofit/>
          </a:bodyPr>
          <a:lstStyle/>
          <a:p>
            <a:r>
              <a:rPr lang="en-US" sz="2400" dirty="0">
                <a:solidFill>
                  <a:schemeClr val="tx1"/>
                </a:solidFill>
              </a:rPr>
              <a:t>.well-known/</a:t>
            </a:r>
            <a:br>
              <a:rPr lang="en-US" sz="2400" dirty="0">
                <a:solidFill>
                  <a:schemeClr val="tx1"/>
                </a:solidFill>
              </a:rPr>
            </a:br>
            <a:r>
              <a:rPr lang="en-US" sz="2400" dirty="0">
                <a:solidFill>
                  <a:schemeClr val="tx1"/>
                </a:solidFill>
              </a:rPr>
              <a:t>core</a:t>
            </a:r>
            <a:br>
              <a:rPr lang="en-US" sz="2400" dirty="0">
                <a:solidFill>
                  <a:schemeClr val="tx1"/>
                </a:solidFill>
              </a:rPr>
            </a:br>
            <a:r>
              <a:rPr lang="en-US" sz="2400" dirty="0"/>
              <a:t>Link Format</a:t>
            </a:r>
          </a:p>
        </p:txBody>
      </p:sp>
      <p:pic>
        <p:nvPicPr>
          <p:cNvPr id="3" name="Picture 2">
            <a:extLst>
              <a:ext uri="{FF2B5EF4-FFF2-40B4-BE49-F238E27FC236}">
                <a16:creationId xmlns:a16="http://schemas.microsoft.com/office/drawing/2014/main" id="{0BDFB892-4EDB-4D6D-B91C-05A4457052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600000" y="1369502"/>
            <a:ext cx="5880684" cy="4118995"/>
          </a:xfrm>
          <a:prstGeom prst="rect">
            <a:avLst/>
          </a:prstGeom>
        </p:spPr>
      </p:pic>
      <p:sp>
        <p:nvSpPr>
          <p:cNvPr id="5" name="Slide Number Placeholder 4">
            <a:extLst>
              <a:ext uri="{FF2B5EF4-FFF2-40B4-BE49-F238E27FC236}">
                <a16:creationId xmlns:a16="http://schemas.microsoft.com/office/drawing/2014/main" id="{DCD5E452-A8D0-44CE-8F08-093A06399B0E}"/>
              </a:ext>
            </a:extLst>
          </p:cNvPr>
          <p:cNvSpPr>
            <a:spLocks noGrp="1"/>
          </p:cNvSpPr>
          <p:nvPr>
            <p:ph type="sldNum" sz="quarter" idx="12"/>
          </p:nvPr>
        </p:nvSpPr>
        <p:spPr/>
        <p:txBody>
          <a:bodyPr/>
          <a:lstStyle/>
          <a:p>
            <a:fld id="{B82DE4A9-36EC-40CC-904E-DCF0054A739D}" type="slidenum">
              <a:rPr lang="en-US" smtClean="0"/>
              <a:t>7</a:t>
            </a:fld>
            <a:endParaRPr lang="en-US"/>
          </a:p>
        </p:txBody>
      </p:sp>
    </p:spTree>
    <p:extLst>
      <p:ext uri="{BB962C8B-B14F-4D97-AF65-F5344CB8AC3E}">
        <p14:creationId xmlns:p14="http://schemas.microsoft.com/office/powerpoint/2010/main" val="16114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CAE0CC-900A-4A21-8231-9652DCB2855D}"/>
              </a:ext>
            </a:extLst>
          </p:cNvPr>
          <p:cNvSpPr txBox="1"/>
          <p:nvPr/>
        </p:nvSpPr>
        <p:spPr>
          <a:xfrm>
            <a:off x="2909871" y="2367171"/>
            <a:ext cx="6372257" cy="2123658"/>
          </a:xfrm>
          <a:prstGeom prst="rect">
            <a:avLst/>
          </a:prstGeom>
          <a:noFill/>
        </p:spPr>
        <p:txBody>
          <a:bodyPr wrap="none" rtlCol="0">
            <a:spAutoFit/>
          </a:bodyPr>
          <a:lstStyle/>
          <a:p>
            <a:pPr algn="ctr">
              <a:lnSpc>
                <a:spcPct val="150000"/>
              </a:lnSpc>
            </a:pPr>
            <a:r>
              <a:rPr lang="en-US" dirty="0"/>
              <a:t>https://datatracker.ietf.org/doc/draft-hartke-t2trg-coral/</a:t>
            </a:r>
          </a:p>
          <a:p>
            <a:pPr algn="ctr">
              <a:lnSpc>
                <a:spcPct val="150000"/>
              </a:lnSpc>
            </a:pPr>
            <a:r>
              <a:rPr lang="en-US" dirty="0"/>
              <a:t>https://datatracker.ietf.org/doc/draft-hartke-t2trg-ciri/</a:t>
            </a:r>
          </a:p>
          <a:p>
            <a:pPr algn="ctr">
              <a:lnSpc>
                <a:spcPct val="150000"/>
              </a:lnSpc>
            </a:pPr>
            <a:r>
              <a:rPr lang="en-US" dirty="0"/>
              <a:t>https://datatracker.ietf.org/doc/draft-hartke-t2trg-coral-reef/</a:t>
            </a:r>
          </a:p>
          <a:p>
            <a:pPr algn="ctr">
              <a:lnSpc>
                <a:spcPct val="150000"/>
              </a:lnSpc>
            </a:pPr>
            <a:r>
              <a:rPr lang="en-US" dirty="0"/>
              <a:t>https://datatracker.ietf.org/doc/draft-hartke-t2trg-data-hub/</a:t>
            </a:r>
          </a:p>
          <a:p>
            <a:pPr algn="ctr">
              <a:lnSpc>
                <a:spcPct val="150000"/>
              </a:lnSpc>
            </a:pPr>
            <a:r>
              <a:rPr lang="en-US" dirty="0"/>
              <a:t>https://github.com/ektrah/coral</a:t>
            </a:r>
          </a:p>
        </p:txBody>
      </p:sp>
      <p:sp>
        <p:nvSpPr>
          <p:cNvPr id="6" name="TextBox 5">
            <a:extLst>
              <a:ext uri="{FF2B5EF4-FFF2-40B4-BE49-F238E27FC236}">
                <a16:creationId xmlns:a16="http://schemas.microsoft.com/office/drawing/2014/main" id="{23A4EDD2-6487-4F1F-BFF5-F82B344F1FA7}"/>
              </a:ext>
            </a:extLst>
          </p:cNvPr>
          <p:cNvSpPr txBox="1"/>
          <p:nvPr/>
        </p:nvSpPr>
        <p:spPr>
          <a:xfrm>
            <a:off x="318782" y="5905849"/>
            <a:ext cx="3449983" cy="646331"/>
          </a:xfrm>
          <a:prstGeom prst="rect">
            <a:avLst/>
          </a:prstGeom>
          <a:noFill/>
        </p:spPr>
        <p:txBody>
          <a:bodyPr wrap="none" rtlCol="0">
            <a:spAutoFit/>
          </a:bodyPr>
          <a:lstStyle/>
          <a:p>
            <a:r>
              <a:rPr lang="en-US" sz="1200" dirty="0">
                <a:solidFill>
                  <a:schemeClr val="bg1">
                    <a:lumMod val="65000"/>
                  </a:schemeClr>
                </a:solidFill>
              </a:rPr>
              <a:t>Photo credits:</a:t>
            </a:r>
          </a:p>
          <a:p>
            <a:r>
              <a:rPr lang="en-US" sz="1200" dirty="0">
                <a:solidFill>
                  <a:schemeClr val="bg1">
                    <a:lumMod val="65000"/>
                  </a:schemeClr>
                </a:solidFill>
              </a:rPr>
              <a:t>“Morning in the anemone forest” by </a:t>
            </a:r>
            <a:r>
              <a:rPr lang="en-US" sz="1200" dirty="0" err="1">
                <a:solidFill>
                  <a:schemeClr val="bg1">
                    <a:lumMod val="65000"/>
                  </a:schemeClr>
                </a:solidFill>
              </a:rPr>
              <a:t>FotoFloridian</a:t>
            </a:r>
            <a:endParaRPr lang="en-US" sz="1200" dirty="0">
              <a:solidFill>
                <a:schemeClr val="bg1">
                  <a:lumMod val="65000"/>
                </a:schemeClr>
              </a:solidFill>
            </a:endParaRPr>
          </a:p>
          <a:p>
            <a:r>
              <a:rPr lang="en-US" sz="1200" dirty="0">
                <a:solidFill>
                  <a:schemeClr val="bg1">
                    <a:lumMod val="65000"/>
                  </a:schemeClr>
                </a:solidFill>
              </a:rPr>
              <a:t>https://flic.kr/p/W2HdTS (CC BY-NC 2.0)</a:t>
            </a:r>
          </a:p>
        </p:txBody>
      </p:sp>
      <p:sp>
        <p:nvSpPr>
          <p:cNvPr id="8" name="Slide Number Placeholder 7">
            <a:extLst>
              <a:ext uri="{FF2B5EF4-FFF2-40B4-BE49-F238E27FC236}">
                <a16:creationId xmlns:a16="http://schemas.microsoft.com/office/drawing/2014/main" id="{ADDBE333-E844-48A5-A6E6-550C1B7A3146}"/>
              </a:ext>
            </a:extLst>
          </p:cNvPr>
          <p:cNvSpPr>
            <a:spLocks noGrp="1"/>
          </p:cNvSpPr>
          <p:nvPr>
            <p:ph type="sldNum" sz="quarter" idx="12"/>
          </p:nvPr>
        </p:nvSpPr>
        <p:spPr/>
        <p:txBody>
          <a:bodyPr/>
          <a:lstStyle/>
          <a:p>
            <a:fld id="{B82DE4A9-36EC-40CC-904E-DCF0054A739D}" type="slidenum">
              <a:rPr lang="en-US" smtClean="0"/>
              <a:t>8</a:t>
            </a:fld>
            <a:endParaRPr lang="en-US"/>
          </a:p>
        </p:txBody>
      </p:sp>
    </p:spTree>
    <p:extLst>
      <p:ext uri="{BB962C8B-B14F-4D97-AF65-F5344CB8AC3E}">
        <p14:creationId xmlns:p14="http://schemas.microsoft.com/office/powerpoint/2010/main" val="80747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ricsson Hilda">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181</Words>
  <Application>Microsoft Office PowerPoint</Application>
  <PresentationFormat>Widescreen</PresentationFormat>
  <Paragraphs>180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Consolas</vt:lpstr>
      <vt:lpstr>Ericsson Hilda</vt:lpstr>
      <vt:lpstr>Ericsson Hilda Light</vt:lpstr>
      <vt:lpstr>Office Theme</vt:lpstr>
      <vt:lpstr>Constrained RESTful Application Language</vt:lpstr>
      <vt:lpstr>Hypermedia</vt:lpstr>
      <vt:lpstr>CoRAL</vt:lpstr>
      <vt:lpstr>Carsten’s Coffee Machine SPLOT Example</vt:lpstr>
      <vt:lpstr>Michael’s Light Switch W3C Thing Description</vt:lpstr>
      <vt:lpstr>IPSO Reuseable Resources</vt:lpstr>
      <vt:lpstr>.well-known/ core Link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Klaus Hartke</dc:creator>
  <cp:lastModifiedBy>Klaus Hartke</cp:lastModifiedBy>
  <cp:revision>96</cp:revision>
  <dcterms:created xsi:type="dcterms:W3CDTF">2019-03-26T12:10:47Z</dcterms:created>
  <dcterms:modified xsi:type="dcterms:W3CDTF">2019-03-26T15:56:28Z</dcterms:modified>
</cp:coreProperties>
</file>