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Ubuntu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regular.fntdata"/><Relationship Id="rId11" Type="http://schemas.openxmlformats.org/officeDocument/2006/relationships/slide" Target="slides/slide7.xml"/><Relationship Id="rId22" Type="http://schemas.openxmlformats.org/officeDocument/2006/relationships/font" Target="fonts/Ubuntu-italic.fntdata"/><Relationship Id="rId10" Type="http://schemas.openxmlformats.org/officeDocument/2006/relationships/slide" Target="slides/slide6.xml"/><Relationship Id="rId21" Type="http://schemas.openxmlformats.org/officeDocument/2006/relationships/font" Target="fonts/Ubuntu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Ubuntu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19250ab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19250ab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19250ab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19250ab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19250ab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19250ab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19250ab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19250ab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19250ab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19250ab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19250ab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19250ab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19250a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19250a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9250ab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9250ab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19250ab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19250ab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19250aba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19250ab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19250ab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19250ab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19250ab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19250ab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19250ab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19250ab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19250aba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19250ab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erverfault.com/questions/368512/can-i-have-multiple-dhcp-servers-on-one-network#3685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hyperlink" Target="https://www.xsede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95775"/>
            <a:ext cx="8520600" cy="25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Host provisioning and configuration Management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5650" y="2945025"/>
            <a:ext cx="85206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Finishing initial</a:t>
            </a:r>
            <a:r>
              <a:rPr lang="en"/>
              <a:t> Cobbler Installation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Installing and Configuring Puppet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6750" y="1299575"/>
            <a:ext cx="90705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Look at the output of: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student&gt; ip -4 address 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Notice that the string inet appears on every line with an IP address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Search STDOUT for inet: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student&gt;    ip -4 address  | grep inet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Remove the loop back address 127.0.0.1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student&gt;   ip -4 address | grep inet | grep -v '127.0.0.'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Parse out the second field of the string: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student&gt;   ip -4 address | grep inet | grep -v '127.0.0.' | awk  '{print $2}' 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Remove eveything to the left of /: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student&gt;   ip -4 address | grep inet | grep -v '127.0.0.' | awk  '{print $2}' | sed s'/\/.*//';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0" y="416750"/>
            <a:ext cx="8886600" cy="5271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ip -4 address | grep inet | grep -v '127.0.0.' | awk  '{print $2}' | sed s'/\/.*//’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 question: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01850" y="1198025"/>
            <a:ext cx="85206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is the output from:</a:t>
            </a:r>
            <a:br>
              <a:rPr lang="en" sz="2400"/>
            </a:br>
            <a:r>
              <a:rPr lang="en" sz="2400"/>
              <a:t>student&gt; cat /etc/shadow /etc/issue &gt; /tmp/file1 2&gt; /tmp/file2</a:t>
            </a:r>
            <a:endParaRPr sz="2400"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Both files are empty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file1 has contents of /etc/issue, file2 is empty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file1 has contents of /etc/issue, file2 has error message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file1 has error message, file2 has contents of /etc/issue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I have no idea 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0" l="63924" r="0" t="26035"/>
          <a:stretch/>
        </p:blipFill>
        <p:spPr>
          <a:xfrm>
            <a:off x="7035725" y="2353400"/>
            <a:ext cx="1945949" cy="26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 rotWithShape="1">
          <a:blip r:embed="rId4">
            <a:alphaModFix/>
          </a:blip>
          <a:srcRect b="9589" l="5424" r="7232" t="2752"/>
          <a:stretch/>
        </p:blipFill>
        <p:spPr>
          <a:xfrm>
            <a:off x="3863375" y="3666300"/>
            <a:ext cx="2032375" cy="13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262400" y="17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Important change for DHCP configuration.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262400" y="863550"/>
            <a:ext cx="8520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</a:t>
            </a:r>
            <a:r>
              <a:rPr lang="en">
                <a:solidFill>
                  <a:srgbClr val="000000"/>
                </a:solidFill>
              </a:rPr>
              <a:t>have multiple DHCP servers on the same subnet and risk IP conflicts.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Please see the article on </a:t>
            </a:r>
            <a:r>
              <a:rPr lang="en" u="sng">
                <a:solidFill>
                  <a:srgbClr val="000000"/>
                </a:solidFill>
                <a:hlinkClick r:id="rId3"/>
              </a:rPr>
              <a:t>Multiple DHCP servers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</a:t>
            </a:r>
            <a:r>
              <a:rPr b="1" lang="en">
                <a:solidFill>
                  <a:srgbClr val="000000"/>
                </a:solidFill>
              </a:rPr>
              <a:t>/etc/cobbler/dnsmasq.template </a:t>
            </a:r>
            <a:r>
              <a:rPr lang="en">
                <a:solidFill>
                  <a:srgbClr val="000000"/>
                </a:solidFill>
              </a:rPr>
              <a:t>change: (XXX = Client IP)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1287100" y="3594475"/>
            <a:ext cx="6994500" cy="1237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systemctl restart cobblerd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sleep 10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cobbler sync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systemctl restart xinetd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1287225" y="2100750"/>
            <a:ext cx="6994500" cy="995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dhcp-range=172.16.9.194,172.16.9.200,255.255.240.0,1h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to: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dhcp-range=172.16.9.XXX,172.16.9.XXX,255.255.240.0,1h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262400" y="3169413"/>
            <a:ext cx="1777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Then run: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11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625425"/>
            <a:ext cx="8520600" cy="3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are going to try: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finish the Cobbler Server installation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Configuring Cobbler to Network Boot the Cobbler Client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Boot the Cobbler Client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should all to share and help each other understand.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Thursday we will do one of: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Continue with Cobbler Installation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Study in more details the parts that seem unclear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Take a day to cover some general Linux usage: Scripts, commands, etc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/>
        </p:nvSpPr>
        <p:spPr>
          <a:xfrm>
            <a:off x="772225" y="429050"/>
            <a:ext cx="7060200" cy="19245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 important for me to understand how you are progressing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I gave you 10 computers, do you think you could create a Cobbler Server and distribute the operating system to the other 9 Clients?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about 20 computers? 100 Computers?</a:t>
            </a:r>
            <a:endParaRPr sz="1800"/>
          </a:p>
        </p:txBody>
      </p:sp>
      <p:sp>
        <p:nvSpPr>
          <p:cNvPr id="147" name="Google Shape;147;p26"/>
          <p:cNvSpPr txBox="1"/>
          <p:nvPr/>
        </p:nvSpPr>
        <p:spPr>
          <a:xfrm>
            <a:off x="2022425" y="2589000"/>
            <a:ext cx="3726300" cy="53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This is the goal.</a:t>
            </a:r>
            <a:endParaRPr sz="2400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875" y="2898200"/>
            <a:ext cx="2673724" cy="176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150" y="3363850"/>
            <a:ext cx="2962953" cy="163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26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new Linux Commands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933525"/>
            <a:ext cx="8520600" cy="1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sed</a:t>
            </a:r>
            <a:r>
              <a:rPr lang="en"/>
              <a:t> - Stream editor for filtering and transforming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awk - Pattern scanning and processing language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These are higher level commands than the ones we have been learning.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They both can be used for command line text processing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6" name="Google Shape;156;p27"/>
          <p:cNvSpPr txBox="1"/>
          <p:nvPr/>
        </p:nvSpPr>
        <p:spPr>
          <a:xfrm>
            <a:off x="386350" y="2691675"/>
            <a:ext cx="4005300" cy="1622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find [options] start-point [expressions]</a:t>
            </a:r>
            <a:br>
              <a:rPr b="1" lang="en">
                <a:solidFill>
                  <a:schemeClr val="dk2"/>
                </a:solidFill>
              </a:rPr>
            </a:br>
            <a:r>
              <a:rPr b="1" lang="en">
                <a:solidFill>
                  <a:schemeClr val="dk2"/>
                </a:solidFill>
              </a:rPr>
              <a:t>Example:find /usr/bin </a:t>
            </a:r>
            <a:br>
              <a:rPr b="1" lang="en">
                <a:solidFill>
                  <a:schemeClr val="dk2"/>
                </a:solidFill>
              </a:rPr>
            </a:br>
            <a:r>
              <a:rPr b="1" lang="en">
                <a:solidFill>
                  <a:schemeClr val="dk2"/>
                </a:solidFill>
              </a:rPr>
              <a:t>                find /usr/bin -name passwd</a:t>
            </a:r>
            <a:br>
              <a:rPr b="1" lang="en">
                <a:solidFill>
                  <a:schemeClr val="dk2"/>
                </a:solidFill>
              </a:rPr>
            </a:br>
            <a:r>
              <a:rPr b="1" lang="en">
                <a:solidFill>
                  <a:schemeClr val="dk2"/>
                </a:solidFill>
              </a:rPr>
              <a:t>                find /usr/bin -name ‘*wd*’</a:t>
            </a:r>
            <a:endParaRPr b="1"/>
          </a:p>
        </p:txBody>
      </p:sp>
      <p:sp>
        <p:nvSpPr>
          <p:cNvPr id="157" name="Google Shape;157;p27"/>
          <p:cNvSpPr txBox="1"/>
          <p:nvPr/>
        </p:nvSpPr>
        <p:spPr>
          <a:xfrm>
            <a:off x="4932600" y="2691675"/>
            <a:ext cx="3832800" cy="1622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grep [OPTIONS] PATTERN [FILE...]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grep student /etc/passwd</a:t>
            </a:r>
            <a:br>
              <a:rPr lang="en"/>
            </a:br>
            <a:r>
              <a:rPr lang="en"/>
              <a:t>                 grep student /etc/*</a:t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978800" y="4481825"/>
            <a:ext cx="7335900" cy="572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WARNING: Using grep on non-ASCII files can print control characters to the 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grep -a a /usr/bin/passwd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25025" y="22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XSEDE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25025" y="799050"/>
            <a:ext cx="8520600" cy="14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XSEDE is a single virtual system that scientists can use to interactively share computing resources, data and expertise. People around the world use these resources and services — things like supercomputers, collections of data and new tools — to improve our planet.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50350" y="2788300"/>
            <a:ext cx="2733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335" y="2235713"/>
            <a:ext cx="6289325" cy="1337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23650" y="4059425"/>
            <a:ext cx="8435100" cy="806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Please go to </a:t>
            </a:r>
            <a:r>
              <a:rPr lang="en" sz="1800" u="sng">
                <a:solidFill>
                  <a:srgbClr val="0000FF"/>
                </a:solidFill>
                <a:hlinkClick r:id="rId4"/>
              </a:rPr>
              <a:t>https://www.xsede.org/</a:t>
            </a:r>
            <a:r>
              <a:rPr lang="en" sz="1800"/>
              <a:t> and register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 you register, send me your XSEDE ID so I can add you to our project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Review: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Installation step one with USB stick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 installation configuration: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Install hosts file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Get boostrap from server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InstallRepos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InstallPackages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Cobbler Installation Part 1: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The last step the last time was:</a:t>
            </a:r>
            <a:br>
              <a:rPr lang="en"/>
            </a:br>
            <a:r>
              <a:rPr lang="en" sz="1200">
                <a:solidFill>
                  <a:srgbClr val="505050"/>
                </a:solidFill>
                <a:latin typeface="Ubuntu"/>
                <a:ea typeface="Ubuntu"/>
                <a:cs typeface="Ubuntu"/>
                <a:sym typeface="Ubuntu"/>
              </a:rPr>
              <a:t>                     </a:t>
            </a:r>
            <a:br>
              <a:rPr lang="en" sz="1200">
                <a:solidFill>
                  <a:srgbClr val="505050"/>
                </a:solidFill>
                <a:latin typeface="Ubuntu"/>
                <a:ea typeface="Ubuntu"/>
                <a:cs typeface="Ubuntu"/>
                <a:sym typeface="Ubuntu"/>
              </a:rPr>
            </a:br>
            <a:endParaRPr sz="1200">
              <a:solidFill>
                <a:srgbClr val="50505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Did everyone get this far?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Are there questions about last time?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432925" y="3545875"/>
            <a:ext cx="6994500" cy="412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5050"/>
                </a:solidFill>
                <a:latin typeface="Ubuntu"/>
                <a:ea typeface="Ubuntu"/>
                <a:cs typeface="Ubuntu"/>
                <a:sym typeface="Ubuntu"/>
              </a:rPr>
              <a:t>cobbler import --arch=x86_64 --path=/mnt/iso --name=CentOS7</a:t>
            </a:r>
            <a:endParaRPr sz="1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Did you complete the first part of Cobbler Installation?</a:t>
            </a:r>
            <a:endParaRPr sz="24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Yes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No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Not sure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The Cobbler what?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572" y="2181825"/>
            <a:ext cx="3706849" cy="272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 question: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use a Cobbler Server installs an operating system on a Cobbler client, the initial boot files are transferred using: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http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tftp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They aren’t any files transferred, they are part of the network card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They are on the USB stick and simply copied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DHCP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2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 &amp; STDERR: sending it to other commands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10300" y="7959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Linux, all programs have access to two standard output streams: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STDOUT - Processes write normal information to this file handle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STDERR - Processes write error information to this file handle.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bash you can access each one separately or combine them: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&gt;, &amp; and | are special command line directives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&gt;   Redirects STDOUT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2&gt; Redirects STDERR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4411800" y="3056225"/>
            <a:ext cx="4362600" cy="948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student&gt; cat /etc/shadow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student&gt; cat /etc/shadow&gt; /dev/null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student&gt; cat /etc/shadow2&gt; /dev/null</a:t>
            </a:r>
            <a:endParaRPr sz="1800"/>
          </a:p>
        </p:txBody>
      </p:sp>
      <p:sp>
        <p:nvSpPr>
          <p:cNvPr id="92" name="Google Shape;92;p18"/>
          <p:cNvSpPr txBox="1"/>
          <p:nvPr/>
        </p:nvSpPr>
        <p:spPr>
          <a:xfrm>
            <a:off x="924250" y="4005125"/>
            <a:ext cx="1244700" cy="4683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Try these:</a:t>
            </a:r>
            <a:r>
              <a:rPr lang="en"/>
              <a:t> </a:t>
            </a:r>
            <a:endParaRPr/>
          </a:p>
        </p:txBody>
      </p:sp>
      <p:cxnSp>
        <p:nvCxnSpPr>
          <p:cNvPr id="93" name="Google Shape;93;p18"/>
          <p:cNvCxnSpPr/>
          <p:nvPr/>
        </p:nvCxnSpPr>
        <p:spPr>
          <a:xfrm flipH="1" rot="10800000">
            <a:off x="2304500" y="3660000"/>
            <a:ext cx="1934700" cy="28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8"/>
          <p:cNvSpPr txBox="1"/>
          <p:nvPr/>
        </p:nvSpPr>
        <p:spPr>
          <a:xfrm>
            <a:off x="3314950" y="4116900"/>
            <a:ext cx="3327300" cy="669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Where did the output go? Why?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fun with re-direction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some more commands: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student&gt; cat /etc/shadow &gt; /tmp/cat-shadow</a:t>
            </a:r>
            <a:br>
              <a:rPr lang="en"/>
            </a:br>
            <a:r>
              <a:rPr lang="en"/>
              <a:t>student&gt; cat /tmp/cat-shadow</a:t>
            </a:r>
            <a:br>
              <a:rPr lang="en"/>
            </a:br>
            <a:br>
              <a:rPr lang="en"/>
            </a:br>
            <a:r>
              <a:rPr lang="en"/>
              <a:t>student&gt; cat /etc/shadow 2&gt; /tmp/shadow</a:t>
            </a:r>
            <a:br>
              <a:rPr lang="en"/>
            </a:br>
            <a:r>
              <a:rPr lang="en"/>
              <a:t>student&gt; cat /tmp/cat-shadow</a:t>
            </a:r>
            <a:br>
              <a:rPr lang="en"/>
            </a:br>
            <a:br>
              <a:rPr lang="en"/>
            </a:br>
            <a:r>
              <a:rPr lang="en"/>
              <a:t>student&gt; cat /etc/shadow /etc/issue  &gt; /dev/null</a:t>
            </a:r>
            <a:br>
              <a:rPr lang="en"/>
            </a:br>
            <a:r>
              <a:rPr lang="en"/>
              <a:t>student&gt; cat /etc/shadow /etc/issue 2&gt; /dev/null</a:t>
            </a:r>
            <a:br>
              <a:rPr lang="en"/>
            </a:br>
            <a:r>
              <a:rPr lang="en"/>
              <a:t>student&gt; cat /etc/shadow /etc/issue  &gt; /dev/null 2&gt;&amp;1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pipe command “|”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“|” character is used to send the STDOUT of one command to another.</a:t>
            </a:r>
            <a:br>
              <a:rPr lang="en"/>
            </a:br>
            <a:r>
              <a:rPr lang="en"/>
              <a:t>less can be used to view one page of a file at a time</a:t>
            </a:r>
            <a:br>
              <a:rPr lang="en"/>
            </a:br>
            <a:r>
              <a:rPr lang="en"/>
              <a:t>less can read STDOUT/STDERR and display one page of the output at a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student&gt; ls -lR /var                     # No pipe - Output hard to read</a:t>
            </a:r>
            <a:br>
              <a:rPr lang="en"/>
            </a:br>
            <a:r>
              <a:rPr lang="en"/>
              <a:t>student&gt; ls -lR /var | less            # Only STDOUT is piped - Output out of order</a:t>
            </a:r>
            <a:br>
              <a:rPr lang="en"/>
            </a:br>
            <a:r>
              <a:rPr lang="en"/>
              <a:t>student&gt; ls -lR /var 2&gt;&amp;1 | less   # STDOUT/STDERR piped - Output in order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send the output from one pipe to another pipe: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student&gt; ls -lR /var 2&gt;&amp;1 | grep permission | less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a difficult command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4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   ip -4 address | grep inet | grep -v '127.0.0.' | awk  '{print $2}' | sed s'/\/.*//';hostname</a:t>
            </a:r>
            <a:endParaRPr b="1"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Notice ; in front of hostname - separates commands 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This is really 2 commands: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ip -4 address | grep inet | grep -v '127.0.0.' | awk  '{print $2}' | sed s'/\/.*//'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hostname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Take command apart and build it up: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ip -4 address 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grep inet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grep -v '127.0.0.'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awk  '{print $2}' 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sed s'/\/.*//'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