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JOPLLZ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yPBKjM" TargetMode="External"/><Relationship Id="rId3" Type="http://schemas.openxmlformats.org/officeDocument/2006/relationships/hyperlink" Target="https://greensock.com/get-started-js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oovqdQ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yPBKxb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eensock.com/docs/TimelineMax/TimelineMax()" TargetMode="External"/><Relationship Id="rId3" Type="http://schemas.openxmlformats.org/officeDocument/2006/relationships/hyperlink" Target="https://codepen.io/sinyi/pen/dZbmq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eensock.com/docs/TimelineMax/TimelineMax()" TargetMode="External"/><Relationship Id="rId3" Type="http://schemas.openxmlformats.org/officeDocument/2006/relationships/hyperlink" Target="https://codepen.io/sinyi/pen/pdzLxP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GOKxwK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pen.io/sinyi/pen/pdzLQP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d00641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＊</a:t>
            </a:r>
            <a:r>
              <a:rPr lang="en-US"/>
              <a:t>跟其它產品比較，體積很小，完整齊全的功能大約114KB，語法精練乾淨，對比CSS3要撰寫很多語法才能達到想要的效果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＊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處理速度飛快，比jQuery快20倍，但對比CSS3上來說可能不是很明顯，畢竟它是原生的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＊可兼容性，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可解決許多瀏覽器不相容的問題，且CSS3無法針對Canvas的元件做動畫，這是greensock的優勢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還有一個很重要的原因...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6d00641ee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1908822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最重要的原因是免費(?) 當然沒這麼膚淺</a:t>
            </a:r>
            <a:endParaRPr/>
          </a:p>
        </p:txBody>
      </p:sp>
      <p:sp>
        <p:nvSpPr>
          <p:cNvPr id="238" name="Google Shape;238;g201908822e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d50424c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g26d50424c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190882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01908822e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1908822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201908822e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190882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0" name="Google Shape;270;g201908822e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d50424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g26d50424c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d50424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6d50424c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d50424c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3" name="Google Shape;293;g26d50424c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a5a39be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g28a5a39be1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GreenSock 介紹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d50424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0" name="Google Shape;310;g26d50424c9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a5a39be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你會好奇明明介紹四種使用用法 為何只需要引入TweenMax.min.js檔呢？</a:t>
            </a:r>
            <a:endParaRPr/>
          </a:p>
        </p:txBody>
      </p:sp>
      <p:sp>
        <p:nvSpPr>
          <p:cNvPr id="320" name="Google Shape;320;g28a5a39be1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d50424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g26d50424c9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d8cc20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6d8cc202d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d5042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默認情況下，所有tweens都會立即播放，但您可以通過在vars參數中傳遞paused：true或在實例上調用pause()來暫停它們。</a:t>
            </a:r>
            <a:endParaRPr/>
          </a:p>
        </p:txBody>
      </p:sp>
      <p:sp>
        <p:nvSpPr>
          <p:cNvPr id="343" name="Google Shape;343;g26d50424c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d8cc20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g26d8cc202d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a5a39be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0" name="Google Shape;370;g28a5a39be1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d8cc20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https://codepen.io/sinyi/pen/JOPLLZ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26d8cc202d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d8cc20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https://codepen.io/sinyi/pen/yPBKjM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https://greensock.com/get-started-js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4" name="Google Shape;394;g26d8cc202d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a5a39be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https://codepen.io/sinyi/pen/oovqdQ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3" name="Google Shape;403;g28a5a39be1_1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a5a39be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3" name="Google Shape;413;g28a5a39be1_1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8a5a39be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https://codepen.io/GreenSock/pen/JwfvL</a:t>
            </a:r>
            <a:endParaRPr/>
          </a:p>
        </p:txBody>
      </p:sp>
      <p:sp>
        <p:nvSpPr>
          <p:cNvPr id="424" name="Google Shape;424;g28a5a39be1_1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d8cc20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6d8cc202d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8a5a39be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0" name="Google Shape;440;g28a5a39be1_1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8a5a39be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https://greensock.com/docs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7" name="Google Shape;447;g28a5a39be1_1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41a16e3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g2741a16e34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a5a39be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https://codepen.io/sinyi/pen/yPBKxb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7" name="Google Shape;467;g28a5a39be1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a5a39be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tl.add(tween)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x:”-=200px”</a:t>
            </a:r>
            <a:endParaRPr/>
          </a:p>
        </p:txBody>
      </p:sp>
      <p:sp>
        <p:nvSpPr>
          <p:cNvPr id="480" name="Google Shape;480;g28a5a39be1_1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a5a39b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tl.to.to.to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0" name="Google Shape;490;g28a5a39be1_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8c4f65c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onStart() onUpdate() onComplete()</a:t>
            </a:r>
            <a:br>
              <a:rPr lang="en-US"/>
            </a:br>
            <a:r>
              <a:rPr lang="en-US"/>
              <a:t>可參考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https://greensock.com/docs/TimelineMax/TimelineMax()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https://codepen.io/sinyi/pen/dZbmqa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0" name="Google Shape;500;g28c4f65c7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綠色的襪子？</a:t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c4f65c7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可參考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https://greensock.com/docs/TimelineMax/TimelineMax()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https://codepen.io/sinyi/pen/pdzLxP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0" name="Google Shape;510;g28c4f65c76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8c4f65c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https://codepen.io/sinyi/pen/GOKxwK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g28c4f65c76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c4f65c7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https://codepen.io/sinyi/pen/pdzLQP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1" name="Google Shape;531;g28c4f65c76_1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a5a39be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https://greensock.com/docs</a:t>
            </a:r>
            <a:endParaRPr/>
          </a:p>
        </p:txBody>
      </p:sp>
      <p:sp>
        <p:nvSpPr>
          <p:cNvPr id="541" name="Google Shape;541;g28a5a39be1_1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6d8cc20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6d8cc202d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c4f65c7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https://codepen.io/sinyi/pen/LOPrwO</a:t>
            </a:r>
            <a:endParaRPr/>
          </a:p>
        </p:txBody>
      </p:sp>
      <p:sp>
        <p:nvSpPr>
          <p:cNvPr id="553" name="Google Shape;553;g28c4f65c76_2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8c4f65c7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4" name="Google Shape;564;g28c4f65c76_2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741a16e3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0" name="Google Shape;570;g2741a16e34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8c4f65c7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8" name="Google Shape;578;g28c4f65c76_2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d50424c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g26d50424c9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d00641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g26d00641ee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41a16e3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g2741a16e34_1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d00641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6d00641ee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d00641e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你可能會想說，用CSS3 jquery 一樣可以達成想要的目的，那為何不使用？而是介紹Greensock呢？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後面會比較他們之間的優缺點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jquery .animte();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css3 transform</a:t>
            </a:r>
            <a:endParaRPr/>
          </a:p>
        </p:txBody>
      </p:sp>
      <p:sp>
        <p:nvSpPr>
          <p:cNvPr id="216" name="Google Shape;216;g26d00641ee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8" name="Google Shape;118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 rot="5400000">
            <a:off x="4732348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 rot="5400000">
            <a:off x="541348" y="190486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-9999" r="-9989" t="0"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greensock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JOPLLZ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yPBKjM" TargetMode="External"/><Relationship Id="rId5" Type="http://schemas.openxmlformats.org/officeDocument/2006/relationships/hyperlink" Target="https://greensock.com/get-started-js" TargetMode="External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hyperlink" Target="https://codepen.io/sinyi/pen/oovqd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hyperlink" Target="https://codepen.io/GreenSock/pen/JwfvL" TargetMode="External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yPBKxb" TargetMode="External"/><Relationship Id="rId5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dZbmqa" TargetMode="External"/><Relationship Id="rId5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pdzLxP" TargetMode="External"/><Relationship Id="rId5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hyperlink" Target="https://codepen.io/sinyi/pen/GOKxwK" TargetMode="External"/><Relationship Id="rId6" Type="http://schemas.openxmlformats.org/officeDocument/2006/relationships/hyperlink" Target="https://greensock.com/docs/Plugins/BezierPlugin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hyperlink" Target="https://codepen.io/sinyi/pen/pdzLQP" TargetMode="External"/><Relationship Id="rId5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hyperlink" Target="https://greensock.com/doc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open?id=0B9LK5nBoN6iUNm1DN1VXV0lmUEU" TargetMode="External"/><Relationship Id="rId5" Type="http://schemas.openxmlformats.org/officeDocument/2006/relationships/image" Target="../media/image33.png"/><Relationship Id="rId6" Type="http://schemas.openxmlformats.org/officeDocument/2006/relationships/hyperlink" Target="https://codepen.io/sinyi/pen/LOPrwO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hyperlink" Target="https://greensock.com/" TargetMode="External"/><Relationship Id="rId5" Type="http://schemas.openxmlformats.org/officeDocument/2006/relationships/hyperlink" Target="https://greensock.com/docs" TargetMode="External"/><Relationship Id="rId6" Type="http://schemas.openxmlformats.org/officeDocument/2006/relationships/hyperlink" Target="https://ihatetomatoes.net/wp-content/uploads/2016/07/GreenSock-Cheatsheet-4.pdf" TargetMode="External"/><Relationship Id="rId7" Type="http://schemas.openxmlformats.org/officeDocument/2006/relationships/hyperlink" Target="https://greensock.com/get-started-js" TargetMode="External"/><Relationship Id="rId8" Type="http://schemas.openxmlformats.org/officeDocument/2006/relationships/hyperlink" Target="https://codepen.io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drive.google.com/open?id=0B9LK5nBoN6iUSVhaa3ZRTXhLRDQ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drive.google.com/open?id=0B9LK5nBoN6iUYTJUaEFMWXVWM1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1091537" y="3429000"/>
            <a:ext cx="718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GreenSock 動畫特效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3635896" y="6303510"/>
            <a:ext cx="237039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071"/>
              </a:buClr>
              <a:buFont typeface="Arial"/>
              <a:buNone/>
            </a:pPr>
            <a:r>
              <a:rPr b="0" i="0" lang="en-US" sz="1500" u="none" cap="none" strike="noStrike">
                <a:solidFill>
                  <a:srgbClr val="717071"/>
                </a:solidFill>
                <a:latin typeface="Arial"/>
                <a:ea typeface="Arial"/>
                <a:cs typeface="Arial"/>
                <a:sym typeface="Arial"/>
              </a:rPr>
              <a:t>Date / 2017.</a:t>
            </a:r>
            <a:r>
              <a:rPr lang="en-US" sz="1500">
                <a:solidFill>
                  <a:srgbClr val="717071"/>
                </a:solidFill>
              </a:rPr>
              <a:t>10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1091537" y="6303510"/>
            <a:ext cx="237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071"/>
              </a:buClr>
              <a:buFont typeface="Arial"/>
              <a:buNone/>
            </a:pPr>
            <a:r>
              <a:rPr b="0" i="0" lang="en-US" sz="1500" u="none" cap="none" strike="noStrike">
                <a:solidFill>
                  <a:srgbClr val="717071"/>
                </a:solidFill>
                <a:latin typeface="Arial"/>
                <a:ea typeface="Arial"/>
                <a:cs typeface="Arial"/>
                <a:sym typeface="Arial"/>
              </a:rPr>
              <a:t>Dept. / 介面技術部 </a:t>
            </a:r>
            <a:r>
              <a:rPr lang="en-US" sz="1500">
                <a:solidFill>
                  <a:srgbClr val="717071"/>
                </a:solidFill>
              </a:rPr>
              <a:t>Sinyi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特色/優勢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2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2904625" y="1651136"/>
            <a:ext cx="5817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檔案小，約</a:t>
            </a:r>
            <a:r>
              <a:rPr lang="en-US" sz="2000">
                <a:solidFill>
                  <a:srgbClr val="FF0000"/>
                </a:solidFill>
              </a:rPr>
              <a:t>114KB</a:t>
            </a:r>
            <a:r>
              <a:rPr lang="en-US" sz="2000"/>
              <a:t>，語法精練乾淨，對比CSS3須撰寫很多語法。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96" y="1421463"/>
            <a:ext cx="2452103" cy="132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96" y="3030076"/>
            <a:ext cx="2452103" cy="132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2904615" y="3492699"/>
            <a:ext cx="5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處理速度飛快，比jQuery</a:t>
            </a:r>
            <a:r>
              <a:rPr lang="en-US" sz="2000">
                <a:solidFill>
                  <a:srgbClr val="FF0000"/>
                </a:solidFill>
              </a:rPr>
              <a:t>快20倍</a:t>
            </a:r>
            <a:r>
              <a:rPr lang="en-US" sz="2000">
                <a:solidFill>
                  <a:schemeClr val="dk1"/>
                </a:solidFill>
              </a:rPr>
              <a:t>。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885" y="4722309"/>
            <a:ext cx="2452125" cy="132547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2904615" y="4951994"/>
            <a:ext cx="59967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具兼容性</a:t>
            </a:r>
            <a:r>
              <a:rPr lang="en-US" sz="2000">
                <a:solidFill>
                  <a:schemeClr val="dk1"/>
                </a:solidFill>
              </a:rPr>
              <a:t>，HTML5, SVG, jQuery, Canvas, CSS, new browsers, old browsers...皆可輕鬆使用。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2710350" y="2810550"/>
            <a:ext cx="37233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7200">
                <a:solidFill>
                  <a:srgbClr val="FF0000"/>
                </a:solidFill>
              </a:rPr>
              <a:t>免費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相對於其他優勢</a:t>
            </a:r>
            <a:endParaRPr b="1" sz="2000">
              <a:solidFill>
                <a:srgbClr val="BFCC00"/>
              </a:solidFill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2</a:t>
            </a:r>
            <a:endParaRPr/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靈活的使用動畫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動畫裡頭再加入其他動畫。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輕易的部署動畫啟動、更新、完成時該做的事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onStart、onUpdate、onRepeat、onComplete、延遲等時間軸運動。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動畫任何JavaScript對象的任何數值屬性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除了DOM元素，也適用於畫布(Canvas)的動畫，如使用遊戲引擎所產生的物件。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</a:t>
            </a:r>
            <a:r>
              <a:rPr b="1" lang="en-US" sz="2800">
                <a:solidFill>
                  <a:srgbClr val="595757"/>
                </a:solidFill>
              </a:rPr>
              <a:t>基礎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3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基礎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3</a:t>
            </a:r>
            <a:endParaRPr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2272688" y="1068213"/>
            <a:ext cx="2115000" cy="2115000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TweenLite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39"/>
          <p:cNvSpPr/>
          <p:nvPr/>
        </p:nvSpPr>
        <p:spPr>
          <a:xfrm>
            <a:off x="2272688" y="3558738"/>
            <a:ext cx="2115000" cy="2115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TimelineLite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39"/>
          <p:cNvSpPr/>
          <p:nvPr/>
        </p:nvSpPr>
        <p:spPr>
          <a:xfrm>
            <a:off x="4756313" y="3489913"/>
            <a:ext cx="2115000" cy="21150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TimelineMax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4756313" y="1068213"/>
            <a:ext cx="2115000" cy="2115000"/>
          </a:xfrm>
          <a:prstGeom prst="ellipse">
            <a:avLst/>
          </a:prstGeom>
          <a:solidFill>
            <a:srgbClr val="B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TweenMax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3957000" y="5872325"/>
            <a:ext cx="1230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四大核心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基礎</a:t>
            </a:r>
            <a:endParaRPr b="1" sz="2000">
              <a:solidFill>
                <a:srgbClr val="BFCC00"/>
              </a:solidFill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3</a:t>
            </a:r>
            <a:endParaRPr/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TweenLite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處理任何物件屬性的動畫引擎核心。相對輕量級，但功能齊全。</a:t>
            </a:r>
            <a:r>
              <a:rPr lang="en-US">
                <a:solidFill>
                  <a:schemeClr val="dk1"/>
                </a:solidFill>
              </a:rPr>
              <a:t>TweenLite算是GSAP中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的基本最小單位。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【用法】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TweenLite.to(); </a:t>
            </a:r>
            <a:r>
              <a:rPr lang="en-US"/>
              <a:t>/</a:t>
            </a:r>
            <a:r>
              <a:rPr lang="en-US">
                <a:solidFill>
                  <a:srgbClr val="FF0000"/>
                </a:solidFill>
              </a:rPr>
              <a:t> new TweenLite.to();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TweenMax(推薦)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由Tweenlite擴展來的，包含了TweenLite做的每一件事，增加了一些有用的特性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，</a:t>
            </a:r>
            <a:r>
              <a:rPr lang="en-US">
                <a:solidFill>
                  <a:srgbClr val="FF0000"/>
                </a:solidFill>
              </a:rPr>
              <a:t>repeat(重複)，yoyo(反向)，repeatDelay(重複延遲)</a:t>
            </a:r>
            <a:r>
              <a:rPr lang="en-US">
                <a:solidFill>
                  <a:schemeClr val="dk1"/>
                </a:solidFill>
              </a:rPr>
              <a:t>等，而且它還默認包括了許多額外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的插件(CSSPlugin, RoundPropsPlugin, BezierPlugin...)，可以幫助你節省時間加載。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【用法】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TweenMax.to(); </a:t>
            </a:r>
            <a:r>
              <a:rPr lang="en-US"/>
              <a:t>/</a:t>
            </a:r>
            <a:r>
              <a:rPr lang="en-US">
                <a:solidFill>
                  <a:srgbClr val="FF0000"/>
                </a:solidFill>
              </a:rPr>
              <a:t> new TweenMax.to();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基礎</a:t>
            </a:r>
            <a:endParaRPr b="1" sz="2000">
              <a:solidFill>
                <a:srgbClr val="BFCC00"/>
              </a:solidFill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3</a:t>
            </a:r>
            <a:endParaRPr/>
          </a:p>
        </p:txBody>
      </p:sp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4">
            <a:alphaModFix/>
          </a:blip>
          <a:srcRect b="17877" l="0" r="0" t="65029"/>
          <a:stretch/>
        </p:blipFill>
        <p:spPr>
          <a:xfrm>
            <a:off x="1562850" y="3405696"/>
            <a:ext cx="3810000" cy="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TimelineLite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一個強大的，輕量級的動畫序列工具，</a:t>
            </a:r>
            <a:r>
              <a:rPr lang="en-US">
                <a:solidFill>
                  <a:schemeClr val="dk1"/>
                </a:solidFill>
              </a:rPr>
              <a:t>能簡單的控制動畫，並且基於時間線控制動畫播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放，可以很容易的整體控制補間動畫，且精確管理補間動畫彼此之間的時間關係。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【用法】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new TimelineLite();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TimelineMax(推薦)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由擴展TimelineLite</a:t>
            </a:r>
            <a:r>
              <a:rPr lang="en-US">
                <a:solidFill>
                  <a:schemeClr val="dk1"/>
                </a:solidFill>
              </a:rPr>
              <a:t>來的</a:t>
            </a:r>
            <a:r>
              <a:rPr lang="en-US">
                <a:solidFill>
                  <a:schemeClr val="dk1"/>
                </a:solidFill>
              </a:rPr>
              <a:t>，提供完全相同的功能，</a:t>
            </a:r>
            <a:r>
              <a:rPr lang="en-US">
                <a:solidFill>
                  <a:schemeClr val="dk1"/>
                </a:solidFill>
              </a:rPr>
              <a:t>增加了一些有用的特性</a:t>
            </a:r>
            <a:r>
              <a:rPr lang="en-US">
                <a:solidFill>
                  <a:schemeClr val="dk1"/>
                </a:solidFill>
              </a:rPr>
              <a:t>，如repeat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、repeatDelay、yoyo、currentLabel()等。如</a:t>
            </a:r>
            <a:r>
              <a:rPr lang="en-US">
                <a:solidFill>
                  <a:srgbClr val="FF0000"/>
                </a:solidFill>
              </a:rPr>
              <a:t>TweenMax和TweenLite的關係</a:t>
            </a:r>
            <a:r>
              <a:rPr lang="en-US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【用法】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new TimelineMax();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</a:t>
            </a:r>
            <a:r>
              <a:rPr b="1" lang="en-US" sz="2800">
                <a:solidFill>
                  <a:srgbClr val="595757"/>
                </a:solidFill>
              </a:rPr>
              <a:t>安裝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4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安裝</a:t>
            </a:r>
            <a:endParaRPr/>
          </a:p>
        </p:txBody>
      </p:sp>
      <p:sp>
        <p:nvSpPr>
          <p:cNvPr id="296" name="Google Shape;296;p43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4</a:t>
            </a:r>
            <a:endParaRPr/>
          </a:p>
        </p:txBody>
      </p:sp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1007125" y="1412775"/>
            <a:ext cx="80280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CDN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rgbClr val="FF0000"/>
                </a:solidFill>
              </a:rPr>
              <a:t>&lt;script src="https://cdnjs.cloudflare.com/ajax/libs/gsap/1.20.2/TweenMax.min.js"&gt;&lt;/script&gt;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NPM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	npm install gsap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使用：</a:t>
            </a:r>
            <a:r>
              <a:rPr lang="en-US">
                <a:solidFill>
                  <a:srgbClr val="FF0000"/>
                </a:solidFill>
              </a:rPr>
              <a:t>import {TweenMax, Power2, TimelineLite} from "gsap"; </a:t>
            </a:r>
            <a:r>
              <a:rPr lang="en-US"/>
              <a:t>(ES6寫法)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官網下載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https://greensock.com/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&lt;script src="../TweenMax.min.js"&gt;&lt;/script&gt;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安裝</a:t>
            </a:r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4</a:t>
            </a:r>
            <a:endParaRPr/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845" y="2359425"/>
            <a:ext cx="2918310" cy="21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1007125" y="1412775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檔案清單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7"/>
          <p:cNvGrpSpPr/>
          <p:nvPr/>
        </p:nvGrpSpPr>
        <p:grpSpPr>
          <a:xfrm>
            <a:off x="3974315" y="1651213"/>
            <a:ext cx="4360676" cy="707903"/>
            <a:chOff x="3235716" y="1052736"/>
            <a:chExt cx="4360676" cy="869873"/>
          </a:xfrm>
        </p:grpSpPr>
        <p:sp>
          <p:nvSpPr>
            <p:cNvPr id="147" name="Google Shape;147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特色/優勢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3235716" y="1052736"/>
              <a:ext cx="1048251" cy="869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grpSp>
        <p:nvGrpSpPr>
          <p:cNvPr id="149" name="Google Shape;149;p27"/>
          <p:cNvGrpSpPr/>
          <p:nvPr/>
        </p:nvGrpSpPr>
        <p:grpSpPr>
          <a:xfrm>
            <a:off x="3974315" y="2417336"/>
            <a:ext cx="4360676" cy="708006"/>
            <a:chOff x="3235716" y="1052736"/>
            <a:chExt cx="4360676" cy="870000"/>
          </a:xfrm>
        </p:grpSpPr>
        <p:sp>
          <p:nvSpPr>
            <p:cNvPr id="150" name="Google Shape;150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</a:t>
              </a:r>
              <a:r>
                <a:rPr b="1" lang="en-US" sz="2000">
                  <a:solidFill>
                    <a:srgbClr val="8F9227"/>
                  </a:solidFill>
                </a:rPr>
                <a:t>基礎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51" name="Google Shape;151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3</a:t>
              </a:r>
              <a:endParaRPr/>
            </a:p>
          </p:txBody>
        </p:sp>
      </p:grpSp>
      <p:grpSp>
        <p:nvGrpSpPr>
          <p:cNvPr id="152" name="Google Shape;152;p27"/>
          <p:cNvGrpSpPr/>
          <p:nvPr/>
        </p:nvGrpSpPr>
        <p:grpSpPr>
          <a:xfrm>
            <a:off x="3974315" y="3183563"/>
            <a:ext cx="4360676" cy="708006"/>
            <a:chOff x="3235716" y="1052736"/>
            <a:chExt cx="4360676" cy="870000"/>
          </a:xfrm>
        </p:grpSpPr>
        <p:sp>
          <p:nvSpPr>
            <p:cNvPr id="153" name="Google Shape;153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</a:t>
              </a:r>
              <a:r>
                <a:rPr b="1" lang="en-US" sz="2000">
                  <a:solidFill>
                    <a:srgbClr val="8F9227"/>
                  </a:solidFill>
                </a:rPr>
                <a:t>安裝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4</a:t>
              </a:r>
              <a:endParaRPr/>
            </a:p>
          </p:txBody>
        </p:sp>
      </p:grpSp>
      <p:grpSp>
        <p:nvGrpSpPr>
          <p:cNvPr id="155" name="Google Shape;155;p27"/>
          <p:cNvGrpSpPr/>
          <p:nvPr/>
        </p:nvGrpSpPr>
        <p:grpSpPr>
          <a:xfrm>
            <a:off x="3974315" y="5482242"/>
            <a:ext cx="4360676" cy="708006"/>
            <a:chOff x="3235716" y="1052736"/>
            <a:chExt cx="4360676" cy="870000"/>
          </a:xfrm>
        </p:grpSpPr>
        <p:sp>
          <p:nvSpPr>
            <p:cNvPr id="156" name="Google Shape;156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Homework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57" name="Google Shape;157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7</a:t>
              </a:r>
              <a:endParaRPr/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3974315" y="3949789"/>
            <a:ext cx="4360676" cy="708006"/>
            <a:chOff x="3235716" y="1052736"/>
            <a:chExt cx="4360676" cy="870000"/>
          </a:xfrm>
        </p:grpSpPr>
        <p:sp>
          <p:nvSpPr>
            <p:cNvPr id="159" name="Google Shape;159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</a:t>
              </a:r>
              <a:r>
                <a:rPr b="1" lang="en-US" sz="2000">
                  <a:solidFill>
                    <a:srgbClr val="8F9227"/>
                  </a:solidFill>
                </a:rPr>
                <a:t>規範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5</a:t>
              </a:r>
              <a:endParaRPr/>
            </a:p>
          </p:txBody>
        </p:sp>
      </p:grpSp>
      <p:grpSp>
        <p:nvGrpSpPr>
          <p:cNvPr id="161" name="Google Shape;161;p27"/>
          <p:cNvGrpSpPr/>
          <p:nvPr/>
        </p:nvGrpSpPr>
        <p:grpSpPr>
          <a:xfrm>
            <a:off x="3974315" y="4716016"/>
            <a:ext cx="4360676" cy="708006"/>
            <a:chOff x="3235716" y="1052736"/>
            <a:chExt cx="4360676" cy="870000"/>
          </a:xfrm>
        </p:grpSpPr>
        <p:sp>
          <p:nvSpPr>
            <p:cNvPr id="162" name="Google Shape;162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進階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6</a:t>
              </a:r>
              <a:endParaRPr/>
            </a:p>
          </p:txBody>
        </p:sp>
      </p:grpSp>
      <p:grpSp>
        <p:nvGrpSpPr>
          <p:cNvPr id="164" name="Google Shape;164;p27"/>
          <p:cNvGrpSpPr/>
          <p:nvPr/>
        </p:nvGrpSpPr>
        <p:grpSpPr>
          <a:xfrm>
            <a:off x="3974315" y="884987"/>
            <a:ext cx="4360676" cy="708006"/>
            <a:chOff x="3235716" y="1052736"/>
            <a:chExt cx="4360676" cy="870000"/>
          </a:xfrm>
        </p:grpSpPr>
        <p:sp>
          <p:nvSpPr>
            <p:cNvPr id="165" name="Google Shape;165;p27"/>
            <p:cNvSpPr txBox="1"/>
            <p:nvPr/>
          </p:nvSpPr>
          <p:spPr>
            <a:xfrm>
              <a:off x="4091792" y="1206624"/>
              <a:ext cx="3504600" cy="4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lang="en-US" sz="2000">
                  <a:solidFill>
                    <a:srgbClr val="8F9227"/>
                  </a:solidFill>
                </a:rPr>
                <a:t>GreenSock </a:t>
              </a:r>
              <a:r>
                <a:rPr b="1" lang="en-US" sz="2000">
                  <a:solidFill>
                    <a:srgbClr val="8F9227"/>
                  </a:solidFill>
                </a:rPr>
                <a:t>介紹</a:t>
              </a:r>
              <a:endParaRPr b="1" sz="2000">
                <a:solidFill>
                  <a:srgbClr val="8F9227"/>
                </a:solidFill>
              </a:endParaRPr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235716" y="1052736"/>
              <a:ext cx="10482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F9227"/>
                </a:buClr>
                <a:buFont typeface="Arial"/>
                <a:buNone/>
              </a:pPr>
              <a:r>
                <a:rPr b="1" i="1" lang="en-US" sz="4000" u="none" cap="none" strike="noStrike">
                  <a:solidFill>
                    <a:srgbClr val="8F922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i="1" lang="en-US" sz="4000">
                  <a:solidFill>
                    <a:srgbClr val="8F9227"/>
                  </a:solidFill>
                </a:rPr>
                <a:t>1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/>
        </p:nvSpPr>
        <p:spPr>
          <a:xfrm>
            <a:off x="973026" y="246025"/>
            <a:ext cx="65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</a:t>
            </a:r>
            <a:r>
              <a:rPr b="1" lang="en-US" sz="2000">
                <a:solidFill>
                  <a:srgbClr val="BFCC00"/>
                </a:solidFill>
              </a:rPr>
              <a:t>進階</a:t>
            </a:r>
            <a:r>
              <a:rPr b="1" lang="en-US" sz="2000">
                <a:solidFill>
                  <a:srgbClr val="BFCC00"/>
                </a:solidFill>
              </a:rPr>
              <a:t>安裝 - with webpack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4</a:t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45"/>
          <p:cNvGrpSpPr/>
          <p:nvPr/>
        </p:nvGrpSpPr>
        <p:grpSpPr>
          <a:xfrm>
            <a:off x="1007125" y="1412775"/>
            <a:ext cx="4271225" cy="3407225"/>
            <a:chOff x="1007125" y="2348200"/>
            <a:chExt cx="4271225" cy="3407225"/>
          </a:xfrm>
        </p:grpSpPr>
        <p:pic>
          <p:nvPicPr>
            <p:cNvPr id="316" name="Google Shape;316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125" y="2348200"/>
              <a:ext cx="4271225" cy="340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45"/>
            <p:cNvSpPr/>
            <p:nvPr/>
          </p:nvSpPr>
          <p:spPr>
            <a:xfrm>
              <a:off x="1572100" y="3830050"/>
              <a:ext cx="3225300" cy="205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819900" y="2443950"/>
            <a:ext cx="7809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800"/>
              <a:t>為什麼只需要引入</a:t>
            </a:r>
            <a:r>
              <a:rPr b="1" lang="en-US" sz="4800">
                <a:solidFill>
                  <a:srgbClr val="FF0000"/>
                </a:solidFill>
              </a:rPr>
              <a:t>TweenMax.min.js</a:t>
            </a:r>
            <a:r>
              <a:rPr b="1" lang="en-US" sz="4800"/>
              <a:t>呢？</a:t>
            </a:r>
            <a:endParaRPr sz="4800"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安裝</a:t>
            </a:r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4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7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你可以打開TweenMax.min.js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2" name="Google Shape;332;p47"/>
          <p:cNvGrpSpPr/>
          <p:nvPr/>
        </p:nvGrpSpPr>
        <p:grpSpPr>
          <a:xfrm>
            <a:off x="0" y="2195119"/>
            <a:ext cx="9143999" cy="2467761"/>
            <a:chOff x="0" y="2195119"/>
            <a:chExt cx="9143999" cy="2467761"/>
          </a:xfrm>
        </p:grpSpPr>
        <p:pic>
          <p:nvPicPr>
            <p:cNvPr id="333" name="Google Shape;333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2195119"/>
              <a:ext cx="9143999" cy="2467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47"/>
            <p:cNvSpPr/>
            <p:nvPr/>
          </p:nvSpPr>
          <p:spPr>
            <a:xfrm>
              <a:off x="226775" y="3044725"/>
              <a:ext cx="8917200" cy="400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</a:t>
            </a:r>
            <a:r>
              <a:rPr b="1" lang="en-US" sz="2800">
                <a:solidFill>
                  <a:srgbClr val="595757"/>
                </a:solidFill>
              </a:rPr>
              <a:t>規範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5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</a:t>
            </a:r>
            <a:endParaRPr/>
          </a:p>
        </p:txBody>
      </p:sp>
      <p:sp>
        <p:nvSpPr>
          <p:cNvPr id="346" name="Google Shape;346;p49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1007125" y="1412775"/>
            <a:ext cx="7488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TweenMax.to(目標, 持續時間, 屬性);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1007125" y="2528700"/>
            <a:ext cx="6272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只要有宣告或使用該方法，默認情況下，所有tweens都會立即播放。</a:t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850" y="2018138"/>
            <a:ext cx="4168224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 txBox="1"/>
          <p:nvPr/>
        </p:nvSpPr>
        <p:spPr>
          <a:xfrm>
            <a:off x="1007125" y="3216050"/>
            <a:ext cx="627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※TweenMax可換成TweenLite、TimelineLite、TimelineMax，用法皆一樣。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</a:t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358" name="Google Shape;358;p50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050" y="1412775"/>
            <a:ext cx="4168224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/>
        </p:nvSpPr>
        <p:spPr>
          <a:xfrm>
            <a:off x="1177075" y="2124659"/>
            <a:ext cx="6766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target(Object) : 可以使用getElementById、jQuery等</a:t>
            </a:r>
            <a:r>
              <a:rPr lang="en-US">
                <a:solidFill>
                  <a:schemeClr val="dk1"/>
                </a:solidFill>
              </a:rPr>
              <a:t>表示法</a:t>
            </a:r>
            <a:endParaRPr/>
          </a:p>
        </p:txBody>
      </p:sp>
      <p:cxnSp>
        <p:nvCxnSpPr>
          <p:cNvPr id="361" name="Google Shape;361;p50"/>
          <p:cNvCxnSpPr/>
          <p:nvPr/>
        </p:nvCxnSpPr>
        <p:spPr>
          <a:xfrm flipH="1" rot="10800000">
            <a:off x="1189650" y="1772925"/>
            <a:ext cx="1399500" cy="34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50"/>
          <p:cNvCxnSpPr/>
          <p:nvPr/>
        </p:nvCxnSpPr>
        <p:spPr>
          <a:xfrm rot="10800000">
            <a:off x="3328075" y="1772925"/>
            <a:ext cx="4618500" cy="34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3" name="Google Shape;363;p50"/>
          <p:cNvGrpSpPr/>
          <p:nvPr/>
        </p:nvGrpSpPr>
        <p:grpSpPr>
          <a:xfrm>
            <a:off x="1177050" y="3038450"/>
            <a:ext cx="6766351" cy="1459800"/>
            <a:chOff x="1177050" y="3800450"/>
            <a:chExt cx="6766351" cy="1459800"/>
          </a:xfrm>
        </p:grpSpPr>
        <p:pic>
          <p:nvPicPr>
            <p:cNvPr id="364" name="Google Shape;364;p5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7050" y="3800450"/>
              <a:ext cx="6766351" cy="1459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5" name="Google Shape;365;p50"/>
            <p:cNvCxnSpPr/>
            <p:nvPr/>
          </p:nvCxnSpPr>
          <p:spPr>
            <a:xfrm>
              <a:off x="2589150" y="4089925"/>
              <a:ext cx="738900" cy="7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50"/>
            <p:cNvCxnSpPr/>
            <p:nvPr/>
          </p:nvCxnSpPr>
          <p:spPr>
            <a:xfrm>
              <a:off x="2589150" y="4662200"/>
              <a:ext cx="10110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50"/>
            <p:cNvCxnSpPr/>
            <p:nvPr/>
          </p:nvCxnSpPr>
          <p:spPr>
            <a:xfrm>
              <a:off x="2589150" y="5155175"/>
              <a:ext cx="1951800" cy="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</a:t>
            </a:r>
            <a:endParaRPr/>
          </a:p>
        </p:txBody>
      </p:sp>
      <p:sp>
        <p:nvSpPr>
          <p:cNvPr id="373" name="Google Shape;373;p51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050" y="1412775"/>
            <a:ext cx="4168224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1177075" y="2124659"/>
            <a:ext cx="67662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vars</a:t>
            </a:r>
            <a:r>
              <a:rPr lang="en-US">
                <a:solidFill>
                  <a:schemeClr val="dk1"/>
                </a:solidFill>
              </a:rPr>
              <a:t>(Object) : </a:t>
            </a:r>
            <a:r>
              <a:rPr lang="en-US"/>
              <a:t>變動的屬性，如：widith, alpha, repeat, yoyo, </a:t>
            </a:r>
            <a:r>
              <a:rPr lang="en-US">
                <a:solidFill>
                  <a:schemeClr val="dk1"/>
                </a:solidFill>
              </a:rPr>
              <a:t>onComplete...</a:t>
            </a:r>
            <a:endParaRPr/>
          </a:p>
        </p:txBody>
      </p:sp>
      <p:grpSp>
        <p:nvGrpSpPr>
          <p:cNvPr id="377" name="Google Shape;377;p51"/>
          <p:cNvGrpSpPr/>
          <p:nvPr/>
        </p:nvGrpSpPr>
        <p:grpSpPr>
          <a:xfrm>
            <a:off x="1177050" y="3038450"/>
            <a:ext cx="6766351" cy="1459800"/>
            <a:chOff x="1177050" y="3800450"/>
            <a:chExt cx="6766351" cy="1459800"/>
          </a:xfrm>
        </p:grpSpPr>
        <p:pic>
          <p:nvPicPr>
            <p:cNvPr id="378" name="Google Shape;378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7050" y="3800450"/>
              <a:ext cx="6766351" cy="1459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9" name="Google Shape;379;p51"/>
            <p:cNvCxnSpPr/>
            <p:nvPr/>
          </p:nvCxnSpPr>
          <p:spPr>
            <a:xfrm>
              <a:off x="3910975" y="4097700"/>
              <a:ext cx="3304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51"/>
            <p:cNvCxnSpPr/>
            <p:nvPr/>
          </p:nvCxnSpPr>
          <p:spPr>
            <a:xfrm>
              <a:off x="4218900" y="4654425"/>
              <a:ext cx="14571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51"/>
            <p:cNvCxnSpPr/>
            <p:nvPr/>
          </p:nvCxnSpPr>
          <p:spPr>
            <a:xfrm>
              <a:off x="5071100" y="5164500"/>
              <a:ext cx="25257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82" name="Google Shape;382;p51"/>
          <p:cNvCxnSpPr/>
          <p:nvPr/>
        </p:nvCxnSpPr>
        <p:spPr>
          <a:xfrm flipH="1" rot="10800000">
            <a:off x="1181875" y="1772925"/>
            <a:ext cx="3421200" cy="34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51"/>
          <p:cNvCxnSpPr/>
          <p:nvPr/>
        </p:nvCxnSpPr>
        <p:spPr>
          <a:xfrm rot="10800000">
            <a:off x="5085200" y="1772925"/>
            <a:ext cx="2853600" cy="34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389" name="Google Shape;389;p52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2"/>
          <p:cNvSpPr txBox="1"/>
          <p:nvPr/>
        </p:nvSpPr>
        <p:spPr>
          <a:xfrm>
            <a:off x="973025" y="246025"/>
            <a:ext cx="41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 </a:t>
            </a:r>
            <a:r>
              <a:rPr b="1" lang="en-US" sz="2000">
                <a:solidFill>
                  <a:srgbClr val="BFCC00"/>
                </a:solidFill>
              </a:rPr>
              <a:t>範例</a:t>
            </a:r>
            <a:endParaRPr/>
          </a:p>
        </p:txBody>
      </p:sp>
      <p:sp>
        <p:nvSpPr>
          <p:cNvPr id="391" name="Google Shape;391;p52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假設一個正方形向右移動300px，且要不斷重複執行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https://codepen.io/sinyi/pen/JOPLLZ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/>
        </p:nvSpPr>
        <p:spPr>
          <a:xfrm>
            <a:off x="973024" y="246025"/>
            <a:ext cx="4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 - Easing 屬性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1007125" y="1412775"/>
            <a:ext cx="74889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Easing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時間軸運行方式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範例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更多選擇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https://greensock.com/get-started-js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9750" y="2320600"/>
            <a:ext cx="4949399" cy="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973023" y="246025"/>
            <a:ext cx="4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TweenMax.fromTo()</a:t>
            </a:r>
            <a:endParaRPr/>
          </a:p>
        </p:txBody>
      </p:sp>
      <p:sp>
        <p:nvSpPr>
          <p:cNvPr id="406" name="Google Shape;406;p54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775" y="2469750"/>
            <a:ext cx="4168224" cy="152124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4"/>
          <p:cNvSpPr txBox="1"/>
          <p:nvPr/>
        </p:nvSpPr>
        <p:spPr>
          <a:xfrm>
            <a:off x="1007125" y="1412775"/>
            <a:ext cx="748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.fromTo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從</a:t>
            </a:r>
            <a:r>
              <a:rPr lang="en-US"/>
              <a:t>什麼屬性(from)變化到</a:t>
            </a:r>
            <a:r>
              <a:rPr lang="en-US">
                <a:solidFill>
                  <a:schemeClr val="dk1"/>
                </a:solidFill>
              </a:rPr>
              <a:t>什麼</a:t>
            </a:r>
            <a:r>
              <a:rPr lang="en-US"/>
              <a:t>屬性(to)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1007125" y="4182550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5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2447764" y="4149080"/>
            <a:ext cx="424847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介紹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/>
        </p:nvSpPr>
        <p:spPr>
          <a:xfrm>
            <a:off x="973023" y="246025"/>
            <a:ext cx="4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TweenMax.set()</a:t>
            </a:r>
            <a:endParaRPr/>
          </a:p>
        </p:txBody>
      </p:sp>
      <p:sp>
        <p:nvSpPr>
          <p:cNvPr id="416" name="Google Shape;416;p55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5"/>
          <p:cNvSpPr txBox="1"/>
          <p:nvPr/>
        </p:nvSpPr>
        <p:spPr>
          <a:xfrm>
            <a:off x="1007125" y="1412775"/>
            <a:ext cx="748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.set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設定目標物件的屬性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p55"/>
          <p:cNvPicPr preferRelativeResize="0"/>
          <p:nvPr/>
        </p:nvPicPr>
        <p:blipFill rotWithShape="1">
          <a:blip r:embed="rId4">
            <a:alphaModFix/>
          </a:blip>
          <a:srcRect b="73305" l="0" r="41752" t="0"/>
          <a:stretch/>
        </p:blipFill>
        <p:spPr>
          <a:xfrm>
            <a:off x="1569475" y="2393550"/>
            <a:ext cx="3264299" cy="3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5"/>
          <p:cNvPicPr preferRelativeResize="0"/>
          <p:nvPr/>
        </p:nvPicPr>
        <p:blipFill rotWithShape="1">
          <a:blip r:embed="rId4">
            <a:alphaModFix/>
          </a:blip>
          <a:srcRect b="0" l="0" r="0" t="70009"/>
          <a:stretch/>
        </p:blipFill>
        <p:spPr>
          <a:xfrm>
            <a:off x="1569475" y="3777975"/>
            <a:ext cx="56041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5"/>
          <p:cNvSpPr txBox="1"/>
          <p:nvPr/>
        </p:nvSpPr>
        <p:spPr>
          <a:xfrm>
            <a:off x="1007125" y="3176075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範例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/>
          <p:nvPr/>
        </p:nvSpPr>
        <p:spPr>
          <a:xfrm>
            <a:off x="973023" y="246025"/>
            <a:ext cx="4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TweenMax.staggerTo()</a:t>
            </a:r>
            <a:endParaRPr/>
          </a:p>
        </p:txBody>
      </p:sp>
      <p:sp>
        <p:nvSpPr>
          <p:cNvPr id="427" name="Google Shape;427;p56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28" name="Google Shape;428;p56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6"/>
          <p:cNvSpPr txBox="1"/>
          <p:nvPr/>
        </p:nvSpPr>
        <p:spPr>
          <a:xfrm>
            <a:off x="1007125" y="1412775"/>
            <a:ext cx="748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.</a:t>
            </a:r>
            <a:r>
              <a:rPr b="1" lang="en-US" sz="2000">
                <a:solidFill>
                  <a:schemeClr val="dk1"/>
                </a:solidFill>
              </a:rPr>
              <a:t>staggerTo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針對多個物件做同樣的動作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6"/>
          <p:cNvSpPr txBox="1"/>
          <p:nvPr/>
        </p:nvSpPr>
        <p:spPr>
          <a:xfrm>
            <a:off x="1007125" y="3122325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4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475" y="2469750"/>
            <a:ext cx="6258795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</a:t>
            </a:r>
            <a:r>
              <a:rPr b="1" lang="en-US" sz="2800">
                <a:solidFill>
                  <a:srgbClr val="595757"/>
                </a:solidFill>
              </a:rPr>
              <a:t>進階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7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6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667500" y="3568000"/>
            <a:ext cx="7809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</a:rPr>
              <a:t>TweenMax.to()</a:t>
            </a:r>
            <a:r>
              <a:rPr b="1" lang="en-US" sz="3600"/>
              <a:t> vs </a:t>
            </a:r>
            <a:r>
              <a:rPr b="1" lang="en-US" sz="3600">
                <a:solidFill>
                  <a:srgbClr val="FF0000"/>
                </a:solidFill>
              </a:rPr>
              <a:t>TimelineMax.to()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667500" y="2552900"/>
            <a:ext cx="78090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3600"/>
              <a:t>什麼時機點該用哪一個呢？</a:t>
            </a:r>
            <a:endParaRPr b="1" sz="3600"/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/>
          <p:nvPr/>
        </p:nvSpPr>
        <p:spPr>
          <a:xfrm>
            <a:off x="973025" y="246025"/>
            <a:ext cx="5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 vs </a:t>
            </a:r>
            <a:r>
              <a:rPr b="1" lang="en-US" sz="2000">
                <a:solidFill>
                  <a:srgbClr val="BFCC00"/>
                </a:solidFill>
              </a:rPr>
              <a:t>TimelineMax.to() 時機點</a:t>
            </a:r>
            <a:endParaRPr/>
          </a:p>
        </p:txBody>
      </p:sp>
      <p:sp>
        <p:nvSpPr>
          <p:cNvPr id="450" name="Google Shape;450;p59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51" name="Google Shape;451;p59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TweenMax.to()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當動畫較單純，與其他動畫之間無直接相關連接。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TimelineMax.to()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需要製作較複雜的動畫，且需要時間軸控制各個動畫運行的時機點。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/>
        </p:nvSpPr>
        <p:spPr>
          <a:xfrm>
            <a:off x="973025" y="246025"/>
            <a:ext cx="55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TweenMax.to() vs TimelineMax.to() 寫法比較</a:t>
            </a:r>
            <a:endParaRPr/>
          </a:p>
        </p:txBody>
      </p:sp>
      <p:sp>
        <p:nvSpPr>
          <p:cNvPr id="458" name="Google Shape;458;p60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59" name="Google Shape;459;p60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0"/>
          <p:cNvSpPr txBox="1"/>
          <p:nvPr/>
        </p:nvSpPr>
        <p:spPr>
          <a:xfrm>
            <a:off x="1007125" y="1412775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TweenMax.to()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475" y="1999100"/>
            <a:ext cx="416822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475" y="3542650"/>
            <a:ext cx="5648854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1007125" y="2964225"/>
            <a:ext cx="74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TimelineMax.to()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1493275" y="4285950"/>
            <a:ext cx="62724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position: 控制動畫在整個時間軸的位置。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/>
          <p:nvPr/>
        </p:nvSpPr>
        <p:spPr>
          <a:xfrm>
            <a:off x="973023" y="246025"/>
            <a:ext cx="48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TimelineMax.to()</a:t>
            </a:r>
            <a:endParaRPr/>
          </a:p>
        </p:txBody>
      </p:sp>
      <p:sp>
        <p:nvSpPr>
          <p:cNvPr id="470" name="Google Shape;470;p61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5</a:t>
            </a:r>
            <a:endParaRPr/>
          </a:p>
        </p:txBody>
      </p:sp>
      <p:sp>
        <p:nvSpPr>
          <p:cNvPr id="471" name="Google Shape;471;p61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1"/>
          <p:cNvSpPr txBox="1"/>
          <p:nvPr/>
        </p:nvSpPr>
        <p:spPr>
          <a:xfrm>
            <a:off x="1007125" y="1412775"/>
            <a:ext cx="6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到底如何使用呢？</a:t>
            </a:r>
            <a:r>
              <a:rPr lang="en-US" sz="2000" u="sng">
                <a:solidFill>
                  <a:schemeClr val="accent5"/>
                </a:solidFill>
                <a:hlinkClick r:id="rId4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61"/>
          <p:cNvGrpSpPr/>
          <p:nvPr/>
        </p:nvGrpSpPr>
        <p:grpSpPr>
          <a:xfrm>
            <a:off x="1083325" y="2468825"/>
            <a:ext cx="6878975" cy="972250"/>
            <a:chOff x="1007125" y="3366500"/>
            <a:chExt cx="6878975" cy="972250"/>
          </a:xfrm>
        </p:grpSpPr>
        <p:pic>
          <p:nvPicPr>
            <p:cNvPr id="474" name="Google Shape;474;p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07125" y="3366500"/>
              <a:ext cx="6878975" cy="972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5" name="Google Shape;475;p61"/>
            <p:cNvCxnSpPr/>
            <p:nvPr/>
          </p:nvCxnSpPr>
          <p:spPr>
            <a:xfrm>
              <a:off x="5017625" y="3685575"/>
              <a:ext cx="831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61"/>
            <p:cNvCxnSpPr/>
            <p:nvPr/>
          </p:nvCxnSpPr>
          <p:spPr>
            <a:xfrm>
              <a:off x="5017625" y="3954600"/>
              <a:ext cx="386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61"/>
            <p:cNvCxnSpPr/>
            <p:nvPr/>
          </p:nvCxnSpPr>
          <p:spPr>
            <a:xfrm>
              <a:off x="5017625" y="4234525"/>
              <a:ext cx="8319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TimelineMax .add()</a:t>
            </a:r>
            <a:endParaRPr/>
          </a:p>
        </p:txBody>
      </p:sp>
      <p:sp>
        <p:nvSpPr>
          <p:cNvPr id="483" name="Google Shape;483;p62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484" name="Google Shape;484;p62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2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添加動畫(tween)、時間軸(timeline)、callback到目前</a:t>
            </a:r>
            <a:r>
              <a:rPr b="1" lang="en-US" sz="2000">
                <a:solidFill>
                  <a:schemeClr val="dk1"/>
                </a:solidFill>
              </a:rPr>
              <a:t>的TimelineLite</a:t>
            </a:r>
            <a:r>
              <a:rPr b="1" lang="en-US" sz="2000">
                <a:solidFill>
                  <a:schemeClr val="dk1"/>
                </a:solidFill>
              </a:rPr>
              <a:t> / TimelineMax中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一個 Timeline 中可以添加多個不同的動作，並且會依序執行。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6" name="Google Shape;48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925" y="3276600"/>
            <a:ext cx="5120349" cy="31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925" y="2878725"/>
            <a:ext cx="4170249" cy="2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TimelineMax </a:t>
            </a:r>
            <a:r>
              <a:rPr b="1" lang="en-US" sz="2000">
                <a:solidFill>
                  <a:srgbClr val="BFCC00"/>
                </a:solidFill>
              </a:rPr>
              <a:t>串連用法</a:t>
            </a:r>
            <a:endParaRPr/>
          </a:p>
        </p:txBody>
      </p:sp>
      <p:sp>
        <p:nvSpPr>
          <p:cNvPr id="493" name="Google Shape;493;p63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494" name="Google Shape;494;p63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3"/>
          <p:cNvSpPr txBox="1"/>
          <p:nvPr/>
        </p:nvSpPr>
        <p:spPr>
          <a:xfrm>
            <a:off x="1007125" y="1412775"/>
            <a:ext cx="7606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TimelineLite / TimelineMax </a:t>
            </a:r>
            <a:r>
              <a:rPr b="1" lang="en-US" sz="2000">
                <a:solidFill>
                  <a:schemeClr val="dk1"/>
                </a:solidFill>
              </a:rPr>
              <a:t>宣告完成後可以接續做不同的動作。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6" name="Google Shape;4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213" y="2293713"/>
            <a:ext cx="6332376" cy="21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3"/>
          <p:cNvSpPr txBox="1"/>
          <p:nvPr/>
        </p:nvSpPr>
        <p:spPr>
          <a:xfrm>
            <a:off x="1544200" y="4401025"/>
            <a:ext cx="627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※TweenMax</a:t>
            </a:r>
            <a:r>
              <a:rPr lang="en-US">
                <a:solidFill>
                  <a:srgbClr val="FF0000"/>
                </a:solidFill>
              </a:rPr>
              <a:t>無法這樣使用。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TimelineMax </a:t>
            </a:r>
            <a:r>
              <a:rPr b="1" lang="en-US" sz="2000">
                <a:solidFill>
                  <a:srgbClr val="BFCC00"/>
                </a:solidFill>
              </a:rPr>
              <a:t>時間軸運用</a:t>
            </a:r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504" name="Google Shape;504;p64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1007125" y="1412775"/>
            <a:ext cx="76671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可偵測 </a:t>
            </a:r>
            <a:r>
              <a:rPr b="1" lang="en-US" sz="2000">
                <a:solidFill>
                  <a:schemeClr val="dk1"/>
                </a:solidFill>
              </a:rPr>
              <a:t>TimelineLite</a:t>
            </a:r>
            <a:r>
              <a:rPr b="1" lang="en-US" sz="2000">
                <a:solidFill>
                  <a:schemeClr val="dk1"/>
                </a:solidFill>
              </a:rPr>
              <a:t> / TimelineMax </a:t>
            </a:r>
            <a:r>
              <a:rPr b="1" lang="en-US" sz="2000">
                <a:solidFill>
                  <a:schemeClr val="dk1"/>
                </a:solidFill>
              </a:rPr>
              <a:t>從開始到結束的時間軸</a:t>
            </a:r>
            <a:r>
              <a:rPr b="1" lang="en-US" sz="2000">
                <a:solidFill>
                  <a:schemeClr val="dk1"/>
                </a:solidFill>
              </a:rPr>
              <a:t>運</a:t>
            </a:r>
            <a:r>
              <a:rPr b="1" lang="en-US" sz="2000">
                <a:solidFill>
                  <a:schemeClr val="dk1"/>
                </a:solidFill>
              </a:rPr>
              <a:t>行。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06" name="Google Shape;506;p64"/>
          <p:cNvSpPr txBox="1"/>
          <p:nvPr/>
        </p:nvSpPr>
        <p:spPr>
          <a:xfrm>
            <a:off x="1007125" y="2396900"/>
            <a:ext cx="6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4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925" y="2997288"/>
            <a:ext cx="3682099" cy="16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973029" y="246032"/>
            <a:ext cx="350454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Logo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116953" y="174022"/>
            <a:ext cx="10482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007130" y="1412775"/>
            <a:ext cx="7488900" cy="3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52600"/>
            <a:ext cx="9144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TimelineMax 時間軸運用 - </a:t>
            </a:r>
            <a:r>
              <a:rPr b="1" lang="en-US" sz="2000">
                <a:solidFill>
                  <a:srgbClr val="BFCC00"/>
                </a:solidFill>
              </a:rPr>
              <a:t>傳遞參數</a:t>
            </a:r>
            <a:endParaRPr/>
          </a:p>
        </p:txBody>
      </p:sp>
      <p:sp>
        <p:nvSpPr>
          <p:cNvPr id="513" name="Google Shape;513;p65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514" name="Google Shape;514;p65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5"/>
          <p:cNvSpPr txBox="1"/>
          <p:nvPr/>
        </p:nvSpPr>
        <p:spPr>
          <a:xfrm>
            <a:off x="1007125" y="1412775"/>
            <a:ext cx="7661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向 </a:t>
            </a:r>
            <a:r>
              <a:rPr b="1" lang="en-US" sz="2000">
                <a:solidFill>
                  <a:schemeClr val="dk1"/>
                </a:solidFill>
              </a:rPr>
              <a:t>TimelineLite</a:t>
            </a:r>
            <a:r>
              <a:rPr b="1" lang="en-US" sz="2000">
                <a:solidFill>
                  <a:schemeClr val="dk1"/>
                </a:solidFill>
              </a:rPr>
              <a:t> / TimelineMax </a:t>
            </a:r>
            <a:r>
              <a:rPr b="1" lang="en-US" sz="2000">
                <a:solidFill>
                  <a:schemeClr val="dk1"/>
                </a:solidFill>
              </a:rPr>
              <a:t>時間軸傳遞參數</a:t>
            </a:r>
            <a:r>
              <a:rPr b="1" lang="en-US" sz="2000">
                <a:solidFill>
                  <a:schemeClr val="dk1"/>
                </a:solidFill>
              </a:rPr>
              <a:t>。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1350">
                <a:solidFill>
                  <a:srgbClr val="606060"/>
                </a:solidFill>
                <a:highlight>
                  <a:srgbClr val="DEDEDE"/>
                </a:highlight>
              </a:rPr>
              <a:t> An Array of parameters to pass the </a:t>
            </a:r>
            <a:r>
              <a:rPr lang="en-US" sz="1200">
                <a:solidFill>
                  <a:srgbClr val="515151"/>
                </a:solidFill>
                <a:highlight>
                  <a:srgbClr val="D2D2D2"/>
                </a:highlight>
              </a:rPr>
              <a:t>onStart</a:t>
            </a:r>
            <a:r>
              <a:rPr lang="en-US" sz="1350">
                <a:solidFill>
                  <a:srgbClr val="606060"/>
                </a:solidFill>
                <a:highlight>
                  <a:srgbClr val="DEDEDE"/>
                </a:highlight>
              </a:rPr>
              <a:t> function.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16" name="Google Shape;516;p65"/>
          <p:cNvSpPr txBox="1"/>
          <p:nvPr/>
        </p:nvSpPr>
        <p:spPr>
          <a:xfrm>
            <a:off x="1007125" y="2316288"/>
            <a:ext cx="6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4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925" y="2991225"/>
            <a:ext cx="3720476" cy="18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TweenMax - BezierPlugin</a:t>
            </a:r>
            <a:endParaRPr/>
          </a:p>
        </p:txBody>
      </p:sp>
      <p:sp>
        <p:nvSpPr>
          <p:cNvPr id="523" name="Google Shape;523;p66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524" name="Google Shape;524;p66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6"/>
          <p:cNvSpPr txBox="1"/>
          <p:nvPr/>
        </p:nvSpPr>
        <p:spPr>
          <a:xfrm>
            <a:off x="1007125" y="1412775"/>
            <a:ext cx="76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用於製作動畫弧形的路徑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6" name="Google Shape;52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000" y="2408050"/>
            <a:ext cx="3144400" cy="30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6"/>
          <p:cNvSpPr txBox="1"/>
          <p:nvPr/>
        </p:nvSpPr>
        <p:spPr>
          <a:xfrm>
            <a:off x="1007125" y="1812963"/>
            <a:ext cx="6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5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6"/>
          <p:cNvSpPr txBox="1"/>
          <p:nvPr/>
        </p:nvSpPr>
        <p:spPr>
          <a:xfrm>
            <a:off x="1440025" y="5679700"/>
            <a:ext cx="5481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已內建在 TweenMax 中不須額外安裝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用法：</a:t>
            </a:r>
            <a:r>
              <a:rPr lang="en-US" u="sng">
                <a:solidFill>
                  <a:schemeClr val="accent5"/>
                </a:solidFill>
                <a:hlinkClick r:id="rId6"/>
              </a:rPr>
              <a:t>https://greensock.com/docs/Plugins/BezierPlugin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動畫屬性簡寫</a:t>
            </a:r>
            <a:endParaRPr/>
          </a:p>
        </p:txBody>
      </p:sp>
      <p:sp>
        <p:nvSpPr>
          <p:cNvPr id="534" name="Google Shape;534;p67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6</a:t>
            </a:r>
            <a:endParaRPr/>
          </a:p>
        </p:txBody>
      </p:sp>
      <p:sp>
        <p:nvSpPr>
          <p:cNvPr id="535" name="Google Shape;535;p67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1007125" y="1412775"/>
            <a:ext cx="7661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屬性簡寫，更加靈活運用。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37" name="Google Shape;537;p67"/>
          <p:cNvSpPr txBox="1"/>
          <p:nvPr/>
        </p:nvSpPr>
        <p:spPr>
          <a:xfrm>
            <a:off x="1007125" y="2316288"/>
            <a:ext cx="6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5"/>
                </a:solidFill>
                <a:hlinkClick r:id="rId4"/>
              </a:rPr>
              <a:t>範例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975" y="3020700"/>
            <a:ext cx="5236049" cy="3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8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8"/>
          <p:cNvSpPr txBox="1"/>
          <p:nvPr/>
        </p:nvSpPr>
        <p:spPr>
          <a:xfrm>
            <a:off x="667500" y="2972850"/>
            <a:ext cx="7809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800" u="sng">
                <a:solidFill>
                  <a:schemeClr val="accent5"/>
                </a:solidFill>
                <a:hlinkClick r:id="rId4"/>
              </a:rPr>
              <a:t>API</a:t>
            </a:r>
            <a:r>
              <a:rPr b="1" lang="en-US" sz="4800"/>
              <a:t> 很好用</a:t>
            </a:r>
            <a:endParaRPr b="1" sz="4800"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Homework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9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7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0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0"/>
          <p:cNvSpPr txBox="1"/>
          <p:nvPr/>
        </p:nvSpPr>
        <p:spPr>
          <a:xfrm>
            <a:off x="973024" y="246025"/>
            <a:ext cx="47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Homework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7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4198476" y="2039550"/>
            <a:ext cx="39258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DOM：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點擊觸發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小愛心透過DOM元素增加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動畫：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透明度從無 -&gt; 有 -&gt; 無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運用貝茲曲線/</a:t>
            </a:r>
            <a:r>
              <a:rPr lang="en-US" sz="1800">
                <a:solidFill>
                  <a:schemeClr val="dk1"/>
                </a:solidFill>
              </a:rPr>
              <a:t>staggerTo</a:t>
            </a:r>
            <a:endParaRPr sz="1800"/>
          </a:p>
        </p:txBody>
      </p:sp>
      <p:sp>
        <p:nvSpPr>
          <p:cNvPr id="559" name="Google Shape;559;p70"/>
          <p:cNvSpPr txBox="1"/>
          <p:nvPr/>
        </p:nvSpPr>
        <p:spPr>
          <a:xfrm>
            <a:off x="1444525" y="4145900"/>
            <a:ext cx="1353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影片</a:t>
            </a:r>
            <a:endParaRPr sz="2400"/>
          </a:p>
        </p:txBody>
      </p:sp>
      <p:pic>
        <p:nvPicPr>
          <p:cNvPr id="560" name="Google Shape;560;p70"/>
          <p:cNvPicPr preferRelativeResize="0"/>
          <p:nvPr/>
        </p:nvPicPr>
        <p:blipFill rotWithShape="1">
          <a:blip r:embed="rId5">
            <a:alphaModFix/>
          </a:blip>
          <a:srcRect b="0" l="2959" r="0" t="0"/>
          <a:stretch/>
        </p:blipFill>
        <p:spPr>
          <a:xfrm>
            <a:off x="1520731" y="2101750"/>
            <a:ext cx="2047525" cy="19251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1" name="Google Shape;561;p70"/>
          <p:cNvSpPr txBox="1"/>
          <p:nvPr/>
        </p:nvSpPr>
        <p:spPr>
          <a:xfrm>
            <a:off x="1451888" y="4776450"/>
            <a:ext cx="2185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預設範例</a:t>
            </a:r>
            <a:endParaRPr sz="2400"/>
          </a:p>
        </p:txBody>
      </p:sp>
    </p:spTree>
  </p:cSld>
  <p:clrMapOvr>
    <a:masterClrMapping/>
  </p:clrMapOvr>
  <p:transition spd="med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1"/>
          <p:cNvSpPr txBox="1"/>
          <p:nvPr/>
        </p:nvSpPr>
        <p:spPr>
          <a:xfrm>
            <a:off x="667500" y="2796600"/>
            <a:ext cx="78090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7200">
                <a:solidFill>
                  <a:srgbClr val="BFCC00"/>
                </a:solidFill>
              </a:rPr>
              <a:t>Ｑ＆Ａ</a:t>
            </a:r>
            <a:endParaRPr b="1" sz="7200">
              <a:solidFill>
                <a:srgbClr val="BFCC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2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參考文件</a:t>
            </a:r>
            <a:endParaRPr/>
          </a:p>
        </p:txBody>
      </p:sp>
      <p:sp>
        <p:nvSpPr>
          <p:cNvPr id="573" name="Google Shape;573;p72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744425" y="1771525"/>
            <a:ext cx="77160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757"/>
                </a:solidFill>
              </a:rPr>
              <a:t>GreenSock </a:t>
            </a:r>
            <a:r>
              <a:rPr lang="en-US" sz="1100">
                <a:solidFill>
                  <a:srgbClr val="595757"/>
                </a:solidFill>
              </a:rPr>
              <a:t>官網</a:t>
            </a:r>
            <a:br>
              <a:rPr lang="en-US" sz="1100">
                <a:solidFill>
                  <a:srgbClr val="595757"/>
                </a:solidFill>
              </a:rPr>
            </a:br>
            <a:r>
              <a:rPr lang="en-US" sz="1100" u="sng">
                <a:solidFill>
                  <a:schemeClr val="hlink"/>
                </a:solidFill>
                <a:hlinkClick r:id="rId4"/>
              </a:rPr>
              <a:t>https://greensock.com/</a:t>
            </a: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rgbClr val="595757"/>
                </a:solidFill>
              </a:rPr>
            </a:br>
            <a:r>
              <a:rPr lang="en-US" sz="1100">
                <a:solidFill>
                  <a:srgbClr val="595757"/>
                </a:solidFill>
              </a:rPr>
              <a:t>GreenSock </a:t>
            </a:r>
            <a:r>
              <a:rPr lang="en-US" sz="1100">
                <a:solidFill>
                  <a:srgbClr val="595757"/>
                </a:solidFill>
              </a:rPr>
              <a:t>官方文件</a:t>
            </a:r>
            <a:br>
              <a:rPr lang="en-US" sz="1100">
                <a:solidFill>
                  <a:srgbClr val="595757"/>
                </a:solidFill>
              </a:rPr>
            </a:br>
            <a:r>
              <a:rPr lang="en-US" sz="1100" u="sng">
                <a:solidFill>
                  <a:schemeClr val="hlink"/>
                </a:solidFill>
                <a:hlinkClick r:id="rId5"/>
              </a:rPr>
              <a:t>https://greensock.com/docs</a:t>
            </a:r>
            <a:br>
              <a:rPr lang="en-US" sz="1100">
                <a:solidFill>
                  <a:srgbClr val="595757"/>
                </a:solidFill>
              </a:rPr>
            </a:br>
            <a:br>
              <a:rPr lang="en-US" sz="1100">
                <a:solidFill>
                  <a:srgbClr val="595757"/>
                </a:solidFill>
              </a:rPr>
            </a:br>
            <a:r>
              <a:rPr lang="en-US" sz="1100">
                <a:solidFill>
                  <a:srgbClr val="595757"/>
                </a:solidFill>
              </a:rPr>
              <a:t>GreenSock 用法簡易範例</a:t>
            </a:r>
            <a:br>
              <a:rPr lang="en-US" sz="1100">
                <a:solidFill>
                  <a:srgbClr val="595757"/>
                </a:solidFill>
              </a:rPr>
            </a:br>
            <a:r>
              <a:rPr lang="en-US" sz="1100" u="sng">
                <a:solidFill>
                  <a:schemeClr val="hlink"/>
                </a:solidFill>
                <a:hlinkClick r:id="rId6"/>
              </a:rPr>
              <a:t>https://ihatetomatoes.net/wp-content/uploads/2016/07/GreenSock-Cheatsheet-4.pdf</a:t>
            </a: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757"/>
                </a:solidFill>
              </a:rPr>
              <a:t>GreenSock - Easing小編輯器</a:t>
            </a: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https://greensock.com/get-started-js</a:t>
            </a:r>
            <a:br>
              <a:rPr lang="en-US" sz="1100">
                <a:solidFill>
                  <a:srgbClr val="595757"/>
                </a:solidFill>
              </a:rPr>
            </a:br>
            <a:br>
              <a:rPr lang="en-US" sz="1100">
                <a:solidFill>
                  <a:srgbClr val="595757"/>
                </a:solidFill>
              </a:rPr>
            </a:br>
            <a:r>
              <a:rPr lang="en-US" sz="1100">
                <a:solidFill>
                  <a:srgbClr val="595757"/>
                </a:solidFill>
              </a:rPr>
              <a:t>線上程式碼編輯器</a:t>
            </a:r>
            <a:br>
              <a:rPr lang="en-US" sz="1100">
                <a:solidFill>
                  <a:srgbClr val="595757"/>
                </a:solidFill>
              </a:rPr>
            </a:br>
            <a:r>
              <a:rPr lang="en-US" sz="1100" u="sng">
                <a:solidFill>
                  <a:schemeClr val="hlink"/>
                </a:solidFill>
                <a:hlinkClick r:id="rId8"/>
              </a:rPr>
              <a:t>https://codepen.io/</a:t>
            </a: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rgbClr val="595757"/>
                </a:solidFill>
              </a:rPr>
            </a:br>
            <a:endParaRPr sz="1100">
              <a:solidFill>
                <a:srgbClr val="59575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>
                <a:solidFill>
                  <a:srgbClr val="595757"/>
                </a:solidFill>
              </a:rPr>
            </a:br>
            <a:endParaRPr sz="1100">
              <a:solidFill>
                <a:srgbClr val="595757"/>
              </a:solidFill>
            </a:endParaRPr>
          </a:p>
        </p:txBody>
      </p:sp>
      <p:sp>
        <p:nvSpPr>
          <p:cNvPr id="575" name="Google Shape;575;p72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4400">
                <a:solidFill>
                  <a:srgbClr val="BFCC00"/>
                </a:solidFill>
              </a:rPr>
              <a:t>8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59336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/>
        </p:nvSpPr>
        <p:spPr>
          <a:xfrm>
            <a:off x="3209125" y="2993125"/>
            <a:ext cx="30702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/>
          </a:p>
        </p:txBody>
      </p:sp>
      <p:pic>
        <p:nvPicPr>
          <p:cNvPr id="581" name="Google Shape;58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86" y="2819913"/>
            <a:ext cx="803963" cy="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介紹</a:t>
            </a:r>
            <a:endParaRPr b="1" sz="2000">
              <a:solidFill>
                <a:srgbClr val="BFCC00"/>
              </a:solidFill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007125" y="1412775"/>
            <a:ext cx="74889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何謂GreenSock？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GSAP (GreenSock Animation Platform)</a:t>
            </a:r>
            <a:endParaRPr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可以運行於網頁上，一個</a:t>
            </a:r>
            <a:r>
              <a:rPr lang="en-US">
                <a:solidFill>
                  <a:srgbClr val="FF0000"/>
                </a:solidFill>
              </a:rPr>
              <a:t>簡單、效能強、製作出專業級 HTML5 動畫庫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</a:rPr>
              <a:t>GreenSock是用什麼語言寫的呢？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250150" y="4284225"/>
            <a:ext cx="46437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</a:rPr>
              <a:t>JavaScript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819900" y="2994150"/>
            <a:ext cx="780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800">
                <a:solidFill>
                  <a:srgbClr val="FF0000"/>
                </a:solidFill>
              </a:rPr>
              <a:t>為什麼會教GreenSock呢？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610" y="1966462"/>
            <a:ext cx="1980850" cy="1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872486" y="3856044"/>
            <a:ext cx="863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影片</a:t>
            </a:r>
            <a:endParaRPr sz="2400"/>
          </a:p>
        </p:txBody>
      </p:sp>
      <p:sp>
        <p:nvSpPr>
          <p:cNvPr id="204" name="Google Shape;204;p32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介紹</a:t>
            </a:r>
            <a:endParaRPr b="1" sz="2000">
              <a:solidFill>
                <a:srgbClr val="BFCC00"/>
              </a:solidFill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539" y="2615337"/>
            <a:ext cx="4694499" cy="1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2765239" y="3856044"/>
            <a:ext cx="8631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影片</a:t>
            </a:r>
            <a:endParaRPr sz="240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2447764" y="4149080"/>
            <a:ext cx="424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Font typeface="Arial"/>
              <a:buNone/>
            </a:pPr>
            <a:r>
              <a:rPr b="1" lang="en-US" sz="2800">
                <a:solidFill>
                  <a:srgbClr val="595757"/>
                </a:solidFill>
              </a:rPr>
              <a:t>GreenSock </a:t>
            </a:r>
            <a:r>
              <a:rPr b="1" lang="en-US" sz="2800">
                <a:solidFill>
                  <a:srgbClr val="595757"/>
                </a:solidFill>
              </a:rPr>
              <a:t>特色/優勢</a:t>
            </a:r>
            <a:endParaRPr b="1" i="0" sz="2800" u="none" cap="none" strike="noStrike">
              <a:solidFill>
                <a:srgbClr val="5957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248019" y="3142708"/>
            <a:ext cx="1048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32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1" lang="en-US" sz="3200">
                <a:solidFill>
                  <a:srgbClr val="BFCC00"/>
                </a:solidFill>
              </a:rPr>
              <a:t>2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973029" y="246032"/>
            <a:ext cx="35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lang="en-US" sz="2000">
                <a:solidFill>
                  <a:srgbClr val="BFCC00"/>
                </a:solidFill>
              </a:rPr>
              <a:t>GreenSock vs CSS3...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116953" y="174022"/>
            <a:ext cx="104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Font typeface="Arial"/>
              <a:buNone/>
            </a:pPr>
            <a:r>
              <a:rPr b="1" i="1" lang="en-US" sz="4400" u="none" cap="none" strike="noStrike">
                <a:solidFill>
                  <a:srgbClr val="BFCC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384232" y="-27382"/>
            <a:ext cx="43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616" y="1931325"/>
            <a:ext cx="2583069" cy="2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969" y="1931325"/>
            <a:ext cx="2135357" cy="2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