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28" r:id="rId2"/>
    <p:sldId id="342" r:id="rId3"/>
    <p:sldId id="356" r:id="rId4"/>
    <p:sldId id="357" r:id="rId5"/>
    <p:sldId id="361" r:id="rId6"/>
    <p:sldId id="362" r:id="rId7"/>
    <p:sldId id="363" r:id="rId8"/>
    <p:sldId id="370" r:id="rId9"/>
    <p:sldId id="360" r:id="rId10"/>
    <p:sldId id="364" r:id="rId11"/>
    <p:sldId id="365" r:id="rId12"/>
    <p:sldId id="369" r:id="rId13"/>
    <p:sldId id="366" r:id="rId14"/>
    <p:sldId id="367" r:id="rId15"/>
    <p:sldId id="371" r:id="rId16"/>
    <p:sldId id="368" r:id="rId17"/>
    <p:sldId id="372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8889"/>
    <a:srgbClr val="BFCC00"/>
    <a:srgbClr val="2A1511"/>
    <a:srgbClr val="595757"/>
    <a:srgbClr val="8F9227"/>
    <a:srgbClr val="E13763"/>
    <a:srgbClr val="717071"/>
    <a:srgbClr val="ECEDD3"/>
    <a:srgbClr val="DADBA9"/>
    <a:srgbClr val="C7C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359" autoAdjust="0"/>
    <p:restoredTop sz="94660" autoAdjust="0"/>
  </p:normalViewPr>
  <p:slideViewPr>
    <p:cSldViewPr>
      <p:cViewPr varScale="1">
        <p:scale>
          <a:sx n="118" d="100"/>
          <a:sy n="118" d="100"/>
        </p:scale>
        <p:origin x="102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82C86-C168-49C1-99FE-D02A644628AD}" type="datetimeFigureOut">
              <a:rPr lang="zh-TW" altLang="en-US" smtClean="0"/>
              <a:t>2019/2/12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A247A-631C-4796-9D8B-9781BEBF58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33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40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22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176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082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617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135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217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974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783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26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600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651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253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53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67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5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24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41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10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9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2019/2/12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27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89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2019/2/12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3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58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8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16F5-6607-425B-A8CE-4DF360FC5EF6}" type="datetimeFigureOut">
              <a:rPr lang="zh-TW" altLang="en-US" smtClean="0"/>
              <a:t>2019/2/12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49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580112" y="2780928"/>
            <a:ext cx="3456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2400" b="1" dirty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MAIN HEADING HERE</a:t>
            </a:r>
            <a:endParaRPr lang="zh-TW" altLang="en-US" sz="24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596864" y="3242593"/>
            <a:ext cx="243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smtClean="0">
                <a:solidFill>
                  <a:srgbClr val="71707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SUB </a:t>
            </a:r>
            <a:r>
              <a:rPr lang="en-US" altLang="zh-TW" dirty="0">
                <a:solidFill>
                  <a:srgbClr val="71707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HEADING HERE</a:t>
            </a:r>
            <a:endParaRPr lang="zh-TW" altLang="en-US" dirty="0">
              <a:solidFill>
                <a:srgbClr val="71707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666172" y="3969931"/>
            <a:ext cx="237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500" dirty="0">
                <a:solidFill>
                  <a:srgbClr val="71707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視覺設計</a:t>
            </a:r>
            <a:r>
              <a:rPr lang="zh-TW" altLang="en-US" sz="1500" dirty="0" smtClean="0">
                <a:solidFill>
                  <a:srgbClr val="71707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  </a:t>
            </a:r>
            <a:r>
              <a:rPr lang="en-US" altLang="zh-TW" sz="1500" dirty="0" smtClean="0">
                <a:solidFill>
                  <a:srgbClr val="71707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2014.08.12</a:t>
            </a:r>
            <a:endParaRPr lang="zh-TW" altLang="en-US" sz="1500" dirty="0">
              <a:solidFill>
                <a:srgbClr val="71707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77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06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13962" y="421214"/>
            <a:ext cx="340753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100" b="1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Rest Operator </a:t>
            </a:r>
            <a:r>
              <a:rPr lang="zh-TW" altLang="en-US" dirty="0"/>
              <a:t>其餘運算子</a:t>
            </a:r>
            <a:endParaRPr lang="zh-TW" altLang="en-US" dirty="0"/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10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16511" y="1470901"/>
            <a:ext cx="411552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(…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陣列名稱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在參數或新定義的陣列內，可將其餘的變數以陣列的方式儲存。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3284984"/>
            <a:ext cx="3209925" cy="20574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064" y="2776384"/>
            <a:ext cx="31242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07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13962" y="421214"/>
            <a:ext cx="470513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Array </a:t>
            </a:r>
            <a:r>
              <a:rPr lang="en-US" altLang="zh-TW" sz="2100" b="1" dirty="0" err="1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Destructuring</a:t>
            </a:r>
            <a:r>
              <a:rPr lang="en-US" altLang="zh-TW" sz="2100" b="1" dirty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100" b="1" dirty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陣列的解構賦值</a:t>
            </a: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11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465" y="1556792"/>
            <a:ext cx="3352800" cy="345757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16511" y="1470901"/>
            <a:ext cx="411552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可用陣列給予變數值。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接收變數的陣列可以留空，如右方的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沒有變數接收。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可用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 Operator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其餘運算子接收剩餘的陣列。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接收變數的陣列可以給予預設值，如下方的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為預設值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037" y="4653136"/>
            <a:ext cx="38004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08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13962" y="421214"/>
            <a:ext cx="48670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Object </a:t>
            </a:r>
            <a:r>
              <a:rPr lang="en-US" altLang="zh-TW" sz="2100" b="1" dirty="0" err="1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Destructuring</a:t>
            </a:r>
            <a:r>
              <a:rPr lang="en-US" altLang="zh-TW" sz="2100" b="1" dirty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100" b="1" dirty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物件的解構賦值</a:t>
            </a: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12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16511" y="1470901"/>
            <a:ext cx="41155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可用物件取得相同屬性名稱的變數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可用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object</a:t>
            </a:r>
            <a:r>
              <a:rPr lang="en-US" altLang="zh-TW" dirty="0"/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給予變數不同的名稱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（屬性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名稱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別名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092" y="1927821"/>
            <a:ext cx="33623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0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09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13962" y="421214"/>
            <a:ext cx="37266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Object Literals </a:t>
            </a:r>
            <a:r>
              <a:rPr lang="zh-TW" altLang="en-US" sz="2100" b="1" dirty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物件名稱簡化</a:t>
            </a: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13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16511" y="1470901"/>
            <a:ext cx="786787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AutoNum type="arabicPeriod"/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如果物件的</a:t>
            </a:r>
            <a:r>
              <a:rPr lang="zh-TW" altLang="en-US" dirty="0"/>
              <a:t>屬性名稱和變數名稱一樣</a:t>
            </a:r>
            <a:r>
              <a:rPr lang="zh-TW" altLang="en-US" dirty="0" smtClean="0"/>
              <a:t>，可以只</a:t>
            </a:r>
            <a:r>
              <a:rPr lang="zh-TW" altLang="en-US" dirty="0"/>
              <a:t>使用變數，則變數的名稱會被當作是屬性名稱，而變數的值會被當作是屬性值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如下方， </a:t>
            </a:r>
            <a:r>
              <a:rPr lang="en-US" altLang="zh-TW" dirty="0" smtClean="0"/>
              <a:t>tall</a:t>
            </a:r>
            <a:r>
              <a:rPr lang="zh-TW" altLang="en-US" dirty="0" smtClean="0"/>
              <a:t> 等同於 </a:t>
            </a:r>
            <a:r>
              <a:rPr lang="en-US" altLang="zh-TW" dirty="0"/>
              <a:t>tall</a:t>
            </a:r>
            <a:r>
              <a:rPr lang="zh-TW" altLang="en-US" dirty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tall</a:t>
            </a:r>
            <a:r>
              <a:rPr lang="zh-TW" altLang="en-US" dirty="0" smtClean="0"/>
              <a:t>，</a:t>
            </a:r>
            <a:r>
              <a:rPr lang="en-US" altLang="zh-TW" dirty="0" smtClean="0"/>
              <a:t>show(){</a:t>
            </a:r>
            <a:r>
              <a:rPr lang="zh-TW" altLang="en-US" dirty="0" smtClean="0"/>
              <a:t> </a:t>
            </a:r>
            <a:r>
              <a:rPr lang="en-US" altLang="zh-TW" dirty="0" smtClean="0"/>
              <a:t>}</a:t>
            </a:r>
            <a:r>
              <a:rPr lang="zh-TW" altLang="en-US" dirty="0" smtClean="0"/>
              <a:t> 等同於 </a:t>
            </a:r>
            <a:r>
              <a:rPr lang="en-US" altLang="zh-TW" dirty="0" smtClean="0"/>
              <a:t>show : function(){}</a:t>
            </a:r>
            <a:endParaRPr lang="en-US" altLang="zh-TW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2828701"/>
            <a:ext cx="46101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1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13962" y="421214"/>
            <a:ext cx="18004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100" b="1" dirty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動態屬性名稱</a:t>
            </a: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14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16511" y="1470901"/>
            <a:ext cx="4115529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可用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504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13962" y="421214"/>
            <a:ext cx="70543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100" b="1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Binary Literal </a:t>
            </a:r>
            <a:r>
              <a:rPr lang="zh-TW" altLang="en-US" dirty="0"/>
              <a:t>二進位表示</a:t>
            </a:r>
            <a:r>
              <a:rPr lang="zh-TW" altLang="en-US" dirty="0" smtClean="0"/>
              <a:t>法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Octal </a:t>
            </a:r>
            <a:r>
              <a:rPr lang="en-US" altLang="zh-TW" dirty="0"/>
              <a:t>Literal </a:t>
            </a:r>
            <a:r>
              <a:rPr lang="zh-TW" altLang="en-US" dirty="0"/>
              <a:t>八進位表示</a:t>
            </a:r>
            <a:r>
              <a:rPr lang="zh-TW" altLang="en-US" dirty="0" smtClean="0"/>
              <a:t>法</a:t>
            </a:r>
            <a:endParaRPr lang="zh-TW" altLang="en-US" dirty="0"/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15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16511" y="1470901"/>
            <a:ext cx="4115529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可用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0B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0b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表達二進位的值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13962" y="3645024"/>
            <a:ext cx="4115529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 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可用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0o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0O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表達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八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進位的值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2186464"/>
            <a:ext cx="2543175" cy="9429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632" y="4360587"/>
            <a:ext cx="25336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3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13962" y="421214"/>
            <a:ext cx="11684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100" b="1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for ... of</a:t>
            </a:r>
            <a:endParaRPr lang="zh-TW" altLang="en-US" dirty="0"/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16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16511" y="1470901"/>
            <a:ext cx="389950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語法：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 (variable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iterable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</a:t>
            </a:r>
            <a:r>
              <a:rPr lang="en-US" altLang="zh-TW" dirty="0" smtClean="0">
                <a:solidFill>
                  <a:schemeClr val="bg1"/>
                </a:solidFill>
              </a:rPr>
              <a:t>statement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variable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直接是參數值。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 startAt="2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 … of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跟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foreach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不同的地方，在於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...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可以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搭配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break, continue, return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語句。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661" y="1470901"/>
            <a:ext cx="42957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7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13962" y="421214"/>
            <a:ext cx="28225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100" b="1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class, extends, super</a:t>
            </a:r>
            <a:endParaRPr lang="zh-TW" altLang="en-US" dirty="0"/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17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703" y="1268760"/>
            <a:ext cx="3943350" cy="434340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816511" y="1470901"/>
            <a:ext cx="4259545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定義一種類別。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extends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繼承父親的類別。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super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在類別中有兩種用法：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在子類別建構式中必須用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super()</a:t>
            </a:r>
          </a:p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才能建立子類別及引用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this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，否則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會錯誤。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引用父類別的屬性或函式。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若使用父類別的函式，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this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仍然指向子類別的物件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 startAt="4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可使用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static</a:t>
            </a:r>
            <a:r>
              <a:rPr lang="zh-TW" altLang="en-US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定義靜態函式。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 startAt="4"/>
            </a:pP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188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橢圓 35"/>
          <p:cNvSpPr/>
          <p:nvPr/>
        </p:nvSpPr>
        <p:spPr>
          <a:xfrm>
            <a:off x="2504221" y="2930595"/>
            <a:ext cx="576064" cy="576064"/>
          </a:xfrm>
          <a:prstGeom prst="ellipse">
            <a:avLst/>
          </a:prstGeom>
          <a:solidFill>
            <a:srgbClr val="B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2504221" y="3866699"/>
            <a:ext cx="576064" cy="576064"/>
          </a:xfrm>
          <a:prstGeom prst="ellipse">
            <a:avLst/>
          </a:prstGeom>
          <a:solidFill>
            <a:srgbClr val="B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2504221" y="4806390"/>
            <a:ext cx="576064" cy="576064"/>
          </a:xfrm>
          <a:prstGeom prst="ellipse">
            <a:avLst/>
          </a:prstGeom>
          <a:solidFill>
            <a:srgbClr val="B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2504221" y="5738907"/>
            <a:ext cx="576064" cy="576064"/>
          </a:xfrm>
          <a:prstGeom prst="ellipse">
            <a:avLst/>
          </a:prstGeom>
          <a:solidFill>
            <a:srgbClr val="B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橢圓 1"/>
          <p:cNvSpPr/>
          <p:nvPr/>
        </p:nvSpPr>
        <p:spPr>
          <a:xfrm>
            <a:off x="2504221" y="1983189"/>
            <a:ext cx="576064" cy="576064"/>
          </a:xfrm>
          <a:prstGeom prst="ellipse">
            <a:avLst/>
          </a:prstGeom>
          <a:solidFill>
            <a:srgbClr val="B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483768" y="2081947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01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83768" y="3023702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02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483768" y="3975447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03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483768" y="4911551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04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483768" y="5847655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05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3203848" y="1983189"/>
            <a:ext cx="3416192" cy="560423"/>
            <a:chOff x="3203848" y="1983189"/>
            <a:chExt cx="3416192" cy="560423"/>
          </a:xfrm>
        </p:grpSpPr>
        <p:sp>
          <p:nvSpPr>
            <p:cNvPr id="18" name="文字方塊 17"/>
            <p:cNvSpPr txBox="1"/>
            <p:nvPr/>
          </p:nvSpPr>
          <p:spPr>
            <a:xfrm>
              <a:off x="3203848" y="1983189"/>
              <a:ext cx="341619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100" b="1" dirty="0" smtClean="0">
                  <a:solidFill>
                    <a:srgbClr val="BFCC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PLEASE ADD YOUR TITLE</a:t>
              </a:r>
              <a:endParaRPr lang="zh-TW" altLang="en-US" sz="2100" b="1" dirty="0">
                <a:solidFill>
                  <a:srgbClr val="BFC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3203848" y="2276872"/>
              <a:ext cx="2147639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700" baseline="-25000" dirty="0" smtClean="0">
                  <a:solidFill>
                    <a:srgbClr val="88888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ADD YOUR COMMENT TITLE</a:t>
              </a:r>
              <a:endParaRPr lang="zh-TW" altLang="en-US" sz="1700" baseline="-25000" dirty="0">
                <a:solidFill>
                  <a:srgbClr val="8888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3203848" y="2924944"/>
            <a:ext cx="3416192" cy="560423"/>
            <a:chOff x="3203848" y="1983189"/>
            <a:chExt cx="3416192" cy="560423"/>
          </a:xfrm>
        </p:grpSpPr>
        <p:sp>
          <p:nvSpPr>
            <p:cNvPr id="22" name="文字方塊 21"/>
            <p:cNvSpPr txBox="1"/>
            <p:nvPr/>
          </p:nvSpPr>
          <p:spPr>
            <a:xfrm>
              <a:off x="3203848" y="1983189"/>
              <a:ext cx="341619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100" b="1" dirty="0" smtClean="0">
                  <a:solidFill>
                    <a:srgbClr val="BFCC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PLEASE ADD YOUR TITLE</a:t>
              </a:r>
              <a:endParaRPr lang="zh-TW" altLang="en-US" sz="2100" b="1" dirty="0">
                <a:solidFill>
                  <a:srgbClr val="BFC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3203848" y="2276872"/>
              <a:ext cx="2147639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700" baseline="-25000" dirty="0" smtClean="0">
                  <a:solidFill>
                    <a:srgbClr val="88888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ADD YOUR COMMENT TITLE</a:t>
              </a:r>
              <a:endParaRPr lang="zh-TW" altLang="en-US" sz="1700" baseline="-25000" dirty="0">
                <a:solidFill>
                  <a:srgbClr val="8888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3203848" y="3861048"/>
            <a:ext cx="3416192" cy="560423"/>
            <a:chOff x="3203848" y="1983189"/>
            <a:chExt cx="3416192" cy="560423"/>
          </a:xfrm>
        </p:grpSpPr>
        <p:sp>
          <p:nvSpPr>
            <p:cNvPr id="25" name="文字方塊 24"/>
            <p:cNvSpPr txBox="1"/>
            <p:nvPr/>
          </p:nvSpPr>
          <p:spPr>
            <a:xfrm>
              <a:off x="3203848" y="1983189"/>
              <a:ext cx="341619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100" b="1" dirty="0" smtClean="0">
                  <a:solidFill>
                    <a:srgbClr val="BFCC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PLEASE ADD YOUR TITLE</a:t>
              </a:r>
              <a:endParaRPr lang="zh-TW" altLang="en-US" sz="2100" b="1" dirty="0">
                <a:solidFill>
                  <a:srgbClr val="BFC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3203848" y="2276872"/>
              <a:ext cx="2147639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700" baseline="-25000" dirty="0" smtClean="0">
                  <a:solidFill>
                    <a:srgbClr val="88888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ADD YOUR COMMENT TITLE</a:t>
              </a:r>
              <a:endParaRPr lang="zh-TW" altLang="en-US" sz="1700" baseline="-25000" dirty="0">
                <a:solidFill>
                  <a:srgbClr val="8888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3203848" y="3861048"/>
            <a:ext cx="3416192" cy="560423"/>
            <a:chOff x="3203848" y="1983189"/>
            <a:chExt cx="3416192" cy="560423"/>
          </a:xfrm>
        </p:grpSpPr>
        <p:sp>
          <p:nvSpPr>
            <p:cNvPr id="28" name="文字方塊 27"/>
            <p:cNvSpPr txBox="1"/>
            <p:nvPr/>
          </p:nvSpPr>
          <p:spPr>
            <a:xfrm>
              <a:off x="3203848" y="1983189"/>
              <a:ext cx="341619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100" b="1" dirty="0" smtClean="0">
                  <a:solidFill>
                    <a:srgbClr val="BFCC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PLEASE ADD YOUR TITLE</a:t>
              </a:r>
              <a:endParaRPr lang="zh-TW" altLang="en-US" sz="2100" b="1" dirty="0">
                <a:solidFill>
                  <a:srgbClr val="BFC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3203848" y="2276872"/>
              <a:ext cx="2147639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700" baseline="-25000" dirty="0" smtClean="0">
                  <a:solidFill>
                    <a:srgbClr val="88888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ADD YOUR COMMENT TITLE</a:t>
              </a:r>
              <a:endParaRPr lang="zh-TW" altLang="en-US" sz="1700" baseline="-25000" dirty="0">
                <a:solidFill>
                  <a:srgbClr val="8888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3203848" y="4822031"/>
            <a:ext cx="3416192" cy="560423"/>
            <a:chOff x="3203848" y="1983189"/>
            <a:chExt cx="3416192" cy="560423"/>
          </a:xfrm>
        </p:grpSpPr>
        <p:sp>
          <p:nvSpPr>
            <p:cNvPr id="31" name="文字方塊 30"/>
            <p:cNvSpPr txBox="1"/>
            <p:nvPr/>
          </p:nvSpPr>
          <p:spPr>
            <a:xfrm>
              <a:off x="3203848" y="1983189"/>
              <a:ext cx="341619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100" b="1" dirty="0" smtClean="0">
                  <a:solidFill>
                    <a:srgbClr val="BFCC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PLEASE ADD YOUR TITLE</a:t>
              </a:r>
              <a:endParaRPr lang="zh-TW" altLang="en-US" sz="2100" b="1" dirty="0">
                <a:solidFill>
                  <a:srgbClr val="BFC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3203848" y="2276872"/>
              <a:ext cx="2147639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700" baseline="-25000" dirty="0" smtClean="0">
                  <a:solidFill>
                    <a:srgbClr val="88888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ADD YOUR COMMENT TITLE</a:t>
              </a:r>
              <a:endParaRPr lang="zh-TW" altLang="en-US" sz="1700" baseline="-25000" dirty="0">
                <a:solidFill>
                  <a:srgbClr val="8888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3203848" y="5733256"/>
            <a:ext cx="3416192" cy="560423"/>
            <a:chOff x="3203848" y="1983189"/>
            <a:chExt cx="3416192" cy="560423"/>
          </a:xfrm>
        </p:grpSpPr>
        <p:sp>
          <p:nvSpPr>
            <p:cNvPr id="34" name="文字方塊 33"/>
            <p:cNvSpPr txBox="1"/>
            <p:nvPr/>
          </p:nvSpPr>
          <p:spPr>
            <a:xfrm>
              <a:off x="3203848" y="1983189"/>
              <a:ext cx="341619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100" b="1" dirty="0" smtClean="0">
                  <a:solidFill>
                    <a:srgbClr val="BFCC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PLEASE ADD YOUR TITLE</a:t>
              </a:r>
              <a:endParaRPr lang="zh-TW" altLang="en-US" sz="2100" b="1" dirty="0">
                <a:solidFill>
                  <a:srgbClr val="BFC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3203848" y="2276872"/>
              <a:ext cx="2147639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700" baseline="-25000" dirty="0" smtClean="0">
                  <a:solidFill>
                    <a:srgbClr val="88888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ADD YOUR COMMENT TITLE</a:t>
              </a:r>
              <a:endParaRPr lang="zh-TW" altLang="en-US" sz="1700" baseline="-25000" dirty="0">
                <a:solidFill>
                  <a:srgbClr val="8888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544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867776" y="3831431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01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587856" y="3733582"/>
            <a:ext cx="34161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PLEASE ADD YOUR TITLE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587856" y="4050768"/>
            <a:ext cx="2147639" cy="266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700" baseline="-25000" dirty="0" smtClean="0">
                <a:solidFill>
                  <a:srgbClr val="8888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 YOUR COMMENT TITLE</a:t>
            </a:r>
            <a:endParaRPr lang="zh-TW" altLang="en-US" sz="1700" baseline="-25000" dirty="0">
              <a:solidFill>
                <a:srgbClr val="88888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728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01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4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1484784"/>
            <a:ext cx="2790825" cy="32194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16511" y="1470901"/>
            <a:ext cx="47636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let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為變數的定義，可以變動。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onst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為常數的定義，不可以更改，且在定義時必須給予初值。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et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與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var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不同處在於：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var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可在同個作用區域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(Block-Scoped)</a:t>
            </a:r>
          </a:p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重複定義；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let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不可重複定義。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var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可在區域內任意處定義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let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必須  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先定義，才可以使用該變數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7091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Let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100" b="1" dirty="0" err="1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Const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484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02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13962" y="421214"/>
            <a:ext cx="345421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Arrow Functions</a:t>
            </a:r>
            <a:r>
              <a:rPr lang="zh-TW" altLang="en-US" sz="2100" b="1" dirty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箭頭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5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16511" y="1470901"/>
            <a:ext cx="47636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function()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可簡化為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()=&gt;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的表示法，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內可放入參數。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如果只有一個參數，可以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省略小括號。如右側可以改為 </a:t>
            </a:r>
            <a:r>
              <a:rPr lang="en-US" altLang="zh-TW" dirty="0" smtClean="0">
                <a:solidFill>
                  <a:schemeClr val="bg1"/>
                </a:solidFill>
              </a:rPr>
              <a:t>foo </a:t>
            </a:r>
            <a:r>
              <a:rPr lang="en-US" altLang="zh-TW" dirty="0">
                <a:solidFill>
                  <a:schemeClr val="bg1"/>
                </a:solidFill>
              </a:rPr>
              <a:t>= a </a:t>
            </a:r>
            <a:r>
              <a:rPr lang="en-US" altLang="zh-TW" dirty="0" smtClean="0">
                <a:solidFill>
                  <a:schemeClr val="bg1"/>
                </a:solidFill>
              </a:rPr>
              <a:t>=&gt;{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}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如果函式只有一行，可省略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{}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，並且函式的值會被當作是回傳值。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箭頭函式與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函式不同處，在於箭頭函式不自帶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this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this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為上層的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this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963" y="1268760"/>
            <a:ext cx="2638425" cy="13716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5963" y="3284984"/>
            <a:ext cx="2714625" cy="1428750"/>
          </a:xfrm>
          <a:prstGeom prst="rect">
            <a:avLst/>
          </a:prstGeom>
        </p:spPr>
      </p:pic>
      <p:sp>
        <p:nvSpPr>
          <p:cNvPr id="10" name="向下箭號 9"/>
          <p:cNvSpPr/>
          <p:nvPr/>
        </p:nvSpPr>
        <p:spPr>
          <a:xfrm>
            <a:off x="7249594" y="2817386"/>
            <a:ext cx="231161" cy="31091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98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03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6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16511" y="1470901"/>
            <a:ext cx="3548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函式參數可以給予預設值，而不用在函式內另外給予。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35509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Default </a:t>
            </a:r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Parameters 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預設值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4709654" y="1266138"/>
            <a:ext cx="2809875" cy="21050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6541" y="4000404"/>
            <a:ext cx="4019550" cy="1390650"/>
          </a:xfrm>
          <a:prstGeom prst="rect">
            <a:avLst/>
          </a:prstGeom>
        </p:spPr>
      </p:pic>
      <p:sp>
        <p:nvSpPr>
          <p:cNvPr id="11" name="向下箭號 10"/>
          <p:cNvSpPr/>
          <p:nvPr/>
        </p:nvSpPr>
        <p:spPr>
          <a:xfrm>
            <a:off x="6228184" y="3530326"/>
            <a:ext cx="231161" cy="31091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55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04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7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16511" y="1470901"/>
            <a:ext cx="41155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` `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Tab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鍵上面的符號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字串樣板取代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’’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””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放入字串，可以輸入有換行的字串。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` `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加上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${ }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，可在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內加入任何變數或表達式，取代傳統用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號串接。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35180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100" b="1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Template Literals </a:t>
            </a:r>
            <a:r>
              <a:rPr lang="zh-TW" altLang="en-US" dirty="0"/>
              <a:t>字串樣版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1412776"/>
            <a:ext cx="2952750" cy="18383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9307" y="3573016"/>
            <a:ext cx="37242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8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07371" y="41721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8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82087" y="2747048"/>
            <a:ext cx="44755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// </a:t>
            </a:r>
            <a:r>
              <a:rPr lang="zh-TW" altLang="en-US" dirty="0">
                <a:solidFill>
                  <a:schemeClr val="bg1"/>
                </a:solidFill>
              </a:rPr>
              <a:t>首先依 </a:t>
            </a:r>
            <a:r>
              <a:rPr lang="en-US" altLang="zh-TW" dirty="0">
                <a:solidFill>
                  <a:schemeClr val="bg1"/>
                </a:solidFill>
              </a:rPr>
              <a:t>${} </a:t>
            </a:r>
            <a:r>
              <a:rPr lang="zh-TW" altLang="en-US" dirty="0">
                <a:solidFill>
                  <a:schemeClr val="bg1"/>
                </a:solidFill>
              </a:rPr>
              <a:t>的位置將原始字串切成一個字串陣列，得到 </a:t>
            </a:r>
            <a:r>
              <a:rPr lang="en-US" altLang="zh-TW" dirty="0">
                <a:solidFill>
                  <a:schemeClr val="bg1"/>
                </a:solidFill>
              </a:rPr>
              <a:t>strings</a:t>
            </a:r>
            <a:endParaRPr lang="zh-TW" altLang="en-US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// ["that ", " is a ", ""]</a:t>
            </a:r>
            <a:endParaRPr lang="zh-TW" altLang="en-US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//</a:t>
            </a:r>
            <a:endParaRPr lang="zh-TW" altLang="en-US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// </a:t>
            </a:r>
            <a:r>
              <a:rPr lang="zh-TW" altLang="en-US" dirty="0">
                <a:solidFill>
                  <a:schemeClr val="bg1"/>
                </a:solidFill>
              </a:rPr>
              <a:t>為什麼最後有一個 </a:t>
            </a:r>
            <a:r>
              <a:rPr lang="en-US" altLang="zh-TW" dirty="0">
                <a:solidFill>
                  <a:schemeClr val="bg1"/>
                </a:solidFill>
              </a:rPr>
              <a:t>""</a:t>
            </a:r>
            <a:endParaRPr lang="zh-TW" altLang="en-US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// </a:t>
            </a:r>
            <a:r>
              <a:rPr lang="zh-TW" altLang="en-US" dirty="0">
                <a:solidFill>
                  <a:schemeClr val="bg1"/>
                </a:solidFill>
              </a:rPr>
              <a:t>因為我們有一個 </a:t>
            </a:r>
            <a:r>
              <a:rPr lang="en-US" altLang="zh-TW" dirty="0">
                <a:solidFill>
                  <a:schemeClr val="bg1"/>
                </a:solidFill>
              </a:rPr>
              <a:t>${} </a:t>
            </a:r>
            <a:r>
              <a:rPr lang="zh-TW" altLang="en-US" dirty="0">
                <a:solidFill>
                  <a:schemeClr val="bg1"/>
                </a:solidFill>
              </a:rPr>
              <a:t>的位置在字串結尾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// ${ person } </a:t>
            </a:r>
            <a:r>
              <a:rPr lang="zh-TW" altLang="en-US" dirty="0">
                <a:solidFill>
                  <a:schemeClr val="bg1"/>
                </a:solidFill>
              </a:rPr>
              <a:t>的值會被當作第二個參數傳入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// ${ age } </a:t>
            </a:r>
            <a:r>
              <a:rPr lang="zh-TW" altLang="en-US" dirty="0">
                <a:solidFill>
                  <a:schemeClr val="bg1"/>
                </a:solidFill>
              </a:rPr>
              <a:t>的值會被當作第三個參數傳入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35180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100" b="1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Template Literals </a:t>
            </a:r>
            <a:r>
              <a:rPr lang="zh-TW" altLang="en-US" dirty="0"/>
              <a:t>字串樣版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980728"/>
            <a:ext cx="53721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7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05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13962" y="421214"/>
            <a:ext cx="37645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100" b="1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Spread Operator </a:t>
            </a:r>
            <a:r>
              <a:rPr lang="zh-TW" altLang="en-US" dirty="0"/>
              <a:t>展開</a:t>
            </a:r>
            <a:r>
              <a:rPr lang="zh-TW" altLang="en-US" dirty="0" smtClean="0"/>
              <a:t>運算子</a:t>
            </a:r>
            <a:endParaRPr lang="zh-TW" altLang="en-US" dirty="0"/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9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1470901"/>
            <a:ext cx="3990975" cy="20574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16511" y="1470901"/>
            <a:ext cx="4115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(…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陣列名稱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，可將陣列內的每個元素提取出來。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806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2951</TotalTime>
  <Words>820</Words>
  <Application>Microsoft Office PowerPoint</Application>
  <PresentationFormat>如螢幕大小 (4:3)</PresentationFormat>
  <Paragraphs>127</Paragraphs>
  <Slides>17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微軟正黑體</vt:lpstr>
      <vt:lpstr>新細明體</vt:lpstr>
      <vt:lpstr>Arial</vt:lpstr>
      <vt:lpstr>Calibri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Rickie</dc:creator>
  <cp:lastModifiedBy>Kent_shi</cp:lastModifiedBy>
  <cp:revision>324</cp:revision>
  <dcterms:created xsi:type="dcterms:W3CDTF">2014-05-27T07:58:36Z</dcterms:created>
  <dcterms:modified xsi:type="dcterms:W3CDTF">2019-02-12T10:26:29Z</dcterms:modified>
</cp:coreProperties>
</file>