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8" r:id="rId2"/>
    <p:sldId id="363" r:id="rId3"/>
    <p:sldId id="357" r:id="rId4"/>
    <p:sldId id="362" r:id="rId5"/>
    <p:sldId id="365" r:id="rId6"/>
    <p:sldId id="366" r:id="rId7"/>
    <p:sldId id="367" r:id="rId8"/>
    <p:sldId id="368" r:id="rId9"/>
    <p:sldId id="369" r:id="rId10"/>
    <p:sldId id="370" r:id="rId11"/>
    <p:sldId id="364" r:id="rId12"/>
    <p:sldId id="371" r:id="rId13"/>
    <p:sldId id="373" r:id="rId14"/>
    <p:sldId id="374" r:id="rId15"/>
    <p:sldId id="372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CC9900"/>
    <a:srgbClr val="BFCC00"/>
    <a:srgbClr val="00FF00"/>
    <a:srgbClr val="7CBAFD"/>
    <a:srgbClr val="4E9CFE"/>
    <a:srgbClr val="888889"/>
    <a:srgbClr val="2A1511"/>
    <a:srgbClr val="595757"/>
    <a:srgbClr val="8F92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5" autoAdjust="0"/>
    <p:restoredTop sz="94660" autoAdjust="0"/>
  </p:normalViewPr>
  <p:slideViewPr>
    <p:cSldViewPr>
      <p:cViewPr varScale="1">
        <p:scale>
          <a:sx n="118" d="100"/>
          <a:sy n="118" d="100"/>
        </p:scale>
        <p:origin x="12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82C86-C168-49C1-99FE-D02A644628AD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A247A-631C-4796-9D8B-9781BEBF5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33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23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590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913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347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820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17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40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73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16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27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427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51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096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13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67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5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24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41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10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9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27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89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3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58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8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16F5-6607-425B-A8CE-4DF360FC5EF6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49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64088" y="3212976"/>
            <a:ext cx="3672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600" b="1" dirty="0" err="1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</a:t>
            </a:r>
            <a:r>
              <a:rPr lang="en-US" altLang="zh-TW" sz="36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Spine</a:t>
            </a:r>
            <a:endParaRPr lang="zh-TW" altLang="en-US" sz="36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666172" y="3969931"/>
            <a:ext cx="237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dirty="0" err="1" smtClean="0">
                <a:solidFill>
                  <a:srgbClr val="71707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Kent_Shi</a:t>
            </a:r>
            <a:r>
              <a:rPr lang="en-US" altLang="zh-TW" sz="1500" smtClean="0">
                <a:solidFill>
                  <a:srgbClr val="71707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2019.03.05</a:t>
            </a:r>
            <a:endParaRPr lang="zh-TW" altLang="en-US" sz="1500" dirty="0">
              <a:solidFill>
                <a:srgbClr val="71707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77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06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10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518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 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797152"/>
            <a:ext cx="6172200" cy="561975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816511" y="1470901"/>
            <a:ext cx="74859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spine.stateData.setMix(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fromName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toName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duration );</a:t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設定動作與動作間的混接時間。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fromName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：原本動作。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toName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：接續動作。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delay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：混接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 startAt="5"/>
            </a:pP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spine.skeleton.setSkinByName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skinName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設定骨架使用的皮膚。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5684557"/>
            <a:ext cx="56673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6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06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11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518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 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16511" y="1470901"/>
            <a:ext cx="7485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spine.scale.set( x,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骨架縮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 startAt="7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spine.position.set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x, y );</a:t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設定骨架座標，錨點在骨架中心的位置。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62" y="3933056"/>
            <a:ext cx="75628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06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12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518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 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16511" y="1470901"/>
            <a:ext cx="7485918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spine.skeleton.setToSetupPose();</a:t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骨架回到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始設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62" y="2977508"/>
            <a:ext cx="49434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1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07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13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5311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時間線控制</a:t>
            </a:r>
            <a:endParaRPr lang="en-US" altLang="zh-TW" sz="2100" b="1" dirty="0" smtClean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20636" y="1124744"/>
            <a:ext cx="778381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若要控制動畫時間線，需先將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autoUpdate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設為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若要將動畫設定在特定的時間點上，需先使用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spine.state.setAnimation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tracks, 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act_name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loop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將時間線重設為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，再使用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update( delta 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將時間線跳至想要的點。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若想取得當下時間線的時間，可使用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spine.state.getCurrent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index 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取得使用的軌道之後，再使用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getAnimationTime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取得當下時間。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spine.state.getCurrent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index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可直接改為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spine.state.tracks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index ]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079" y="4653136"/>
            <a:ext cx="74009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8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07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14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空動畫</a:t>
            </a:r>
            <a:endParaRPr lang="en-US" altLang="zh-TW" sz="2100" b="1" dirty="0" smtClean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988840"/>
            <a:ext cx="72580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9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07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15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空動畫</a:t>
            </a:r>
            <a:endParaRPr lang="en-US" altLang="zh-TW" sz="2100" b="1" dirty="0" smtClean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95536" y="1556792"/>
            <a:ext cx="8172400" cy="3871575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-634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Arial" panose="020B0604020202020204" pitchFamily="34" charset="0"/>
                <a:ea typeface="PT Sans"/>
              </a:rPr>
              <a:t>Spine.AnimationState可以触发的事件如下:</a:t>
            </a:r>
            <a:endParaRPr kumimoji="0" lang="zh-TW" altLang="zh-TW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Arial" panose="020B0604020202020204" pitchFamily="34" charset="0"/>
                <a:ea typeface="PT Sans"/>
              </a:rPr>
              <a:t>Start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Arial" panose="020B0604020202020204" pitchFamily="34" charset="0"/>
                <a:ea typeface="PT Sans"/>
              </a:rPr>
              <a:t> 当动画开始播放时触发。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Arial" panose="020B0604020202020204" pitchFamily="34" charset="0"/>
                <a:ea typeface="PT Sans"/>
              </a:rPr>
              <a:t>当调用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Consolas" panose="020B0609020204030204" pitchFamily="49" charset="0"/>
                <a:ea typeface="PT Sans"/>
              </a:rPr>
              <a:t>SetAnimation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ea typeface="PT Sans"/>
              </a:rPr>
              <a:t>应用成功时触发。</a:t>
            </a:r>
            <a:endParaRPr kumimoji="0" lang="zh-TW" altLang="zh-TW" sz="1200" b="0" i="0" u="none" strike="noStrike" cap="none" normalizeH="0" baseline="0" dirty="0" smtClean="0">
              <a:ln>
                <a:noFill/>
              </a:ln>
              <a:solidFill>
                <a:srgbClr val="1C2022"/>
              </a:solidFill>
              <a:effectLst/>
              <a:latin typeface="Arial" panose="020B0604020202020204" pitchFamily="34" charset="0"/>
              <a:ea typeface="PT San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Arial" panose="020B0604020202020204" pitchFamily="34" charset="0"/>
                <a:ea typeface="PT Sans"/>
              </a:rPr>
              <a:t>我也可以在一个队列动画开始播放时触发。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Arial" panose="020B0604020202020204" pitchFamily="34" charset="0"/>
                <a:ea typeface="PT Sans"/>
              </a:rPr>
              <a:t>End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Arial" panose="020B0604020202020204" pitchFamily="34" charset="0"/>
                <a:ea typeface="PT Sans"/>
              </a:rPr>
              <a:t> 当动画被清除(或中断)时触发: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Arial" panose="020B0604020202020204" pitchFamily="34" charset="0"/>
                <a:ea typeface="PT Sans"/>
              </a:rPr>
              <a:t>这适用于，当前动画快要完成时，你可以调用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Consolas" panose="020B0609020204030204" pitchFamily="49" charset="0"/>
                <a:ea typeface="PT Sans"/>
              </a:rPr>
              <a:t>SetAnimation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ea typeface="PT Sans"/>
              </a:rPr>
              <a:t>去打断它。</a:t>
            </a:r>
            <a:endParaRPr kumimoji="0" lang="zh-TW" altLang="zh-TW" sz="1200" b="0" i="0" u="none" strike="noStrike" cap="none" normalizeH="0" baseline="0" dirty="0" smtClean="0">
              <a:ln>
                <a:noFill/>
              </a:ln>
              <a:solidFill>
                <a:srgbClr val="1C2022"/>
              </a:solidFill>
              <a:effectLst/>
              <a:latin typeface="Arial" panose="020B0604020202020204" pitchFamily="34" charset="0"/>
              <a:ea typeface="PT San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Arial" panose="020B0604020202020204" pitchFamily="34" charset="0"/>
                <a:ea typeface="PT Sans"/>
              </a:rPr>
              <a:t>当你使用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Consolas" panose="020B0609020204030204" pitchFamily="49" charset="0"/>
                <a:ea typeface="PT Sans"/>
              </a:rPr>
              <a:t>ClearTrack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ea typeface="PT Sans"/>
              </a:rPr>
              <a:t>或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Consolas" panose="020B0609020204030204" pitchFamily="49" charset="0"/>
                <a:ea typeface="PT Sans"/>
              </a:rPr>
              <a:t>ClearTracks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ea typeface="PT Sans"/>
              </a:rPr>
              <a:t>清理Track时也会被触发。</a:t>
            </a:r>
            <a:endParaRPr kumimoji="0" lang="zh-TW" altLang="zh-TW" sz="1200" b="0" i="0" u="none" strike="noStrike" cap="none" normalizeH="0" baseline="0" dirty="0" smtClean="0">
              <a:ln>
                <a:noFill/>
              </a:ln>
              <a:solidFill>
                <a:srgbClr val="1C2022"/>
              </a:solidFill>
              <a:effectLst/>
              <a:latin typeface="Arial" panose="020B0604020202020204" pitchFamily="34" charset="0"/>
              <a:ea typeface="PT San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Arial" panose="020B0604020202020204" pitchFamily="34" charset="0"/>
                <a:ea typeface="PT Sans"/>
              </a:rPr>
              <a:t>(3.0) 在混合/淡入淡出期间，在混合完成时End将触发。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Arial" panose="020B0604020202020204" pitchFamily="34" charset="0"/>
                <a:ea typeface="PT Sans"/>
              </a:rPr>
              <a:t>永远不要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Arial" panose="020B0604020202020204" pitchFamily="34" charset="0"/>
                <a:ea typeface="PT Sans"/>
              </a:rPr>
              <a:t>在End事件中调用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Consolas" panose="020B0609020204030204" pitchFamily="49" charset="0"/>
                <a:ea typeface="PT Sans"/>
              </a:rPr>
              <a:t>SetAnimation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ea typeface="PT Sans"/>
              </a:rPr>
              <a:t>。请看下面的警告。</a:t>
            </a:r>
            <a:endParaRPr kumimoji="0" lang="zh-TW" altLang="zh-TW" sz="1200" b="0" i="0" u="none" strike="noStrike" cap="none" normalizeH="0" baseline="0" dirty="0" smtClean="0">
              <a:ln>
                <a:noFill/>
              </a:ln>
              <a:solidFill>
                <a:srgbClr val="1C2022"/>
              </a:solidFill>
              <a:effectLst/>
              <a:latin typeface="Arial" panose="020B0604020202020204" pitchFamily="34" charset="0"/>
              <a:ea typeface="P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Arial" panose="020B0604020202020204" pitchFamily="34" charset="0"/>
                <a:ea typeface="PT Sans"/>
              </a:rPr>
              <a:t>Interrupt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Arial" panose="020B0604020202020204" pitchFamily="34" charset="0"/>
                <a:ea typeface="PT Sans"/>
              </a:rPr>
              <a:t> (3.0) 当新的动画被设置并且当前有一个动画还在播放时触发。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Arial" panose="020B0604020202020204" pitchFamily="34" charset="0"/>
                <a:ea typeface="PT Sans"/>
              </a:rPr>
              <a:t>当一个动画开始混合/淡入淡出到另一个动画时触发。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Arial" panose="020B0604020202020204" pitchFamily="34" charset="0"/>
                <a:ea typeface="PT Sans"/>
              </a:rPr>
              <a:t>Complete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Arial" panose="020B0604020202020204" pitchFamily="34" charset="0"/>
                <a:ea typeface="PT Sans"/>
              </a:rPr>
              <a:t> 当动画完成时触发。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Arial" panose="020B0604020202020204" pitchFamily="34" charset="0"/>
                <a:ea typeface="PT Sans"/>
              </a:rPr>
              <a:t>当一个非循环的动画播放完毕时触发，无论是否有下一个动画在排队。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Arial" panose="020B0604020202020204" pitchFamily="34" charset="0"/>
                <a:ea typeface="PT Sans"/>
              </a:rPr>
              <a:t>在循环动画结束循环后，也会触发。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Arial" panose="020B0604020202020204" pitchFamily="34" charset="0"/>
                <a:ea typeface="PT Sans"/>
              </a:rPr>
              <a:t>Event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Arial" panose="020B0604020202020204" pitchFamily="34" charset="0"/>
                <a:ea typeface="PT Sans"/>
              </a:rPr>
              <a:t> 触发 </a:t>
            </a:r>
            <a:r>
              <a:rPr kumimoji="0" lang="zh-TW" altLang="zh-TW" sz="1200" b="0" i="1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Arial" panose="020B0604020202020204" pitchFamily="34" charset="0"/>
                <a:ea typeface="PT Sans"/>
              </a:rPr>
              <a:t>任何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Arial" panose="020B0604020202020204" pitchFamily="34" charset="0"/>
                <a:ea typeface="PT Sans"/>
              </a:rPr>
              <a:t> 被监听到的用户自定义事件.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Arial" panose="020B0604020202020204" pitchFamily="34" charset="0"/>
                <a:ea typeface="PT Sans"/>
              </a:rPr>
              <a:t>这些事件点在Spine的动画中设置。它们是一些紫色的关键帧。一个紫色的icon也可以在层级书中找到。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Arial" panose="020B0604020202020204" pitchFamily="34" charset="0"/>
                <a:ea typeface="PT Sans"/>
              </a:rPr>
              <a:t>为了区分不同的事件，你需要检查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Consolas" panose="020B0609020204030204" pitchFamily="49" charset="0"/>
                <a:ea typeface="PT Sans"/>
              </a:rPr>
              <a:t>Spine.Event e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ea typeface="PT Sans"/>
              </a:rPr>
              <a:t>的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Consolas" panose="020B0609020204030204" pitchFamily="49" charset="0"/>
                <a:ea typeface="PT Sans"/>
              </a:rPr>
              <a:t>Name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ea typeface="PT Sans"/>
              </a:rPr>
              <a:t>参数。(或者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Consolas" panose="020B0609020204030204" pitchFamily="49" charset="0"/>
                <a:ea typeface="PT Sans"/>
              </a:rPr>
              <a:t>Data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ea typeface="PT Sans"/>
              </a:rPr>
              <a:t>引用)</a:t>
            </a:r>
            <a:endParaRPr kumimoji="0" lang="zh-TW" altLang="zh-TW" sz="1200" b="0" i="0" u="none" strike="noStrike" cap="none" normalizeH="0" baseline="0" dirty="0" smtClean="0">
              <a:ln>
                <a:noFill/>
              </a:ln>
              <a:solidFill>
                <a:srgbClr val="1C2022"/>
              </a:solidFill>
              <a:effectLst/>
              <a:latin typeface="Arial" panose="020B0604020202020204" pitchFamily="34" charset="0"/>
              <a:ea typeface="PT San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Arial" panose="020B0604020202020204" pitchFamily="34" charset="0"/>
                <a:ea typeface="PT Sans"/>
              </a:rPr>
              <a:t>当你想要按照动画节点去播放声音时，这是非常有用的，就像footsteps。他也可以按照Spine动画去使用同步或者信号这种非Spine系统，比如Unity例子系统或者生成单独效果，甚至是游戏逻辑。比如子弹发射的时间里。(如果你真的想这么做的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Arial" panose="020B0604020202020204" pitchFamily="34" charset="0"/>
                <a:ea typeface="PT Sans"/>
              </a:rPr>
              <a:t>在连接动画播放完成后，另一个排队的动画开始时，这些事件触发的顺序是: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Consolas" panose="020B0609020204030204" pitchFamily="49" charset="0"/>
                <a:ea typeface="PT Sans"/>
              </a:rPr>
              <a:t>Complete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ea typeface="PT Sans"/>
              </a:rPr>
              <a:t>,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Arial" panose="020B0604020202020204" pitchFamily="34" charset="0"/>
                <a:ea typeface="PT Sans"/>
              </a:rPr>
              <a:t> 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Consolas" panose="020B0609020204030204" pitchFamily="49" charset="0"/>
                <a:ea typeface="PT Sans"/>
              </a:rPr>
              <a:t>End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ea typeface="PT Sans"/>
              </a:rPr>
              <a:t>,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Arial" panose="020B0604020202020204" pitchFamily="34" charset="0"/>
                <a:ea typeface="PT Sans"/>
              </a:rPr>
              <a:t> 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Consolas" panose="020B0609020204030204" pitchFamily="49" charset="0"/>
                <a:ea typeface="PT Sans"/>
              </a:rPr>
              <a:t>Start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ea typeface="PT Sans"/>
              </a:rPr>
              <a:t>。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98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2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6511" y="1470901"/>
            <a:ext cx="74859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是一個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2D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骨骼動畫的應用程式，透過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編輯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2D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骨骼動畫並輸出檔案，可以在其他支援的應用上撥放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2D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骨骼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的優點：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檔案小：傳統的動畫是連續貼圖動畫，連續貼圖動畫的圖片多、檔案大；骨骼動畫只需提供動畫數據，佔用空間非常小。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流暢性：傳統動畫流暢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性低，在慢速撥放時沒辦法有連貫的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效果；骨骼動畫利用內差值計算每幀的座標或旋轉等數值，所以不論動畫撥放快慢，皆能有連續性及流暢的效果。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混合：動作可以進行混合，換動作時也可以做混接的效果。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7876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是什麼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789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3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6511" y="1470901"/>
            <a:ext cx="4763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安裝（需先安裝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node.js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zh-TW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 </a:t>
            </a:r>
            <a:r>
              <a:rPr lang="zh-TW" altLang="zh-TW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-g </a:t>
            </a:r>
            <a:r>
              <a:rPr lang="zh-TW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yarn</a:t>
            </a:r>
            <a:endParaRPr lang="en-US" altLang="zh-TW" dirty="0" smtClean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yarn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下載 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pixi-spine.js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，並放到路徑</a:t>
            </a:r>
            <a:endParaRPr lang="en-US" altLang="zh-TW" dirty="0" smtClean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 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pixi-spine.js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pixi.js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之後</a:t>
            </a:r>
            <a:endParaRPr lang="en-US" altLang="zh-TW" dirty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裝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4056224"/>
            <a:ext cx="64389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4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03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4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518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6510" y="1470901"/>
            <a:ext cx="74870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軟體輸出的檔案包含了三種格式：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.atlas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檔、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檔、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atlas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檔：裝有貼圖檔案，負責記錄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檔及雪碧圖各個元件的名稱、座標及長寬，供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檔使用。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檔：紀錄骨骼動畫內的所有數據，並且載入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atlas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檔敘述的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貼圖。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檔：骨骼動畫的使用的圖片。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149080"/>
            <a:ext cx="16859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5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21242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 </a:t>
            </a:r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檔案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6511" y="1470901"/>
            <a:ext cx="706785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載入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檔案的方式，需使用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loader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載入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檔，載入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檔後會載入同名的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atlas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檔及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atlas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檔內紀錄的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檔，所以三個檔案都要放在同個路徑下。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別名：載入檔案時在路徑之前加入別名，方便之後載入時使用。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一個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元件：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new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PIXI.spine.spine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(resource.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別名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spineData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創建一個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元件。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589884"/>
            <a:ext cx="4962525" cy="4953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5157192"/>
            <a:ext cx="71913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6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20569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 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物件架構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3962" y="1484784"/>
            <a:ext cx="77184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Skeletons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骨架：骨架包含了構成此骨架的所有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Bones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骨骼、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Slots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插槽、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Attachments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附件及其他訊息。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Bones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骨骼：骨架包含許多骨骼，每個骨骼都可以縮放、旋轉、移動等。父骨骼一經變換，其子骨骼也會受影響。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Slots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插槽：在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中骨骼的圖片並不是直接附在骨骼上，而是由插槽附在骨骼上，再由插槽內的圖片顯示出來。一個骨骼可以有多個插槽，並由插槽決定圖片繪製的先後順序。一個插槽可以有多個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Attachments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附件，但同時間只能顯示一個附件。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092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7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20569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物件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13962" y="1124744"/>
            <a:ext cx="75744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Attachments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附件：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附件通過插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槽附加到骨骼上，當骨骼發生變換時，附件也會隨之變換。附件可以是圖片，也可以使用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Skin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皮膚組織附件。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Picture 4" descr="http://gameweb-img.qq.com/gad/20170703/image002.14990652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2"/>
            <a:ext cx="8689777" cy="326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1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816511" y="1470901"/>
            <a:ext cx="74859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spine.state.setAnimation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tracks, 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act_name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loop );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現在所播放的動作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：軌道，通常只有一個為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act_name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：動作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loop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：是否循環播放。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spine.update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delta )</a:t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骨架當前動作時間軸前進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delta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06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8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518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 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4941168"/>
            <a:ext cx="60483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0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/>
          <p:cNvSpPr txBox="1"/>
          <p:nvPr/>
        </p:nvSpPr>
        <p:spPr>
          <a:xfrm>
            <a:off x="816511" y="1470901"/>
            <a:ext cx="7485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spine.autoUpdate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false;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關閉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自動更新，可用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update()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，手動調整播放的快慢。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spine.state.addAnimation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tracks,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act_name,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loop, delay );</a:t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前一個動作播放完後，接續一個動作。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act_name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：動作名稱。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loop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：是否循環播放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delay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：延遲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 startAt="4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06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9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518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 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5147333"/>
            <a:ext cx="6772275" cy="96202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079" y="4626843"/>
            <a:ext cx="45529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4956</TotalTime>
  <Words>659</Words>
  <Application>Microsoft Office PowerPoint</Application>
  <PresentationFormat>如螢幕大小 (4:3)</PresentationFormat>
  <Paragraphs>121</Paragraphs>
  <Slides>15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PT Sans</vt:lpstr>
      <vt:lpstr>微軟正黑體</vt:lpstr>
      <vt:lpstr>新細明體</vt:lpstr>
      <vt:lpstr>Arial</vt:lpstr>
      <vt:lpstr>Calibri</vt:lpstr>
      <vt:lpstr>Consolas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Rickie</dc:creator>
  <cp:lastModifiedBy>Kent_shi</cp:lastModifiedBy>
  <cp:revision>378</cp:revision>
  <dcterms:created xsi:type="dcterms:W3CDTF">2014-05-27T07:58:36Z</dcterms:created>
  <dcterms:modified xsi:type="dcterms:W3CDTF">2019-03-06T09:03:35Z</dcterms:modified>
</cp:coreProperties>
</file>