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1"/>
  </p:notesMasterIdLst>
  <p:sldIdLst>
    <p:sldId id="256" r:id="rId2"/>
    <p:sldId id="268" r:id="rId3"/>
    <p:sldId id="279" r:id="rId4"/>
    <p:sldId id="269" r:id="rId5"/>
    <p:sldId id="257" r:id="rId6"/>
    <p:sldId id="271" r:id="rId7"/>
    <p:sldId id="258" r:id="rId8"/>
    <p:sldId id="259" r:id="rId9"/>
    <p:sldId id="270" r:id="rId10"/>
    <p:sldId id="260" r:id="rId11"/>
    <p:sldId id="272" r:id="rId12"/>
    <p:sldId id="261" r:id="rId13"/>
    <p:sldId id="267" r:id="rId14"/>
    <p:sldId id="274" r:id="rId15"/>
    <p:sldId id="263" r:id="rId16"/>
    <p:sldId id="275" r:id="rId17"/>
    <p:sldId id="264" r:id="rId18"/>
    <p:sldId id="27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DB5D6-1349-9245-9BCF-7E618E53D1AD}" v="99" dt="2021-02-23T00:53:24.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12"/>
    <p:restoredTop sz="96296"/>
  </p:normalViewPr>
  <p:slideViewPr>
    <p:cSldViewPr snapToGrid="0" snapToObjects="1">
      <p:cViewPr varScale="1">
        <p:scale>
          <a:sx n="87" d="100"/>
          <a:sy n="87" d="100"/>
        </p:scale>
        <p:origin x="20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B6A0B-1F01-6F43-AAF7-A9203942B93D}" type="datetimeFigureOut">
              <a:rPr lang="en-US" smtClean="0"/>
              <a:t>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5BE2C-A364-5444-AD01-CD11C5F1248E}" type="slidenum">
              <a:rPr lang="en-US" smtClean="0"/>
              <a:t>‹#›</a:t>
            </a:fld>
            <a:endParaRPr lang="en-US"/>
          </a:p>
        </p:txBody>
      </p:sp>
    </p:spTree>
    <p:extLst>
      <p:ext uri="{BB962C8B-B14F-4D97-AF65-F5344CB8AC3E}">
        <p14:creationId xmlns:p14="http://schemas.microsoft.com/office/powerpoint/2010/main" val="70894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5BE2C-A364-5444-AD01-CD11C5F1248E}" type="slidenum">
              <a:rPr lang="en-US" smtClean="0"/>
              <a:t>1</a:t>
            </a:fld>
            <a:endParaRPr lang="en-US"/>
          </a:p>
        </p:txBody>
      </p:sp>
    </p:spTree>
    <p:extLst>
      <p:ext uri="{BB962C8B-B14F-4D97-AF65-F5344CB8AC3E}">
        <p14:creationId xmlns:p14="http://schemas.microsoft.com/office/powerpoint/2010/main" val="209691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3 indicators will be combined into the code and used </a:t>
            </a:r>
          </a:p>
        </p:txBody>
      </p:sp>
      <p:sp>
        <p:nvSpPr>
          <p:cNvPr id="4" name="Slide Number Placeholder 3"/>
          <p:cNvSpPr>
            <a:spLocks noGrp="1"/>
          </p:cNvSpPr>
          <p:nvPr>
            <p:ph type="sldNum" sz="quarter" idx="5"/>
          </p:nvPr>
        </p:nvSpPr>
        <p:spPr/>
        <p:txBody>
          <a:bodyPr/>
          <a:lstStyle/>
          <a:p>
            <a:fld id="{95F5BE2C-A364-5444-AD01-CD11C5F1248E}" type="slidenum">
              <a:rPr lang="en-US" smtClean="0"/>
              <a:t>19</a:t>
            </a:fld>
            <a:endParaRPr lang="en-US"/>
          </a:p>
        </p:txBody>
      </p:sp>
    </p:spTree>
    <p:extLst>
      <p:ext uri="{BB962C8B-B14F-4D97-AF65-F5344CB8AC3E}">
        <p14:creationId xmlns:p14="http://schemas.microsoft.com/office/powerpoint/2010/main" val="174474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950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0732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63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451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784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59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835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918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587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03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07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827693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3" descr="Network Technology Background">
            <a:extLst>
              <a:ext uri="{FF2B5EF4-FFF2-40B4-BE49-F238E27FC236}">
                <a16:creationId xmlns:a16="http://schemas.microsoft.com/office/drawing/2014/main" id="{C159687A-A620-4D35-B8BD-213161B329EC}"/>
              </a:ext>
            </a:extLst>
          </p:cNvPr>
          <p:cNvPicPr>
            <a:picLocks noChangeAspect="1"/>
          </p:cNvPicPr>
          <p:nvPr/>
        </p:nvPicPr>
        <p:blipFill rotWithShape="1">
          <a:blip r:embed="rId3">
            <a:alphaModFix amt="50000"/>
          </a:blip>
          <a:srcRect r="-1" b="3408"/>
          <a:stretch/>
        </p:blipFill>
        <p:spPr>
          <a:xfrm>
            <a:off x="0" y="10"/>
            <a:ext cx="12188930" cy="6857990"/>
          </a:xfrm>
          <a:prstGeom prst="rect">
            <a:avLst/>
          </a:prstGeom>
        </p:spPr>
      </p:pic>
      <p:sp>
        <p:nvSpPr>
          <p:cNvPr id="2" name="Title 1">
            <a:extLst>
              <a:ext uri="{FF2B5EF4-FFF2-40B4-BE49-F238E27FC236}">
                <a16:creationId xmlns:a16="http://schemas.microsoft.com/office/drawing/2014/main" id="{EDBA1C74-1CF3-2C43-8765-236ED6D9B4D3}"/>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4300" dirty="0"/>
              <a:t>Rice University FinTech </a:t>
            </a:r>
            <a:br>
              <a:rPr lang="en-US" sz="4300" dirty="0"/>
            </a:br>
            <a:r>
              <a:rPr lang="en-US" sz="4300" dirty="0"/>
              <a:t>Project One:</a:t>
            </a:r>
            <a:br>
              <a:rPr lang="en-US" sz="4300" dirty="0"/>
            </a:br>
            <a:r>
              <a:rPr lang="en-US" sz="4300" dirty="0"/>
              <a:t> Botley Fool </a:t>
            </a:r>
            <a:br>
              <a:rPr lang="en-US" sz="4300" dirty="0"/>
            </a:br>
            <a:r>
              <a:rPr lang="en-US" sz="4300" dirty="0"/>
              <a:t>(Automated Technical Analysis &amp; Trading)</a:t>
            </a:r>
          </a:p>
        </p:txBody>
      </p:sp>
      <p:sp>
        <p:nvSpPr>
          <p:cNvPr id="3" name="Subtitle 2">
            <a:extLst>
              <a:ext uri="{FF2B5EF4-FFF2-40B4-BE49-F238E27FC236}">
                <a16:creationId xmlns:a16="http://schemas.microsoft.com/office/drawing/2014/main" id="{0B8F02C3-BC71-2343-859C-220AB16A845B}"/>
              </a:ext>
            </a:extLst>
          </p:cNvPr>
          <p:cNvSpPr>
            <a:spLocks noGrp="1"/>
          </p:cNvSpPr>
          <p:nvPr>
            <p:ph type="subTitle" idx="1"/>
          </p:nvPr>
        </p:nvSpPr>
        <p:spPr>
          <a:xfrm>
            <a:off x="1527048" y="4599432"/>
            <a:ext cx="9144000" cy="1536192"/>
          </a:xfrm>
        </p:spPr>
        <p:txBody>
          <a:bodyPr>
            <a:normAutofit/>
          </a:bodyPr>
          <a:lstStyle/>
          <a:p>
            <a:pPr algn="ctr"/>
            <a:r>
              <a:rPr lang="en-US" sz="3200" dirty="0"/>
              <a:t>Group 1: Blake Gregory and Maurice Duré</a:t>
            </a:r>
          </a:p>
        </p:txBody>
      </p:sp>
      <p:sp>
        <p:nvSpPr>
          <p:cNvPr id="123"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9420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B964A3FD-1765-4F29-90C7-9A2472716006}"/>
              </a:ext>
            </a:extLst>
          </p:cNvPr>
          <p:cNvPicPr>
            <a:picLocks noChangeAspect="1"/>
          </p:cNvPicPr>
          <p:nvPr/>
        </p:nvPicPr>
        <p:blipFill rotWithShape="1">
          <a:blip r:embed="rId2"/>
          <a:srcRect t="2993" r="-1" b="-1"/>
          <a:stretch/>
        </p:blipFill>
        <p:spPr>
          <a:xfrm>
            <a:off x="-1" y="-1"/>
            <a:ext cx="12188952" cy="6858000"/>
          </a:xfrm>
          <a:prstGeom prst="rect">
            <a:avLst/>
          </a:prstGeom>
        </p:spPr>
      </p:pic>
      <p:sp>
        <p:nvSpPr>
          <p:cNvPr id="13" name="Rectangle 12">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51EA1-1369-8E4B-9428-C68323EB4B53}"/>
              </a:ext>
            </a:extLst>
          </p:cNvPr>
          <p:cNvSpPr>
            <a:spLocks noGrp="1"/>
          </p:cNvSpPr>
          <p:nvPr>
            <p:ph type="title"/>
          </p:nvPr>
        </p:nvSpPr>
        <p:spPr>
          <a:xfrm>
            <a:off x="641604" y="4553712"/>
            <a:ext cx="10908792" cy="1069848"/>
          </a:xfrm>
        </p:spPr>
        <p:txBody>
          <a:bodyPr vert="horz" lIns="91440" tIns="45720" rIns="91440" bIns="45720" rtlCol="0" anchor="ctr">
            <a:normAutofit/>
          </a:bodyPr>
          <a:lstStyle/>
          <a:p>
            <a:pPr algn="ctr"/>
            <a:r>
              <a:rPr lang="en-US" sz="6000" dirty="0">
                <a:solidFill>
                  <a:schemeClr val="bg1"/>
                </a:solidFill>
              </a:rPr>
              <a:t>Exponential Moving Average</a:t>
            </a:r>
          </a:p>
        </p:txBody>
      </p:sp>
    </p:spTree>
    <p:extLst>
      <p:ext uri="{BB962C8B-B14F-4D97-AF65-F5344CB8AC3E}">
        <p14:creationId xmlns:p14="http://schemas.microsoft.com/office/powerpoint/2010/main" val="417189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56A4-99BA-F944-8046-AC5C7590CA8E}"/>
              </a:ext>
            </a:extLst>
          </p:cNvPr>
          <p:cNvSpPr>
            <a:spLocks noGrp="1"/>
          </p:cNvSpPr>
          <p:nvPr>
            <p:ph type="title"/>
          </p:nvPr>
        </p:nvSpPr>
        <p:spPr/>
        <p:txBody>
          <a:bodyPr/>
          <a:lstStyle/>
          <a:p>
            <a:r>
              <a:rPr lang="en-US" dirty="0"/>
              <a:t>EMA</a:t>
            </a:r>
          </a:p>
        </p:txBody>
      </p:sp>
      <p:sp>
        <p:nvSpPr>
          <p:cNvPr id="3" name="Content Placeholder 2">
            <a:extLst>
              <a:ext uri="{FF2B5EF4-FFF2-40B4-BE49-F238E27FC236}">
                <a16:creationId xmlns:a16="http://schemas.microsoft.com/office/drawing/2014/main" id="{0769B866-9637-074F-9175-42A8CF48891D}"/>
              </a:ext>
            </a:extLst>
          </p:cNvPr>
          <p:cNvSpPr>
            <a:spLocks noGrp="1"/>
          </p:cNvSpPr>
          <p:nvPr>
            <p:ph idx="1"/>
          </p:nvPr>
        </p:nvSpPr>
        <p:spPr/>
        <p:txBody>
          <a:bodyPr>
            <a:normAutofit/>
          </a:bodyPr>
          <a:lstStyle/>
          <a:p>
            <a:pPr marL="0" indent="0">
              <a:buNone/>
            </a:pPr>
            <a:r>
              <a:rPr lang="en-US" sz="4000" dirty="0"/>
              <a:t>Weighted average that gives greater importance to more recent stock price making it more responsive to new trends.</a:t>
            </a:r>
          </a:p>
          <a:p>
            <a:pPr marL="0" indent="0">
              <a:buNone/>
            </a:pPr>
            <a:br>
              <a:rPr lang="en-US" sz="4000" dirty="0"/>
            </a:br>
            <a:endParaRPr lang="en-US" sz="4000" dirty="0"/>
          </a:p>
        </p:txBody>
      </p:sp>
    </p:spTree>
    <p:extLst>
      <p:ext uri="{BB962C8B-B14F-4D97-AF65-F5344CB8AC3E}">
        <p14:creationId xmlns:p14="http://schemas.microsoft.com/office/powerpoint/2010/main" val="22709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Graph on document with pen">
            <a:extLst>
              <a:ext uri="{FF2B5EF4-FFF2-40B4-BE49-F238E27FC236}">
                <a16:creationId xmlns:a16="http://schemas.microsoft.com/office/drawing/2014/main" id="{58B0BC0D-034B-4185-AB54-9124BF43534F}"/>
              </a:ext>
            </a:extLst>
          </p:cNvPr>
          <p:cNvPicPr>
            <a:picLocks noChangeAspect="1"/>
          </p:cNvPicPr>
          <p:nvPr/>
        </p:nvPicPr>
        <p:blipFill rotWithShape="1">
          <a:blip r:embed="rId2"/>
          <a:srcRect t="1510" b="14220"/>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68653-9724-C249-BE33-741655039602}"/>
              </a:ext>
            </a:extLst>
          </p:cNvPr>
          <p:cNvSpPr>
            <a:spLocks noGrp="1"/>
          </p:cNvSpPr>
          <p:nvPr>
            <p:ph type="title"/>
          </p:nvPr>
        </p:nvSpPr>
        <p:spPr>
          <a:xfrm>
            <a:off x="643466" y="643467"/>
            <a:ext cx="5452529" cy="3569242"/>
          </a:xfrm>
        </p:spPr>
        <p:txBody>
          <a:bodyPr vert="horz" lIns="91440" tIns="45720" rIns="91440" bIns="45720" rtlCol="0" anchor="t">
            <a:normAutofit/>
          </a:bodyPr>
          <a:lstStyle/>
          <a:p>
            <a:pPr>
              <a:lnSpc>
                <a:spcPct val="90000"/>
              </a:lnSpc>
            </a:pPr>
            <a:r>
              <a:rPr lang="en-US" sz="6100">
                <a:solidFill>
                  <a:schemeClr val="bg1"/>
                </a:solidFill>
              </a:rPr>
              <a:t>Moving Average Convergence Divergence</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7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FDD5-19B9-E440-9BA3-80887A08F686}"/>
              </a:ext>
            </a:extLst>
          </p:cNvPr>
          <p:cNvSpPr>
            <a:spLocks noGrp="1"/>
          </p:cNvSpPr>
          <p:nvPr>
            <p:ph type="title"/>
          </p:nvPr>
        </p:nvSpPr>
        <p:spPr/>
        <p:txBody>
          <a:bodyPr/>
          <a:lstStyle/>
          <a:p>
            <a:r>
              <a:rPr lang="en-US" dirty="0"/>
              <a:t>MACD indicator </a:t>
            </a:r>
          </a:p>
        </p:txBody>
      </p:sp>
      <p:sp>
        <p:nvSpPr>
          <p:cNvPr id="3" name="Content Placeholder 2">
            <a:extLst>
              <a:ext uri="{FF2B5EF4-FFF2-40B4-BE49-F238E27FC236}">
                <a16:creationId xmlns:a16="http://schemas.microsoft.com/office/drawing/2014/main" id="{EAF855AC-2FC4-3948-A703-6D678E0459DE}"/>
              </a:ext>
            </a:extLst>
          </p:cNvPr>
          <p:cNvSpPr>
            <a:spLocks noGrp="1"/>
          </p:cNvSpPr>
          <p:nvPr>
            <p:ph idx="1"/>
          </p:nvPr>
        </p:nvSpPr>
        <p:spPr/>
        <p:txBody>
          <a:bodyPr>
            <a:normAutofit/>
          </a:bodyPr>
          <a:lstStyle/>
          <a:p>
            <a:pPr marL="0" indent="0">
              <a:buNone/>
            </a:pPr>
            <a:r>
              <a:rPr lang="en-US" sz="4000" dirty="0"/>
              <a:t>Calculated by subtracting the 26-period EXPONENTIAL MOVING AVERAGE (EMA) from the 12-period EMA; the result of that calculation is the MACD. When MACD is positive, the short-term average is located above the long-term average; this is an indication of upward MOMENTUM.</a:t>
            </a:r>
          </a:p>
          <a:p>
            <a:pPr marL="0" indent="0">
              <a:buNone/>
            </a:pPr>
            <a:endParaRPr lang="en-US" dirty="0"/>
          </a:p>
        </p:txBody>
      </p:sp>
    </p:spTree>
    <p:extLst>
      <p:ext uri="{BB962C8B-B14F-4D97-AF65-F5344CB8AC3E}">
        <p14:creationId xmlns:p14="http://schemas.microsoft.com/office/powerpoint/2010/main" val="198553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E88-C31D-7347-B9CD-473BF7D0ED3D}"/>
              </a:ext>
            </a:extLst>
          </p:cNvPr>
          <p:cNvSpPr>
            <a:spLocks noGrp="1"/>
          </p:cNvSpPr>
          <p:nvPr>
            <p:ph type="title"/>
          </p:nvPr>
        </p:nvSpPr>
        <p:spPr/>
        <p:txBody>
          <a:bodyPr/>
          <a:lstStyle/>
          <a:p>
            <a:r>
              <a:rPr lang="en-US" dirty="0"/>
              <a:t>MACD continued</a:t>
            </a:r>
          </a:p>
        </p:txBody>
      </p:sp>
      <p:sp>
        <p:nvSpPr>
          <p:cNvPr id="3" name="Content Placeholder 2">
            <a:extLst>
              <a:ext uri="{FF2B5EF4-FFF2-40B4-BE49-F238E27FC236}">
                <a16:creationId xmlns:a16="http://schemas.microsoft.com/office/drawing/2014/main" id="{479774B7-1ECC-6C47-BBB5-A6DBD84992B3}"/>
              </a:ext>
            </a:extLst>
          </p:cNvPr>
          <p:cNvSpPr>
            <a:spLocks noGrp="1"/>
          </p:cNvSpPr>
          <p:nvPr>
            <p:ph idx="1"/>
          </p:nvPr>
        </p:nvSpPr>
        <p:spPr/>
        <p:txBody>
          <a:bodyPr>
            <a:normAutofit/>
          </a:bodyPr>
          <a:lstStyle/>
          <a:p>
            <a:pPr marL="0" indent="0">
              <a:buNone/>
            </a:pPr>
            <a:r>
              <a:rPr lang="en-US" sz="4000" dirty="0"/>
              <a:t>When MACD is negative, the short-term average is located below the long-term average; this is an indication of downward MOMENTUM. * Many traders will also watch for a move above or below the zero line. A move above zero signals a buy, while a cross below zero signals to sell. * Based on the assumption that the tendency of the price of a traded asset is to revert to a trend line. To discover the trend line, look at the MOVING AVERAGE of asset prices over different time periods, i.e. 50/100/200 days.</a:t>
            </a:r>
          </a:p>
          <a:p>
            <a:pPr marL="0" indent="0">
              <a:buNone/>
            </a:pPr>
            <a:endParaRPr lang="en-US" sz="4000" dirty="0"/>
          </a:p>
        </p:txBody>
      </p:sp>
    </p:spTree>
    <p:extLst>
      <p:ext uri="{BB962C8B-B14F-4D97-AF65-F5344CB8AC3E}">
        <p14:creationId xmlns:p14="http://schemas.microsoft.com/office/powerpoint/2010/main" val="124516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numbers on a digital display">
            <a:extLst>
              <a:ext uri="{FF2B5EF4-FFF2-40B4-BE49-F238E27FC236}">
                <a16:creationId xmlns:a16="http://schemas.microsoft.com/office/drawing/2014/main" id="{FA1FD9FE-4E3E-47F0-80A5-63F6495DCA37}"/>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F47AA3-5BDC-A34F-8B30-215AA9AAE88E}"/>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a:solidFill>
                  <a:schemeClr val="bg1"/>
                </a:solidFill>
              </a:rPr>
              <a:t>Relative Strength Index</a:t>
            </a:r>
          </a:p>
        </p:txBody>
      </p:sp>
    </p:spTree>
    <p:extLst>
      <p:ext uri="{BB962C8B-B14F-4D97-AF65-F5344CB8AC3E}">
        <p14:creationId xmlns:p14="http://schemas.microsoft.com/office/powerpoint/2010/main" val="420420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3E38-D623-0D41-B087-D061C8E2FA7A}"/>
              </a:ext>
            </a:extLst>
          </p:cNvPr>
          <p:cNvSpPr>
            <a:spLocks noGrp="1"/>
          </p:cNvSpPr>
          <p:nvPr>
            <p:ph type="title"/>
          </p:nvPr>
        </p:nvSpPr>
        <p:spPr/>
        <p:txBody>
          <a:bodyPr/>
          <a:lstStyle/>
          <a:p>
            <a:r>
              <a:rPr lang="en-US" dirty="0"/>
              <a:t>RSI</a:t>
            </a:r>
          </a:p>
        </p:txBody>
      </p:sp>
      <p:sp>
        <p:nvSpPr>
          <p:cNvPr id="3" name="Content Placeholder 2">
            <a:extLst>
              <a:ext uri="{FF2B5EF4-FFF2-40B4-BE49-F238E27FC236}">
                <a16:creationId xmlns:a16="http://schemas.microsoft.com/office/drawing/2014/main" id="{BAEC4C75-F0F4-A04A-B34B-CCD27DAA3D19}"/>
              </a:ext>
            </a:extLst>
          </p:cNvPr>
          <p:cNvSpPr>
            <a:spLocks noGrp="1"/>
          </p:cNvSpPr>
          <p:nvPr>
            <p:ph idx="1"/>
          </p:nvPr>
        </p:nvSpPr>
        <p:spPr/>
        <p:txBody>
          <a:bodyPr>
            <a:noAutofit/>
          </a:bodyPr>
          <a:lstStyle/>
          <a:p>
            <a:pPr marL="0" indent="0">
              <a:buNone/>
            </a:pPr>
            <a:r>
              <a:rPr lang="en-US" sz="4000" dirty="0"/>
              <a:t>Compares the size of recent gains to recent losses to determine an asset's price MOMENTUM, either up or down.</a:t>
            </a:r>
          </a:p>
          <a:p>
            <a:pPr marL="0" indent="0">
              <a:buNone/>
            </a:pPr>
            <a:r>
              <a:rPr lang="en-US" sz="4000" dirty="0"/>
              <a:t>The RSI was designed to indicate whether a security is overbought or oversold in relation to recent price levels.</a:t>
            </a:r>
          </a:p>
          <a:p>
            <a:pPr marL="0" indent="0">
              <a:buNone/>
            </a:pPr>
            <a:r>
              <a:rPr lang="en-US" sz="4000" dirty="0"/>
              <a:t>The RSI is calculated using average price gains and losses over a given period of time.</a:t>
            </a:r>
          </a:p>
          <a:p>
            <a:pPr marL="0" indent="0">
              <a:buNone/>
            </a:pPr>
            <a:r>
              <a:rPr lang="en-US" sz="4000" dirty="0"/>
              <a:t>The default time period is 14 periods with values bounded from 0 to 100.</a:t>
            </a:r>
          </a:p>
          <a:p>
            <a:pPr marL="0" indent="0">
              <a:buNone/>
            </a:pPr>
            <a:endParaRPr lang="en-US" sz="4000" dirty="0"/>
          </a:p>
          <a:p>
            <a:pPr marL="0" indent="0">
              <a:buNone/>
            </a:pPr>
            <a:endParaRPr lang="en-US" sz="4000" dirty="0"/>
          </a:p>
        </p:txBody>
      </p:sp>
    </p:spTree>
    <p:extLst>
      <p:ext uri="{BB962C8B-B14F-4D97-AF65-F5344CB8AC3E}">
        <p14:creationId xmlns:p14="http://schemas.microsoft.com/office/powerpoint/2010/main" val="265614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814C39A8-09BA-4638-A25F-040B58617B32}"/>
              </a:ext>
            </a:extLst>
          </p:cNvPr>
          <p:cNvPicPr>
            <a:picLocks noChangeAspect="1"/>
          </p:cNvPicPr>
          <p:nvPr/>
        </p:nvPicPr>
        <p:blipFill rotWithShape="1">
          <a:blip r:embed="rId2"/>
          <a:srcRect t="6893" b="1810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4DB759-7873-ED49-AB54-C4A0CD7D502A}"/>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dirty="0">
                <a:solidFill>
                  <a:schemeClr val="bg1"/>
                </a:solidFill>
              </a:rPr>
              <a:t>Bollinger Bands</a:t>
            </a:r>
          </a:p>
        </p:txBody>
      </p:sp>
    </p:spTree>
    <p:extLst>
      <p:ext uri="{BB962C8B-B14F-4D97-AF65-F5344CB8AC3E}">
        <p14:creationId xmlns:p14="http://schemas.microsoft.com/office/powerpoint/2010/main" val="135794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2109-19A9-6F4A-9430-0712A41187EC}"/>
              </a:ext>
            </a:extLst>
          </p:cNvPr>
          <p:cNvSpPr>
            <a:spLocks noGrp="1"/>
          </p:cNvSpPr>
          <p:nvPr>
            <p:ph type="title"/>
          </p:nvPr>
        </p:nvSpPr>
        <p:spPr/>
        <p:txBody>
          <a:bodyPr/>
          <a:lstStyle/>
          <a:p>
            <a:r>
              <a:rPr lang="en-US" dirty="0"/>
              <a:t>Bollinger Bands</a:t>
            </a:r>
          </a:p>
        </p:txBody>
      </p:sp>
      <p:sp>
        <p:nvSpPr>
          <p:cNvPr id="3" name="Content Placeholder 2">
            <a:extLst>
              <a:ext uri="{FF2B5EF4-FFF2-40B4-BE49-F238E27FC236}">
                <a16:creationId xmlns:a16="http://schemas.microsoft.com/office/drawing/2014/main" id="{185D8D38-02E6-0840-BBC4-48F35FE4FE80}"/>
              </a:ext>
            </a:extLst>
          </p:cNvPr>
          <p:cNvSpPr>
            <a:spLocks noGrp="1"/>
          </p:cNvSpPr>
          <p:nvPr>
            <p:ph idx="1"/>
          </p:nvPr>
        </p:nvSpPr>
        <p:spPr/>
        <p:txBody>
          <a:bodyPr>
            <a:normAutofit/>
          </a:bodyPr>
          <a:lstStyle/>
          <a:p>
            <a:pPr marL="0" indent="0">
              <a:buNone/>
            </a:pPr>
            <a:r>
              <a:rPr lang="en-US" sz="4000" dirty="0"/>
              <a:t>A technical indicator that has bands generally placed two STANDARD DEVIATIONS away from a SIMPLE MOVING AVERAGE.A move toward the upper band suggests the asset is being overbought and a move closer to the lower band suggests the asset is being oversold.</a:t>
            </a:r>
          </a:p>
          <a:p>
            <a:pPr marL="0" indent="0">
              <a:buNone/>
            </a:pPr>
            <a:r>
              <a:rPr lang="en-US" sz="4000" dirty="0"/>
              <a:t>Since STANDARD DEVIATION is used as a statistical measure of VOLATILITY, this indicator adjusts itself to market conditions.</a:t>
            </a:r>
          </a:p>
          <a:p>
            <a:pPr marL="0" indent="0">
              <a:buNone/>
            </a:pPr>
            <a:endParaRPr lang="en-US" sz="4000" dirty="0"/>
          </a:p>
        </p:txBody>
      </p:sp>
    </p:spTree>
    <p:extLst>
      <p:ext uri="{BB962C8B-B14F-4D97-AF65-F5344CB8AC3E}">
        <p14:creationId xmlns:p14="http://schemas.microsoft.com/office/powerpoint/2010/main" val="293784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9AF489-EA2D-FC47-8693-C5E54A64214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Top 3 Returns</a:t>
            </a:r>
          </a:p>
        </p:txBody>
      </p:sp>
      <p:sp>
        <p:nvSpPr>
          <p:cNvPr id="16"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pward trend">
            <a:extLst>
              <a:ext uri="{FF2B5EF4-FFF2-40B4-BE49-F238E27FC236}">
                <a16:creationId xmlns:a16="http://schemas.microsoft.com/office/drawing/2014/main" id="{2783017B-A61C-48D3-847D-C2E27AA0D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3932" y="2238598"/>
            <a:ext cx="3019537" cy="3019537"/>
          </a:xfrm>
          <a:prstGeom prst="rect">
            <a:avLst/>
          </a:prstGeom>
        </p:spPr>
      </p:pic>
    </p:spTree>
    <p:extLst>
      <p:ext uri="{BB962C8B-B14F-4D97-AF65-F5344CB8AC3E}">
        <p14:creationId xmlns:p14="http://schemas.microsoft.com/office/powerpoint/2010/main" val="322581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4D8A-45EF-8643-B338-F49E3C4D7CBD}"/>
              </a:ext>
            </a:extLst>
          </p:cNvPr>
          <p:cNvSpPr>
            <a:spLocks noGrp="1"/>
          </p:cNvSpPr>
          <p:nvPr>
            <p:ph type="title"/>
          </p:nvPr>
        </p:nvSpPr>
        <p:spPr/>
        <p:txBody>
          <a:bodyPr/>
          <a:lstStyle/>
          <a:p>
            <a:r>
              <a:rPr lang="en-US" dirty="0"/>
              <a:t>Botley Fool</a:t>
            </a:r>
          </a:p>
        </p:txBody>
      </p:sp>
      <p:sp>
        <p:nvSpPr>
          <p:cNvPr id="3" name="Content Placeholder 2">
            <a:extLst>
              <a:ext uri="{FF2B5EF4-FFF2-40B4-BE49-F238E27FC236}">
                <a16:creationId xmlns:a16="http://schemas.microsoft.com/office/drawing/2014/main" id="{21FBBFA0-33CD-F146-B5BB-4903E5B1007E}"/>
              </a:ext>
            </a:extLst>
          </p:cNvPr>
          <p:cNvSpPr>
            <a:spLocks noGrp="1"/>
          </p:cNvSpPr>
          <p:nvPr>
            <p:ph idx="1"/>
          </p:nvPr>
        </p:nvSpPr>
        <p:spPr/>
        <p:txBody>
          <a:bodyPr>
            <a:normAutofit/>
          </a:bodyPr>
          <a:lstStyle/>
          <a:p>
            <a:r>
              <a:rPr lang="en-US" sz="4000" b="1" dirty="0"/>
              <a:t>An Analysis of Technical Indicators Used for Trading - Analyzed Across Different Markets to Determine Which May or May Not Provide the Best Indication</a:t>
            </a:r>
          </a:p>
          <a:p>
            <a:pPr marL="0" indent="0">
              <a:buNone/>
            </a:pPr>
            <a:br>
              <a:rPr lang="en-US" sz="4000" dirty="0"/>
            </a:br>
            <a:endParaRPr lang="en-US" sz="4000" dirty="0"/>
          </a:p>
        </p:txBody>
      </p:sp>
    </p:spTree>
    <p:extLst>
      <p:ext uri="{BB962C8B-B14F-4D97-AF65-F5344CB8AC3E}">
        <p14:creationId xmlns:p14="http://schemas.microsoft.com/office/powerpoint/2010/main" val="290712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867-EC75-C549-81FB-7F0496FDE01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F0918B9-259F-3443-928B-9D6DB1272768}"/>
              </a:ext>
            </a:extLst>
          </p:cNvPr>
          <p:cNvSpPr>
            <a:spLocks noGrp="1"/>
          </p:cNvSpPr>
          <p:nvPr>
            <p:ph idx="1"/>
          </p:nvPr>
        </p:nvSpPr>
        <p:spPr/>
        <p:txBody>
          <a:bodyPr>
            <a:normAutofit/>
          </a:bodyPr>
          <a:lstStyle/>
          <a:p>
            <a:pPr marL="0" indent="0">
              <a:buNone/>
            </a:pPr>
            <a:endParaRPr lang="en-US" sz="4000" dirty="0"/>
          </a:p>
        </p:txBody>
      </p:sp>
    </p:spTree>
    <p:extLst>
      <p:ext uri="{BB962C8B-B14F-4D97-AF65-F5344CB8AC3E}">
        <p14:creationId xmlns:p14="http://schemas.microsoft.com/office/powerpoint/2010/main" val="260068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7FC1-DF31-FE46-A52D-20AFDAE80D42}"/>
              </a:ext>
            </a:extLst>
          </p:cNvPr>
          <p:cNvSpPr>
            <a:spLocks noGrp="1"/>
          </p:cNvSpPr>
          <p:nvPr>
            <p:ph type="title"/>
          </p:nvPr>
        </p:nvSpPr>
        <p:spPr/>
        <p:txBody>
          <a:bodyPr>
            <a:normAutofit/>
          </a:bodyPr>
          <a:lstStyle/>
          <a:p>
            <a:r>
              <a:rPr lang="en-US" b="1" dirty="0"/>
              <a:t>Trading Strategies:</a:t>
            </a:r>
            <a:endParaRPr lang="en-US" dirty="0"/>
          </a:p>
        </p:txBody>
      </p:sp>
      <p:sp>
        <p:nvSpPr>
          <p:cNvPr id="3" name="Content Placeholder 2">
            <a:extLst>
              <a:ext uri="{FF2B5EF4-FFF2-40B4-BE49-F238E27FC236}">
                <a16:creationId xmlns:a16="http://schemas.microsoft.com/office/drawing/2014/main" id="{0DDB39F2-BE6C-664F-9170-C3DEBA7E852F}"/>
              </a:ext>
            </a:extLst>
          </p:cNvPr>
          <p:cNvSpPr>
            <a:spLocks noGrp="1"/>
          </p:cNvSpPr>
          <p:nvPr>
            <p:ph idx="1"/>
          </p:nvPr>
        </p:nvSpPr>
        <p:spPr>
          <a:xfrm>
            <a:off x="838200" y="1690688"/>
            <a:ext cx="10515600" cy="4251960"/>
          </a:xfrm>
        </p:spPr>
        <p:txBody>
          <a:bodyPr>
            <a:noAutofit/>
          </a:bodyPr>
          <a:lstStyle/>
          <a:p>
            <a:r>
              <a:rPr lang="en-US" sz="4000" dirty="0"/>
              <a:t>Buy five shares in three companies across three markets - Healthcare, Oil &amp; Gas, and Technology.</a:t>
            </a:r>
          </a:p>
          <a:p>
            <a:r>
              <a:rPr lang="en-US" sz="4000" dirty="0"/>
              <a:t>Utilize Alpaca to buy the different positions and create the portfolio.</a:t>
            </a:r>
          </a:p>
          <a:p>
            <a:r>
              <a:rPr lang="en-US" sz="4000" dirty="0"/>
              <a:t>Choose the most used indicators then run analysis.</a:t>
            </a:r>
          </a:p>
          <a:p>
            <a:r>
              <a:rPr lang="en-US" sz="4000" dirty="0"/>
              <a:t>Use the Alpha Vantage API to retrieve technical indicator performance for each position in our portfolio at an hourly interval.</a:t>
            </a:r>
            <a:br>
              <a:rPr lang="en-US" sz="4000" dirty="0"/>
            </a:br>
            <a:br>
              <a:rPr lang="en-US" sz="4000" dirty="0"/>
            </a:br>
            <a:br>
              <a:rPr lang="en-US" sz="4000" dirty="0"/>
            </a:br>
            <a:endParaRPr lang="en-US" sz="4000" dirty="0"/>
          </a:p>
        </p:txBody>
      </p:sp>
    </p:spTree>
    <p:extLst>
      <p:ext uri="{BB962C8B-B14F-4D97-AF65-F5344CB8AC3E}">
        <p14:creationId xmlns:p14="http://schemas.microsoft.com/office/powerpoint/2010/main" val="33696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7202-1FD2-5141-87AB-280228C8F661}"/>
              </a:ext>
            </a:extLst>
          </p:cNvPr>
          <p:cNvSpPr>
            <a:spLocks noGrp="1"/>
          </p:cNvSpPr>
          <p:nvPr>
            <p:ph type="title"/>
          </p:nvPr>
        </p:nvSpPr>
        <p:spPr/>
        <p:txBody>
          <a:bodyPr/>
          <a:lstStyle/>
          <a:p>
            <a:r>
              <a:rPr lang="en-US" dirty="0"/>
              <a:t>Hypothesis and Goal</a:t>
            </a:r>
          </a:p>
        </p:txBody>
      </p:sp>
      <p:sp>
        <p:nvSpPr>
          <p:cNvPr id="3" name="Content Placeholder 2">
            <a:extLst>
              <a:ext uri="{FF2B5EF4-FFF2-40B4-BE49-F238E27FC236}">
                <a16:creationId xmlns:a16="http://schemas.microsoft.com/office/drawing/2014/main" id="{FBEEEDAD-D8D8-F14E-8CBF-6D74EF9CAA72}"/>
              </a:ext>
            </a:extLst>
          </p:cNvPr>
          <p:cNvSpPr>
            <a:spLocks noGrp="1"/>
          </p:cNvSpPr>
          <p:nvPr>
            <p:ph idx="1"/>
          </p:nvPr>
        </p:nvSpPr>
        <p:spPr>
          <a:xfrm>
            <a:off x="838200" y="1690688"/>
            <a:ext cx="10515600" cy="4490656"/>
          </a:xfrm>
        </p:spPr>
        <p:txBody>
          <a:bodyPr>
            <a:noAutofit/>
          </a:bodyPr>
          <a:lstStyle/>
          <a:p>
            <a:r>
              <a:rPr lang="en-US" sz="4000" dirty="0"/>
              <a:t>To find the most efficient indicator or group of indicators to implement into our botley fool.</a:t>
            </a:r>
          </a:p>
          <a:p>
            <a:r>
              <a:rPr lang="en-US" sz="4000" dirty="0"/>
              <a:t>We will test different trading strategies using data fetched with the Alpaca API and market indicators implemented using Alpha Vantage API</a:t>
            </a:r>
          </a:p>
          <a:p>
            <a:r>
              <a:rPr lang="en-US" sz="4000" dirty="0"/>
              <a:t>The goal is to pull trading data and results, analyze and then visualize results to show why the trading strategies we are using are the most efficient in the trading bot for the lowest risks with the highest returns based on the data.</a:t>
            </a:r>
          </a:p>
        </p:txBody>
      </p:sp>
    </p:spTree>
    <p:extLst>
      <p:ext uri="{BB962C8B-B14F-4D97-AF65-F5344CB8AC3E}">
        <p14:creationId xmlns:p14="http://schemas.microsoft.com/office/powerpoint/2010/main" val="36689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243F-C35C-7F43-A481-BB4F85847D16}"/>
              </a:ext>
            </a:extLst>
          </p:cNvPr>
          <p:cNvSpPr>
            <a:spLocks noGrp="1"/>
          </p:cNvSpPr>
          <p:nvPr>
            <p:ph type="title"/>
          </p:nvPr>
        </p:nvSpPr>
        <p:spPr/>
        <p:txBody>
          <a:bodyPr>
            <a:noAutofit/>
          </a:bodyPr>
          <a:lstStyle/>
          <a:p>
            <a:r>
              <a:rPr lang="en-US" dirty="0"/>
              <a:t>Most Commonly Used Technical Indicators</a:t>
            </a:r>
          </a:p>
        </p:txBody>
      </p:sp>
      <p:sp>
        <p:nvSpPr>
          <p:cNvPr id="3" name="Content Placeholder 2">
            <a:extLst>
              <a:ext uri="{FF2B5EF4-FFF2-40B4-BE49-F238E27FC236}">
                <a16:creationId xmlns:a16="http://schemas.microsoft.com/office/drawing/2014/main" id="{A8A66D6B-CB2D-4749-9000-0A556FB14F5C}"/>
              </a:ext>
            </a:extLst>
          </p:cNvPr>
          <p:cNvSpPr>
            <a:spLocks noGrp="1"/>
          </p:cNvSpPr>
          <p:nvPr>
            <p:ph idx="1"/>
          </p:nvPr>
        </p:nvSpPr>
        <p:spPr>
          <a:xfrm>
            <a:off x="493159" y="1816368"/>
            <a:ext cx="11353800" cy="6022814"/>
          </a:xfrm>
        </p:spPr>
        <p:txBody>
          <a:bodyPr>
            <a:normAutofit fontScale="85000" lnSpcReduction="10000"/>
          </a:bodyPr>
          <a:lstStyle/>
          <a:p>
            <a:r>
              <a:rPr lang="en-US" sz="4700" dirty="0"/>
              <a:t>OSCILLATORS- Construct high and low bands between two extreme values, and then builds a trend indicator that fluctuates within these bounds.</a:t>
            </a:r>
          </a:p>
          <a:p>
            <a:r>
              <a:rPr lang="en-US" sz="4700" dirty="0"/>
              <a:t>Traders use the trend indicator to discover short-term overbought or oversold conditions.</a:t>
            </a:r>
          </a:p>
          <a:p>
            <a:pPr marL="0" indent="0">
              <a:buNone/>
            </a:pPr>
            <a:r>
              <a:rPr lang="en-US" sz="4700" dirty="0"/>
              <a:t>~When the value of the oscillator approaches the upper extreme value, analysts consider the asset to be overbought.</a:t>
            </a:r>
          </a:p>
          <a:p>
            <a:pPr marL="0" indent="0">
              <a:buNone/>
            </a:pPr>
            <a:r>
              <a:rPr lang="en-US" sz="4700" dirty="0"/>
              <a:t>~When the value of the oscillator approaches the lower extreme value, analysts consider the asset to be oversold.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66070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14">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8" descr="Graph">
            <a:extLst>
              <a:ext uri="{FF2B5EF4-FFF2-40B4-BE49-F238E27FC236}">
                <a16:creationId xmlns:a16="http://schemas.microsoft.com/office/drawing/2014/main" id="{1E4CA9C9-33F4-4B30-B1F1-EF2BB845A9A4}"/>
              </a:ext>
            </a:extLst>
          </p:cNvPr>
          <p:cNvPicPr>
            <a:picLocks noChangeAspect="1"/>
          </p:cNvPicPr>
          <p:nvPr/>
        </p:nvPicPr>
        <p:blipFill rotWithShape="1">
          <a:blip r:embed="rId2"/>
          <a:srcRect t="3970" r="-1" b="6006"/>
          <a:stretch/>
        </p:blipFill>
        <p:spPr>
          <a:xfrm>
            <a:off x="-1" y="-1"/>
            <a:ext cx="12188952" cy="6858000"/>
          </a:xfrm>
          <a:prstGeom prst="rect">
            <a:avLst/>
          </a:prstGeom>
        </p:spPr>
      </p:pic>
      <p:sp>
        <p:nvSpPr>
          <p:cNvPr id="33" name="Rectangle 16">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37BAD-A4F3-594A-8C9A-9A6678F6F77F}"/>
              </a:ext>
            </a:extLst>
          </p:cNvPr>
          <p:cNvSpPr>
            <a:spLocks noGrp="1"/>
          </p:cNvSpPr>
          <p:nvPr>
            <p:ph type="title"/>
          </p:nvPr>
        </p:nvSpPr>
        <p:spPr>
          <a:xfrm>
            <a:off x="641604" y="4553712"/>
            <a:ext cx="10908792" cy="1069848"/>
          </a:xfrm>
        </p:spPr>
        <p:txBody>
          <a:bodyPr vert="horz" lIns="91440" tIns="45720" rIns="91440" bIns="45720" rtlCol="0" anchor="ctr">
            <a:normAutofit/>
          </a:bodyPr>
          <a:lstStyle/>
          <a:p>
            <a:pPr algn="ctr"/>
            <a:r>
              <a:rPr lang="en-US" sz="6000">
                <a:solidFill>
                  <a:schemeClr val="bg1"/>
                </a:solidFill>
              </a:rPr>
              <a:t>Indicators being Analyzed</a:t>
            </a:r>
          </a:p>
        </p:txBody>
      </p:sp>
    </p:spTree>
    <p:extLst>
      <p:ext uri="{BB962C8B-B14F-4D97-AF65-F5344CB8AC3E}">
        <p14:creationId xmlns:p14="http://schemas.microsoft.com/office/powerpoint/2010/main" val="31907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2968FC47-0435-4A4D-AD90-25C461E1097B}"/>
              </a:ext>
            </a:extLst>
          </p:cNvPr>
          <p:cNvPicPr>
            <a:picLocks noChangeAspect="1"/>
          </p:cNvPicPr>
          <p:nvPr/>
        </p:nvPicPr>
        <p:blipFill rotWithShape="1">
          <a:blip r:embed="rId2"/>
          <a:srcRect t="301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DECCD0-61FC-F74B-8083-DDE6E7265295}"/>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a:solidFill>
                  <a:schemeClr val="bg1"/>
                </a:solidFill>
              </a:rPr>
              <a:t>Simple Moving Average</a:t>
            </a:r>
          </a:p>
        </p:txBody>
      </p:sp>
    </p:spTree>
    <p:extLst>
      <p:ext uri="{BB962C8B-B14F-4D97-AF65-F5344CB8AC3E}">
        <p14:creationId xmlns:p14="http://schemas.microsoft.com/office/powerpoint/2010/main" val="192320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2CF6-90AC-8A4F-954D-D03BCA4D525B}"/>
              </a:ext>
            </a:extLst>
          </p:cNvPr>
          <p:cNvSpPr>
            <a:spLocks noGrp="1"/>
          </p:cNvSpPr>
          <p:nvPr>
            <p:ph type="title"/>
          </p:nvPr>
        </p:nvSpPr>
        <p:spPr/>
        <p:txBody>
          <a:bodyPr/>
          <a:lstStyle/>
          <a:p>
            <a:r>
              <a:rPr lang="en-US" dirty="0"/>
              <a:t>SMA</a:t>
            </a:r>
          </a:p>
        </p:txBody>
      </p:sp>
      <p:sp>
        <p:nvSpPr>
          <p:cNvPr id="3" name="Content Placeholder 2">
            <a:extLst>
              <a:ext uri="{FF2B5EF4-FFF2-40B4-BE49-F238E27FC236}">
                <a16:creationId xmlns:a16="http://schemas.microsoft.com/office/drawing/2014/main" id="{8B13138F-1081-954F-B25F-179645911E66}"/>
              </a:ext>
            </a:extLst>
          </p:cNvPr>
          <p:cNvSpPr>
            <a:spLocks noGrp="1"/>
          </p:cNvSpPr>
          <p:nvPr>
            <p:ph idx="1"/>
          </p:nvPr>
        </p:nvSpPr>
        <p:spPr/>
        <p:txBody>
          <a:bodyPr>
            <a:normAutofit/>
          </a:bodyPr>
          <a:lstStyle/>
          <a:p>
            <a:pPr marL="0" indent="0">
              <a:buNone/>
            </a:pPr>
            <a:r>
              <a:rPr lang="en-US" sz="4000" dirty="0"/>
              <a:t>Calculates the mean of a given set of prices over the specific number of days in the past; i.e. over the previous 15/30/100/200 days.</a:t>
            </a:r>
          </a:p>
        </p:txBody>
      </p:sp>
      <p:sp>
        <p:nvSpPr>
          <p:cNvPr id="4" name="TextBox 3">
            <a:extLst>
              <a:ext uri="{FF2B5EF4-FFF2-40B4-BE49-F238E27FC236}">
                <a16:creationId xmlns:a16="http://schemas.microsoft.com/office/drawing/2014/main" id="{9F797486-CBC3-E541-A611-66BBF84564CC}"/>
              </a:ext>
            </a:extLst>
          </p:cNvPr>
          <p:cNvSpPr txBox="1"/>
          <p:nvPr/>
        </p:nvSpPr>
        <p:spPr>
          <a:xfrm>
            <a:off x="4366517" y="472611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907920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11477</TotalTime>
  <Words>676</Words>
  <Application>Microsoft Macintosh PowerPoint</Application>
  <PresentationFormat>Widescreen</PresentationFormat>
  <Paragraphs>48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Modern Love</vt:lpstr>
      <vt:lpstr>The Hand</vt:lpstr>
      <vt:lpstr>SketchyVTI</vt:lpstr>
      <vt:lpstr>Rice University FinTech  Project One:  Botley Fool  (Automated Technical Analysis &amp; Trading)</vt:lpstr>
      <vt:lpstr>Botley Fool</vt:lpstr>
      <vt:lpstr>Motivation</vt:lpstr>
      <vt:lpstr>Trading Strategies:</vt:lpstr>
      <vt:lpstr>Hypothesis and Goal</vt:lpstr>
      <vt:lpstr>Most Commonly Used Technical Indicators</vt:lpstr>
      <vt:lpstr>Indicators being Analyzed</vt:lpstr>
      <vt:lpstr>Simple Moving Average</vt:lpstr>
      <vt:lpstr>SMA</vt:lpstr>
      <vt:lpstr>Exponential Moving Average</vt:lpstr>
      <vt:lpstr>EMA</vt:lpstr>
      <vt:lpstr>Moving Average Convergence Divergence</vt:lpstr>
      <vt:lpstr>MACD indicator </vt:lpstr>
      <vt:lpstr>MACD continued</vt:lpstr>
      <vt:lpstr>Relative Strength Index</vt:lpstr>
      <vt:lpstr>RSI</vt:lpstr>
      <vt:lpstr>Bollinger Bands</vt:lpstr>
      <vt:lpstr>Bollinger Bands</vt:lpstr>
      <vt:lpstr>Top 3 Returns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Dure, Maurice-Hans</dc:creator>
  <cp:lastModifiedBy>Dure, Maurice-Hans</cp:lastModifiedBy>
  <cp:revision>2</cp:revision>
  <dcterms:created xsi:type="dcterms:W3CDTF">2021-02-09T03:05:34Z</dcterms:created>
  <dcterms:modified xsi:type="dcterms:W3CDTF">2021-02-23T18:55:13Z</dcterms:modified>
</cp:coreProperties>
</file>