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Slide" id="{71FE895F-9E9E-4ED9-A3C9-FA56229AC9CB}">
          <p14:sldIdLst>
            <p14:sldId id="256"/>
          </p14:sldIdLst>
        </p14:section>
        <p14:section name="The Pizza Problem" id="{DAF0A9E4-46E4-474F-B188-10385BD44356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757D"/>
    <a:srgbClr val="204453"/>
    <a:srgbClr val="ABE0E6"/>
    <a:srgbClr val="51B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>
        <p:scale>
          <a:sx n="50" d="100"/>
          <a:sy n="50" d="100"/>
        </p:scale>
        <p:origin x="6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F076-10B1-4AD1-BB8B-821030D6F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B4AD3-FD2E-459D-9B85-2D4F3A1BB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9812A-5E13-41B6-A3F3-9FFBD22D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23FF-7B4F-432A-A62E-7E5CDF015BB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F82B8-F315-4318-9C8C-CC3BE5A5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8BFB3-3F30-40F2-B75C-7125E83D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5982-EF96-4535-AC52-B0F791B5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B774-1702-4490-B3B2-02E6EA04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1C42E-7613-41E9-AD41-404AD386A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241E3-A761-44F7-AEBA-E5C53347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23FF-7B4F-432A-A62E-7E5CDF015BB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87FBC-37CD-4B22-B8C4-16B3F863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8BA47-B9EB-443B-8B8A-86E7A3A8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5982-EF96-4535-AC52-B0F791B5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CB198-C2F7-4166-89FB-1A3B16FF8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47FBA-DC7B-486D-BE8E-2C83696E1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6C6C4-DA2B-42F0-90F7-3FC972A8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23FF-7B4F-432A-A62E-7E5CDF015BB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E1AD8-5306-4A8E-8C08-EFE3D2B7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63BDC-5AD2-4F3C-9092-F602C9D1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5982-EF96-4535-AC52-B0F791B5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3CF-73C9-4103-9653-8E602FD8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CC021-641C-4FE6-946D-74BDB2183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CCE6E-38C6-41D0-9961-3ED27E7C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23FF-7B4F-432A-A62E-7E5CDF015BB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F987A-F238-4A20-BF73-A5430939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155D-9DBC-4A3C-BBF6-2DC0869F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5982-EF96-4535-AC52-B0F791B5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9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9D49-7A73-4818-BFD3-6B560AE9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073FE-EB1C-49E6-BB3E-501CD7ADA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E1CBC-4962-4F7B-B5EA-38BD0524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23FF-7B4F-432A-A62E-7E5CDF015BB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EF96A-B825-474B-9D9E-1042E632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BE418-667E-4653-ADCD-76FACCFD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5982-EF96-4535-AC52-B0F791B5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3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20AB-9CB2-4511-B8DD-9659D460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AD06-3694-40A2-8308-7CD3333C9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E25BF-CF86-4F59-A2DE-B14BD9662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1DF8C-B376-4ABD-A67A-A9F6E1F0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23FF-7B4F-432A-A62E-7E5CDF015BB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804EA-2CDC-49B7-8520-333B20C5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03AB2-5EA0-4AE9-9A73-13B4F3D5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5982-EF96-4535-AC52-B0F791B5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9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3159-5AA1-4737-96AF-EF5F0844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3E35F-F666-4EA3-8922-C4F8A77A4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80A7-75A7-483A-B8F2-6F1CE27E0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62278-58CE-4CB3-9DD3-2BCDCB75A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A6F5D-E20A-4ABA-90A3-471E49F16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E8E7E-61CF-4C3A-A096-B716A901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23FF-7B4F-432A-A62E-7E5CDF015BB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4E6EF-566D-431D-A2C0-1B7E785D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C6EFB-0F3D-456F-88DC-88EFA635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5982-EF96-4535-AC52-B0F791B5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9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9423-C3BF-4CC1-8461-0668609C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58CFF-4780-48CD-B68E-02226577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23FF-7B4F-432A-A62E-7E5CDF015BB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31391-88CC-4806-B639-5DA6D794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7EED1-803D-40A2-AD1F-A8DB1D63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5982-EF96-4535-AC52-B0F791B5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CF21E-B451-47CD-B5BE-423B22C0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23FF-7B4F-432A-A62E-7E5CDF015BB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AA89B-5CC1-4B22-8706-1648A2D5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C973B-E83D-4834-B146-C71DD058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5982-EF96-4535-AC52-B0F791B5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7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F7C5-29B3-4A4B-BB66-2F3AD476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8359-1EF1-49ED-BA5A-1143DB718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25811-7B64-45AB-9B3C-1D06CA012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A9192-E008-45DD-B504-06E2D01F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23FF-7B4F-432A-A62E-7E5CDF015BB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084B9-08A7-4995-8EC0-1A7507FE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6C26B-4048-48AE-AB91-9024A474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5982-EF96-4535-AC52-B0F791B5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9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F829-662D-47A6-B084-84332DC3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19531-397D-4C49-B801-83A326077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A959F-152A-4FCD-8C0F-3F38FBFBA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A7AB7-02FA-4436-A7D4-B73E6024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23FF-7B4F-432A-A62E-7E5CDF015BB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198E0-8595-4BBD-A4C7-0869C824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9469C-AB9D-4DC7-A8AE-D190DBA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75982-EF96-4535-AC52-B0F791B5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1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E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F2011-60EB-4F00-8E43-4EA4B851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2B54-502B-43B8-AD23-BDA7FDBB2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16A07-2144-433D-AF77-62ADC962D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A23FF-7B4F-432A-A62E-7E5CDF015BB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5EB16-260E-4ECA-AAD5-8F274F842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0978E-72B7-48A2-B646-BCF1995D3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75982-EF96-4535-AC52-B0F791B5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C622AFE-70E0-436F-A63C-00DCF29702BB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4EE5FD-97A4-4763-9AEC-639430DD4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2192000" cy="6857999"/>
            </a:xfrm>
            <a:prstGeom prst="rect">
              <a:avLst/>
            </a:prstGeom>
          </p:spPr>
        </p:pic>
        <p:pic>
          <p:nvPicPr>
            <p:cNvPr id="1028" name="Picture 4" descr="Image result for C++ logo">
              <a:extLst>
                <a:ext uri="{FF2B5EF4-FFF2-40B4-BE49-F238E27FC236}">
                  <a16:creationId xmlns:a16="http://schemas.microsoft.com/office/drawing/2014/main" id="{1E670716-D6E1-4CD8-9E89-FB47AD149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7946" y1="40625" x2="37946" y2="40625"/>
                          <a14:foregroundMark x1="52679" y1="36607" x2="52679" y2="36607"/>
                          <a14:foregroundMark x1="60714" y1="38839" x2="60714" y2="38839"/>
                          <a14:foregroundMark x1="45982" y1="34821" x2="40625" y2="39286"/>
                          <a14:foregroundMark x1="38393" y1="41518" x2="37054" y2="47321"/>
                          <a14:foregroundMark x1="31696" y1="52232" x2="49554" y2="66071"/>
                          <a14:foregroundMark x1="49554" y1="66071" x2="56696" y2="65625"/>
                          <a14:foregroundMark x1="62054" y1="65625" x2="62054" y2="62054"/>
                          <a14:foregroundMark x1="61161" y1="34821" x2="63839" y2="38393"/>
                          <a14:foregroundMark x1="68304" y1="49554" x2="68304" y2="49554"/>
                          <a14:foregroundMark x1="77232" y1="50000" x2="77232" y2="50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078" y="4588164"/>
              <a:ext cx="847436" cy="847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DDC2401-6964-43C4-A0C8-28CB145EA52E}"/>
              </a:ext>
            </a:extLst>
          </p:cNvPr>
          <p:cNvSpPr txBox="1"/>
          <p:nvPr/>
        </p:nvSpPr>
        <p:spPr>
          <a:xfrm>
            <a:off x="5733138" y="360430"/>
            <a:ext cx="3848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04453"/>
                </a:solidFill>
                <a:latin typeface="000 BlahBlahUC iCiel Bold" pitchFamily="2" charset="0"/>
              </a:rPr>
              <a:t>ABSTRACT FACTORY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7B5358-0197-4CED-AB0E-76C00347C490}"/>
              </a:ext>
            </a:extLst>
          </p:cNvPr>
          <p:cNvCxnSpPr/>
          <p:nvPr/>
        </p:nvCxnSpPr>
        <p:spPr>
          <a:xfrm>
            <a:off x="5646054" y="360430"/>
            <a:ext cx="0" cy="1756229"/>
          </a:xfrm>
          <a:prstGeom prst="line">
            <a:avLst/>
          </a:prstGeom>
          <a:ln w="28575">
            <a:solidFill>
              <a:srgbClr val="2044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031557-BE45-4B60-8DFF-8E78314E1849}"/>
              </a:ext>
            </a:extLst>
          </p:cNvPr>
          <p:cNvSpPr txBox="1"/>
          <p:nvPr/>
        </p:nvSpPr>
        <p:spPr>
          <a:xfrm>
            <a:off x="5747652" y="1393374"/>
            <a:ext cx="2641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5757D"/>
                </a:solidFill>
                <a:latin typeface="Agency FB" panose="020B0503020202020204" pitchFamily="34" charset="0"/>
              </a:rPr>
              <a:t>The Problems With Complex Conditional Code</a:t>
            </a:r>
          </a:p>
        </p:txBody>
      </p:sp>
      <p:sp>
        <p:nvSpPr>
          <p:cNvPr id="22" name="Flowchart: Off-page Connector 21">
            <a:extLst>
              <a:ext uri="{FF2B5EF4-FFF2-40B4-BE49-F238E27FC236}">
                <a16:creationId xmlns:a16="http://schemas.microsoft.com/office/drawing/2014/main" id="{68A51720-B3B4-410B-A111-4FE4B3C393E3}"/>
              </a:ext>
            </a:extLst>
          </p:cNvPr>
          <p:cNvSpPr/>
          <p:nvPr/>
        </p:nvSpPr>
        <p:spPr>
          <a:xfrm>
            <a:off x="10256212" y="-40632"/>
            <a:ext cx="1621566" cy="1756229"/>
          </a:xfrm>
          <a:prstGeom prst="flowChartOffpageConnector">
            <a:avLst/>
          </a:prstGeom>
          <a:gradFill flip="none" rotWithShape="1">
            <a:gsLst>
              <a:gs pos="0">
                <a:schemeClr val="bg1">
                  <a:lumMod val="85000"/>
                  <a:alpha val="45000"/>
                </a:schemeClr>
              </a:gs>
              <a:gs pos="100000">
                <a:schemeClr val="bg1">
                  <a:alpha val="11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2044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7BA421-6484-4F76-9CBA-6676A2BFF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2" y="183489"/>
            <a:ext cx="1410694" cy="110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7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494F7-E25E-4217-BB16-CFF8F5CBC32C}"/>
              </a:ext>
            </a:extLst>
          </p:cNvPr>
          <p:cNvSpPr txBox="1"/>
          <p:nvPr/>
        </p:nvSpPr>
        <p:spPr>
          <a:xfrm>
            <a:off x="228600" y="175962"/>
            <a:ext cx="1112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04453"/>
                </a:solidFill>
                <a:latin typeface="000 BlahBlahUC iCiel Bold" pitchFamily="2" charset="0"/>
              </a:rPr>
              <a:t>*. Review: Factory Method</a:t>
            </a:r>
          </a:p>
        </p:txBody>
      </p:sp>
      <p:pic>
        <p:nvPicPr>
          <p:cNvPr id="2050" name="Picture 2" descr="The structure of the Factory Method pattern">
            <a:extLst>
              <a:ext uri="{FF2B5EF4-FFF2-40B4-BE49-F238E27FC236}">
                <a16:creationId xmlns:a16="http://schemas.microsoft.com/office/drawing/2014/main" id="{83898415-300A-4C95-8D83-80188767F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737283"/>
            <a:ext cx="10325100" cy="594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78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5E080-FC5E-450B-84FF-9DF826AF4C10}"/>
              </a:ext>
            </a:extLst>
          </p:cNvPr>
          <p:cNvSpPr txBox="1"/>
          <p:nvPr/>
        </p:nvSpPr>
        <p:spPr>
          <a:xfrm>
            <a:off x="228600" y="175962"/>
            <a:ext cx="1112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204453"/>
                </a:solidFill>
                <a:latin typeface="000 BlahBlahUC iCiel Bold" pitchFamily="2" charset="0"/>
              </a:rPr>
              <a:t>I. </a:t>
            </a:r>
            <a:r>
              <a:rPr lang="en-US" sz="2800" dirty="0" err="1">
                <a:solidFill>
                  <a:srgbClr val="204453"/>
                </a:solidFill>
                <a:latin typeface="000 BlahBlahUC iCiel Bold" pitchFamily="2" charset="0"/>
              </a:rPr>
              <a:t>Bài</a:t>
            </a:r>
            <a:r>
              <a:rPr lang="en-US" sz="2800" dirty="0">
                <a:solidFill>
                  <a:srgbClr val="204453"/>
                </a:solidFill>
                <a:latin typeface="000 BlahBlahUC iCiel Bold" pitchFamily="2" charset="0"/>
              </a:rPr>
              <a:t> </a:t>
            </a:r>
            <a:r>
              <a:rPr lang="en-US" sz="2800" dirty="0" err="1">
                <a:solidFill>
                  <a:srgbClr val="204453"/>
                </a:solidFill>
                <a:latin typeface="000 BlahBlahUC iCiel Bold" pitchFamily="2" charset="0"/>
              </a:rPr>
              <a:t>toán</a:t>
            </a:r>
            <a:r>
              <a:rPr lang="en-US" sz="2800" dirty="0">
                <a:solidFill>
                  <a:srgbClr val="204453"/>
                </a:solidFill>
                <a:latin typeface="000 BlahBlahUC iCiel Bold" pitchFamily="2" charset="0"/>
              </a:rPr>
              <a:t> </a:t>
            </a:r>
            <a:r>
              <a:rPr lang="en-US" sz="2800" dirty="0" err="1">
                <a:solidFill>
                  <a:srgbClr val="204453"/>
                </a:solidFill>
                <a:latin typeface="000 BlahBlahUC iCiel Bold" pitchFamily="2" charset="0"/>
              </a:rPr>
              <a:t>cửa</a:t>
            </a:r>
            <a:r>
              <a:rPr lang="en-US" sz="2800" dirty="0">
                <a:solidFill>
                  <a:srgbClr val="204453"/>
                </a:solidFill>
                <a:latin typeface="000 BlahBlahUC iCiel Bold" pitchFamily="2" charset="0"/>
              </a:rPr>
              <a:t> </a:t>
            </a:r>
            <a:r>
              <a:rPr lang="en-US" sz="2800" dirty="0" err="1">
                <a:solidFill>
                  <a:srgbClr val="204453"/>
                </a:solidFill>
                <a:latin typeface="000 BlahBlahUC iCiel Bold" pitchFamily="2" charset="0"/>
              </a:rPr>
              <a:t>tiệm</a:t>
            </a:r>
            <a:r>
              <a:rPr lang="en-US" sz="2800" dirty="0">
                <a:solidFill>
                  <a:srgbClr val="204453"/>
                </a:solidFill>
                <a:latin typeface="000 BlahBlahUC iCiel Bold" pitchFamily="2" charset="0"/>
              </a:rPr>
              <a:t> pizza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929A0-AAD8-474A-B956-28AA7820189E}"/>
              </a:ext>
            </a:extLst>
          </p:cNvPr>
          <p:cNvSpPr txBox="1"/>
          <p:nvPr/>
        </p:nvSpPr>
        <p:spPr>
          <a:xfrm>
            <a:off x="1019175" y="914400"/>
            <a:ext cx="10153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Pizza.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([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[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[N</a:t>
            </a:r>
            <a:r>
              <a:rPr lang="vi-VN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[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[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[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chiếc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Pepperoni,Cheese,Greek,Clam,Vegie</a:t>
            </a:r>
            <a:r>
              <a:rPr lang="en-US" sz="2400" dirty="0">
                <a:solidFill>
                  <a:srgbClr val="257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79329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000 BlahBlahUC iCiel Bold</vt:lpstr>
      <vt:lpstr>Agency FB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ĐOÀN ĐÌNH TOÀN</dc:creator>
  <cp:lastModifiedBy>ĐOÀN ĐÌNH TOÀN</cp:lastModifiedBy>
  <cp:revision>7</cp:revision>
  <dcterms:created xsi:type="dcterms:W3CDTF">2019-07-19T19:41:01Z</dcterms:created>
  <dcterms:modified xsi:type="dcterms:W3CDTF">2019-07-19T20:50:04Z</dcterms:modified>
</cp:coreProperties>
</file>