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0" r:id="rId3"/>
    <p:sldId id="286" r:id="rId4"/>
    <p:sldId id="287" r:id="rId5"/>
    <p:sldId id="283" r:id="rId6"/>
    <p:sldId id="288" r:id="rId7"/>
    <p:sldId id="296" r:id="rId8"/>
    <p:sldId id="297" r:id="rId9"/>
    <p:sldId id="298" r:id="rId10"/>
    <p:sldId id="299" r:id="rId11"/>
    <p:sldId id="290" r:id="rId12"/>
    <p:sldId id="301" r:id="rId13"/>
    <p:sldId id="291" r:id="rId14"/>
    <p:sldId id="292" r:id="rId15"/>
    <p:sldId id="294" r:id="rId16"/>
    <p:sldId id="300" r:id="rId17"/>
    <p:sldId id="305" r:id="rId18"/>
    <p:sldId id="295" r:id="rId19"/>
    <p:sldId id="306" r:id="rId20"/>
    <p:sldId id="293" r:id="rId21"/>
    <p:sldId id="303" r:id="rId22"/>
    <p:sldId id="304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300"/>
    <a:srgbClr val="99CC33"/>
    <a:srgbClr val="CC6633"/>
    <a:srgbClr val="B3B3B3"/>
    <a:srgbClr val="BE1523"/>
    <a:srgbClr val="D7001A"/>
    <a:srgbClr val="CCCCCC"/>
    <a:srgbClr val="333333"/>
    <a:srgbClr val="FD7505"/>
    <a:srgbClr val="16A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3" autoAdjust="0"/>
    <p:restoredTop sz="99846" autoAdjust="0"/>
  </p:normalViewPr>
  <p:slideViewPr>
    <p:cSldViewPr snapToGrid="0" snapToObjects="1" showGuides="1">
      <p:cViewPr>
        <p:scale>
          <a:sx n="152" d="100"/>
          <a:sy n="152" d="100"/>
        </p:scale>
        <p:origin x="-80" y="-80"/>
      </p:cViewPr>
      <p:guideLst>
        <p:guide orient="horz" pos="3061"/>
        <p:guide pos="5581"/>
        <p:guide pos="180"/>
        <p:guide pos="54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9263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8641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7" name="Straight Connector 6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pic>
        <p:nvPicPr>
          <p:cNvPr id="11" name="Picture 10" descr="logo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4510718"/>
            <a:ext cx="1024128" cy="2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849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©2016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849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©2016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849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©2016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849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©2016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849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©2016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Nitro: A Fast, Scalable In-Memory Storage Engine for </a:t>
            </a:r>
            <a:r>
              <a:rPr lang="en-US" sz="3200" dirty="0" err="1"/>
              <a:t>NoSQL</a:t>
            </a:r>
            <a:r>
              <a:rPr lang="en-US" sz="3200" dirty="0"/>
              <a:t> Global Secondary Index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Sarath </a:t>
            </a:r>
            <a:r>
              <a:rPr lang="en-US" dirty="0" err="1" smtClean="0"/>
              <a:t>Lakshman</a:t>
            </a:r>
          </a:p>
          <a:p>
            <a:r>
              <a:rPr lang="en-US" dirty="0" err="1" smtClean="0"/>
              <a:t>Sriram</a:t>
            </a:r>
            <a:r>
              <a:rPr lang="en-US" dirty="0" smtClean="0"/>
              <a:t> </a:t>
            </a:r>
            <a:r>
              <a:rPr lang="en-US" dirty="0" err="1" smtClean="0"/>
              <a:t>Melkote</a:t>
            </a:r>
            <a:endParaRPr lang="en-US" dirty="0" smtClean="0"/>
          </a:p>
          <a:p>
            <a:r>
              <a:rPr lang="en-US" dirty="0" smtClean="0"/>
              <a:t>John Liang</a:t>
            </a:r>
          </a:p>
          <a:p>
            <a:r>
              <a:rPr lang="en-US" dirty="0" smtClean="0"/>
              <a:t>Ravi </a:t>
            </a:r>
            <a:r>
              <a:rPr lang="en-US" dirty="0" err="1" smtClean="0"/>
              <a:t>Mayuram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2797" y="4543722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VLDB 2016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69"/>
    </mc:Choice>
    <mc:Fallback xmlns="">
      <p:transition xmlns:p14="http://schemas.microsoft.com/office/powerpoint/2010/main" spd="slow" advTm="159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versions management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34762" y="1164253"/>
            <a:ext cx="902389" cy="821579"/>
          </a:xfrm>
          <a:prstGeom prst="roundRect">
            <a:avLst/>
          </a:prstGeom>
          <a:solidFill>
            <a:schemeClr val="accent4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9889" y="1616500"/>
            <a:ext cx="66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9889" y="1193968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2973791" y="1164253"/>
            <a:ext cx="902389" cy="821579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BE1523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18918" y="1616500"/>
            <a:ext cx="67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V=20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8918" y="1193968"/>
            <a:ext cx="763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=3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stCxn id="51" idx="3"/>
            <a:endCxn id="42" idx="1"/>
          </p:cNvCxnSpPr>
          <p:nvPr/>
        </p:nvCxnSpPr>
        <p:spPr>
          <a:xfrm>
            <a:off x="2564743" y="1566688"/>
            <a:ext cx="409048" cy="83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476425" y="1166000"/>
            <a:ext cx="902389" cy="821579"/>
          </a:xfrm>
          <a:prstGeom prst="roundRect">
            <a:avLst/>
          </a:prstGeom>
          <a:solidFill>
            <a:schemeClr val="accent4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21552" y="1618247"/>
            <a:ext cx="6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21552" y="1195715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stCxn id="42" idx="3"/>
            <a:endCxn id="46" idx="1"/>
          </p:cNvCxnSpPr>
          <p:nvPr/>
        </p:nvCxnSpPr>
        <p:spPr>
          <a:xfrm>
            <a:off x="3876180" y="1575043"/>
            <a:ext cx="600245" cy="174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662354" y="1155898"/>
            <a:ext cx="902389" cy="821579"/>
          </a:xfrm>
          <a:prstGeom prst="roundRect">
            <a:avLst/>
          </a:prstGeom>
          <a:solidFill>
            <a:schemeClr val="accent1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07481" y="1608145"/>
            <a:ext cx="65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V=15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07481" y="1185613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=2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59" name="Straight Arrow Connector 58"/>
          <p:cNvCxnSpPr>
            <a:stCxn id="39" idx="3"/>
            <a:endCxn id="51" idx="1"/>
          </p:cNvCxnSpPr>
          <p:nvPr/>
        </p:nvCxnSpPr>
        <p:spPr>
          <a:xfrm flipV="1">
            <a:off x="1237151" y="1566688"/>
            <a:ext cx="425203" cy="83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5959059" y="1166000"/>
            <a:ext cx="902389" cy="821579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04186" y="1618247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04186" y="1195715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=2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=3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46" idx="3"/>
            <a:endCxn id="60" idx="1"/>
          </p:cNvCxnSpPr>
          <p:nvPr/>
        </p:nvCxnSpPr>
        <p:spPr>
          <a:xfrm>
            <a:off x="5378814" y="1576790"/>
            <a:ext cx="580245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294363" y="1166000"/>
            <a:ext cx="902389" cy="821579"/>
          </a:xfrm>
          <a:prstGeom prst="roundRect">
            <a:avLst/>
          </a:prstGeom>
          <a:solidFill>
            <a:schemeClr val="accent5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39490" y="1618247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39490" y="1195715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=3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60" idx="3"/>
          </p:cNvCxnSpPr>
          <p:nvPr/>
        </p:nvCxnSpPr>
        <p:spPr>
          <a:xfrm flipV="1">
            <a:off x="6861448" y="1566688"/>
            <a:ext cx="478042" cy="1010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9735" y="3214073"/>
            <a:ext cx="248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Visibility: Iterator (</a:t>
            </a:r>
            <a:r>
              <a:rPr lang="en-US" dirty="0" err="1" smtClean="0"/>
              <a:t>Sn</a:t>
            </a:r>
            <a:r>
              <a:rPr lang="en-US" dirty="0" smtClean="0"/>
              <a:t>=3)</a:t>
            </a:r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3968841" y="2439638"/>
            <a:ext cx="552711" cy="660039"/>
          </a:xfrm>
          <a:prstGeom prst="downArrow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"/>
    </mc:Choice>
    <mc:Fallback xmlns="">
      <p:transition xmlns:p14="http://schemas.microsoft.com/office/powerpoint/2010/main" spd="slow" advTm="1096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205" y="1228042"/>
            <a:ext cx="54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V=1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166205" y="857159"/>
            <a:ext cx="774571" cy="673768"/>
            <a:chOff x="166205" y="857159"/>
            <a:chExt cx="774571" cy="673768"/>
          </a:xfrm>
        </p:grpSpPr>
        <p:sp>
          <p:nvSpPr>
            <p:cNvPr id="4" name="Rounded Rectangle 3"/>
            <p:cNvSpPr/>
            <p:nvPr/>
          </p:nvSpPr>
          <p:spPr>
            <a:xfrm>
              <a:off x="167064" y="857159"/>
              <a:ext cx="740040" cy="673768"/>
            </a:xfrm>
            <a:prstGeom prst="roundRect">
              <a:avLst/>
            </a:prstGeom>
            <a:solidFill>
              <a:schemeClr val="accent4"/>
            </a:solidFill>
            <a:ln w="28575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205" y="881528"/>
              <a:ext cx="7745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bornSn</a:t>
              </a:r>
              <a:r>
                <a:rPr lang="en-US" sz="1100" dirty="0" smtClean="0"/>
                <a:t>=1</a:t>
              </a:r>
            </a:p>
            <a:p>
              <a:r>
                <a:rPr lang="en-US" sz="1100" dirty="0" err="1" smtClean="0"/>
                <a:t>deadSn</a:t>
              </a:r>
              <a:r>
                <a:rPr lang="en-US" sz="1100" dirty="0" smtClean="0"/>
                <a:t>=2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73991" y="857159"/>
            <a:ext cx="772066" cy="740215"/>
            <a:chOff x="425016" y="1957864"/>
            <a:chExt cx="941441" cy="902603"/>
          </a:xfrm>
        </p:grpSpPr>
        <p:sp>
          <p:nvSpPr>
            <p:cNvPr id="29" name="Rounded Rectangle 28"/>
            <p:cNvSpPr/>
            <p:nvPr/>
          </p:nvSpPr>
          <p:spPr>
            <a:xfrm>
              <a:off x="426064" y="1957864"/>
              <a:ext cx="902389" cy="821579"/>
            </a:xfrm>
            <a:prstGeom prst="roundRect">
              <a:avLst/>
            </a:prstGeom>
            <a:solidFill>
              <a:srgbClr val="16AEB0"/>
            </a:solidFill>
            <a:ln w="12700" cmpd="sng">
              <a:solidFill>
                <a:srgbClr val="333333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5016" y="2410111"/>
              <a:ext cx="684081" cy="450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V=2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5016" y="1987579"/>
              <a:ext cx="941441" cy="525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bornSn</a:t>
              </a:r>
              <a:r>
                <a:rPr lang="en-US" sz="1100" dirty="0" smtClean="0"/>
                <a:t>=2</a:t>
              </a:r>
            </a:p>
            <a:p>
              <a:r>
                <a:rPr lang="en-US" sz="1100" dirty="0" err="1" smtClean="0"/>
                <a:t>deadSn</a:t>
              </a:r>
              <a:r>
                <a:rPr lang="en-US" sz="1100" dirty="0" smtClean="0"/>
                <a:t>=0</a:t>
              </a:r>
              <a:endParaRPr lang="en-US" sz="11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45397" y="857159"/>
            <a:ext cx="740899" cy="740215"/>
            <a:chOff x="425016" y="1957864"/>
            <a:chExt cx="903437" cy="902603"/>
          </a:xfrm>
        </p:grpSpPr>
        <p:sp>
          <p:nvSpPr>
            <p:cNvPr id="33" name="Rounded Rectangle 32"/>
            <p:cNvSpPr/>
            <p:nvPr/>
          </p:nvSpPr>
          <p:spPr>
            <a:xfrm>
              <a:off x="426064" y="1957864"/>
              <a:ext cx="902389" cy="821579"/>
            </a:xfrm>
            <a:prstGeom prst="roundRect">
              <a:avLst/>
            </a:prstGeom>
            <a:solidFill>
              <a:schemeClr val="accent4"/>
            </a:solidFill>
            <a:ln w="12700" cmpd="sng">
              <a:solidFill>
                <a:srgbClr val="333333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5016" y="2410111"/>
              <a:ext cx="667865" cy="450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V=3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5016" y="1987579"/>
              <a:ext cx="7720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bornSn</a:t>
              </a:r>
              <a:r>
                <a:rPr lang="en-US" sz="1100" dirty="0" smtClean="0"/>
                <a:t>=1</a:t>
              </a:r>
            </a:p>
            <a:p>
              <a:r>
                <a:rPr lang="en-US" sz="1100" dirty="0" err="1" smtClean="0"/>
                <a:t>deadSn</a:t>
              </a:r>
              <a:r>
                <a:rPr lang="en-US" sz="1100" dirty="0" smtClean="0"/>
                <a:t>=0</a:t>
              </a:r>
              <a:endParaRPr lang="en-US" sz="1100" dirty="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789720" y="857159"/>
            <a:ext cx="740040" cy="673768"/>
          </a:xfrm>
          <a:prstGeom prst="roundRect">
            <a:avLst/>
          </a:prstGeom>
          <a:solidFill>
            <a:schemeClr val="accent4"/>
          </a:solidFill>
          <a:ln w="28575" cmpd="sng">
            <a:solidFill>
              <a:srgbClr val="BE1523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88861" y="1228042"/>
            <a:ext cx="5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88861" y="881528"/>
            <a:ext cx="7745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=2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3673397" y="857159"/>
            <a:ext cx="740040" cy="673768"/>
          </a:xfrm>
          <a:prstGeom prst="roundRect">
            <a:avLst/>
          </a:prstGeom>
          <a:solidFill>
            <a:srgbClr val="16AEB0"/>
          </a:solidFill>
          <a:ln w="28575" cmpd="sng">
            <a:solidFill>
              <a:srgbClr val="BE1523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2538" y="1228042"/>
            <a:ext cx="55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72538" y="881528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=2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=3</a:t>
            </a:r>
            <a:endParaRPr lang="en-US" sz="11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516439" y="857159"/>
            <a:ext cx="780421" cy="740215"/>
            <a:chOff x="425016" y="1957864"/>
            <a:chExt cx="951629" cy="902603"/>
          </a:xfrm>
        </p:grpSpPr>
        <p:sp>
          <p:nvSpPr>
            <p:cNvPr id="49" name="Rounded Rectangle 48"/>
            <p:cNvSpPr/>
            <p:nvPr/>
          </p:nvSpPr>
          <p:spPr>
            <a:xfrm>
              <a:off x="426064" y="1957864"/>
              <a:ext cx="902389" cy="821579"/>
            </a:xfrm>
            <a:prstGeom prst="roundRect">
              <a:avLst/>
            </a:prstGeom>
            <a:solidFill>
              <a:schemeClr val="accent1"/>
            </a:solidFill>
            <a:ln w="12700" cmpd="sng">
              <a:solidFill>
                <a:srgbClr val="333333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5016" y="2410111"/>
              <a:ext cx="687930" cy="450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V=6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5204" y="1987579"/>
              <a:ext cx="941441" cy="525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bornSn</a:t>
              </a:r>
              <a:r>
                <a:rPr lang="en-US" sz="1100" dirty="0" smtClean="0"/>
                <a:t>=3</a:t>
              </a:r>
            </a:p>
            <a:p>
              <a:r>
                <a:rPr lang="en-US" sz="1100" dirty="0" err="1" smtClean="0"/>
                <a:t>deadSn</a:t>
              </a:r>
              <a:r>
                <a:rPr lang="en-US" sz="1100" dirty="0" smtClean="0"/>
                <a:t>=0</a:t>
              </a:r>
              <a:endParaRPr lang="en-US" sz="1100" dirty="0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5339783" y="857159"/>
            <a:ext cx="740040" cy="673768"/>
          </a:xfrm>
          <a:prstGeom prst="roundRect">
            <a:avLst/>
          </a:prstGeom>
          <a:solidFill>
            <a:srgbClr val="CCCCCC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38924" y="122804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38924" y="881528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=4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6162463" y="846615"/>
            <a:ext cx="772066" cy="740215"/>
            <a:chOff x="425016" y="1957864"/>
            <a:chExt cx="941441" cy="902603"/>
          </a:xfrm>
        </p:grpSpPr>
        <p:sp>
          <p:nvSpPr>
            <p:cNvPr id="57" name="Rounded Rectangle 56"/>
            <p:cNvSpPr/>
            <p:nvPr/>
          </p:nvSpPr>
          <p:spPr>
            <a:xfrm>
              <a:off x="426064" y="1957864"/>
              <a:ext cx="902389" cy="821579"/>
            </a:xfrm>
            <a:prstGeom prst="roundRect">
              <a:avLst/>
            </a:prstGeom>
            <a:solidFill>
              <a:schemeClr val="accent4"/>
            </a:solidFill>
            <a:ln w="12700" cmpd="sng">
              <a:solidFill>
                <a:srgbClr val="333333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5016" y="2410111"/>
              <a:ext cx="685181" cy="450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V=8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5016" y="1987579"/>
              <a:ext cx="941441" cy="525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bornSn</a:t>
              </a:r>
              <a:r>
                <a:rPr lang="en-US" sz="1100" dirty="0" smtClean="0"/>
                <a:t>=1</a:t>
              </a:r>
            </a:p>
            <a:p>
              <a:r>
                <a:rPr lang="en-US" sz="1100" dirty="0" err="1" smtClean="0"/>
                <a:t>deadSn</a:t>
              </a:r>
              <a:r>
                <a:rPr lang="en-US" sz="1100" dirty="0" smtClean="0"/>
                <a:t>=0</a:t>
              </a:r>
              <a:endParaRPr lang="en-US" sz="1100" dirty="0"/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6998867" y="822246"/>
            <a:ext cx="740040" cy="673768"/>
          </a:xfrm>
          <a:prstGeom prst="roundRect">
            <a:avLst/>
          </a:prstGeom>
          <a:solidFill>
            <a:srgbClr val="178ADB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998008" y="1193129"/>
            <a:ext cx="56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V=9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998008" y="846615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=3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sp>
        <p:nvSpPr>
          <p:cNvPr id="65" name="Rounded Rectangle 64"/>
          <p:cNvSpPr/>
          <p:nvPr/>
        </p:nvSpPr>
        <p:spPr>
          <a:xfrm>
            <a:off x="7795209" y="819259"/>
            <a:ext cx="740040" cy="673768"/>
          </a:xfrm>
          <a:prstGeom prst="roundRect">
            <a:avLst/>
          </a:prstGeom>
          <a:solidFill>
            <a:srgbClr val="178ADB"/>
          </a:solidFill>
          <a:ln w="28575" cmpd="sng">
            <a:solidFill>
              <a:srgbClr val="BE1523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794350" y="1190142"/>
            <a:ext cx="545486" cy="302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V=10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794350" y="843628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=3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=4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652289" y="2782189"/>
            <a:ext cx="843403" cy="484586"/>
          </a:xfrm>
          <a:prstGeom prst="rect">
            <a:avLst/>
          </a:prstGeom>
          <a:solidFill>
            <a:srgbClr val="99CC33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Sn</a:t>
            </a:r>
            <a:r>
              <a:rPr lang="en-US" dirty="0" smtClean="0">
                <a:solidFill>
                  <a:schemeClr val="tx1"/>
                </a:solidFill>
              </a:rPr>
              <a:t>=1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75324" y="2771645"/>
            <a:ext cx="843403" cy="484586"/>
          </a:xfrm>
          <a:prstGeom prst="rect">
            <a:avLst/>
          </a:prstGeom>
          <a:solidFill>
            <a:srgbClr val="99CC33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Sn</a:t>
            </a:r>
            <a:r>
              <a:rPr lang="en-US" dirty="0" smtClean="0">
                <a:solidFill>
                  <a:schemeClr val="tx1"/>
                </a:solidFill>
              </a:rPr>
              <a:t>=2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17390" y="2771645"/>
            <a:ext cx="843403" cy="484586"/>
          </a:xfrm>
          <a:prstGeom prst="rect">
            <a:avLst/>
          </a:prstGeom>
          <a:solidFill>
            <a:srgbClr val="99CC33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Sn</a:t>
            </a:r>
            <a:r>
              <a:rPr lang="en-US" dirty="0" smtClean="0">
                <a:solidFill>
                  <a:schemeClr val="tx1"/>
                </a:solidFill>
              </a:rPr>
              <a:t>=3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946496" y="2782189"/>
            <a:ext cx="843403" cy="484586"/>
          </a:xfrm>
          <a:prstGeom prst="rect">
            <a:avLst/>
          </a:prstGeom>
          <a:solidFill>
            <a:srgbClr val="99CC33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Sn</a:t>
            </a:r>
            <a:r>
              <a:rPr lang="en-US" dirty="0" smtClean="0">
                <a:solidFill>
                  <a:schemeClr val="tx1"/>
                </a:solidFill>
              </a:rPr>
              <a:t>=4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>
            <a:stCxn id="4" idx="2"/>
            <a:endCxn id="74" idx="0"/>
          </p:cNvCxnSpPr>
          <p:nvPr/>
        </p:nvCxnSpPr>
        <p:spPr>
          <a:xfrm>
            <a:off x="537084" y="1530927"/>
            <a:ext cx="1859942" cy="1240718"/>
          </a:xfrm>
          <a:prstGeom prst="line">
            <a:avLst/>
          </a:prstGeom>
          <a:ln w="12700" cmpd="sng">
            <a:solidFill>
              <a:schemeClr val="tx1"/>
            </a:solidFill>
            <a:prstDash val="lgDashDot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74" idx="0"/>
          </p:cNvCxnSpPr>
          <p:nvPr/>
        </p:nvCxnSpPr>
        <p:spPr>
          <a:xfrm flipH="1">
            <a:off x="2397026" y="1509839"/>
            <a:ext cx="966747" cy="1261806"/>
          </a:xfrm>
          <a:prstGeom prst="line">
            <a:avLst/>
          </a:prstGeom>
          <a:ln w="12700" cmpd="sng">
            <a:solidFill>
              <a:schemeClr val="tx1"/>
            </a:solidFill>
            <a:prstDash val="lgDashDot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75" idx="0"/>
          </p:cNvCxnSpPr>
          <p:nvPr/>
        </p:nvCxnSpPr>
        <p:spPr>
          <a:xfrm flipH="1">
            <a:off x="3839092" y="1520383"/>
            <a:ext cx="421701" cy="1251262"/>
          </a:xfrm>
          <a:prstGeom prst="line">
            <a:avLst/>
          </a:prstGeom>
          <a:ln w="12700" cmpd="sng">
            <a:solidFill>
              <a:schemeClr val="tx1"/>
            </a:solidFill>
            <a:prstDash val="lgDashDot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5" idx="2"/>
            <a:endCxn id="76" idx="0"/>
          </p:cNvCxnSpPr>
          <p:nvPr/>
        </p:nvCxnSpPr>
        <p:spPr>
          <a:xfrm flipH="1">
            <a:off x="5368198" y="1493027"/>
            <a:ext cx="2797031" cy="1289162"/>
          </a:xfrm>
          <a:prstGeom prst="line">
            <a:avLst/>
          </a:prstGeom>
          <a:ln w="12700" cmpd="sng">
            <a:solidFill>
              <a:schemeClr val="tx1"/>
            </a:solidFill>
            <a:prstDash val="lgDashDot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903362" y="2646868"/>
            <a:ext cx="1262223" cy="734140"/>
          </a:xfrm>
          <a:prstGeom prst="rect">
            <a:avLst/>
          </a:prstGeom>
          <a:solidFill>
            <a:srgbClr val="003300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72" idx="3"/>
            <a:endCxn id="74" idx="1"/>
          </p:cNvCxnSpPr>
          <p:nvPr/>
        </p:nvCxnSpPr>
        <p:spPr>
          <a:xfrm flipV="1">
            <a:off x="1495692" y="3013938"/>
            <a:ext cx="479632" cy="1054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4" idx="3"/>
            <a:endCxn id="75" idx="1"/>
          </p:cNvCxnSpPr>
          <p:nvPr/>
        </p:nvCxnSpPr>
        <p:spPr>
          <a:xfrm>
            <a:off x="2818727" y="3013938"/>
            <a:ext cx="59866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5" idx="3"/>
            <a:endCxn id="76" idx="1"/>
          </p:cNvCxnSpPr>
          <p:nvPr/>
        </p:nvCxnSpPr>
        <p:spPr>
          <a:xfrm>
            <a:off x="4260793" y="3013938"/>
            <a:ext cx="685703" cy="1054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37084" y="2648511"/>
            <a:ext cx="5542739" cy="858344"/>
          </a:xfrm>
          <a:prstGeom prst="rect">
            <a:avLst/>
          </a:prstGeom>
          <a:noFill/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945346" y="3987130"/>
            <a:ext cx="1242622" cy="7417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SMR</a:t>
            </a:r>
            <a:endParaRPr lang="en-US" dirty="0"/>
          </a:p>
        </p:txBody>
      </p:sp>
      <p:sp>
        <p:nvSpPr>
          <p:cNvPr id="113" name="Right Arrow 112"/>
          <p:cNvSpPr/>
          <p:nvPr/>
        </p:nvSpPr>
        <p:spPr>
          <a:xfrm>
            <a:off x="6241524" y="2915868"/>
            <a:ext cx="482849" cy="27571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/>
          <p:cNvSpPr/>
          <p:nvPr/>
        </p:nvSpPr>
        <p:spPr>
          <a:xfrm>
            <a:off x="7432662" y="3553304"/>
            <a:ext cx="259019" cy="325842"/>
          </a:xfrm>
          <a:prstGeom prst="downArrow">
            <a:avLst/>
          </a:prstGeom>
          <a:solidFill>
            <a:srgbClr val="1E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403717" y="3733793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Garbage Collection Snapshot List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766975" y="3207433"/>
            <a:ext cx="72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fcnt</a:t>
            </a:r>
            <a:r>
              <a:rPr lang="en-US" sz="1400" dirty="0" smtClean="0"/>
              <a:t>=0</a:t>
            </a:r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040174" y="319907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fcnt</a:t>
            </a:r>
            <a:r>
              <a:rPr lang="en-US" sz="1400" dirty="0" smtClean="0"/>
              <a:t>=1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517058" y="3207433"/>
            <a:ext cx="72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fcnt</a:t>
            </a:r>
            <a:r>
              <a:rPr lang="en-US" sz="1400" dirty="0" smtClean="0"/>
              <a:t>=0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993481" y="32074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fcnt</a:t>
            </a:r>
            <a:r>
              <a:rPr lang="en-US" sz="1400" dirty="0" smtClean="0"/>
              <a:t>=2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63793" y="1226417"/>
            <a:ext cx="54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7"/>
    </mc:Choice>
    <mc:Fallback xmlns="">
      <p:transition xmlns:p14="http://schemas.microsoft.com/office/powerpoint/2010/main" spd="slow" advTm="33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Memory Reclamation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and alive </a:t>
            </a:r>
            <a:r>
              <a:rPr lang="en-US" dirty="0" err="1" smtClean="0"/>
              <a:t>accessors</a:t>
            </a:r>
            <a:r>
              <a:rPr lang="en-US" dirty="0" smtClean="0"/>
              <a:t> can potentially hold references to </a:t>
            </a:r>
            <a:r>
              <a:rPr lang="en-US" dirty="0" err="1" smtClean="0"/>
              <a:t>GCed</a:t>
            </a:r>
            <a:r>
              <a:rPr lang="en-US" dirty="0" smtClean="0"/>
              <a:t> items</a:t>
            </a:r>
          </a:p>
          <a:p>
            <a:r>
              <a:rPr lang="en-US" dirty="0" smtClean="0"/>
              <a:t>Freeing </a:t>
            </a:r>
            <a:r>
              <a:rPr lang="en-US" dirty="0" err="1" smtClean="0"/>
              <a:t>GCed</a:t>
            </a:r>
            <a:r>
              <a:rPr lang="en-US" dirty="0" smtClean="0"/>
              <a:t> items/nodes can cause dangling references</a:t>
            </a:r>
          </a:p>
          <a:p>
            <a:r>
              <a:rPr lang="en-US" dirty="0" smtClean="0"/>
              <a:t>The memory </a:t>
            </a:r>
            <a:r>
              <a:rPr lang="en-US" dirty="0" err="1" smtClean="0"/>
              <a:t>reclaimer</a:t>
            </a:r>
            <a:r>
              <a:rPr lang="en-US" dirty="0" smtClean="0"/>
              <a:t> has to make sure that no </a:t>
            </a:r>
            <a:r>
              <a:rPr lang="en-US" dirty="0" err="1" smtClean="0"/>
              <a:t>accessor</a:t>
            </a:r>
            <a:r>
              <a:rPr lang="en-US" dirty="0" smtClean="0"/>
              <a:t> is holding reference to </a:t>
            </a:r>
            <a:r>
              <a:rPr lang="en-US" dirty="0" err="1" smtClean="0"/>
              <a:t>GCed</a:t>
            </a:r>
            <a:r>
              <a:rPr lang="en-US" dirty="0" smtClean="0"/>
              <a:t> items</a:t>
            </a:r>
          </a:p>
          <a:p>
            <a:r>
              <a:rPr lang="en-US" dirty="0" smtClean="0"/>
              <a:t>This problem does not occur with garbage collected languages</a:t>
            </a:r>
          </a:p>
          <a:p>
            <a:r>
              <a:rPr lang="en-US" dirty="0" smtClean="0"/>
              <a:t>A lock-free SMR algorithm is described in the paper</a:t>
            </a:r>
          </a:p>
        </p:txBody>
      </p:sp>
    </p:spTree>
    <p:extLst>
      <p:ext uri="{BB962C8B-B14F-4D97-AF65-F5344CB8AC3E}">
        <p14:creationId xmlns:p14="http://schemas.microsoft.com/office/powerpoint/2010/main" val="150141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947"/>
    </mc:Choice>
    <mc:Fallback xmlns="">
      <p:transition xmlns:p14="http://schemas.microsoft.com/office/powerpoint/2010/main" spd="slow" advTm="929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Nitro Backup</a:t>
            </a:r>
            <a:endParaRPr lang="en-US" dirty="0"/>
          </a:p>
        </p:txBody>
      </p:sp>
      <p:pic>
        <p:nvPicPr>
          <p:cNvPr id="4" name="Content Placeholder 3" descr="skip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r="1251"/>
          <a:stretch>
            <a:fillRect/>
          </a:stretch>
        </p:blipFill>
        <p:spPr>
          <a:xfrm>
            <a:off x="733517" y="-424856"/>
            <a:ext cx="7296075" cy="2999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3900" y="676749"/>
            <a:ext cx="2849211" cy="196340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0352" y="676749"/>
            <a:ext cx="1361939" cy="196340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3047" y="676749"/>
            <a:ext cx="1969886" cy="196340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Multidocument 8"/>
          <p:cNvSpPr/>
          <p:nvPr/>
        </p:nvSpPr>
        <p:spPr>
          <a:xfrm>
            <a:off x="1988598" y="4118977"/>
            <a:ext cx="651725" cy="409392"/>
          </a:xfrm>
          <a:prstGeom prst="flowChartMultidocument">
            <a:avLst/>
          </a:prstGeom>
          <a:solidFill>
            <a:srgbClr val="FFFFFF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1C1C"/>
                </a:solidFill>
              </a:rPr>
              <a:t>F</a:t>
            </a:r>
            <a:r>
              <a:rPr lang="en-US" sz="1000" dirty="0" smtClean="0">
                <a:solidFill>
                  <a:srgbClr val="1E1C1C"/>
                </a:solidFill>
              </a:rPr>
              <a:t>ile-1</a:t>
            </a:r>
            <a:endParaRPr lang="en-US" sz="1000" dirty="0">
              <a:solidFill>
                <a:srgbClr val="1E1C1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1488" y="3068268"/>
            <a:ext cx="1036077" cy="543070"/>
          </a:xfrm>
          <a:prstGeom prst="rect">
            <a:avLst/>
          </a:prstGeom>
          <a:solidFill>
            <a:schemeClr val="accent2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 worker-1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52394" y="3074612"/>
            <a:ext cx="1036077" cy="543070"/>
          </a:xfrm>
          <a:prstGeom prst="rect">
            <a:avLst/>
          </a:prstGeom>
          <a:solidFill>
            <a:schemeClr val="accent2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 worker-2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09306" y="3074612"/>
            <a:ext cx="1036077" cy="543070"/>
          </a:xfrm>
          <a:prstGeom prst="rect">
            <a:avLst/>
          </a:prstGeom>
          <a:solidFill>
            <a:schemeClr val="accent2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 worker-3</a:t>
            </a:r>
            <a:endParaRPr lang="en-US" dirty="0"/>
          </a:p>
        </p:txBody>
      </p:sp>
      <p:sp>
        <p:nvSpPr>
          <p:cNvPr id="16" name="Multidocument 15"/>
          <p:cNvSpPr/>
          <p:nvPr/>
        </p:nvSpPr>
        <p:spPr>
          <a:xfrm>
            <a:off x="4146306" y="4118977"/>
            <a:ext cx="651725" cy="409392"/>
          </a:xfrm>
          <a:prstGeom prst="flowChartMultidocument">
            <a:avLst/>
          </a:prstGeom>
          <a:solidFill>
            <a:srgbClr val="FFFFFF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E1C1C"/>
                </a:solidFill>
              </a:rPr>
              <a:t>File-2</a:t>
            </a:r>
            <a:endParaRPr lang="en-US" sz="1000" dirty="0">
              <a:solidFill>
                <a:srgbClr val="1E1C1C"/>
              </a:solidFill>
            </a:endParaRPr>
          </a:p>
        </p:txBody>
      </p:sp>
      <p:sp>
        <p:nvSpPr>
          <p:cNvPr id="17" name="Multidocument 16"/>
          <p:cNvSpPr/>
          <p:nvPr/>
        </p:nvSpPr>
        <p:spPr>
          <a:xfrm>
            <a:off x="6109838" y="4047804"/>
            <a:ext cx="651725" cy="409392"/>
          </a:xfrm>
          <a:prstGeom prst="flowChartMultidocument">
            <a:avLst/>
          </a:prstGeom>
          <a:solidFill>
            <a:srgbClr val="FFFFFF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E1C1C"/>
                </a:solidFill>
              </a:rPr>
              <a:t>File-3</a:t>
            </a:r>
            <a:endParaRPr lang="en-US" sz="1000" dirty="0">
              <a:solidFill>
                <a:srgbClr val="1E1C1C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5400000">
            <a:off x="2114930" y="1587494"/>
            <a:ext cx="275730" cy="2633968"/>
          </a:xfrm>
          <a:prstGeom prst="rightBrace">
            <a:avLst>
              <a:gd name="adj1" fmla="val 8333"/>
              <a:gd name="adj2" fmla="val 48113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453457" y="2223508"/>
            <a:ext cx="275730" cy="1361939"/>
          </a:xfrm>
          <a:prstGeom prst="rightBrace">
            <a:avLst>
              <a:gd name="adj1" fmla="val 8333"/>
              <a:gd name="adj2" fmla="val 48113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6238347" y="1961314"/>
            <a:ext cx="275730" cy="1886331"/>
          </a:xfrm>
          <a:prstGeom prst="rightBrace">
            <a:avLst>
              <a:gd name="adj1" fmla="val 8333"/>
              <a:gd name="adj2" fmla="val 48113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205840" y="3692876"/>
            <a:ext cx="217242" cy="292423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405326" y="3692876"/>
            <a:ext cx="217242" cy="292423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335436" y="3692876"/>
            <a:ext cx="217242" cy="292423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737202" y="2833606"/>
            <a:ext cx="919100" cy="670405"/>
          </a:xfrm>
          <a:prstGeom prst="rect">
            <a:avLst/>
          </a:prstGeom>
          <a:solidFill>
            <a:srgbClr val="B3B3B3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E1C1C"/>
                </a:solidFill>
              </a:rPr>
              <a:t>GC</a:t>
            </a:r>
            <a:endParaRPr lang="en-US" dirty="0">
              <a:solidFill>
                <a:srgbClr val="1E1C1C"/>
              </a:solidFill>
            </a:endParaRPr>
          </a:p>
        </p:txBody>
      </p:sp>
      <p:sp>
        <p:nvSpPr>
          <p:cNvPr id="26" name="Multidocument 25"/>
          <p:cNvSpPr/>
          <p:nvPr/>
        </p:nvSpPr>
        <p:spPr>
          <a:xfrm>
            <a:off x="7870889" y="3985299"/>
            <a:ext cx="651725" cy="409392"/>
          </a:xfrm>
          <a:prstGeom prst="flowChartMultidocument">
            <a:avLst/>
          </a:prstGeom>
          <a:solidFill>
            <a:srgbClr val="FFFFFF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E1C1C"/>
                </a:solidFill>
              </a:rPr>
              <a:t>Delta files</a:t>
            </a:r>
            <a:endParaRPr lang="en-US" sz="1000" dirty="0">
              <a:solidFill>
                <a:srgbClr val="1E1C1C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8088131" y="3617682"/>
            <a:ext cx="217242" cy="292423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99949" y="2766614"/>
            <a:ext cx="1487272" cy="1963407"/>
          </a:xfrm>
          <a:prstGeom prst="rect">
            <a:avLst/>
          </a:prstGeom>
          <a:noFill/>
          <a:ln w="19050" cmpd="sng">
            <a:solidFill>
              <a:schemeClr val="bg2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61737" y="2187275"/>
            <a:ext cx="1448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on-intrusive</a:t>
            </a:r>
          </a:p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7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043"/>
    </mc:Choice>
    <mc:Fallback xmlns="">
      <p:transition xmlns:p14="http://schemas.microsoft.com/office/powerpoint/2010/main" spd="slow" advTm="1930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Nitro Recovery</a:t>
            </a:r>
            <a:endParaRPr lang="en-US" dirty="0"/>
          </a:p>
        </p:txBody>
      </p:sp>
      <p:pic>
        <p:nvPicPr>
          <p:cNvPr id="3" name="Picture 2" descr="seg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27" y="2106514"/>
            <a:ext cx="2524954" cy="1323424"/>
          </a:xfrm>
          <a:prstGeom prst="rect">
            <a:avLst/>
          </a:prstGeom>
        </p:spPr>
      </p:pic>
      <p:pic>
        <p:nvPicPr>
          <p:cNvPr id="6" name="Picture 5" descr="seg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60" y="768653"/>
            <a:ext cx="1926305" cy="1337861"/>
          </a:xfrm>
          <a:prstGeom prst="rect">
            <a:avLst/>
          </a:prstGeom>
        </p:spPr>
      </p:pic>
      <p:pic>
        <p:nvPicPr>
          <p:cNvPr id="7" name="Picture 6" descr="seg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60" y="3364588"/>
            <a:ext cx="1862542" cy="1359292"/>
          </a:xfrm>
          <a:prstGeom prst="rect">
            <a:avLst/>
          </a:prstGeom>
        </p:spPr>
      </p:pic>
      <p:sp>
        <p:nvSpPr>
          <p:cNvPr id="9" name="Multidocument 8"/>
          <p:cNvSpPr/>
          <p:nvPr/>
        </p:nvSpPr>
        <p:spPr>
          <a:xfrm>
            <a:off x="267375" y="1161333"/>
            <a:ext cx="651725" cy="409392"/>
          </a:xfrm>
          <a:prstGeom prst="flowChartMultidocument">
            <a:avLst/>
          </a:prstGeom>
          <a:solidFill>
            <a:srgbClr val="FFFFFF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1C1C"/>
                </a:solidFill>
              </a:rPr>
              <a:t>F</a:t>
            </a:r>
            <a:r>
              <a:rPr lang="en-US" sz="1000" dirty="0" smtClean="0">
                <a:solidFill>
                  <a:srgbClr val="1E1C1C"/>
                </a:solidFill>
              </a:rPr>
              <a:t>ile-1</a:t>
            </a:r>
            <a:endParaRPr lang="en-US" sz="1000" dirty="0">
              <a:solidFill>
                <a:srgbClr val="1E1C1C"/>
              </a:solidFill>
            </a:endParaRPr>
          </a:p>
        </p:txBody>
      </p:sp>
      <p:sp>
        <p:nvSpPr>
          <p:cNvPr id="10" name="Multidocument 9"/>
          <p:cNvSpPr/>
          <p:nvPr/>
        </p:nvSpPr>
        <p:spPr>
          <a:xfrm>
            <a:off x="198157" y="2456346"/>
            <a:ext cx="651725" cy="409392"/>
          </a:xfrm>
          <a:prstGeom prst="flowChartMultidocument">
            <a:avLst/>
          </a:prstGeom>
          <a:solidFill>
            <a:srgbClr val="FFFFFF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1C1C"/>
                </a:solidFill>
              </a:rPr>
              <a:t>F</a:t>
            </a:r>
            <a:r>
              <a:rPr lang="en-US" sz="1000" dirty="0" smtClean="0">
                <a:solidFill>
                  <a:srgbClr val="1E1C1C"/>
                </a:solidFill>
              </a:rPr>
              <a:t>ile-2</a:t>
            </a:r>
            <a:endParaRPr lang="en-US" sz="1000" dirty="0">
              <a:solidFill>
                <a:srgbClr val="1E1C1C"/>
              </a:solidFill>
            </a:endParaRPr>
          </a:p>
        </p:txBody>
      </p:sp>
      <p:sp>
        <p:nvSpPr>
          <p:cNvPr id="11" name="Multidocument 10"/>
          <p:cNvSpPr/>
          <p:nvPr/>
        </p:nvSpPr>
        <p:spPr>
          <a:xfrm>
            <a:off x="198157" y="4006427"/>
            <a:ext cx="651725" cy="409392"/>
          </a:xfrm>
          <a:prstGeom prst="flowChartMultidocument">
            <a:avLst/>
          </a:prstGeom>
          <a:solidFill>
            <a:srgbClr val="FFFFFF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1C1C"/>
                </a:solidFill>
              </a:rPr>
              <a:t>F</a:t>
            </a:r>
            <a:r>
              <a:rPr lang="en-US" sz="1000" dirty="0" smtClean="0">
                <a:solidFill>
                  <a:srgbClr val="1E1C1C"/>
                </a:solidFill>
              </a:rPr>
              <a:t>ile-3</a:t>
            </a:r>
            <a:endParaRPr lang="en-US" sz="1000" dirty="0">
              <a:solidFill>
                <a:srgbClr val="1E1C1C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119631" y="1161333"/>
            <a:ext cx="426128" cy="259002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058967" y="2456346"/>
            <a:ext cx="426128" cy="259002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042256" y="4006427"/>
            <a:ext cx="426128" cy="259002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36481" y="1164970"/>
            <a:ext cx="462649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Concurrent bottom-up </a:t>
            </a:r>
            <a:r>
              <a:rPr lang="en-US" dirty="0" err="1" smtClean="0"/>
              <a:t>skiplist</a:t>
            </a:r>
            <a:r>
              <a:rPr lang="en-US" dirty="0" smtClean="0"/>
              <a:t> build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Avoids unnecessary CAS conflicts</a:t>
            </a:r>
          </a:p>
          <a:p>
            <a:r>
              <a:rPr lang="en-US" dirty="0"/>
              <a:t> </a:t>
            </a:r>
            <a:r>
              <a:rPr lang="en-US" dirty="0" smtClean="0"/>
              <a:t>     during concurrent insert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Snapshot number starts from </a:t>
            </a:r>
            <a:r>
              <a:rPr lang="en-US" dirty="0" err="1" smtClean="0"/>
              <a:t>Sn</a:t>
            </a:r>
            <a:r>
              <a:rPr lang="en-US" dirty="0" smtClean="0"/>
              <a:t>=1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Once build is complete, additional</a:t>
            </a:r>
            <a:endParaRPr lang="en-US" dirty="0"/>
          </a:p>
          <a:p>
            <a:r>
              <a:rPr lang="en-US" dirty="0" smtClean="0"/>
              <a:t>       items are inserted by replaying inserts from</a:t>
            </a:r>
          </a:p>
          <a:p>
            <a:r>
              <a:rPr lang="en-US" dirty="0" smtClean="0"/>
              <a:t>       delta files concurrently</a:t>
            </a:r>
          </a:p>
        </p:txBody>
      </p:sp>
    </p:spTree>
    <p:extLst>
      <p:ext uri="{BB962C8B-B14F-4D97-AF65-F5344CB8AC3E}">
        <p14:creationId xmlns:p14="http://schemas.microsoft.com/office/powerpoint/2010/main" val="19727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26"/>
    </mc:Choice>
    <mc:Fallback xmlns="">
      <p:transition xmlns:p14="http://schemas.microsoft.com/office/powerpoint/2010/main" spd="slow" advTm="710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Couchbase</a:t>
            </a:r>
            <a:r>
              <a:rPr lang="en-US" dirty="0" smtClean="0"/>
              <a:t> Global Secondary Indexes (GSI)</a:t>
            </a:r>
            <a:endParaRPr lang="en-US" dirty="0"/>
          </a:p>
        </p:txBody>
      </p:sp>
      <p:pic>
        <p:nvPicPr>
          <p:cNvPr id="5" name="Picture 4" descr="nitro-index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7" y="208610"/>
            <a:ext cx="4983443" cy="49348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22424" y="835492"/>
            <a:ext cx="370459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The storage engine needs to maintain two storage structures: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Reverse map</a:t>
            </a:r>
            <a:endParaRPr lang="en-US" dirty="0"/>
          </a:p>
          <a:p>
            <a:pPr marL="742950" lvl="1" indent="-285750">
              <a:buFont typeface="Wingdings" charset="2"/>
              <a:buChar char="§"/>
            </a:pPr>
            <a:r>
              <a:rPr lang="en-US" dirty="0"/>
              <a:t>Index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Reverse map is used to lookup and remove previous index entry for the </a:t>
            </a:r>
            <a:r>
              <a:rPr lang="en-US" dirty="0" err="1" smtClean="0"/>
              <a:t>docid</a:t>
            </a:r>
            <a:r>
              <a:rPr lang="en-US" dirty="0" smtClean="0"/>
              <a:t> during the update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Index store maintains ordered index entries used by index scans</a:t>
            </a:r>
          </a:p>
          <a:p>
            <a:pPr marL="742950" lvl="1" indent="-285750">
              <a:buFont typeface="Wingdings" charset="2"/>
              <a:buChar char="§"/>
            </a:pPr>
            <a:endParaRPr lang="en-US" dirty="0" smtClean="0"/>
          </a:p>
          <a:p>
            <a:pPr marL="742950" lvl="1" indent="-285750">
              <a:buFont typeface="Wingdings" charset="2"/>
              <a:buChar char="§"/>
            </a:pPr>
            <a:endParaRPr lang="en-US" dirty="0"/>
          </a:p>
          <a:p>
            <a:pPr marL="742950" lvl="1" indent="-285750">
              <a:buFont typeface="Wingdings" charset="2"/>
              <a:buChar char="§"/>
            </a:pP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6022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72"/>
    </mc:Choice>
    <mc:Fallback xmlns="">
      <p:transition xmlns:p14="http://schemas.microsoft.com/office/powerpoint/2010/main" spd="slow" advTm="721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>
            <a:off x="1839566" y="1590176"/>
            <a:ext cx="2041" cy="746461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5"/>
            <a:endCxn id="30" idx="0"/>
          </p:cNvCxnSpPr>
          <p:nvPr/>
        </p:nvCxnSpPr>
        <p:spPr>
          <a:xfrm>
            <a:off x="1953852" y="1528224"/>
            <a:ext cx="1031124" cy="79308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Document 37"/>
          <p:cNvSpPr/>
          <p:nvPr/>
        </p:nvSpPr>
        <p:spPr>
          <a:xfrm>
            <a:off x="2383891" y="1846438"/>
            <a:ext cx="356935" cy="300778"/>
          </a:xfrm>
          <a:prstGeom prst="flowChartDocument">
            <a:avLst/>
          </a:prstGeom>
          <a:solidFill>
            <a:srgbClr val="FFFFFF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18" idx="3"/>
            <a:endCxn id="24" idx="0"/>
          </p:cNvCxnSpPr>
          <p:nvPr/>
        </p:nvCxnSpPr>
        <p:spPr>
          <a:xfrm flipH="1">
            <a:off x="694834" y="1528224"/>
            <a:ext cx="995978" cy="793089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6644" y="2367941"/>
            <a:ext cx="877323" cy="1019301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Nitro Integration – </a:t>
            </a:r>
            <a:r>
              <a:rPr lang="en-US" dirty="0" err="1" smtClean="0"/>
              <a:t>Couchbase</a:t>
            </a:r>
            <a:r>
              <a:rPr lang="en-US" dirty="0" smtClean="0"/>
              <a:t> Memory Optimized Indexes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2661" y="944106"/>
            <a:ext cx="4991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Scalable write performance using multiple writers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Simple hash </a:t>
            </a:r>
            <a:r>
              <a:rPr lang="en-US" dirty="0"/>
              <a:t>t</a:t>
            </a:r>
            <a:r>
              <a:rPr lang="en-US" dirty="0" smtClean="0"/>
              <a:t>able used for reverse map instead of Nitro (Avoid concurrency overheads)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Periodic backup persists only (</a:t>
            </a:r>
            <a:r>
              <a:rPr lang="en-US" dirty="0" err="1" smtClean="0"/>
              <a:t>indexItem</a:t>
            </a:r>
            <a:r>
              <a:rPr lang="en-US" dirty="0" smtClean="0"/>
              <a:t>, </a:t>
            </a:r>
            <a:r>
              <a:rPr lang="en-US" dirty="0" err="1" smtClean="0"/>
              <a:t>docid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The reverse map can be reconstructed on the fly during recovery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End-to-end Indexing latency ~20ms</a:t>
            </a:r>
          </a:p>
        </p:txBody>
      </p:sp>
      <p:sp>
        <p:nvSpPr>
          <p:cNvPr id="10" name="Can 9"/>
          <p:cNvSpPr/>
          <p:nvPr/>
        </p:nvSpPr>
        <p:spPr>
          <a:xfrm>
            <a:off x="398685" y="2681253"/>
            <a:ext cx="568171" cy="359262"/>
          </a:xfrm>
          <a:prstGeom prst="can">
            <a:avLst/>
          </a:prstGeom>
          <a:solidFill>
            <a:schemeClr val="accent4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E1C1C"/>
                </a:solidFill>
              </a:rPr>
              <a:t>HT</a:t>
            </a:r>
            <a:endParaRPr lang="en-US" dirty="0">
              <a:solidFill>
                <a:srgbClr val="1E1C1C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1317510" y="4023859"/>
            <a:ext cx="1132339" cy="536881"/>
          </a:xfrm>
          <a:prstGeom prst="can">
            <a:avLst/>
          </a:prstGeom>
          <a:solidFill>
            <a:schemeClr val="accent1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E1C1C"/>
                </a:solidFill>
              </a:rPr>
              <a:t>Nitro INDEX</a:t>
            </a:r>
            <a:endParaRPr lang="en-US" sz="1400" dirty="0">
              <a:solidFill>
                <a:srgbClr val="1E1C1C"/>
              </a:solidFill>
            </a:endParaRPr>
          </a:p>
        </p:txBody>
      </p:sp>
      <p:sp>
        <p:nvSpPr>
          <p:cNvPr id="18" name="Summing Junction 17"/>
          <p:cNvSpPr/>
          <p:nvPr/>
        </p:nvSpPr>
        <p:spPr>
          <a:xfrm>
            <a:off x="1636334" y="1250102"/>
            <a:ext cx="371996" cy="325840"/>
          </a:xfrm>
          <a:prstGeom prst="flowChartSummingJunction">
            <a:avLst/>
          </a:prstGeom>
          <a:solidFill>
            <a:schemeClr val="accent5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document 18"/>
          <p:cNvSpPr/>
          <p:nvPr/>
        </p:nvSpPr>
        <p:spPr>
          <a:xfrm>
            <a:off x="1690812" y="693458"/>
            <a:ext cx="371996" cy="367617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87414" y="1246965"/>
            <a:ext cx="110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hash(</a:t>
            </a:r>
            <a:r>
              <a:rPr lang="en-US" sz="1100" dirty="0" err="1" smtClean="0"/>
              <a:t>docid</a:t>
            </a:r>
            <a:r>
              <a:rPr lang="en-US" sz="1100" dirty="0" smtClean="0"/>
              <a:t>) % n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16540" y="2321313"/>
            <a:ext cx="756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dirty="0" smtClean="0"/>
              <a:t>riter-1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411698" y="2366452"/>
            <a:ext cx="877323" cy="1019301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/>
          <p:cNvSpPr/>
          <p:nvPr/>
        </p:nvSpPr>
        <p:spPr>
          <a:xfrm>
            <a:off x="1553739" y="2679764"/>
            <a:ext cx="568171" cy="359262"/>
          </a:xfrm>
          <a:prstGeom prst="can">
            <a:avLst/>
          </a:prstGeom>
          <a:solidFill>
            <a:schemeClr val="accent4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E1C1C"/>
                </a:solidFill>
              </a:rPr>
              <a:t>HT</a:t>
            </a:r>
            <a:endParaRPr lang="en-US" dirty="0">
              <a:solidFill>
                <a:srgbClr val="1E1C1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71594" y="2319824"/>
            <a:ext cx="76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dirty="0" smtClean="0"/>
              <a:t>riter-2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539685" y="2367941"/>
            <a:ext cx="877323" cy="1019301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>
            <a:off x="2681726" y="2681253"/>
            <a:ext cx="568171" cy="359262"/>
          </a:xfrm>
          <a:prstGeom prst="can">
            <a:avLst/>
          </a:prstGeom>
          <a:solidFill>
            <a:schemeClr val="accent4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E1C1C"/>
                </a:solidFill>
              </a:rPr>
              <a:t>HT</a:t>
            </a:r>
            <a:endParaRPr lang="en-US" dirty="0">
              <a:solidFill>
                <a:srgbClr val="1E1C1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99581" y="2321313"/>
            <a:ext cx="77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dirty="0" smtClean="0"/>
              <a:t>riter-n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255740" y="2681253"/>
            <a:ext cx="30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 rot="13170781">
            <a:off x="792981" y="3581637"/>
            <a:ext cx="538378" cy="280853"/>
          </a:xfrm>
          <a:prstGeom prst="leftArrow">
            <a:avLst/>
          </a:prstGeom>
          <a:solidFill>
            <a:srgbClr val="FFFFFF"/>
          </a:solidFill>
          <a:ln w="63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 rot="19253872">
            <a:off x="2397295" y="3582493"/>
            <a:ext cx="538378" cy="280853"/>
          </a:xfrm>
          <a:prstGeom prst="leftArrow">
            <a:avLst/>
          </a:prstGeom>
          <a:solidFill>
            <a:srgbClr val="FFFFFF"/>
          </a:solidFill>
          <a:ln w="63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 rot="16200000">
            <a:off x="1674737" y="3587740"/>
            <a:ext cx="371579" cy="280853"/>
          </a:xfrm>
          <a:prstGeom prst="leftArrow">
            <a:avLst/>
          </a:prstGeom>
          <a:solidFill>
            <a:srgbClr val="FFFFFF"/>
          </a:solidFill>
          <a:ln w="63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cument 35"/>
          <p:cNvSpPr/>
          <p:nvPr/>
        </p:nvSpPr>
        <p:spPr>
          <a:xfrm>
            <a:off x="955499" y="1813018"/>
            <a:ext cx="356935" cy="300778"/>
          </a:xfrm>
          <a:prstGeom prst="flowChartDocument">
            <a:avLst/>
          </a:prstGeom>
          <a:solidFill>
            <a:srgbClr val="FFFFFF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cument 36"/>
          <p:cNvSpPr/>
          <p:nvPr/>
        </p:nvSpPr>
        <p:spPr>
          <a:xfrm>
            <a:off x="1650071" y="1838083"/>
            <a:ext cx="356935" cy="300778"/>
          </a:xfrm>
          <a:prstGeom prst="flowChartDocument">
            <a:avLst/>
          </a:prstGeom>
          <a:solidFill>
            <a:srgbClr val="FFFFFF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riped Right Arrow 46"/>
          <p:cNvSpPr/>
          <p:nvPr/>
        </p:nvSpPr>
        <p:spPr>
          <a:xfrm rot="10800000">
            <a:off x="2861299" y="4083427"/>
            <a:ext cx="509071" cy="333149"/>
          </a:xfrm>
          <a:prstGeom prst="striped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740826" y="4424931"/>
            <a:ext cx="9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Index Scan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16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728"/>
    </mc:Choice>
    <mc:Fallback xmlns="">
      <p:transition xmlns:p14="http://schemas.microsoft.com/office/powerpoint/2010/main" spd="slow" advTm="957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Optimization for reverse map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98157" y="1846098"/>
            <a:ext cx="679169" cy="602232"/>
          </a:xfrm>
          <a:prstGeom prst="can">
            <a:avLst/>
          </a:prstGeom>
          <a:solidFill>
            <a:schemeClr val="accent4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E1C1C"/>
                </a:solidFill>
              </a:rPr>
              <a:t>HT</a:t>
            </a:r>
            <a:endParaRPr lang="en-US" dirty="0">
              <a:solidFill>
                <a:srgbClr val="1E1C1C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198156" y="3979667"/>
            <a:ext cx="913120" cy="536881"/>
          </a:xfrm>
          <a:prstGeom prst="can">
            <a:avLst/>
          </a:prstGeom>
          <a:solidFill>
            <a:schemeClr val="accent1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1E1C1C"/>
                </a:solidFill>
              </a:rPr>
              <a:t>Nitro INDEX</a:t>
            </a:r>
            <a:endParaRPr lang="en-US" sz="1400" dirty="0">
              <a:solidFill>
                <a:srgbClr val="1E1C1C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019365" y="751941"/>
            <a:ext cx="2398016" cy="1144626"/>
          </a:xfrm>
          <a:prstGeom prst="wedgeRectCallout">
            <a:avLst>
              <a:gd name="adj1" fmla="val -52365"/>
              <a:gd name="adj2" fmla="val 70365"/>
            </a:avLst>
          </a:prstGeom>
          <a:solidFill>
            <a:schemeClr val="bg2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C1C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12933"/>
              </p:ext>
            </p:extLst>
          </p:nvPr>
        </p:nvGraphicFramePr>
        <p:xfrm>
          <a:off x="1106228" y="885621"/>
          <a:ext cx="2210888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444"/>
                <a:gridCol w="1105444"/>
              </a:tblGrid>
              <a:tr h="256300">
                <a:tc>
                  <a:txBody>
                    <a:bodyPr/>
                    <a:lstStyle/>
                    <a:p>
                      <a:r>
                        <a:rPr lang="en-US" sz="1100" b="1" dirty="0" err="1" smtClean="0"/>
                        <a:t>DocID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Indexed Item</a:t>
                      </a:r>
                      <a:endParaRPr lang="en-US" sz="1100" b="1" dirty="0"/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21763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emp_005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MountainView</a:t>
                      </a:r>
                      <a:endParaRPr lang="en-US" sz="1100" dirty="0"/>
                    </a:p>
                  </a:txBody>
                  <a:tcPr/>
                </a:tc>
              </a:tr>
              <a:tr h="21763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emp_008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Sunnywale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1203186" y="2749446"/>
            <a:ext cx="2113930" cy="1144626"/>
          </a:xfrm>
          <a:prstGeom prst="wedgeRectCallout">
            <a:avLst>
              <a:gd name="adj1" fmla="val -52365"/>
              <a:gd name="adj2" fmla="val 70365"/>
            </a:avLst>
          </a:prstGeom>
          <a:solidFill>
            <a:schemeClr val="bg2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C1C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4452"/>
              </p:ext>
            </p:extLst>
          </p:nvPr>
        </p:nvGraphicFramePr>
        <p:xfrm>
          <a:off x="1549067" y="2864742"/>
          <a:ext cx="1651072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072"/>
              </a:tblGrid>
              <a:tr h="211086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Index Entry</a:t>
                      </a:r>
                      <a:endParaRPr lang="en-US" sz="11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10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MountainView:emp_005 </a:t>
                      </a:r>
                      <a:endParaRPr lang="en-US" sz="1100" dirty="0"/>
                    </a:p>
                  </a:txBody>
                  <a:tcPr/>
                </a:tc>
              </a:tr>
              <a:tr h="2110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Sunnywale:emp_008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4163014" y="760294"/>
            <a:ext cx="2604903" cy="1094157"/>
          </a:xfrm>
          <a:prstGeom prst="wedgeRectCallout">
            <a:avLst>
              <a:gd name="adj1" fmla="val -28309"/>
              <a:gd name="adj2" fmla="val 60439"/>
            </a:avLst>
          </a:prstGeom>
          <a:solidFill>
            <a:schemeClr val="bg2"/>
          </a:solidFill>
          <a:ln>
            <a:solidFill>
              <a:srgbClr val="1E1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C1C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40145"/>
              </p:ext>
            </p:extLst>
          </p:nvPr>
        </p:nvGraphicFramePr>
        <p:xfrm>
          <a:off x="4422035" y="876814"/>
          <a:ext cx="1953176" cy="7772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17100"/>
                <a:gridCol w="103607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CRC32 Hash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Node Pointers</a:t>
                      </a:r>
                      <a:endParaRPr lang="en-US" sz="1100" dirty="0"/>
                    </a:p>
                  </a:txBody>
                  <a:tcPr/>
                </a:tc>
              </a:tr>
              <a:tr h="2506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hash1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666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hash2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Curved Connector 32"/>
          <p:cNvCxnSpPr>
            <a:endCxn id="10" idx="3"/>
          </p:cNvCxnSpPr>
          <p:nvPr/>
        </p:nvCxnSpPr>
        <p:spPr>
          <a:xfrm rot="10800000" flipV="1">
            <a:off x="3200139" y="1278302"/>
            <a:ext cx="2625614" cy="1975060"/>
          </a:xfrm>
          <a:prstGeom prst="curved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0800000" flipV="1">
            <a:off x="3200140" y="1528950"/>
            <a:ext cx="2625613" cy="1980118"/>
          </a:xfrm>
          <a:prstGeom prst="curvedConnector3">
            <a:avLst>
              <a:gd name="adj1" fmla="val 44908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 flipH="1" flipV="1">
            <a:off x="5780952" y="1201596"/>
            <a:ext cx="120000" cy="1254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C1C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 flipH="1" flipV="1">
            <a:off x="5765753" y="1466237"/>
            <a:ext cx="120000" cy="1254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C1C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65477" y="2354907"/>
            <a:ext cx="4478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Direct pointers from hash table to index entry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Storage needed for index maintenance reduced ~50%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Index item delete cost reduced from O(</a:t>
            </a:r>
            <a:r>
              <a:rPr lang="en-US" dirty="0" err="1" smtClean="0"/>
              <a:t>logn</a:t>
            </a:r>
            <a:r>
              <a:rPr lang="en-US" dirty="0" smtClean="0"/>
              <a:t>) to O(1)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Optimized multi-entry indexing from single document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509291" y="1201596"/>
            <a:ext cx="492971" cy="264641"/>
          </a:xfrm>
          <a:prstGeom prst="rightArrow">
            <a:avLst/>
          </a:prstGeom>
          <a:solidFill>
            <a:srgbClr val="1E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5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67"/>
    </mc:Choice>
    <mc:Fallback xmlns="">
      <p:transition xmlns:p14="http://schemas.microsoft.com/office/powerpoint/2010/main" spd="slow" advTm="1079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Nitro Performance</a:t>
            </a:r>
            <a:endParaRPr lang="en-US" dirty="0"/>
          </a:p>
        </p:txBody>
      </p:sp>
      <p:pic>
        <p:nvPicPr>
          <p:cNvPr id="5" name="Picture 4" descr="insert_th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" y="904704"/>
            <a:ext cx="4310484" cy="3222628"/>
          </a:xfrm>
          <a:prstGeom prst="rect">
            <a:avLst/>
          </a:prstGeom>
        </p:spPr>
      </p:pic>
      <p:pic>
        <p:nvPicPr>
          <p:cNvPr id="6" name="Picture 5" descr="get_th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84" y="846220"/>
            <a:ext cx="4271113" cy="3197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7934" y="4243444"/>
            <a:ext cx="185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benchmark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7928" y="4243444"/>
            <a:ext cx="20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benchmark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08"/>
    </mc:Choice>
    <mc:Fallback xmlns="">
      <p:transition xmlns:p14="http://schemas.microsoft.com/office/powerpoint/2010/main" spd="slow" advTm="195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Nitro Performance</a:t>
            </a:r>
            <a:endParaRPr lang="en-US" dirty="0"/>
          </a:p>
        </p:txBody>
      </p:sp>
      <p:pic>
        <p:nvPicPr>
          <p:cNvPr id="3" name="Picture 2" descr="get_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1" y="749300"/>
            <a:ext cx="4170443" cy="3219289"/>
          </a:xfrm>
          <a:prstGeom prst="rect">
            <a:avLst/>
          </a:prstGeom>
        </p:spPr>
      </p:pic>
      <p:pic>
        <p:nvPicPr>
          <p:cNvPr id="4" name="Picture 3" descr="part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06" y="682461"/>
            <a:ext cx="4279161" cy="3219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6075" y="3991939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with background Inserts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5714" y="3991939"/>
            <a:ext cx="375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 scalability with partitions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3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23"/>
    </mc:Choice>
    <mc:Fallback xmlns="">
      <p:transition xmlns:p14="http://schemas.microsoft.com/office/powerpoint/2010/main" spd="slow" advTm="265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7001A"/>
                </a:solidFill>
              </a:rPr>
              <a:t>Background</a:t>
            </a:r>
            <a:endParaRPr lang="en-US" dirty="0">
              <a:solidFill>
                <a:srgbClr val="D7001A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err="1" smtClean="0"/>
              <a:t>Couchbase</a:t>
            </a:r>
            <a:r>
              <a:rPr lang="en-US" dirty="0" smtClean="0"/>
              <a:t> is a scalable </a:t>
            </a:r>
            <a:r>
              <a:rPr lang="en-US" dirty="0" err="1" smtClean="0"/>
              <a:t>NoSQL</a:t>
            </a:r>
            <a:r>
              <a:rPr lang="en-US" dirty="0" smtClean="0"/>
              <a:t> distributed document database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Global Secondary Indexes (GSI) are updated asynchronously and scaled independently from main document storage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Single index write performance matters as it has to keep up with the rate of document mutations</a:t>
            </a:r>
          </a:p>
        </p:txBody>
      </p:sp>
      <p:pic>
        <p:nvPicPr>
          <p:cNvPr id="5" name="Picture 4" descr="cb-m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47" y="1308073"/>
            <a:ext cx="4883960" cy="32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202"/>
    </mc:Choice>
    <mc:Fallback xmlns="">
      <p:transition xmlns:p14="http://schemas.microsoft.com/office/powerpoint/2010/main" spd="slow" advTm="1532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GSI 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58985"/>
              </p:ext>
            </p:extLst>
          </p:nvPr>
        </p:nvGraphicFramePr>
        <p:xfrm>
          <a:off x="4841342" y="1411982"/>
          <a:ext cx="403215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4050"/>
                <a:gridCol w="1344050"/>
                <a:gridCol w="1344050"/>
              </a:tblGrid>
              <a:tr h="214989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MOI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Index</a:t>
                      </a:r>
                      <a:endParaRPr lang="en-US" dirty="0"/>
                    </a:p>
                  </a:txBody>
                  <a:tcPr/>
                </a:tc>
              </a:tr>
              <a:tr h="217975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1,658,031 </a:t>
                      </a:r>
                      <a:endParaRPr lang="uk-U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88,102 </a:t>
                      </a:r>
                      <a:endParaRPr lang="fi-FI" dirty="0" smtClean="0"/>
                    </a:p>
                  </a:txBody>
                  <a:tcPr/>
                </a:tc>
              </a:tr>
              <a:tr h="217975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822,680 </a:t>
                      </a:r>
                      <a:endParaRPr lang="is-I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70,802 </a:t>
                      </a:r>
                      <a:endParaRPr lang="fi-FI" dirty="0" smtClean="0"/>
                    </a:p>
                  </a:txBody>
                  <a:tcPr/>
                </a:tc>
              </a:tr>
              <a:tr h="217975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1,578,316 </a:t>
                      </a:r>
                      <a:endParaRPr lang="fi-FI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80,578 </a:t>
                      </a:r>
                      <a:endParaRPr lang="is-I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41342" y="3294516"/>
            <a:ext cx="394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GSI </a:t>
            </a:r>
            <a:r>
              <a:rPr lang="en-US" dirty="0"/>
              <a:t>index server </a:t>
            </a:r>
            <a:r>
              <a:rPr lang="en-US" dirty="0" smtClean="0"/>
              <a:t>throughput (</a:t>
            </a:r>
            <a:r>
              <a:rPr lang="en-US" dirty="0"/>
              <a:t>items/sec) </a:t>
            </a:r>
          </a:p>
          <a:p>
            <a:endParaRPr lang="en-US" dirty="0"/>
          </a:p>
        </p:txBody>
      </p:sp>
      <p:pic>
        <p:nvPicPr>
          <p:cNvPr id="7" name="Picture 6" descr="single_in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917404"/>
            <a:ext cx="4314604" cy="31430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0294" y="4101411"/>
            <a:ext cx="247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Index benchmark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6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85"/>
    </mc:Choice>
    <mc:Fallback xmlns="">
      <p:transition xmlns:p14="http://schemas.microsoft.com/office/powerpoint/2010/main" spd="slow" advTm="799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and Recovery time</a:t>
            </a:r>
            <a:endParaRPr lang="en-US" dirty="0"/>
          </a:p>
        </p:txBody>
      </p:sp>
      <p:pic>
        <p:nvPicPr>
          <p:cNvPr id="4" name="Picture 3" descr="index_recov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0" y="711200"/>
            <a:ext cx="4438650" cy="37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4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40"/>
    </mc:Choice>
    <mc:Fallback xmlns="">
      <p:transition xmlns:p14="http://schemas.microsoft.com/office/powerpoint/2010/main" spd="slow" advTm="1214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"/>
    </mc:Choice>
    <mc:Fallback xmlns="">
      <p:transition xmlns:p14="http://schemas.microsoft.com/office/powerpoint/2010/main" spd="slow" advTm="118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Multiple Writers for high performance</a:t>
            </a:r>
          </a:p>
          <a:p>
            <a:pPr marL="573088" lvl="2" indent="-342900">
              <a:buFont typeface="Wingdings" charset="2"/>
              <a:buChar char="§"/>
            </a:pPr>
            <a:r>
              <a:rPr lang="en-US" dirty="0" smtClean="0"/>
              <a:t>Utilize the inherent parallelism in the Database Change Protocol (DCP)</a:t>
            </a:r>
          </a:p>
          <a:p>
            <a:pPr marL="573088" lvl="2" indent="-342900">
              <a:buFont typeface="Wingdings" charset="2"/>
              <a:buChar char="§"/>
            </a:pPr>
            <a:r>
              <a:rPr lang="en-US" dirty="0" smtClean="0"/>
              <a:t>Scalable single index write performance by using available CPU cores</a:t>
            </a:r>
          </a:p>
          <a:p>
            <a:pPr lvl="2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Lock-free data structures for high concurrency</a:t>
            </a:r>
          </a:p>
          <a:p>
            <a:pPr marL="573088" lvl="1" indent="-342900">
              <a:buFont typeface="Wingdings" charset="2"/>
              <a:buChar char="§"/>
            </a:pPr>
            <a:r>
              <a:rPr lang="en-US" dirty="0" smtClean="0"/>
              <a:t>Writers and readers never block</a:t>
            </a:r>
          </a:p>
          <a:p>
            <a:pPr marL="573088" lvl="1" indent="-342900">
              <a:buFont typeface="Wingdings" charset="2"/>
              <a:buChar char="§"/>
            </a:pPr>
            <a:r>
              <a:rPr lang="en-US" dirty="0" smtClean="0"/>
              <a:t>Maximize utilization of multicore CPUs</a:t>
            </a:r>
          </a:p>
          <a:p>
            <a:pPr lvl="1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Fast snapshots</a:t>
            </a:r>
            <a:endParaRPr lang="en-US" dirty="0"/>
          </a:p>
          <a:p>
            <a:pPr marL="573088" lvl="1" indent="-342900">
              <a:buFont typeface="Wingdings" charset="2"/>
              <a:buChar char="§"/>
            </a:pPr>
            <a:r>
              <a:rPr lang="en-US" dirty="0"/>
              <a:t>Minimize latency for index queries/ </a:t>
            </a:r>
            <a:r>
              <a:rPr lang="en-US" dirty="0" smtClean="0"/>
              <a:t>reduce staleness </a:t>
            </a:r>
            <a:r>
              <a:rPr lang="en-US" dirty="0"/>
              <a:t>of the index </a:t>
            </a:r>
          </a:p>
          <a:p>
            <a:pPr marL="573088" lvl="1" indent="-342900">
              <a:buFont typeface="Wingdings" charset="2"/>
              <a:buChar char="§"/>
            </a:pPr>
            <a:r>
              <a:rPr lang="en-US" dirty="0"/>
              <a:t>Create read snapshots at the rate of 100/</a:t>
            </a:r>
            <a:r>
              <a:rPr lang="en-US" dirty="0" smtClean="0"/>
              <a:t>second</a:t>
            </a:r>
          </a:p>
          <a:p>
            <a:pPr lvl="1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Leverage optimizations for memory resident data structures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8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56"/>
    </mc:Choice>
    <mc:Fallback xmlns="">
      <p:transition xmlns:p14="http://schemas.microsoft.com/office/powerpoint/2010/main" spd="slow" advTm="757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Nitro Architecture</a:t>
            </a:r>
            <a:endParaRPr lang="en-US" dirty="0"/>
          </a:p>
        </p:txBody>
      </p:sp>
      <p:pic>
        <p:nvPicPr>
          <p:cNvPr id="4" name="Picture 3" descr="nitro-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4609" y="-1211464"/>
            <a:ext cx="3550132" cy="5578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3121" y="3308549"/>
            <a:ext cx="53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Implements Insert, Delete, Lookup, Range Iteration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oncurrent partitioned visitors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Concurrent bottom-up </a:t>
            </a:r>
            <a:r>
              <a:rPr lang="en-US" dirty="0" err="1" smtClean="0"/>
              <a:t>skiplist</a:t>
            </a:r>
            <a:r>
              <a:rPr lang="en-US" dirty="0" smtClean="0"/>
              <a:t> build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43121" y="2282905"/>
            <a:ext cx="5917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Create point-in-time immutable snapshots for index scans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Avoid phantoms and provide scan stability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Manage index snapshot versions in use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3121" y="1636574"/>
            <a:ext cx="611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Remove items from </a:t>
            </a:r>
            <a:r>
              <a:rPr lang="en-US" dirty="0" err="1" smtClean="0"/>
              <a:t>skiplist</a:t>
            </a:r>
            <a:r>
              <a:rPr lang="en-US" dirty="0" smtClean="0"/>
              <a:t> which belongs to the unused snapshots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3121" y="1313408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Free items when </a:t>
            </a:r>
            <a:r>
              <a:rPr lang="en-US" dirty="0" err="1" smtClean="0"/>
              <a:t>GCed</a:t>
            </a:r>
            <a:r>
              <a:rPr lang="en-US" dirty="0" smtClean="0"/>
              <a:t> and not in reference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3121" y="701811"/>
            <a:ext cx="611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Create backups from snapshots and recover nitro after restart/crash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8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62"/>
    </mc:Choice>
    <mc:Fallback xmlns="">
      <p:transition xmlns:p14="http://schemas.microsoft.com/office/powerpoint/2010/main" spd="slow" advTm="602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Skiplist</a:t>
            </a:r>
            <a:endParaRPr lang="en-US" dirty="0"/>
          </a:p>
        </p:txBody>
      </p:sp>
      <p:pic>
        <p:nvPicPr>
          <p:cNvPr id="4" name="Content Placeholder 3" descr="skipl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r="1251"/>
          <a:stretch>
            <a:fillRect/>
          </a:stretch>
        </p:blipFill>
        <p:spPr>
          <a:xfrm>
            <a:off x="257256" y="1204354"/>
            <a:ext cx="8256587" cy="339407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5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</a:t>
            </a:r>
            <a:r>
              <a:rPr lang="en-US" dirty="0" smtClean="0"/>
              <a:t>robabilistic </a:t>
            </a:r>
            <a:r>
              <a:rPr lang="en-US" dirty="0"/>
              <a:t>balanced ordered search data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Search is similar to binary search over linked-lists (O(</a:t>
            </a:r>
            <a:r>
              <a:rPr lang="en-US" dirty="0" err="1" smtClean="0"/>
              <a:t>logn</a:t>
            </a:r>
            <a:r>
              <a:rPr lang="en-US" dirty="0" smtClean="0"/>
              <a:t>))</a:t>
            </a:r>
          </a:p>
          <a:p>
            <a:r>
              <a:rPr lang="en-US" dirty="0" smtClean="0"/>
              <a:t>Item granular operations unlike </a:t>
            </a:r>
            <a:r>
              <a:rPr lang="en-US" dirty="0" err="1" smtClean="0"/>
              <a:t>B+Tree</a:t>
            </a:r>
            <a:r>
              <a:rPr lang="en-US" dirty="0" smtClean="0"/>
              <a:t> (page oriented)</a:t>
            </a:r>
          </a:p>
          <a:p>
            <a:r>
              <a:rPr lang="en-US" dirty="0" smtClean="0"/>
              <a:t>Lock-free </a:t>
            </a:r>
            <a:r>
              <a:rPr lang="en-US" dirty="0" err="1" smtClean="0"/>
              <a:t>skiplist</a:t>
            </a:r>
            <a:r>
              <a:rPr lang="en-US" dirty="0" smtClean="0"/>
              <a:t> is implemented by making use of compare-and-swap, atomic-add-fetch (See paper for details)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9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86"/>
    </mc:Choice>
    <mc:Fallback xmlns="">
      <p:transition xmlns:p14="http://schemas.microsoft.com/office/powerpoint/2010/main" spd="slow" advTm="584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versions management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4831" y="1021993"/>
            <a:ext cx="902389" cy="821579"/>
          </a:xfrm>
          <a:prstGeom prst="roundRect">
            <a:avLst/>
          </a:prstGeom>
          <a:solidFill>
            <a:schemeClr val="accent4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958" y="1474240"/>
            <a:ext cx="66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958" y="1051708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1860807" y="1021993"/>
            <a:ext cx="902389" cy="821579"/>
          </a:xfrm>
          <a:prstGeom prst="roundRect">
            <a:avLst/>
          </a:prstGeom>
          <a:solidFill>
            <a:schemeClr val="accent4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934" y="1474240"/>
            <a:ext cx="67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5934" y="1051708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4" idx="3"/>
            <a:endCxn id="10" idx="1"/>
          </p:cNvCxnSpPr>
          <p:nvPr/>
        </p:nvCxnSpPr>
        <p:spPr>
          <a:xfrm>
            <a:off x="1277220" y="1432783"/>
            <a:ext cx="58358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363441" y="1023740"/>
            <a:ext cx="902389" cy="821579"/>
          </a:xfrm>
          <a:prstGeom prst="roundRect">
            <a:avLst/>
          </a:prstGeom>
          <a:solidFill>
            <a:schemeClr val="accent4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08568" y="1475987"/>
            <a:ext cx="6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08568" y="1053455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stCxn id="10" idx="3"/>
            <a:endCxn id="18" idx="1"/>
          </p:cNvCxnSpPr>
          <p:nvPr/>
        </p:nvCxnSpPr>
        <p:spPr>
          <a:xfrm>
            <a:off x="2763196" y="1432783"/>
            <a:ext cx="600245" cy="174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831" y="1914992"/>
            <a:ext cx="241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Snapshot (</a:t>
            </a:r>
            <a:r>
              <a:rPr lang="en-US" dirty="0" err="1" smtClean="0"/>
              <a:t>Sn</a:t>
            </a:r>
            <a:r>
              <a:rPr lang="en-US" dirty="0" smtClean="0"/>
              <a:t>=1)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19958" y="2694989"/>
            <a:ext cx="902389" cy="821579"/>
          </a:xfrm>
          <a:prstGeom prst="roundRect">
            <a:avLst/>
          </a:prstGeom>
          <a:solidFill>
            <a:schemeClr val="accent4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5085" y="3147236"/>
            <a:ext cx="66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5085" y="2724704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3058987" y="2694989"/>
            <a:ext cx="902389" cy="821579"/>
          </a:xfrm>
          <a:prstGeom prst="roundRect">
            <a:avLst/>
          </a:prstGeom>
          <a:solidFill>
            <a:schemeClr val="accent4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04114" y="3147236"/>
            <a:ext cx="67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V=20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04114" y="2724704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stCxn id="51" idx="3"/>
            <a:endCxn id="42" idx="1"/>
          </p:cNvCxnSpPr>
          <p:nvPr/>
        </p:nvCxnSpPr>
        <p:spPr>
          <a:xfrm>
            <a:off x="2649939" y="3097424"/>
            <a:ext cx="409048" cy="83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561621" y="2696736"/>
            <a:ext cx="902389" cy="821579"/>
          </a:xfrm>
          <a:prstGeom prst="roundRect">
            <a:avLst/>
          </a:prstGeom>
          <a:solidFill>
            <a:schemeClr val="accent4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606748" y="3148983"/>
            <a:ext cx="6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606748" y="2726451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stCxn id="42" idx="3"/>
            <a:endCxn id="46" idx="1"/>
          </p:cNvCxnSpPr>
          <p:nvPr/>
        </p:nvCxnSpPr>
        <p:spPr>
          <a:xfrm>
            <a:off x="3961376" y="3105779"/>
            <a:ext cx="600245" cy="174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747550" y="2686634"/>
            <a:ext cx="902389" cy="821579"/>
          </a:xfrm>
          <a:prstGeom prst="roundRect">
            <a:avLst/>
          </a:prstGeom>
          <a:solidFill>
            <a:schemeClr val="accent1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92677" y="3138881"/>
            <a:ext cx="65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V=15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92677" y="2716349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=2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59" name="Straight Arrow Connector 58"/>
          <p:cNvCxnSpPr>
            <a:stCxn id="39" idx="3"/>
            <a:endCxn id="51" idx="1"/>
          </p:cNvCxnSpPr>
          <p:nvPr/>
        </p:nvCxnSpPr>
        <p:spPr>
          <a:xfrm flipV="1">
            <a:off x="1322347" y="3097424"/>
            <a:ext cx="425203" cy="83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6044255" y="2696736"/>
            <a:ext cx="902389" cy="821579"/>
          </a:xfrm>
          <a:prstGeom prst="roundRect">
            <a:avLst/>
          </a:prstGeom>
          <a:solidFill>
            <a:schemeClr val="accent1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89382" y="3148983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89382" y="2726451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=2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46" idx="3"/>
            <a:endCxn id="60" idx="1"/>
          </p:cNvCxnSpPr>
          <p:nvPr/>
        </p:nvCxnSpPr>
        <p:spPr>
          <a:xfrm>
            <a:off x="5464010" y="3107526"/>
            <a:ext cx="580245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9958" y="3716181"/>
            <a:ext cx="243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Snapshot (</a:t>
            </a:r>
            <a:r>
              <a:rPr lang="en-US" dirty="0" err="1" smtClean="0"/>
              <a:t>Sn</a:t>
            </a:r>
            <a:r>
              <a:rPr lang="en-US" dirty="0" smtClean="0"/>
              <a:t>=2)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4782" y="1251350"/>
            <a:ext cx="269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Lifetime (</a:t>
            </a:r>
            <a:r>
              <a:rPr lang="en-US" dirty="0" err="1" smtClean="0"/>
              <a:t>bornSn</a:t>
            </a:r>
            <a:r>
              <a:rPr lang="en-US" dirty="0" smtClean="0"/>
              <a:t>, </a:t>
            </a:r>
            <a:r>
              <a:rPr lang="en-US" dirty="0" err="1" smtClean="0"/>
              <a:t>deadSn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1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30"/>
    </mc:Choice>
    <mc:Fallback xmlns="">
      <p:transition xmlns:p14="http://schemas.microsoft.com/office/powerpoint/2010/main" spd="slow" advTm="762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versions management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34762" y="1164253"/>
            <a:ext cx="902389" cy="821579"/>
          </a:xfrm>
          <a:prstGeom prst="roundRect">
            <a:avLst/>
          </a:prstGeom>
          <a:solidFill>
            <a:schemeClr val="accent4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9889" y="1616500"/>
            <a:ext cx="66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9889" y="1193968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2973791" y="1164253"/>
            <a:ext cx="902389" cy="821579"/>
          </a:xfrm>
          <a:prstGeom prst="roundRect">
            <a:avLst/>
          </a:prstGeom>
          <a:solidFill>
            <a:schemeClr val="accent4"/>
          </a:solidFill>
          <a:ln w="38100" cmpd="sng">
            <a:solidFill>
              <a:srgbClr val="BE1523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18918" y="1616500"/>
            <a:ext cx="67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V=20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8918" y="1193968"/>
            <a:ext cx="763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=3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stCxn id="51" idx="3"/>
            <a:endCxn id="42" idx="1"/>
          </p:cNvCxnSpPr>
          <p:nvPr/>
        </p:nvCxnSpPr>
        <p:spPr>
          <a:xfrm>
            <a:off x="2564743" y="1566688"/>
            <a:ext cx="409048" cy="83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476425" y="1166000"/>
            <a:ext cx="902389" cy="821579"/>
          </a:xfrm>
          <a:prstGeom prst="roundRect">
            <a:avLst/>
          </a:prstGeom>
          <a:solidFill>
            <a:schemeClr val="accent4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21552" y="1618247"/>
            <a:ext cx="6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21552" y="1195715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stCxn id="42" idx="3"/>
            <a:endCxn id="46" idx="1"/>
          </p:cNvCxnSpPr>
          <p:nvPr/>
        </p:nvCxnSpPr>
        <p:spPr>
          <a:xfrm>
            <a:off x="3876180" y="1575043"/>
            <a:ext cx="600245" cy="174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662354" y="1155898"/>
            <a:ext cx="902389" cy="821579"/>
          </a:xfrm>
          <a:prstGeom prst="roundRect">
            <a:avLst/>
          </a:prstGeom>
          <a:solidFill>
            <a:schemeClr val="accent1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07481" y="1608145"/>
            <a:ext cx="65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V=15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07481" y="1185613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=2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59" name="Straight Arrow Connector 58"/>
          <p:cNvCxnSpPr>
            <a:stCxn id="39" idx="3"/>
            <a:endCxn id="51" idx="1"/>
          </p:cNvCxnSpPr>
          <p:nvPr/>
        </p:nvCxnSpPr>
        <p:spPr>
          <a:xfrm flipV="1">
            <a:off x="1237151" y="1566688"/>
            <a:ext cx="425203" cy="83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5959059" y="1166000"/>
            <a:ext cx="902389" cy="821579"/>
          </a:xfrm>
          <a:prstGeom prst="roundRect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04186" y="1618247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04186" y="1195715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=2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=3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46" idx="3"/>
            <a:endCxn id="60" idx="1"/>
          </p:cNvCxnSpPr>
          <p:nvPr/>
        </p:nvCxnSpPr>
        <p:spPr>
          <a:xfrm>
            <a:off x="5378814" y="1576790"/>
            <a:ext cx="580245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8157" y="2137429"/>
            <a:ext cx="241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Snapshot (</a:t>
            </a:r>
            <a:r>
              <a:rPr lang="en-US" dirty="0" err="1" smtClean="0"/>
              <a:t>Sn</a:t>
            </a:r>
            <a:r>
              <a:rPr lang="en-US" dirty="0" smtClean="0"/>
              <a:t>=3)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294363" y="1166000"/>
            <a:ext cx="902389" cy="821579"/>
          </a:xfrm>
          <a:prstGeom prst="roundRect">
            <a:avLst/>
          </a:prstGeom>
          <a:solidFill>
            <a:schemeClr val="accent5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39490" y="1618247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39490" y="1195715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=3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60" idx="3"/>
          </p:cNvCxnSpPr>
          <p:nvPr/>
        </p:nvCxnSpPr>
        <p:spPr>
          <a:xfrm flipV="1">
            <a:off x="6861448" y="1566688"/>
            <a:ext cx="478042" cy="1010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14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8"/>
    </mc:Choice>
    <mc:Fallback xmlns="">
      <p:transition xmlns:p14="http://schemas.microsoft.com/office/powerpoint/2010/main" spd="slow" advTm="86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versions management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34762" y="1164253"/>
            <a:ext cx="902389" cy="821579"/>
          </a:xfrm>
          <a:prstGeom prst="roundRect">
            <a:avLst/>
          </a:prstGeom>
          <a:solidFill>
            <a:schemeClr val="accent4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9889" y="1616500"/>
            <a:ext cx="66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9889" y="1193968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2973791" y="1164253"/>
            <a:ext cx="902389" cy="821579"/>
          </a:xfrm>
          <a:prstGeom prst="roundRect">
            <a:avLst/>
          </a:prstGeom>
          <a:solidFill>
            <a:schemeClr val="accent4"/>
          </a:solidFill>
          <a:ln w="38100" cmpd="sng">
            <a:solidFill>
              <a:srgbClr val="BE1523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18918" y="1616500"/>
            <a:ext cx="67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V=20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8918" y="1193968"/>
            <a:ext cx="763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=3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stCxn id="51" idx="3"/>
            <a:endCxn id="42" idx="1"/>
          </p:cNvCxnSpPr>
          <p:nvPr/>
        </p:nvCxnSpPr>
        <p:spPr>
          <a:xfrm>
            <a:off x="2564743" y="1566688"/>
            <a:ext cx="409048" cy="83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476425" y="1166000"/>
            <a:ext cx="902389" cy="821579"/>
          </a:xfrm>
          <a:prstGeom prst="roundRect">
            <a:avLst/>
          </a:prstGeom>
          <a:solidFill>
            <a:schemeClr val="accent4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21552" y="1618247"/>
            <a:ext cx="6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21552" y="1195715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stCxn id="42" idx="3"/>
            <a:endCxn id="46" idx="1"/>
          </p:cNvCxnSpPr>
          <p:nvPr/>
        </p:nvCxnSpPr>
        <p:spPr>
          <a:xfrm>
            <a:off x="3876180" y="1575043"/>
            <a:ext cx="600245" cy="174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662354" y="1155898"/>
            <a:ext cx="902389" cy="821579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07481" y="1608145"/>
            <a:ext cx="65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V=15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07481" y="1185613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=2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59" name="Straight Arrow Connector 58"/>
          <p:cNvCxnSpPr>
            <a:stCxn id="39" idx="3"/>
            <a:endCxn id="51" idx="1"/>
          </p:cNvCxnSpPr>
          <p:nvPr/>
        </p:nvCxnSpPr>
        <p:spPr>
          <a:xfrm flipV="1">
            <a:off x="1237151" y="1566688"/>
            <a:ext cx="425203" cy="83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5959059" y="1166000"/>
            <a:ext cx="902389" cy="821579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04186" y="1618247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04186" y="1195715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=2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=3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46" idx="3"/>
            <a:endCxn id="60" idx="1"/>
          </p:cNvCxnSpPr>
          <p:nvPr/>
        </p:nvCxnSpPr>
        <p:spPr>
          <a:xfrm>
            <a:off x="5378814" y="1576790"/>
            <a:ext cx="580245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294363" y="1166000"/>
            <a:ext cx="902389" cy="821579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39490" y="1618247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39490" y="1195715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=3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60" idx="3"/>
          </p:cNvCxnSpPr>
          <p:nvPr/>
        </p:nvCxnSpPr>
        <p:spPr>
          <a:xfrm flipV="1">
            <a:off x="6861448" y="1566688"/>
            <a:ext cx="478042" cy="1010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49735" y="3214073"/>
            <a:ext cx="248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Visibility: Iterator (</a:t>
            </a:r>
            <a:r>
              <a:rPr lang="en-US" dirty="0" err="1" smtClean="0"/>
              <a:t>Sn</a:t>
            </a:r>
            <a:r>
              <a:rPr lang="en-US" dirty="0" smtClean="0"/>
              <a:t>=1)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968841" y="2439638"/>
            <a:ext cx="552711" cy="660039"/>
          </a:xfrm>
          <a:prstGeom prst="downArrow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5"/>
    </mc:Choice>
    <mc:Fallback xmlns="">
      <p:transition xmlns:p14="http://schemas.microsoft.com/office/powerpoint/2010/main" spd="slow" advTm="642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versions management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34762" y="1164253"/>
            <a:ext cx="902389" cy="821579"/>
          </a:xfrm>
          <a:prstGeom prst="roundRect">
            <a:avLst/>
          </a:prstGeom>
          <a:solidFill>
            <a:schemeClr val="accent4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9889" y="1616500"/>
            <a:ext cx="66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9889" y="1193968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2973791" y="1164253"/>
            <a:ext cx="902389" cy="821579"/>
          </a:xfrm>
          <a:prstGeom prst="roundRect">
            <a:avLst/>
          </a:prstGeom>
          <a:solidFill>
            <a:schemeClr val="accent4"/>
          </a:solidFill>
          <a:ln w="38100" cmpd="sng">
            <a:solidFill>
              <a:srgbClr val="BE1523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18918" y="1616500"/>
            <a:ext cx="67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V=20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8918" y="1193968"/>
            <a:ext cx="763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=3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stCxn id="51" idx="3"/>
            <a:endCxn id="42" idx="1"/>
          </p:cNvCxnSpPr>
          <p:nvPr/>
        </p:nvCxnSpPr>
        <p:spPr>
          <a:xfrm>
            <a:off x="2564743" y="1566688"/>
            <a:ext cx="409048" cy="83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476425" y="1166000"/>
            <a:ext cx="902389" cy="821579"/>
          </a:xfrm>
          <a:prstGeom prst="roundRect">
            <a:avLst/>
          </a:prstGeom>
          <a:solidFill>
            <a:schemeClr val="accent4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21552" y="1618247"/>
            <a:ext cx="6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21552" y="1195715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=1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stCxn id="42" idx="3"/>
            <a:endCxn id="46" idx="1"/>
          </p:cNvCxnSpPr>
          <p:nvPr/>
        </p:nvCxnSpPr>
        <p:spPr>
          <a:xfrm>
            <a:off x="3876180" y="1575043"/>
            <a:ext cx="600245" cy="174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662354" y="1155898"/>
            <a:ext cx="902389" cy="821579"/>
          </a:xfrm>
          <a:prstGeom prst="roundRect">
            <a:avLst/>
          </a:prstGeom>
          <a:solidFill>
            <a:schemeClr val="accent1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07481" y="1608145"/>
            <a:ext cx="65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V=15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07481" y="1185613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=2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59" name="Straight Arrow Connector 58"/>
          <p:cNvCxnSpPr>
            <a:stCxn id="39" idx="3"/>
            <a:endCxn id="51" idx="1"/>
          </p:cNvCxnSpPr>
          <p:nvPr/>
        </p:nvCxnSpPr>
        <p:spPr>
          <a:xfrm flipV="1">
            <a:off x="1237151" y="1566688"/>
            <a:ext cx="425203" cy="83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5959059" y="1166000"/>
            <a:ext cx="902389" cy="821579"/>
          </a:xfrm>
          <a:prstGeom prst="roundRect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04186" y="1618247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04186" y="1195715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=2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=3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46" idx="3"/>
            <a:endCxn id="60" idx="1"/>
          </p:cNvCxnSpPr>
          <p:nvPr/>
        </p:nvCxnSpPr>
        <p:spPr>
          <a:xfrm>
            <a:off x="5378814" y="1576790"/>
            <a:ext cx="580245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294363" y="1166000"/>
            <a:ext cx="902389" cy="821579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333333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39490" y="1618247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39490" y="1195715"/>
            <a:ext cx="772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bornSn</a:t>
            </a:r>
            <a:r>
              <a:rPr lang="en-US" sz="1100" dirty="0" smtClean="0"/>
              <a:t>=3</a:t>
            </a:r>
          </a:p>
          <a:p>
            <a:r>
              <a:rPr lang="en-US" sz="1100" dirty="0" err="1" smtClean="0"/>
              <a:t>deadSn</a:t>
            </a:r>
            <a:r>
              <a:rPr lang="en-US" sz="1100" dirty="0" smtClean="0"/>
              <a:t>=0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60" idx="3"/>
          </p:cNvCxnSpPr>
          <p:nvPr/>
        </p:nvCxnSpPr>
        <p:spPr>
          <a:xfrm flipV="1">
            <a:off x="6861448" y="1566688"/>
            <a:ext cx="478042" cy="1010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9735" y="3214073"/>
            <a:ext cx="249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Visibility: Iterator (</a:t>
            </a:r>
            <a:r>
              <a:rPr lang="en-US" dirty="0" err="1" smtClean="0"/>
              <a:t>Sn</a:t>
            </a:r>
            <a:r>
              <a:rPr lang="en-US" dirty="0" smtClean="0"/>
              <a:t>=2)</a:t>
            </a:r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3968841" y="2439638"/>
            <a:ext cx="552711" cy="660039"/>
          </a:xfrm>
          <a:prstGeom prst="downArrow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37"/>
    </mc:Choice>
    <mc:Fallback xmlns="">
      <p:transition xmlns:p14="http://schemas.microsoft.com/office/powerpoint/2010/main" spd="slow" advTm="923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8561</TotalTime>
  <Words>1145</Words>
  <Application>Microsoft Macintosh PowerPoint</Application>
  <PresentationFormat>On-screen Show (16:9)</PresentationFormat>
  <Paragraphs>299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Nitro: A Fast, Scalable In-Memory Storage Engine for NoSQL Global Secondary Index </vt:lpstr>
      <vt:lpstr>Background</vt:lpstr>
      <vt:lpstr>Design considerations</vt:lpstr>
      <vt:lpstr>Nitro Architecture</vt:lpstr>
      <vt:lpstr>Skiplist</vt:lpstr>
      <vt:lpstr>Multi versions management</vt:lpstr>
      <vt:lpstr>Multi versions management</vt:lpstr>
      <vt:lpstr>Multi versions management</vt:lpstr>
      <vt:lpstr>Multi versions management</vt:lpstr>
      <vt:lpstr>Multi versions management</vt:lpstr>
      <vt:lpstr>Garbage Collection</vt:lpstr>
      <vt:lpstr>Safe Memory Reclamation</vt:lpstr>
      <vt:lpstr>Nitro Backup</vt:lpstr>
      <vt:lpstr>Nitro Recovery</vt:lpstr>
      <vt:lpstr>Couchbase Global Secondary Indexes (GSI)</vt:lpstr>
      <vt:lpstr>Nitro Integration – Couchbase Memory Optimized Indexes</vt:lpstr>
      <vt:lpstr>Storage Optimization for reverse map</vt:lpstr>
      <vt:lpstr>Nitro Performance</vt:lpstr>
      <vt:lpstr>Nitro Performance</vt:lpstr>
      <vt:lpstr>End-to-End GSI Performance</vt:lpstr>
      <vt:lpstr>Backup and Recovery time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Sarath</cp:lastModifiedBy>
  <cp:revision>153</cp:revision>
  <cp:lastPrinted>2016-08-30T16:33:08Z</cp:lastPrinted>
  <dcterms:created xsi:type="dcterms:W3CDTF">2014-10-22T15:36:28Z</dcterms:created>
  <dcterms:modified xsi:type="dcterms:W3CDTF">2016-09-11T01:55:39Z</dcterms:modified>
</cp:coreProperties>
</file>