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0" r:id="rId5"/>
    <p:sldId id="261" r:id="rId6"/>
    <p:sldId id="264" r:id="rId7"/>
    <p:sldId id="266" r:id="rId8"/>
    <p:sldId id="268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3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9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89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4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78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4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5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4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0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0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458FC-240F-402D-990B-9BC3A086BF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4D5-DF60-48A6-B070-97ABCECD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96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980612" y="2562330"/>
            <a:ext cx="1916635" cy="18589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penCV</a:t>
            </a:r>
            <a:r>
              <a:rPr lang="zh-CN" altLang="en-US" dirty="0" smtClean="0"/>
              <a:t>的表盘识别与监控系统设计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06016131 </a:t>
            </a:r>
            <a:r>
              <a:rPr lang="zh-CN" altLang="en-US" dirty="0" smtClean="0"/>
              <a:t>孙文睿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9" t="32217" r="20910" b="24719"/>
          <a:stretch/>
        </p:blipFill>
        <p:spPr>
          <a:xfrm>
            <a:off x="1256146" y="5208090"/>
            <a:ext cx="1025236" cy="15587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97" y="2664069"/>
            <a:ext cx="1655466" cy="16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总体来说，本</a:t>
            </a:r>
            <a:r>
              <a:rPr lang="zh-CN" altLang="en-US" dirty="0" smtClean="0">
                <a:latin typeface="+mn-ea"/>
              </a:rPr>
              <a:t>项目基本实现</a:t>
            </a:r>
            <a:r>
              <a:rPr lang="zh-CN" altLang="en-US" dirty="0">
                <a:latin typeface="+mn-ea"/>
              </a:rPr>
              <a:t>了预期</a:t>
            </a:r>
            <a:r>
              <a:rPr lang="zh-CN" altLang="en-US" dirty="0" smtClean="0">
                <a:latin typeface="+mn-ea"/>
              </a:rPr>
              <a:t>目标，识别结果较为精确，适用范围也很广，也可在同一时间识别多个表盘。但是个人认为还有许多改进的空间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在仪表中不仅包含指针表，数码数值表、指示灯、进度条等，可以将这些类型的指示器也融入这个项目中。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由于摄像头本身的畸变，以及拍摄角度的问题，实际表盘角度和照片的角度存在偏差，可以从图像处理角度弱化这种误差。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表盘位置，指针最大最小值等在本项目中还需要手动输入，并且是静态的。也可以考虑从机器学习的角度，增加这个项目的智能性。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5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9927" y="29673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谢谢！欢迎指导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173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课题</a:t>
            </a:r>
            <a:r>
              <a: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课题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zh-CN" altLang="zh-CN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难点与解决</a:t>
            </a:r>
            <a:endParaRPr lang="zh-CN" altLang="zh-CN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课题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自评</a:t>
            </a:r>
            <a:endParaRPr lang="zh-CN" altLang="zh-CN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课题</a:t>
            </a:r>
            <a:r>
              <a:rPr lang="zh-CN" altLang="en-US" sz="4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8038" y="1397137"/>
            <a:ext cx="4160434" cy="142919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识别的智能化</a:t>
            </a:r>
            <a:endParaRPr lang="en-US" altLang="zh-CN" sz="3200" dirty="0" smtClean="0"/>
          </a:p>
          <a:p>
            <a:r>
              <a:rPr lang="zh-CN" altLang="en-US" sz="3200" dirty="0" smtClean="0"/>
              <a:t>无人值守的场合</a:t>
            </a:r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56" y="1196019"/>
            <a:ext cx="4332235" cy="32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课题目标</a:t>
            </a:r>
            <a:r>
              <a:rPr lang="zh-CN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295536"/>
            <a:ext cx="8946541" cy="2131155"/>
          </a:xfrm>
        </p:spPr>
        <p:txBody>
          <a:bodyPr/>
          <a:lstStyle/>
          <a:p>
            <a:r>
              <a:rPr lang="zh-CN" altLang="en-US" dirty="0" smtClean="0"/>
              <a:t>主体功能：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penCV</a:t>
            </a:r>
            <a:r>
              <a:rPr lang="zh-CN" altLang="en-US" dirty="0" smtClean="0"/>
              <a:t>实现摄像头对拍有仪表盘图片，指针角度的识别，将其通过网络发送到安卓客户端，客户端显示仪表盘示数的识别（先实现对</a:t>
            </a:r>
            <a:r>
              <a:rPr lang="en-US" altLang="zh-CN" dirty="0" smtClean="0"/>
              <a:t>LabVIEW</a:t>
            </a:r>
            <a:r>
              <a:rPr lang="zh-CN" altLang="en-US" dirty="0" smtClean="0"/>
              <a:t>虚拟仪器仪表盘示数的读取）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94691" y="4752109"/>
            <a:ext cx="2133600" cy="11268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摄像头客户端</a:t>
            </a:r>
            <a:endParaRPr lang="zh-CN" altLang="en-US" sz="2000" b="1" dirty="0"/>
          </a:p>
        </p:txBody>
      </p:sp>
      <p:sp>
        <p:nvSpPr>
          <p:cNvPr id="5" name="圆角矩形 4"/>
          <p:cNvSpPr/>
          <p:nvPr/>
        </p:nvSpPr>
        <p:spPr>
          <a:xfrm>
            <a:off x="4510763" y="2863272"/>
            <a:ext cx="2133600" cy="11268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服务端</a:t>
            </a:r>
            <a:endParaRPr lang="zh-CN" altLang="en-US" sz="2400" b="1" dirty="0"/>
          </a:p>
        </p:txBody>
      </p:sp>
      <p:sp>
        <p:nvSpPr>
          <p:cNvPr id="6" name="圆角矩形 5"/>
          <p:cNvSpPr/>
          <p:nvPr/>
        </p:nvSpPr>
        <p:spPr>
          <a:xfrm>
            <a:off x="7917233" y="4806373"/>
            <a:ext cx="2133600" cy="11268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安卓客户端</a:t>
            </a:r>
            <a:endParaRPr lang="zh-CN" altLang="en-US" sz="2000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198255" y="3337214"/>
            <a:ext cx="2142836" cy="125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45325" y="3263899"/>
            <a:ext cx="1701892" cy="123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814035" y="3445162"/>
            <a:ext cx="1507929" cy="108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560945" y="5925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发送图像数据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9235" y="4037599"/>
            <a:ext cx="148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处理图像数据，识别仪表盘示数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401308" y="6019865"/>
            <a:ext cx="207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</a:t>
            </a:r>
            <a:r>
              <a:rPr lang="zh-CN" altLang="en-US" dirty="0" smtClean="0"/>
              <a:t>波形</a:t>
            </a:r>
            <a:endParaRPr lang="en-US" altLang="zh-CN" dirty="0" smtClean="0"/>
          </a:p>
          <a:p>
            <a:r>
              <a:rPr lang="zh-CN" altLang="en-US" dirty="0" smtClean="0"/>
              <a:t>显示图像处理结果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77" y="5022197"/>
            <a:ext cx="650670" cy="650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42203" y="5594656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Android Studio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7" y="3347758"/>
            <a:ext cx="554362" cy="5543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44" y="3342273"/>
            <a:ext cx="559847" cy="5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6409"/>
          </a:xfrm>
        </p:spPr>
        <p:txBody>
          <a:bodyPr/>
          <a:lstStyle/>
          <a:p>
            <a:r>
              <a:rPr lang="zh-CN" altLang="en-US" sz="4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课题目标与进度</a:t>
            </a:r>
            <a:endParaRPr lang="zh-CN" alt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1958A915-46D2-4752-B418-797D43E2C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018970"/>
              </p:ext>
            </p:extLst>
          </p:nvPr>
        </p:nvGraphicFramePr>
        <p:xfrm>
          <a:off x="2156052" y="2310969"/>
          <a:ext cx="8153400" cy="356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时间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内容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目标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课题选题、调研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确认选题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方案设计及开发平台的搭建和摄像头的购买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完成开题</a:t>
                      </a:r>
                      <a:r>
                        <a:rPr lang="zh-CN" altLang="en-US" sz="1800" dirty="0" smtClean="0"/>
                        <a:t>报告，及大致搭建完成开发平台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安卓用户界面粗编写，服务端客户端之间的通信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基本实现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5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图像处理代码编写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基本实现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6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界面优化，图像处理代码优化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界面</a:t>
                      </a:r>
                      <a:r>
                        <a:rPr lang="zh-CN" altLang="en-US" sz="1800" dirty="0"/>
                        <a:t>设计完成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7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调试、撰写答辩报告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调试完成，报告完成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8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验收、答辩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验收通过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指针角度识别算法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79417" y="1853248"/>
            <a:ext cx="1080655" cy="6834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09963" y="3067830"/>
            <a:ext cx="1819564" cy="6834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提取仪表骨架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68581" y="4282412"/>
            <a:ext cx="1302328" cy="6834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检测直线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209962" y="5363067"/>
            <a:ext cx="1819564" cy="6834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中值滤波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16061" y="1853248"/>
            <a:ext cx="336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图像灰度化</a:t>
            </a:r>
            <a:r>
              <a:rPr lang="en-US" altLang="zh-CN" dirty="0" smtClean="0"/>
              <a:t>→</a:t>
            </a:r>
            <a:r>
              <a:rPr lang="zh-CN" altLang="en-US" dirty="0" smtClean="0"/>
              <a:t>中值滤波</a:t>
            </a:r>
            <a:r>
              <a:rPr lang="en-US" altLang="zh-CN" dirty="0" smtClean="0"/>
              <a:t>→</a:t>
            </a:r>
            <a:r>
              <a:rPr lang="zh-CN" altLang="en-US" dirty="0" smtClean="0"/>
              <a:t>图像二</a:t>
            </a:r>
            <a:r>
              <a:rPr lang="zh-CN" altLang="en-US" dirty="0"/>
              <a:t>值</a:t>
            </a:r>
            <a:r>
              <a:rPr lang="zh-CN" altLang="en-US" dirty="0" smtClean="0"/>
              <a:t>化（</a:t>
            </a:r>
            <a:r>
              <a:rPr lang="en-US" altLang="zh-CN" dirty="0" smtClean="0"/>
              <a:t>OTSU</a:t>
            </a:r>
            <a:r>
              <a:rPr lang="zh-CN" altLang="en-US" dirty="0" smtClean="0"/>
              <a:t>法）</a:t>
            </a:r>
            <a:r>
              <a:rPr lang="en-US" altLang="zh-CN" dirty="0" smtClean="0"/>
              <a:t>→</a:t>
            </a:r>
            <a:r>
              <a:rPr lang="zh-CN" altLang="en-US" dirty="0" smtClean="0"/>
              <a:t>提取表盘读数区域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11" y="1620107"/>
            <a:ext cx="4342857" cy="43047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8" y="1619569"/>
            <a:ext cx="4343400" cy="4305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7" y="1619569"/>
            <a:ext cx="4343400" cy="430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7" y="1612603"/>
            <a:ext cx="4343400" cy="43053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7" y="1605637"/>
            <a:ext cx="4343400" cy="4305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7" y="1598671"/>
            <a:ext cx="4343400" cy="43053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316061" y="322490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图像形态学处理：侵蚀，膨胀</a:t>
            </a:r>
            <a:endParaRPr lang="en-US" altLang="zh-CN" dirty="0" smtClean="0"/>
          </a:p>
          <a:p>
            <a:r>
              <a:rPr lang="zh-CN" altLang="en-US" dirty="0" smtClean="0"/>
              <a:t>击中不击中变换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119745" y="2536739"/>
            <a:ext cx="0" cy="531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7" idx="0"/>
          </p:cNvCxnSpPr>
          <p:nvPr/>
        </p:nvCxnSpPr>
        <p:spPr>
          <a:xfrm>
            <a:off x="2119745" y="3751321"/>
            <a:ext cx="0" cy="531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8" idx="0"/>
          </p:cNvCxnSpPr>
          <p:nvPr/>
        </p:nvCxnSpPr>
        <p:spPr>
          <a:xfrm flipH="1">
            <a:off x="2119744" y="4965903"/>
            <a:ext cx="1" cy="397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16061" y="44394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霍夫变换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316061" y="5400227"/>
            <a:ext cx="303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减小识别过程的抖动，但是引入了识别的延迟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7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安卓界面编写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1993" y="1404938"/>
            <a:ext cx="2946866" cy="576262"/>
          </a:xfrm>
        </p:spPr>
        <p:txBody>
          <a:bodyPr/>
          <a:lstStyle/>
          <a:p>
            <a:pPr algn="ctr"/>
            <a:r>
              <a:rPr lang="zh-CN" altLang="en-US" dirty="0" smtClean="0"/>
              <a:t>处理结果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监控环境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0513" y="1438392"/>
            <a:ext cx="2936241" cy="576262"/>
          </a:xfrm>
        </p:spPr>
        <p:txBody>
          <a:bodyPr/>
          <a:lstStyle/>
          <a:p>
            <a:pPr algn="ctr"/>
            <a:r>
              <a:rPr lang="zh-CN" altLang="en-US" dirty="0" smtClean="0"/>
              <a:t>数据图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449638" y="1404938"/>
            <a:ext cx="2932113" cy="576262"/>
          </a:xfrm>
        </p:spPr>
        <p:txBody>
          <a:bodyPr/>
          <a:lstStyle/>
          <a:p>
            <a:pPr algn="ctr"/>
            <a:r>
              <a:rPr lang="zh-CN" altLang="en-US" dirty="0" smtClean="0"/>
              <a:t>选项卡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12" y="1999904"/>
            <a:ext cx="2321028" cy="46420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6" y="2031683"/>
            <a:ext cx="2360526" cy="47210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21" y="2031683"/>
            <a:ext cx="2344636" cy="4689271"/>
          </a:xfrm>
          <a:prstGeom prst="rect">
            <a:avLst/>
          </a:prstGeom>
        </p:spPr>
      </p:pic>
      <p:sp>
        <p:nvSpPr>
          <p:cNvPr id="17" name="矩形标注 16"/>
          <p:cNvSpPr/>
          <p:nvPr/>
        </p:nvSpPr>
        <p:spPr>
          <a:xfrm>
            <a:off x="3463458" y="1853248"/>
            <a:ext cx="1123687" cy="1462708"/>
          </a:xfrm>
          <a:prstGeom prst="wedgeRectCallout">
            <a:avLst>
              <a:gd name="adj1" fmla="val -101314"/>
              <a:gd name="adj2" fmla="val 17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播放实时监控画面；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拖动可选择仪表区域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>
          <a:xfrm>
            <a:off x="3463458" y="3678657"/>
            <a:ext cx="1123687" cy="849759"/>
          </a:xfrm>
          <a:prstGeom prst="wedgeRectCallout">
            <a:avLst>
              <a:gd name="adj1" fmla="val -101314"/>
              <a:gd name="adj2" fmla="val 17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播放实时监控画面</a:t>
            </a:r>
            <a:endParaRPr lang="zh-CN" altLang="en-US" dirty="0"/>
          </a:p>
        </p:txBody>
      </p:sp>
      <p:sp>
        <p:nvSpPr>
          <p:cNvPr id="20" name="矩形标注 19"/>
          <p:cNvSpPr/>
          <p:nvPr/>
        </p:nvSpPr>
        <p:spPr>
          <a:xfrm>
            <a:off x="3496826" y="4710247"/>
            <a:ext cx="1123687" cy="1258474"/>
          </a:xfrm>
          <a:prstGeom prst="wedgeRectCallout">
            <a:avLst>
              <a:gd name="adj1" fmla="val -115622"/>
              <a:gd name="adj2" fmla="val -5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分别向服务器设置和清除表模板</a:t>
            </a:r>
            <a:endParaRPr lang="zh-CN" altLang="en-US" dirty="0"/>
          </a:p>
        </p:txBody>
      </p:sp>
      <p:sp>
        <p:nvSpPr>
          <p:cNvPr id="21" name="矩形标注 20"/>
          <p:cNvSpPr/>
          <p:nvPr/>
        </p:nvSpPr>
        <p:spPr>
          <a:xfrm>
            <a:off x="7474721" y="452718"/>
            <a:ext cx="1123687" cy="3647009"/>
          </a:xfrm>
          <a:prstGeom prst="wedgeRectCallout">
            <a:avLst>
              <a:gd name="adj1" fmla="val -118304"/>
              <a:gd name="adj2" fmla="val 23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显示实时监控数据；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拖动，双指开合可移动，缩放画面；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单击可查看数据，并显示在左下角；双击恢复原状</a:t>
            </a:r>
            <a:endParaRPr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6390752" y="914400"/>
            <a:ext cx="974690" cy="523992"/>
          </a:xfrm>
          <a:prstGeom prst="wedgeRectCallout">
            <a:avLst>
              <a:gd name="adj1" fmla="val -6400"/>
              <a:gd name="adj2" fmla="val 225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切换显示仪表</a:t>
            </a:r>
            <a:endParaRPr lang="zh-CN" altLang="en-US" dirty="0"/>
          </a:p>
        </p:txBody>
      </p:sp>
      <p:sp>
        <p:nvSpPr>
          <p:cNvPr id="23" name="矩形标注 22"/>
          <p:cNvSpPr/>
          <p:nvPr/>
        </p:nvSpPr>
        <p:spPr>
          <a:xfrm>
            <a:off x="7556754" y="4411226"/>
            <a:ext cx="892884" cy="1758462"/>
          </a:xfrm>
          <a:prstGeom prst="wedgeRectCallout">
            <a:avLst>
              <a:gd name="adj1" fmla="val -155879"/>
              <a:gd name="adj2" fmla="val -1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分别设置捕获，保存删除，查看历史监控</a:t>
            </a:r>
            <a:endParaRPr lang="zh-CN" altLang="en-US" dirty="0"/>
          </a:p>
        </p:txBody>
      </p:sp>
      <p:sp>
        <p:nvSpPr>
          <p:cNvPr id="24" name="矩形标注 23"/>
          <p:cNvSpPr/>
          <p:nvPr/>
        </p:nvSpPr>
        <p:spPr>
          <a:xfrm>
            <a:off x="9264580" y="3768132"/>
            <a:ext cx="1527350" cy="1075173"/>
          </a:xfrm>
          <a:prstGeom prst="wedgeRectCallout">
            <a:avLst>
              <a:gd name="adj1" fmla="val -24122"/>
              <a:gd name="adj2" fmla="val -128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对数据图样式修改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3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项目难点与解决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图像太大，影响处理速度，而且针对多个无法确定表盘位置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提取骨架过程中，指针通常是黑色，而提取的骨架为白色（对应为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），而且提取骨架后利用霍夫变换，会引入引起误差线条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处理结果抖动不断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增加对图像中表盘位置以及表盘指针最大值最小值位置的确定（可确定表盘中心和指针长度）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通过表盘指针中的长度和中心可以确定出一个圆形区域，通过这样一个掩膜，可以把表盘以外的干扰除去，并且可引入识别直线与表盘中心的距离，来解决这一问题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增加对结果的中值滤波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0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18673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/>
              <a:t>现场演示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802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</TotalTime>
  <Words>620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Century Gothic</vt:lpstr>
      <vt:lpstr>Wingdings 3</vt:lpstr>
      <vt:lpstr>离子</vt:lpstr>
      <vt:lpstr>基于OpenCV的表盘识别与监控系统设计</vt:lpstr>
      <vt:lpstr>目录</vt:lpstr>
      <vt:lpstr>课题背景</vt:lpstr>
      <vt:lpstr>课题目标 </vt:lpstr>
      <vt:lpstr>课题目标与进度</vt:lpstr>
      <vt:lpstr>指针角度识别算法</vt:lpstr>
      <vt:lpstr>安卓界面编写</vt:lpstr>
      <vt:lpstr>项目难点与解决</vt:lpstr>
      <vt:lpstr>PowerPoint 演示文稿</vt:lpstr>
      <vt:lpstr>自评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基于OpenCV的表盘识别系统设计</dc:title>
  <dc:creator>孙 文睿</dc:creator>
  <cp:lastModifiedBy>孙 文睿</cp:lastModifiedBy>
  <cp:revision>23</cp:revision>
  <dcterms:created xsi:type="dcterms:W3CDTF">2019-09-26T06:35:36Z</dcterms:created>
  <dcterms:modified xsi:type="dcterms:W3CDTF">2019-10-30T12:11:46Z</dcterms:modified>
</cp:coreProperties>
</file>